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19"/>
  </p:notesMasterIdLst>
  <p:handoutMasterIdLst>
    <p:handoutMasterId r:id="rId20"/>
  </p:handoutMasterIdLst>
  <p:sldIdLst>
    <p:sldId id="600" r:id="rId2"/>
    <p:sldId id="488" r:id="rId3"/>
    <p:sldId id="489" r:id="rId4"/>
    <p:sldId id="599" r:id="rId5"/>
    <p:sldId id="490" r:id="rId6"/>
    <p:sldId id="491" r:id="rId7"/>
    <p:sldId id="561" r:id="rId8"/>
    <p:sldId id="492" r:id="rId9"/>
    <p:sldId id="493" r:id="rId10"/>
    <p:sldId id="494" r:id="rId11"/>
    <p:sldId id="495" r:id="rId12"/>
    <p:sldId id="602" r:id="rId13"/>
    <p:sldId id="497" r:id="rId14"/>
    <p:sldId id="576" r:id="rId15"/>
    <p:sldId id="498" r:id="rId16"/>
    <p:sldId id="482" r:id="rId17"/>
    <p:sldId id="601"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34" autoAdjust="0"/>
    <p:restoredTop sz="78540" autoAdjust="0"/>
  </p:normalViewPr>
  <p:slideViewPr>
    <p:cSldViewPr>
      <p:cViewPr varScale="1">
        <p:scale>
          <a:sx n="53" d="100"/>
          <a:sy n="53" d="100"/>
        </p:scale>
        <p:origin x="-1596" y="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ED0514B7-37C5-4149-A357-8B8190C4377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7981A352-E97B-4E55-9224-9292D933189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ChangeArrowheads="1" noTextEdit="1"/>
          </p:cNvSpPr>
          <p:nvPr>
            <p:ph type="sldImg"/>
          </p:nvPr>
        </p:nvSpPr>
        <p:spPr>
          <a:ln/>
        </p:spPr>
      </p:sp>
      <p:sp>
        <p:nvSpPr>
          <p:cNvPr id="10243" name="Notes Placeholder 2"/>
          <p:cNvSpPr>
            <a:spLocks noGrp="1"/>
          </p:cNvSpPr>
          <p:nvPr>
            <p:ph type="body" idx="1"/>
          </p:nvPr>
        </p:nvSpPr>
        <p:spPr>
          <a:noFill/>
          <a:ln/>
        </p:spPr>
        <p:txBody>
          <a:bodyPr/>
          <a:lstStyle/>
          <a:p>
            <a:endParaRPr lang="en-US" altLang="en-US" smtClean="0"/>
          </a:p>
        </p:txBody>
      </p:sp>
      <p:sp>
        <p:nvSpPr>
          <p:cNvPr id="10244" name="Slide Number Placeholder 3"/>
          <p:cNvSpPr>
            <a:spLocks noGrp="1"/>
          </p:cNvSpPr>
          <p:nvPr>
            <p:ph type="sldNum" sz="quarter" idx="5"/>
          </p:nvPr>
        </p:nvSpPr>
        <p:spPr>
          <a:noFill/>
        </p:spPr>
        <p:txBody>
          <a:bodyPr/>
          <a:lstStyle/>
          <a:p>
            <a:fld id="{19DB7EB6-6C01-44F8-A112-CB0E9EB96B81}" type="slidenum">
              <a:rPr lang="en-US" altLang="en-US"/>
              <a:pPr/>
              <a:t>6</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ChangeArrowheads="1" noTextEdit="1"/>
          </p:cNvSpPr>
          <p:nvPr>
            <p:ph type="sldImg"/>
          </p:nvPr>
        </p:nvSpPr>
        <p:spPr>
          <a:ln/>
        </p:spPr>
      </p:sp>
      <p:sp>
        <p:nvSpPr>
          <p:cNvPr id="12291" name="Notes Placeholder 2"/>
          <p:cNvSpPr>
            <a:spLocks noGrp="1"/>
          </p:cNvSpPr>
          <p:nvPr>
            <p:ph type="body" idx="1"/>
          </p:nvPr>
        </p:nvSpPr>
        <p:spPr>
          <a:noFill/>
          <a:ln/>
        </p:spPr>
        <p:txBody>
          <a:bodyPr/>
          <a:lstStyle/>
          <a:p>
            <a:endParaRPr lang="en-US" altLang="en-US" smtClean="0"/>
          </a:p>
        </p:txBody>
      </p:sp>
      <p:sp>
        <p:nvSpPr>
          <p:cNvPr id="12292" name="Slide Number Placeholder 3"/>
          <p:cNvSpPr>
            <a:spLocks noGrp="1"/>
          </p:cNvSpPr>
          <p:nvPr>
            <p:ph type="sldNum" sz="quarter" idx="5"/>
          </p:nvPr>
        </p:nvSpPr>
        <p:spPr>
          <a:noFill/>
        </p:spPr>
        <p:txBody>
          <a:bodyPr/>
          <a:lstStyle/>
          <a:p>
            <a:fld id="{43BA0283-3B5B-47FD-AB06-426DB651CC36}" type="slidenum">
              <a:rPr lang="en-US" altLang="en-US"/>
              <a:pPr/>
              <a:t>7</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smtClean="0"/>
          </a:p>
        </p:txBody>
      </p:sp>
      <p:sp>
        <p:nvSpPr>
          <p:cNvPr id="15364" name="Slide Number Placeholder 3"/>
          <p:cNvSpPr>
            <a:spLocks noGrp="1"/>
          </p:cNvSpPr>
          <p:nvPr>
            <p:ph type="sldNum" sz="quarter" idx="5"/>
          </p:nvPr>
        </p:nvSpPr>
        <p:spPr>
          <a:noFill/>
        </p:spPr>
        <p:txBody>
          <a:bodyPr/>
          <a:lstStyle/>
          <a:p>
            <a:fld id="{FBA307E7-7816-4511-87CB-20D884D08D25}" type="slidenum">
              <a:rPr lang="en-US" altLang="en-US"/>
              <a:pPr/>
              <a:t>9</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ChangeArrowheads="1" noTextEdit="1"/>
          </p:cNvSpPr>
          <p:nvPr>
            <p:ph type="sldImg"/>
          </p:nvPr>
        </p:nvSpPr>
        <p:spPr>
          <a:ln/>
        </p:spPr>
      </p:sp>
      <p:sp>
        <p:nvSpPr>
          <p:cNvPr id="20483" name="Notes Placeholder 2"/>
          <p:cNvSpPr>
            <a:spLocks noGrp="1"/>
          </p:cNvSpPr>
          <p:nvPr>
            <p:ph type="body" idx="1"/>
          </p:nvPr>
        </p:nvSpPr>
        <p:spPr>
          <a:noFill/>
          <a:ln/>
        </p:spPr>
        <p:txBody>
          <a:bodyPr/>
          <a:lstStyle/>
          <a:p>
            <a:endParaRPr lang="en-US" altLang="en-US" smtClean="0"/>
          </a:p>
        </p:txBody>
      </p:sp>
      <p:sp>
        <p:nvSpPr>
          <p:cNvPr id="20484" name="Slide Number Placeholder 3"/>
          <p:cNvSpPr>
            <a:spLocks noGrp="1"/>
          </p:cNvSpPr>
          <p:nvPr>
            <p:ph type="sldNum" sz="quarter" idx="5"/>
          </p:nvPr>
        </p:nvSpPr>
        <p:spPr>
          <a:noFill/>
        </p:spPr>
        <p:txBody>
          <a:bodyPr/>
          <a:lstStyle/>
          <a:p>
            <a:fld id="{D667E699-B202-47FF-B4E0-1792403B8EE1}" type="slidenum">
              <a:rPr lang="en-US" altLang="en-US"/>
              <a:pPr/>
              <a:t>14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73DCEC6-9E4E-4326-A73F-464B49EEB49F}"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E93AB12-A098-4CED-AD39-AA46F8C25D48}"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45DDF6A-1270-48F4-B2B8-1BF0B1120A10}"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48BC587-28B1-469E-BC16-E240CA593C77}"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04AF8C3-4310-418B-8BD9-51CC5CEECB54}"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51B725A-9DE0-4470-9588-3822734807DB}"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82EFDC0-913D-4A0B-B761-50C89B473C3C}"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EC54769-EDAA-466F-90BE-F5CAB273E54A}"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F1C0B2F-2C8F-4F8E-A1B3-91BEC290DD03}"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98CD4FC-D267-45DB-8079-EC71EDBC1913}"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FF9BDC3-0FF9-4E91-87C7-D8DFCB5863A3}"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7DD1FBFE-00F7-4A1B-B810-72381923A436}" type="slidenum">
              <a:rPr lang="en-US" altLang="en-US"/>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p:oleObj spid="_x0000_s1031" name="Photo Editor Photo" r:id="rId14" imgW="1800476" imgH="466543" progId="">
              <p:embed/>
            </p:oleObj>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p:cNvSpPr>
            <a:spLocks noGrp="1" noChangeArrowheads="1"/>
          </p:cNvSpPr>
          <p:nvPr>
            <p:ph type="subTitle" idx="1"/>
          </p:nvPr>
        </p:nvSpPr>
        <p:spPr>
          <a:xfrm>
            <a:off x="1503363" y="2819400"/>
            <a:ext cx="6400800" cy="1958975"/>
          </a:xfrm>
        </p:spPr>
        <p:txBody>
          <a:bodyPr/>
          <a:lstStyle/>
          <a:p>
            <a:r>
              <a:rPr lang="en-US" altLang="en-US" sz="4400" smtClean="0"/>
              <a:t>NIMAS File Validation:</a:t>
            </a:r>
            <a:r>
              <a:rPr lang="en-US" altLang="en-US" sz="4000" smtClean="0"/>
              <a:t> </a:t>
            </a:r>
            <a:r>
              <a:rPr lang="en-US" altLang="en-US" smtClean="0"/>
              <a:t>Using the NIMAC </a:t>
            </a:r>
          </a:p>
          <a:p>
            <a:r>
              <a:rPr lang="en-US" altLang="en-US" smtClean="0"/>
              <a:t>Validation Wizard</a:t>
            </a:r>
          </a:p>
          <a:p>
            <a:endParaRPr lang="en-US" altLang="en-US" smtClean="0"/>
          </a:p>
        </p:txBody>
      </p:sp>
      <p:pic>
        <p:nvPicPr>
          <p:cNvPr id="4099" name="Picture 6" descr="NIMAC_horiz"/>
          <p:cNvPicPr>
            <a:picLocks noChangeAspect="1" noChangeArrowheads="1"/>
          </p:cNvPicPr>
          <p:nvPr/>
        </p:nvPicPr>
        <p:blipFill>
          <a:blip r:embed="rId2" cstate="print"/>
          <a:srcRect/>
          <a:stretch>
            <a:fillRect/>
          </a:stretch>
        </p:blipFill>
        <p:spPr bwMode="auto">
          <a:xfrm>
            <a:off x="1905000" y="609600"/>
            <a:ext cx="5599113" cy="14700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mtClean="0"/>
              <a:t>Validation </a:t>
            </a:r>
          </a:p>
        </p:txBody>
      </p:sp>
      <p:sp>
        <p:nvSpPr>
          <p:cNvPr id="5123" name="Content Placeholder 2"/>
          <p:cNvSpPr>
            <a:spLocks noGrp="1" noChangeArrowheads="1"/>
          </p:cNvSpPr>
          <p:nvPr>
            <p:ph idx="1"/>
          </p:nvPr>
        </p:nvSpPr>
        <p:spPr>
          <a:xfrm>
            <a:off x="457200" y="1371600"/>
            <a:ext cx="8229600" cy="5105400"/>
          </a:xfrm>
        </p:spPr>
        <p:txBody>
          <a:bodyPr/>
          <a:lstStyle/>
          <a:p>
            <a:r>
              <a:rPr lang="en-US" altLang="en-US" smtClean="0"/>
              <a:t>ALL files submitted to the NIMAC, whether through manual upload or batch, should be run through the NIMAC Validation Wizard </a:t>
            </a:r>
            <a:r>
              <a:rPr lang="en-US" altLang="en-US" b="1" smtClean="0"/>
              <a:t>before</a:t>
            </a:r>
            <a:r>
              <a:rPr lang="en-US" altLang="en-US" smtClean="0"/>
              <a:t> submission.</a:t>
            </a:r>
          </a:p>
          <a:p>
            <a:r>
              <a:rPr lang="en-US" altLang="en-US" smtClean="0"/>
              <a:t>We also request that you check your zip files before FTP submission by verifying that they open. </a:t>
            </a:r>
          </a:p>
          <a:p>
            <a:r>
              <a:rPr lang="en-US" altLang="en-US" smtClean="0"/>
              <a:t>This helps ensure that the file compression was successful and the zip file is not corrupt.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p:txBody>
          <a:bodyPr/>
          <a:lstStyle/>
          <a:p>
            <a:r>
              <a:rPr lang="en-US" altLang="en-US" smtClean="0"/>
              <a:t>Validation Wizard</a:t>
            </a:r>
          </a:p>
        </p:txBody>
      </p:sp>
      <p:sp>
        <p:nvSpPr>
          <p:cNvPr id="6147" name="Content Placeholder 2"/>
          <p:cNvSpPr>
            <a:spLocks noGrp="1" noChangeArrowheads="1"/>
          </p:cNvSpPr>
          <p:nvPr>
            <p:ph idx="1"/>
          </p:nvPr>
        </p:nvSpPr>
        <p:spPr>
          <a:xfrm>
            <a:off x="457200" y="1417638"/>
            <a:ext cx="8229600" cy="4983162"/>
          </a:xfrm>
        </p:spPr>
        <p:txBody>
          <a:bodyPr/>
          <a:lstStyle/>
          <a:p>
            <a:r>
              <a:rPr lang="en-US" altLang="en-US" smtClean="0"/>
              <a:t>The Validation Wizard is available for download by all publishers and vendors from the Support tab of the publisher portal.</a:t>
            </a:r>
          </a:p>
          <a:p>
            <a:r>
              <a:rPr lang="en-US" altLang="en-US" smtClean="0"/>
              <a:t>This is a small stand-alone program.</a:t>
            </a:r>
          </a:p>
          <a:p>
            <a:r>
              <a:rPr lang="en-US" altLang="en-US" smtClean="0"/>
              <a:t>There is only a Windows version of the validator at this time.</a:t>
            </a:r>
          </a:p>
          <a:p>
            <a:r>
              <a:rPr lang="en-US" altLang="en-US" smtClean="0"/>
              <a:t>You can export the validation results as an HTML file if you wish.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noChangeArrowheads="1"/>
          </p:cNvSpPr>
          <p:nvPr>
            <p:ph type="title"/>
          </p:nvPr>
        </p:nvSpPr>
        <p:spPr/>
        <p:txBody>
          <a:bodyPr/>
          <a:lstStyle/>
          <a:p>
            <a:r>
              <a:rPr lang="en-US" altLang="en-US" sz="2800" smtClean="0"/>
              <a:t>The Validation Wizard can be downloaded at any time from the Resources page in the system.</a:t>
            </a:r>
          </a:p>
        </p:txBody>
      </p:sp>
      <p:pic>
        <p:nvPicPr>
          <p:cNvPr id="19459" name="Content Placeholder 6" descr="Vendor or publisher NIMAC account landing page, showing the Resources link circled. "/>
          <p:cNvPicPr>
            <a:picLocks noGrp="1" noChangeAspect="1"/>
          </p:cNvPicPr>
          <p:nvPr>
            <p:ph idx="1"/>
          </p:nvPr>
        </p:nvPicPr>
        <p:blipFill>
          <a:blip r:embed="rId2" cstate="print"/>
          <a:srcRect/>
          <a:stretch>
            <a:fillRect/>
          </a:stretch>
        </p:blipFill>
        <p:spPr>
          <a:xfrm>
            <a:off x="-28575" y="1603375"/>
            <a:ext cx="9153525" cy="522287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mtClean="0"/>
              <a:t>Using the Validation Wizard</a:t>
            </a:r>
          </a:p>
        </p:txBody>
      </p:sp>
      <p:sp>
        <p:nvSpPr>
          <p:cNvPr id="8195" name="Content Placeholder 2"/>
          <p:cNvSpPr>
            <a:spLocks noGrp="1" noChangeArrowheads="1"/>
          </p:cNvSpPr>
          <p:nvPr>
            <p:ph idx="1"/>
          </p:nvPr>
        </p:nvSpPr>
        <p:spPr>
          <a:xfrm>
            <a:off x="457200" y="1295400"/>
            <a:ext cx="8229600" cy="4953000"/>
          </a:xfrm>
        </p:spPr>
        <p:txBody>
          <a:bodyPr/>
          <a:lstStyle/>
          <a:p>
            <a:r>
              <a:rPr lang="en-US" altLang="en-US" smtClean="0"/>
              <a:t>The validation wizard checks that:</a:t>
            </a:r>
          </a:p>
          <a:p>
            <a:pPr lvl="1"/>
            <a:r>
              <a:rPr lang="en-US" altLang="en-US" smtClean="0"/>
              <a:t>The XML is well formed and validates to the NIMAS DTD (and MathML DTD, if applicable)</a:t>
            </a:r>
          </a:p>
          <a:p>
            <a:pPr lvl="1"/>
            <a:r>
              <a:rPr lang="en-US" altLang="en-US" smtClean="0"/>
              <a:t>All images referenced in the XML and OPF are present in the images folder</a:t>
            </a:r>
          </a:p>
          <a:p>
            <a:r>
              <a:rPr lang="en-US" altLang="en-US" smtClean="0"/>
              <a:t>The wizard does not:</a:t>
            </a:r>
          </a:p>
          <a:p>
            <a:pPr lvl="1"/>
            <a:r>
              <a:rPr lang="en-US" altLang="en-US" smtClean="0"/>
              <a:t>Verify that metadata are correct/complete</a:t>
            </a:r>
          </a:p>
          <a:p>
            <a:pPr lvl="1"/>
            <a:r>
              <a:rPr lang="en-US" altLang="en-US" smtClean="0"/>
              <a:t>Evaluate the content or tagging decisions</a:t>
            </a:r>
          </a:p>
          <a:p>
            <a:pPr lvl="1"/>
            <a:r>
              <a:rPr lang="en-US" altLang="en-US" smtClean="0"/>
              <a:t>Detect extraneous files in the zip archive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Windows navigation panel to Validation Wizard using All Programs."/>
          <p:cNvPicPr>
            <a:picLocks noChangeAspect="1"/>
          </p:cNvPicPr>
          <p:nvPr/>
        </p:nvPicPr>
        <p:blipFill>
          <a:blip r:embed="rId3" cstate="print"/>
          <a:srcRect/>
          <a:stretch>
            <a:fillRect/>
          </a:stretch>
        </p:blipFill>
        <p:spPr bwMode="auto">
          <a:xfrm>
            <a:off x="0" y="0"/>
            <a:ext cx="9144000" cy="68580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NIMAC Validation Wizard welcome screen with Next button circled. "/>
          <p:cNvPicPr>
            <a:picLocks noChangeAspect="1"/>
          </p:cNvPicPr>
          <p:nvPr/>
        </p:nvPicPr>
        <p:blipFill>
          <a:blip r:embed="rId3" cstate="print"/>
          <a:srcRect/>
          <a:stretch>
            <a:fillRect/>
          </a:stretch>
        </p:blipFill>
        <p:spPr bwMode="auto">
          <a:xfrm>
            <a:off x="0" y="0"/>
            <a:ext cx="9113838" cy="685800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NIMAC Validation Wizard Select Source screen with the OPF navigation box circled. "/>
          <p:cNvPicPr>
            <a:picLocks noChangeAspect="1"/>
          </p:cNvPicPr>
          <p:nvPr/>
        </p:nvPicPr>
        <p:blipFill>
          <a:blip r:embed="rId2" cstate="print"/>
          <a:srcRect/>
          <a:stretch>
            <a:fillRect/>
          </a:stretch>
        </p:blipFill>
        <p:spPr bwMode="auto">
          <a:xfrm>
            <a:off x="0" y="0"/>
            <a:ext cx="9088438" cy="68580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Validation Wizard showing the selected OPF in the text box."/>
          <p:cNvPicPr>
            <a:picLocks noChangeAspect="1"/>
          </p:cNvPicPr>
          <p:nvPr/>
        </p:nvPicPr>
        <p:blipFill>
          <a:blip r:embed="rId3" cstate="print"/>
          <a:srcRect l="-70"/>
          <a:stretch>
            <a:fillRect/>
          </a:stretch>
        </p:blipFill>
        <p:spPr bwMode="auto">
          <a:xfrm>
            <a:off x="0" y="0"/>
            <a:ext cx="9137650" cy="68580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descr="NIMAC Validation Wizard Validate screen showing the progress bar as validation is being run on the file set. "/>
          <p:cNvPicPr>
            <a:picLocks noChangeAspect="1"/>
          </p:cNvPicPr>
          <p:nvPr/>
        </p:nvPicPr>
        <p:blipFill>
          <a:blip r:embed="rId2" cstate="print"/>
          <a:srcRect l="1666"/>
          <a:stretch>
            <a:fillRect/>
          </a:stretch>
        </p:blipFill>
        <p:spPr bwMode="auto">
          <a:xfrm>
            <a:off x="0" y="0"/>
            <a:ext cx="9144000" cy="68580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Validation Wizard results screen showing no errors and no warnings. "/>
          <p:cNvPicPr>
            <a:picLocks noChangeAspect="1"/>
          </p:cNvPicPr>
          <p:nvPr/>
        </p:nvPicPr>
        <p:blipFill>
          <a:blip r:embed="rId2" cstate="print"/>
          <a:srcRect/>
          <a:stretch>
            <a:fillRect/>
          </a:stretch>
        </p:blipFill>
        <p:spPr bwMode="auto">
          <a:xfrm>
            <a:off x="0" y="20638"/>
            <a:ext cx="9144000" cy="6816725"/>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Screen Capture</a:t>
            </a:r>
            <a:endParaRPr lang="en-US" dirty="0"/>
          </a:p>
        </p:txBody>
      </p:sp>
      <p:sp>
        <p:nvSpPr>
          <p:cNvPr id="3" name="Content Placeholder 2"/>
          <p:cNvSpPr>
            <a:spLocks noGrp="1"/>
          </p:cNvSpPr>
          <p:nvPr>
            <p:ph idx="1"/>
          </p:nvPr>
        </p:nvSpPr>
        <p:spPr/>
        <p:txBody>
          <a:bodyPr/>
          <a:lstStyle/>
          <a:p>
            <a:r>
              <a:rPr lang="en-US" sz="2800" dirty="0" smtClean="0">
                <a:solidFill>
                  <a:schemeClr val="tx1"/>
                </a:solidFill>
                <a:latin typeface="+mn-lt"/>
                <a:ea typeface="+mn-ea"/>
                <a:cs typeface="+mn-cs"/>
              </a:rPr>
              <a:t>Some customers may require that you send them a screen capture of the validation wizard output to show that your file(s) passed validation. </a:t>
            </a:r>
          </a:p>
          <a:p>
            <a:r>
              <a:rPr lang="en-US" sz="2800" dirty="0" smtClean="0">
                <a:solidFill>
                  <a:schemeClr val="tx1"/>
                </a:solidFill>
                <a:latin typeface="+mn-lt"/>
                <a:ea typeface="+mn-ea"/>
                <a:cs typeface="+mn-cs"/>
              </a:rPr>
              <a:t>This is not a requirement of the </a:t>
            </a:r>
            <a:r>
              <a:rPr lang="en-US" sz="2800" dirty="0" err="1" smtClean="0">
                <a:solidFill>
                  <a:schemeClr val="tx1"/>
                </a:solidFill>
                <a:latin typeface="+mn-lt"/>
                <a:ea typeface="+mn-ea"/>
                <a:cs typeface="+mn-cs"/>
              </a:rPr>
              <a:t>NIMAC</a:t>
            </a:r>
            <a:r>
              <a:rPr lang="en-US" sz="2800" dirty="0" smtClean="0">
                <a:solidFill>
                  <a:schemeClr val="tx1"/>
                </a:solidFill>
                <a:latin typeface="+mn-lt"/>
                <a:ea typeface="+mn-ea"/>
                <a:cs typeface="+mn-cs"/>
              </a:rPr>
              <a:t> but of the specific customer.</a:t>
            </a:r>
          </a:p>
          <a:p>
            <a:r>
              <a:rPr lang="en-US" sz="2800" dirty="0" smtClean="0">
                <a:solidFill>
                  <a:schemeClr val="tx1"/>
                </a:solidFill>
                <a:latin typeface="+mn-lt"/>
                <a:ea typeface="+mn-ea"/>
                <a:cs typeface="+mn-cs"/>
              </a:rPr>
              <a:t>Please do not zip this screen capture into the </a:t>
            </a:r>
            <a:r>
              <a:rPr lang="en-US" sz="2800" dirty="0" err="1" smtClean="0">
                <a:solidFill>
                  <a:schemeClr val="tx1"/>
                </a:solidFill>
                <a:latin typeface="+mn-lt"/>
                <a:ea typeface="+mn-ea"/>
                <a:cs typeface="+mn-cs"/>
              </a:rPr>
              <a:t>NIMAS</a:t>
            </a:r>
            <a:r>
              <a:rPr lang="en-US" sz="2800" dirty="0" smtClean="0">
                <a:solidFill>
                  <a:schemeClr val="tx1"/>
                </a:solidFill>
                <a:latin typeface="+mn-lt"/>
                <a:ea typeface="+mn-ea"/>
                <a:cs typeface="+mn-cs"/>
              </a:rPr>
              <a:t> file set that you deliver to the </a:t>
            </a:r>
            <a:r>
              <a:rPr lang="en-US" sz="2800" dirty="0" err="1" smtClean="0">
                <a:solidFill>
                  <a:schemeClr val="tx1"/>
                </a:solidFill>
                <a:latin typeface="+mn-lt"/>
                <a:ea typeface="+mn-ea"/>
                <a:cs typeface="+mn-cs"/>
              </a:rPr>
              <a:t>NIMAC</a:t>
            </a:r>
            <a:r>
              <a:rPr lang="en-US" sz="2800" dirty="0" smtClean="0">
                <a:solidFill>
                  <a:schemeClr val="tx1"/>
                </a:solidFill>
                <a:latin typeface="+mn-lt"/>
                <a:ea typeface="+mn-ea"/>
                <a:cs typeface="+mn-cs"/>
              </a:rPr>
              <a:t>.</a:t>
            </a:r>
          </a:p>
          <a:p>
            <a:r>
              <a:rPr lang="en-US" sz="2800" dirty="0" smtClean="0">
                <a:solidFill>
                  <a:schemeClr val="tx1"/>
                </a:solidFill>
                <a:latin typeface="+mn-lt"/>
                <a:ea typeface="+mn-ea"/>
                <a:cs typeface="+mn-cs"/>
              </a:rPr>
              <a:t>Deliver it directly to the customer using some other means.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p:txBody>
          <a:bodyPr/>
          <a:lstStyle/>
          <a:p>
            <a:r>
              <a:rPr lang="en-US" altLang="en-US" smtClean="0"/>
              <a:t>Validation Errors</a:t>
            </a:r>
          </a:p>
        </p:txBody>
      </p:sp>
      <p:sp>
        <p:nvSpPr>
          <p:cNvPr id="18435" name="Content Placeholder 2"/>
          <p:cNvSpPr>
            <a:spLocks noGrp="1" noChangeArrowheads="1"/>
          </p:cNvSpPr>
          <p:nvPr>
            <p:ph idx="1"/>
          </p:nvPr>
        </p:nvSpPr>
        <p:spPr>
          <a:xfrm>
            <a:off x="457200" y="1447800"/>
            <a:ext cx="8229600" cy="4678363"/>
          </a:xfrm>
        </p:spPr>
        <p:txBody>
          <a:bodyPr/>
          <a:lstStyle/>
          <a:p>
            <a:r>
              <a:rPr lang="en-US" altLang="en-US" smtClean="0"/>
              <a:t>If you have errors, you can expand the window to view, or export the error report.</a:t>
            </a:r>
          </a:p>
          <a:p>
            <a:r>
              <a:rPr lang="en-US" altLang="en-US" smtClean="0"/>
              <a:t>Any errors that show up on the report must be corrected before submitting the file set.</a:t>
            </a:r>
          </a:p>
          <a:p>
            <a:r>
              <a:rPr lang="en-US" altLang="en-US" smtClean="0"/>
              <a:t>Note: Certain errors may stop the validator. </a:t>
            </a:r>
          </a:p>
          <a:p>
            <a:r>
              <a:rPr lang="en-US" altLang="en-US" smtClean="0"/>
              <a:t>After making corrections, run the file through the wizard again to ensure that there are no additional issues.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a:xfrm>
            <a:off x="457200" y="274638"/>
            <a:ext cx="8229600" cy="563562"/>
          </a:xfrm>
        </p:spPr>
        <p:txBody>
          <a:bodyPr/>
          <a:lstStyle/>
          <a:p>
            <a:r>
              <a:rPr lang="en-US" altLang="en-US" sz="3600" smtClean="0"/>
              <a:t>Sample output with errors</a:t>
            </a:r>
          </a:p>
        </p:txBody>
      </p:sp>
      <p:pic>
        <p:nvPicPr>
          <p:cNvPr id="19459" name="Picture 2" descr="Expanded Validation Wizard results screen showing 2 errors in the XML file. "/>
          <p:cNvPicPr>
            <a:picLocks noGrp="1" noChangeAspect="1" noChangeArrowheads="1"/>
          </p:cNvPicPr>
          <p:nvPr>
            <p:ph idx="1"/>
          </p:nvPr>
        </p:nvPicPr>
        <p:blipFill>
          <a:blip r:embed="rId3" cstate="print"/>
          <a:srcRect/>
          <a:stretch>
            <a:fillRect/>
          </a:stretch>
        </p:blipFill>
        <p:spPr>
          <a:xfrm>
            <a:off x="0" y="1143000"/>
            <a:ext cx="9144000" cy="6257925"/>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p:txBody>
          <a:bodyPr/>
          <a:lstStyle/>
          <a:p>
            <a:r>
              <a:rPr lang="en-US" altLang="en-US" smtClean="0"/>
              <a:t>Corrupt Files</a:t>
            </a:r>
          </a:p>
        </p:txBody>
      </p:sp>
      <p:sp>
        <p:nvSpPr>
          <p:cNvPr id="21507" name="Content Placeholder 2"/>
          <p:cNvSpPr>
            <a:spLocks noGrp="1" noChangeArrowheads="1"/>
          </p:cNvSpPr>
          <p:nvPr>
            <p:ph idx="1"/>
          </p:nvPr>
        </p:nvSpPr>
        <p:spPr>
          <a:xfrm>
            <a:off x="457200" y="1447800"/>
            <a:ext cx="8229600" cy="4678363"/>
          </a:xfrm>
        </p:spPr>
        <p:txBody>
          <a:bodyPr/>
          <a:lstStyle/>
          <a:p>
            <a:r>
              <a:rPr lang="en-US" altLang="en-US" smtClean="0"/>
              <a:t>After zipping your NIMAS file sets, please check to ensure that the files were not corrupted during the compression process.</a:t>
            </a:r>
          </a:p>
          <a:p>
            <a:r>
              <a:rPr lang="en-US" altLang="en-US" smtClean="0"/>
              <a:t>Just click on the zip file. If it opens, the file is probably okay and not corrupt.</a:t>
            </a:r>
          </a:p>
          <a:p>
            <a:r>
              <a:rPr lang="en-US" altLang="en-US" smtClean="0"/>
              <a:t>Please check all files before you deliver them by FTP.</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title"/>
          </p:nvPr>
        </p:nvSpPr>
        <p:spPr/>
        <p:txBody>
          <a:bodyPr/>
          <a:lstStyle/>
          <a:p>
            <a:r>
              <a:rPr lang="en-US" altLang="en-US" smtClean="0"/>
              <a:t>New Validation Tool in 2021</a:t>
            </a:r>
          </a:p>
        </p:txBody>
      </p:sp>
      <p:sp>
        <p:nvSpPr>
          <p:cNvPr id="22531" name="Content Placeholder 2"/>
          <p:cNvSpPr>
            <a:spLocks noGrp="1"/>
          </p:cNvSpPr>
          <p:nvPr>
            <p:ph idx="1"/>
          </p:nvPr>
        </p:nvSpPr>
        <p:spPr>
          <a:xfrm>
            <a:off x="457200" y="1447800"/>
            <a:ext cx="8229600" cy="4678363"/>
          </a:xfrm>
        </p:spPr>
        <p:txBody>
          <a:bodyPr/>
          <a:lstStyle/>
          <a:p>
            <a:pPr>
              <a:defRPr/>
            </a:pPr>
            <a:r>
              <a:rPr lang="en-US" altLang="en-US" dirty="0"/>
              <a:t>The NIMAC will be completely redesigning the validation tool in 2021. </a:t>
            </a:r>
          </a:p>
          <a:p>
            <a:pPr>
              <a:defRPr/>
            </a:pPr>
            <a:r>
              <a:rPr lang="en-US" altLang="en-US" dirty="0"/>
              <a:t>We are interested in any feedback or “wish list” items you have for the new tool.</a:t>
            </a:r>
          </a:p>
          <a:p>
            <a:pPr>
              <a:defRPr/>
            </a:pPr>
            <a:r>
              <a:rPr lang="en-US" altLang="en-US" dirty="0"/>
              <a:t>Please feel free to contact us by email or by phone with any input you have for how we can improve this </a:t>
            </a:r>
            <a:r>
              <a:rPr lang="en-US" altLang="en-US"/>
              <a:t>important tool.</a:t>
            </a:r>
            <a:endParaRPr lang="en-US" altLang="en-US" dirty="0"/>
          </a:p>
          <a:p>
            <a:pPr>
              <a:defRPr/>
            </a:pPr>
            <a:r>
              <a:rPr lang="en-US" altLang="en-US" dirty="0"/>
              <a:t>We want to hear from you!</a:t>
            </a:r>
          </a:p>
          <a:p>
            <a:pPr marL="0" indent="0">
              <a:buFontTx/>
              <a:buNone/>
              <a:defRPr/>
            </a:pPr>
            <a:endParaRPr lang="en-US" altLang="en-US" sz="28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p:txBody>
          <a:bodyPr/>
          <a:lstStyle/>
          <a:p>
            <a:r>
              <a:rPr lang="en-US" altLang="en-US" smtClean="0"/>
              <a:t>Questions?</a:t>
            </a:r>
          </a:p>
        </p:txBody>
      </p:sp>
      <p:sp>
        <p:nvSpPr>
          <p:cNvPr id="23555" name="Content Placeholder 2"/>
          <p:cNvSpPr>
            <a:spLocks noGrp="1" noChangeArrowheads="1"/>
          </p:cNvSpPr>
          <p:nvPr>
            <p:ph idx="1"/>
          </p:nvPr>
        </p:nvSpPr>
        <p:spPr>
          <a:xfrm>
            <a:off x="457200" y="1447800"/>
            <a:ext cx="8229600" cy="4678363"/>
          </a:xfrm>
        </p:spPr>
        <p:txBody>
          <a:bodyPr/>
          <a:lstStyle/>
          <a:p>
            <a:r>
              <a:rPr lang="en-US" altLang="en-US" smtClean="0"/>
              <a:t>For any questions about your daily FTP report, the status of files in the NIMAC system, or feedback provided by our staff, don’t hesitate to get in touch with us for assistance: </a:t>
            </a:r>
          </a:p>
          <a:p>
            <a:pPr algn="ctr">
              <a:buFontTx/>
              <a:buNone/>
            </a:pPr>
            <a:r>
              <a:rPr lang="en-US" altLang="en-US" smtClean="0">
                <a:hlinkClick r:id="rId2"/>
              </a:rPr>
              <a:t>nimac@aph.org</a:t>
            </a:r>
            <a:r>
              <a:rPr lang="en-US" altLang="en-US" smtClean="0"/>
              <a:t>  </a:t>
            </a:r>
          </a:p>
          <a:p>
            <a:pPr algn="ctr">
              <a:buFontTx/>
              <a:buNone/>
            </a:pPr>
            <a:r>
              <a:rPr lang="en-US" altLang="en-US" smtClean="0"/>
              <a:t>877-526-4622</a:t>
            </a:r>
            <a:endParaRPr lang="en-US" altLang="en-US" sz="2800" b="1"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8163</TotalTime>
  <Words>476</Words>
  <Application>Microsoft Office PowerPoint</Application>
  <PresentationFormat>On-screen Show (4:3)</PresentationFormat>
  <Paragraphs>48</Paragraphs>
  <Slides>17</Slides>
  <Notes>4</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1" baseType="lpstr">
      <vt:lpstr>Tahoma</vt:lpstr>
      <vt:lpstr>Arial</vt:lpstr>
      <vt:lpstr>NIMAClayout</vt:lpstr>
      <vt:lpstr>Photo Editor Photo</vt:lpstr>
      <vt:lpstr>Slide 1</vt:lpstr>
      <vt:lpstr>Validation </vt:lpstr>
      <vt:lpstr>Validation Wizard</vt:lpstr>
      <vt:lpstr>The Validation Wizard can be downloaded at any time from the Resources page in the system.</vt:lpstr>
      <vt:lpstr>Using the Validation Wizard</vt:lpstr>
      <vt:lpstr>Slide 6</vt:lpstr>
      <vt:lpstr>Slide 7</vt:lpstr>
      <vt:lpstr>Slide 8</vt:lpstr>
      <vt:lpstr>Slide 9</vt:lpstr>
      <vt:lpstr>Slide 10</vt:lpstr>
      <vt:lpstr>Slide 11</vt:lpstr>
      <vt:lpstr>Validation Screen Capture</vt:lpstr>
      <vt:lpstr>Validation Errors</vt:lpstr>
      <vt:lpstr>Sample output with errors</vt:lpstr>
      <vt:lpstr>Corrupt Files</vt:lpstr>
      <vt:lpstr>New Validation Tool in 2021</vt:lpstr>
      <vt:lpstr>Questions?</vt:lpstr>
    </vt:vector>
  </TitlesOfParts>
  <Company>APH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Nimac2015</cp:lastModifiedBy>
  <cp:revision>1089</cp:revision>
  <dcterms:created xsi:type="dcterms:W3CDTF">2006-11-09T18:18:09Z</dcterms:created>
  <dcterms:modified xsi:type="dcterms:W3CDTF">2021-01-19T21:11:18Z</dcterms:modified>
</cp:coreProperties>
</file>