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Arial Black" pitchFamily="34" charset="0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qcGjRsZXa9nIrJ+S8iMRS69Ks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5"/>
    <p:restoredTop sz="94694"/>
  </p:normalViewPr>
  <p:slideViewPr>
    <p:cSldViewPr snapToGrid="0" snapToObjects="1">
      <p:cViewPr varScale="1">
        <p:scale>
          <a:sx n="65" d="100"/>
          <a:sy n="65" d="100"/>
        </p:scale>
        <p:origin x="-1160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5a14411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5a144112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c5a144112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4f246892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4f246892c_0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c4f246892c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4f246892c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c4f246892c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25" name="Google Shape;125;gc4f246892c_0_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c4f246892c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c4f246892c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c4f246892c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4f246892c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4f246892c_0_1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c4f246892c_0_1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c4f246892c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c4f246892c_0_1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52" name="Google Shape;152;gc4f246892c_0_1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c4f246892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c4f246892c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c4f246892c_0_1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c4f246892c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c4f246892c_0_1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c4f246892c_0_1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c4f246892c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c4f246892c_0_1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78" name="Google Shape;178;gc4f246892c_0_1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c5a144112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c5a1441129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c5a1441129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5a143c4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5a143c43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c5a143c43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028950" y="636916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2286000" y="1946031"/>
            <a:ext cx="6229350" cy="412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0" descr="Quotation mark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431" y="1297354"/>
            <a:ext cx="1539631" cy="153963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1" name="Google Shape;5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19178" y="0"/>
            <a:ext cx="8036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no footer">
  <p:cSld name="Blank - no foot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Google Shape;62;p14"/>
          <p:cNvCxnSpPr/>
          <p:nvPr/>
        </p:nvCxnSpPr>
        <p:spPr>
          <a:xfrm>
            <a:off x="533400" y="381000"/>
            <a:ext cx="8153400" cy="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457200" y="1183511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  <a:defRPr sz="32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028950" y="636916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imas-from-digital-material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em.cast.org/creating/nimas-from-digital-materials-exemplar.html" TargetMode="External"/><Relationship Id="rId4" Type="http://schemas.openxmlformats.org/officeDocument/2006/relationships/hyperlink" Target="https://clusive.cast.org/account/login?next=/reade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imas-from-digital-materials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em.cast.org/creating/nimas-from-digital-materials-exemplar.html" TargetMode="External"/><Relationship Id="rId4" Type="http://schemas.openxmlformats.org/officeDocument/2006/relationships/hyperlink" Target="https://clusive.cast.org/account/login?next=/reader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lmccormack@cast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mailto:aem@cast.org" TargetMode="External"/><Relationship Id="rId4" Type="http://schemas.openxmlformats.org/officeDocument/2006/relationships/hyperlink" Target="mailto:lperez@cast.or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sp>
        <p:nvSpPr>
          <p:cNvPr id="71" name="Google Shape;7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/>
              <a:t>Introductions</a:t>
            </a:r>
            <a:endParaRPr/>
          </a:p>
        </p:txBody>
      </p:sp>
      <p:sp>
        <p:nvSpPr>
          <p:cNvPr id="76" name="Google Shape;76;p1"/>
          <p:cNvSpPr txBox="1"/>
          <p:nvPr/>
        </p:nvSpPr>
        <p:spPr>
          <a:xfrm>
            <a:off x="1903678" y="4323314"/>
            <a:ext cx="196797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Lynn McCormack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Senior Technologist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" descr="CAST Headshot for Lyn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24" y="1833114"/>
            <a:ext cx="1834685" cy="234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"/>
          <p:cNvSpPr txBox="1"/>
          <p:nvPr/>
        </p:nvSpPr>
        <p:spPr>
          <a:xfrm>
            <a:off x="5110457" y="4323314"/>
            <a:ext cx="216453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Luis Perez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Technical Assistance Specialist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AEM Center at CAST</a:t>
            </a:r>
            <a:endParaRPr/>
          </a:p>
        </p:txBody>
      </p:sp>
      <p:pic>
        <p:nvPicPr>
          <p:cNvPr id="74" name="Google Shape;74;p1" descr="CAST Headshot for Luis"/>
          <p:cNvPicPr preferRelativeResize="0"/>
          <p:nvPr/>
        </p:nvPicPr>
        <p:blipFill rotWithShape="1">
          <a:blip r:embed="rId4">
            <a:alphaModFix/>
          </a:blip>
          <a:srcRect l="52086" t="-309"/>
          <a:stretch/>
        </p:blipFill>
        <p:spPr>
          <a:xfrm>
            <a:off x="5211772" y="1829264"/>
            <a:ext cx="1961904" cy="231036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@AEM_Center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/>
              <a:t>Workflow for Developing NIMAS Fileset</a:t>
            </a:r>
            <a:endParaRPr/>
          </a:p>
        </p:txBody>
      </p:sp>
      <p:pic>
        <p:nvPicPr>
          <p:cNvPr id="3" name="Picture 2" descr="The title All About Coyotes started out on UDL Editions as a digital file with DAISY XML and some additional extensions. This file was then converted to EPUB and two versions were developed from the EPUB file: an HTML version available on Clusive and a NIMAS XML file shared as an exemplar on the AEM Center website. The latter could be submitted to the NIMAC. ">
            <a:extLst>
              <a:ext uri="{FF2B5EF4-FFF2-40B4-BE49-F238E27FC236}">
                <a16:creationId xmlns:a16="http://schemas.microsoft.com/office/drawing/2014/main" xmlns="" id="{BAAFA042-E39D-2243-8C2A-7E6D4597A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650" y="1816027"/>
            <a:ext cx="6108700" cy="4041847"/>
          </a:xfrm>
          <a:prstGeom prst="rect">
            <a:avLst/>
          </a:prstGeom>
        </p:spPr>
      </p:pic>
      <p:sp>
        <p:nvSpPr>
          <p:cNvPr id="83" name="Google Shape;83;p3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@AEM_Center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5a1441129_0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</a:t>
            </a:fld>
            <a:endParaRPr/>
          </a:p>
        </p:txBody>
      </p:sp>
      <p:sp>
        <p:nvSpPr>
          <p:cNvPr id="100" name="Google Shape;100;gc5a1441129_0_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Resources</a:t>
            </a:r>
            <a:endParaRPr/>
          </a:p>
        </p:txBody>
      </p:sp>
      <p:sp>
        <p:nvSpPr>
          <p:cNvPr id="101" name="Google Shape;101;gc5a1441129_0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FAQ on the May 2020 NOI: NIMAS and Digital Materials</a:t>
            </a:r>
            <a:r>
              <a:rPr lang="en-US"/>
              <a:t> (AEM Center)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All About Coyotes can be viewed on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Clusive</a:t>
            </a:r>
            <a:r>
              <a:rPr lang="en-US"/>
              <a:t> (clusive.cast.org)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5"/>
              </a:rPr>
              <a:t>Exemplar: Creating NIMAS from a Digital Material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/>
              <a:t>Source Content for Exemplar</a:t>
            </a:r>
            <a:endParaRPr/>
          </a:p>
        </p:txBody>
      </p:sp>
      <p:pic>
        <p:nvPicPr>
          <p:cNvPr id="110" name="Google Shape;110;p2" descr="Cover page for All About Coyotes title on the Clusive website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8343" y="1909023"/>
            <a:ext cx="6067313" cy="372300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3684576" y="5796963"/>
            <a:ext cx="17748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clusive.cast.org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@AEM_Center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4f246892c_0_7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</a:t>
            </a:fld>
            <a:endParaRPr/>
          </a:p>
        </p:txBody>
      </p:sp>
      <p:sp>
        <p:nvSpPr>
          <p:cNvPr id="117" name="Google Shape;117;gc4f246892c_0_7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Table of Contents</a:t>
            </a:r>
            <a:endParaRPr/>
          </a:p>
        </p:txBody>
      </p:sp>
      <p:pic>
        <p:nvPicPr>
          <p:cNvPr id="121" name="Google Shape;121;gc4f246892c_0_74" descr="The All About Coyotes Table of Contents  in Clusiv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8773" y="1825625"/>
            <a:ext cx="2796575" cy="471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c4f246892c_0_74" descr="All About Coyotes XML for the Table of Contents.  Code in image on line 27-49 of 9781930583733NIMAS.xml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549" y="1825625"/>
            <a:ext cx="4886325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c4f246892c_0_8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</a:t>
            </a:fld>
            <a:endParaRPr/>
          </a:p>
        </p:txBody>
      </p:sp>
      <p:sp>
        <p:nvSpPr>
          <p:cNvPr id="127" name="Google Shape;127;gc4f246892c_0_8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License</a:t>
            </a:r>
            <a:endParaRPr/>
          </a:p>
        </p:txBody>
      </p:sp>
      <p:pic>
        <p:nvPicPr>
          <p:cNvPr id="130" name="Google Shape;130;gc4f246892c_0_84" descr="All About Coyotes Creative Commons license information in Clusiv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5175" y="2041838"/>
            <a:ext cx="3962400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c4f246892c_0_84" descr="All About Coyotes XML of the copyright information.  Code in image on line 15-25 of 9781930583733NIMAS.xml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2925" y="3081263"/>
            <a:ext cx="4914900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4f246892c_0_9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sp>
        <p:nvSpPr>
          <p:cNvPr id="136" name="Google Shape;136;gc4f246892c_0_9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/>
              <a:t>Image Resolution and Description</a:t>
            </a:r>
            <a:endParaRPr sz="2900"/>
          </a:p>
        </p:txBody>
      </p:sp>
      <p:pic>
        <p:nvPicPr>
          <p:cNvPr id="139" name="Google Shape;139;gc4f246892c_0_94" descr="All About Coyotes sample image with a long description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2221" y="2071826"/>
            <a:ext cx="2776865" cy="27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c4f246892c_0_94" descr="All About Coyotes XML for an image with long description.  Code in image on line 173-184 of 9781930583733NIMAS.xml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2" y="2065700"/>
            <a:ext cx="4703576" cy="3332073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4f246892c_0_12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/>
              <a:t>Images Attributions</a:t>
            </a:r>
            <a:endParaRPr sz="2900"/>
          </a:p>
        </p:txBody>
      </p:sp>
      <p:sp>
        <p:nvSpPr>
          <p:cNvPr id="146" name="Google Shape;146;gc4f246892c_0_1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pic>
        <p:nvPicPr>
          <p:cNvPr id="148" name="Google Shape;148;gc4f246892c_0_125" descr="All About Coyotes sample image with a link to the image attribution/licens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9821" y="1843226"/>
            <a:ext cx="2776865" cy="27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c4f246892c_0_125" descr="All About Coyotes XML for an image attribution/license information.  Code in image on line 518-526 of 9781930583733NIMAS.xml."/>
          <p:cNvPicPr preferRelativeResize="0"/>
          <p:nvPr/>
        </p:nvPicPr>
        <p:blipFill rotWithShape="1">
          <a:blip r:embed="rId4">
            <a:alphaModFix/>
          </a:blip>
          <a:srcRect b="8424"/>
          <a:stretch/>
        </p:blipFill>
        <p:spPr>
          <a:xfrm>
            <a:off x="628650" y="4699000"/>
            <a:ext cx="7410450" cy="1657350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4f246892c_0_10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9</a:t>
            </a:fld>
            <a:endParaRPr/>
          </a:p>
        </p:txBody>
      </p:sp>
      <p:sp>
        <p:nvSpPr>
          <p:cNvPr id="154" name="Google Shape;154;gc4f246892c_0_10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Interactive Components</a:t>
            </a:r>
            <a:endParaRPr/>
          </a:p>
        </p:txBody>
      </p:sp>
      <p:pic>
        <p:nvPicPr>
          <p:cNvPr id="156" name="Google Shape;156;gc4f246892c_0_105" descr="Clusive interactive audio component of a Coyote yelping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023" y="1928800"/>
            <a:ext cx="4526427" cy="23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c4f246892c_0_105" descr="All About Coyotes XML notes for removed interactive components.  Code in image on line 240-250 of 9781930583733NIMAS.xml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38" y="4127700"/>
            <a:ext cx="5838825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4f246892c_0_1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Glossary</a:t>
            </a:r>
            <a:endParaRPr/>
          </a:p>
        </p:txBody>
      </p:sp>
      <p:sp>
        <p:nvSpPr>
          <p:cNvPr id="164" name="Google Shape;164;gc4f246892c_0_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10</a:t>
            </a:fld>
            <a:endParaRPr/>
          </a:p>
        </p:txBody>
      </p:sp>
      <p:pic>
        <p:nvPicPr>
          <p:cNvPr id="165" name="Google Shape;165;gc4f246892c_0_115" descr="All About Coyotes XML for the start of the glossary including glossary notes.  Code in image on line 354-362 of 9781930583733NIMAS.xml."/>
          <p:cNvPicPr preferRelativeResize="0"/>
          <p:nvPr/>
        </p:nvPicPr>
        <p:blipFill rotWithShape="1">
          <a:blip r:embed="rId3">
            <a:alphaModFix/>
          </a:blip>
          <a:srcRect l="3567" b="60879"/>
          <a:stretch/>
        </p:blipFill>
        <p:spPr>
          <a:xfrm>
            <a:off x="628650" y="2897888"/>
            <a:ext cx="8474899" cy="220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4f246892c_0_14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171" name="Google Shape;171;gc4f246892c_0_14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Glossary Entry</a:t>
            </a:r>
            <a:endParaRPr/>
          </a:p>
        </p:txBody>
      </p:sp>
      <p:pic>
        <p:nvPicPr>
          <p:cNvPr id="173" name="Google Shape;173;gc4f246892c_0_143" descr="Clusive interactive glossary with the highlighted word &quot;appreciate&quot; and the modal window including definition, example with image, and word assessment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875" y="2851275"/>
            <a:ext cx="2423176" cy="3382143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4" name="Google Shape;174;gc4f246892c_0_143" descr="All About Coyotes NIMAS XML for the glossary entry “appreciate” including example and optional prodnote.  Code in image on line 354-362 of 9781930583733NIMAS.xml."/>
          <p:cNvPicPr preferRelativeResize="0"/>
          <p:nvPr/>
        </p:nvPicPr>
        <p:blipFill rotWithShape="1">
          <a:blip r:embed="rId4">
            <a:alphaModFix/>
          </a:blip>
          <a:srcRect l="9944" t="37406" r="1661"/>
          <a:stretch/>
        </p:blipFill>
        <p:spPr>
          <a:xfrm>
            <a:off x="340575" y="1942550"/>
            <a:ext cx="6195323" cy="281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4f246892c_0_1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/>
          </a:p>
        </p:txBody>
      </p:sp>
      <p:sp>
        <p:nvSpPr>
          <p:cNvPr id="180" name="Google Shape;180;gc4f246892c_0_13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OPF Notes</a:t>
            </a:r>
            <a:endParaRPr/>
          </a:p>
        </p:txBody>
      </p:sp>
      <p:pic>
        <p:nvPicPr>
          <p:cNvPr id="183" name="Google Shape;183;gc4f246892c_0_134" descr="All About Coyotes metadata section of the OPF including the notes on the digital materials as source.  Code in image found on line 17-28 of 9781930583733NIMAS.opf."/>
          <p:cNvPicPr preferRelativeResize="0"/>
          <p:nvPr/>
        </p:nvPicPr>
        <p:blipFill rotWithShape="1">
          <a:blip r:embed="rId3">
            <a:alphaModFix/>
          </a:blip>
          <a:srcRect l="8037"/>
          <a:stretch/>
        </p:blipFill>
        <p:spPr>
          <a:xfrm>
            <a:off x="540925" y="2358525"/>
            <a:ext cx="8409401" cy="29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5a1441129_0_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189" name="Google Shape;189;gc5a1441129_0_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Reference Materials</a:t>
            </a:r>
            <a:endParaRPr dirty="0"/>
          </a:p>
        </p:txBody>
      </p:sp>
      <p:sp>
        <p:nvSpPr>
          <p:cNvPr id="190" name="Google Shape;190;gc5a1441129_0_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FAQ on the May 2020 NOI: NIMAS and Digital Materials</a:t>
            </a:r>
            <a:r>
              <a:rPr lang="en-US" dirty="0"/>
              <a:t> (AEM Center)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All About Coyotes can be viewed on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Clusive</a:t>
            </a:r>
            <a:r>
              <a:rPr lang="en-US" dirty="0"/>
              <a:t> (</a:t>
            </a:r>
            <a:r>
              <a:rPr lang="en-US" dirty="0" err="1"/>
              <a:t>clusive.cast.org</a:t>
            </a:r>
            <a:r>
              <a:rPr lang="en-US" dirty="0"/>
              <a:t>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5"/>
              </a:rPr>
              <a:t>Exemplar: Creating NIMAS from a Digital Material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196" name="Google Shape;19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/>
              <a:t>Connect with Us!</a:t>
            </a:r>
            <a:endParaRPr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43851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Lynn: 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lmccormack@cast.org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Luis: 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lperez@cast.org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AEM Center: 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aem@cast.org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4" descr="Stay connected: Series of logos for email, phone, Twitter, Facebook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09066" y="1968946"/>
            <a:ext cx="2748475" cy="319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"/>
          <p:cNvSpPr txBox="1">
            <a:spLocks noGrp="1"/>
          </p:cNvSpPr>
          <p:nvPr>
            <p:ph type="dt" idx="10"/>
          </p:nvPr>
        </p:nvSpPr>
        <p:spPr>
          <a:xfrm>
            <a:off x="988018" y="6356351"/>
            <a:ext cx="1698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@AEM_Center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5a143c430_0_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15</a:t>
            </a:fld>
            <a:endParaRPr/>
          </a:p>
        </p:txBody>
      </p:sp>
      <p:sp>
        <p:nvSpPr>
          <p:cNvPr id="206" name="Google Shape;206;gc5a143c430_0_0" hidden="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Disclaimer</a:t>
            </a:r>
            <a:endParaRPr/>
          </a:p>
        </p:txBody>
      </p:sp>
      <p:sp>
        <p:nvSpPr>
          <p:cNvPr id="207" name="Google Shape;207;gc5a143c430_0_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The contents of this slide deck were developed under a cooperative agreement with the U.S. Department of Education, #H327Z190004. However, those contents do not necessarily represent the policy of the U.S. Department of Education and you should not assume endorsement by the Federal Government, Project Officer, Rebecca Sheffield, Ph.D.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EM Center">
      <a:dk1>
        <a:srgbClr val="323232"/>
      </a:dk1>
      <a:lt1>
        <a:srgbClr val="FFFFFF"/>
      </a:lt1>
      <a:dk2>
        <a:srgbClr val="000000"/>
      </a:dk2>
      <a:lt2>
        <a:srgbClr val="F7F7F7"/>
      </a:lt2>
      <a:accent1>
        <a:srgbClr val="8DBD69"/>
      </a:accent1>
      <a:accent2>
        <a:srgbClr val="F56C4C"/>
      </a:accent2>
      <a:accent3>
        <a:srgbClr val="5A62B2"/>
      </a:accent3>
      <a:accent4>
        <a:srgbClr val="A7DB98"/>
      </a:accent4>
      <a:accent5>
        <a:srgbClr val="F56C4C"/>
      </a:accent5>
      <a:accent6>
        <a:srgbClr val="7D97CE"/>
      </a:accent6>
      <a:hlink>
        <a:srgbClr val="1D47AD"/>
      </a:hlink>
      <a:folHlink>
        <a:srgbClr val="5A6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On-screen Show (4:3)</PresentationFormat>
  <Paragraphs>63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Arial Black</vt:lpstr>
      <vt:lpstr>Office Theme</vt:lpstr>
      <vt:lpstr>Introductions</vt:lpstr>
      <vt:lpstr>Workflow for Developing NIMAS Fileset</vt:lpstr>
      <vt:lpstr>Resources</vt:lpstr>
      <vt:lpstr>Source Content for Exemplar</vt:lpstr>
      <vt:lpstr>Table of Contents</vt:lpstr>
      <vt:lpstr>License</vt:lpstr>
      <vt:lpstr>Image Resolution and Description</vt:lpstr>
      <vt:lpstr>Images Attributions</vt:lpstr>
      <vt:lpstr>Interactive Components</vt:lpstr>
      <vt:lpstr>Glossary</vt:lpstr>
      <vt:lpstr>Glossary Entry</vt:lpstr>
      <vt:lpstr>OPF Notes</vt:lpstr>
      <vt:lpstr>Reference Materials</vt:lpstr>
      <vt:lpstr>Connect with Us!</vt:lpstr>
      <vt:lpstr>Disclaimer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Introductions</dc:title>
  <dc:creator>Joy Zabala</dc:creator>
  <cp:lastModifiedBy>Nimac2015</cp:lastModifiedBy>
  <cp:revision>1</cp:revision>
  <dcterms:created xsi:type="dcterms:W3CDTF">2017-03-15T13:08:53Z</dcterms:created>
  <dcterms:modified xsi:type="dcterms:W3CDTF">2021-03-09T13:10:37Z</dcterms:modified>
</cp:coreProperties>
</file>