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17"/>
  </p:notesMasterIdLst>
  <p:handoutMasterIdLst>
    <p:handoutMasterId r:id="rId18"/>
  </p:handoutMasterIdLst>
  <p:sldIdLst>
    <p:sldId id="256" r:id="rId2"/>
    <p:sldId id="599" r:id="rId3"/>
    <p:sldId id="549" r:id="rId4"/>
    <p:sldId id="586" r:id="rId5"/>
    <p:sldId id="582" r:id="rId6"/>
    <p:sldId id="591" r:id="rId7"/>
    <p:sldId id="595" r:id="rId8"/>
    <p:sldId id="592" r:id="rId9"/>
    <p:sldId id="598" r:id="rId10"/>
    <p:sldId id="596" r:id="rId11"/>
    <p:sldId id="594" r:id="rId12"/>
    <p:sldId id="593" r:id="rId13"/>
    <p:sldId id="597" r:id="rId14"/>
    <p:sldId id="583" r:id="rId15"/>
    <p:sldId id="482"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Tahoma"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Tahoma"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Tahoma"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Tahoma" pitchFamily="34" charset="0"/>
        <a:ea typeface="+mn-ea"/>
        <a:cs typeface="Arial" pitchFamily="34" charset="0"/>
      </a:defRPr>
    </a:lvl5pPr>
    <a:lvl6pPr marL="2286000" algn="l" defTabSz="914400" rtl="0" eaLnBrk="1" latinLnBrk="0" hangingPunct="1">
      <a:defRPr kern="1200">
        <a:solidFill>
          <a:schemeClr val="tx1"/>
        </a:solidFill>
        <a:latin typeface="Tahoma" pitchFamily="34" charset="0"/>
        <a:ea typeface="+mn-ea"/>
        <a:cs typeface="Arial" pitchFamily="34" charset="0"/>
      </a:defRPr>
    </a:lvl6pPr>
    <a:lvl7pPr marL="2743200" algn="l" defTabSz="914400" rtl="0" eaLnBrk="1" latinLnBrk="0" hangingPunct="1">
      <a:defRPr kern="1200">
        <a:solidFill>
          <a:schemeClr val="tx1"/>
        </a:solidFill>
        <a:latin typeface="Tahoma" pitchFamily="34" charset="0"/>
        <a:ea typeface="+mn-ea"/>
        <a:cs typeface="Arial" pitchFamily="34" charset="0"/>
      </a:defRPr>
    </a:lvl7pPr>
    <a:lvl8pPr marL="3200400" algn="l" defTabSz="914400" rtl="0" eaLnBrk="1" latinLnBrk="0" hangingPunct="1">
      <a:defRPr kern="1200">
        <a:solidFill>
          <a:schemeClr val="tx1"/>
        </a:solidFill>
        <a:latin typeface="Tahoma" pitchFamily="34" charset="0"/>
        <a:ea typeface="+mn-ea"/>
        <a:cs typeface="Arial" pitchFamily="34" charset="0"/>
      </a:defRPr>
    </a:lvl8pPr>
    <a:lvl9pPr marL="3657600" algn="l" defTabSz="914400" rtl="0" eaLnBrk="1" latinLnBrk="0" hangingPunct="1">
      <a:defRPr kern="1200">
        <a:solidFill>
          <a:schemeClr val="tx1"/>
        </a:solidFill>
        <a:latin typeface="Tahoma"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34" autoAdjust="0"/>
    <p:restoredTop sz="78540" autoAdjust="0"/>
  </p:normalViewPr>
  <p:slideViewPr>
    <p:cSldViewPr>
      <p:cViewPr varScale="1">
        <p:scale>
          <a:sx n="53" d="100"/>
          <a:sy n="53" d="100"/>
        </p:scale>
        <p:origin x="-1596" y="-8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15872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15872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pitchFamily="34" charset="0"/>
              </a:defRPr>
            </a:lvl1pPr>
          </a:lstStyle>
          <a:p>
            <a:fld id="{0CC6EFAB-AACB-4145-92C3-6B3D0BC82DB3}"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0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lvl1pPr algn="r" defTabSz="930925" eaLnBrk="1" hangingPunct="1">
              <a:defRPr sz="1200">
                <a:latin typeface="Arial" charset="0"/>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69" tIns="46584" rIns="93169"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defTabSz="930925" eaLnBrk="1" hangingPunct="1">
              <a:defRPr sz="1200">
                <a:latin typeface="Arial" charset="0"/>
                <a:cs typeface="+mn-cs"/>
              </a:defRPr>
            </a:lvl1pPr>
          </a:lstStyle>
          <a:p>
            <a:pPr>
              <a:defRPr/>
            </a:pPr>
            <a:endParaRPr lang="en-US"/>
          </a:p>
        </p:txBody>
      </p:sp>
      <p:sp>
        <p:nvSpPr>
          <p:cNvPr id="2151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69" tIns="46584" rIns="93169" bIns="46584" numCol="1" anchor="b" anchorCtr="0" compatLnSpc="1">
            <a:prstTxWarp prst="textNoShape">
              <a:avLst/>
            </a:prstTxWarp>
          </a:bodyPr>
          <a:lstStyle>
            <a:lvl1pPr algn="r" defTabSz="930275" eaLnBrk="1" hangingPunct="1">
              <a:defRPr sz="1200">
                <a:latin typeface="Arial" pitchFamily="34" charset="0"/>
              </a:defRPr>
            </a:lvl1pPr>
          </a:lstStyle>
          <a:p>
            <a:fld id="{9C098BA9-F359-48CB-9CF2-F0ADA715CBE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p:spPr>
        <p:txBody>
          <a:bodyPr/>
          <a:lstStyle/>
          <a:p>
            <a:endParaRPr lang="en-US" altLang="en-US" smtClean="0">
              <a:latin typeface="Arial" pitchFamily="34" charset="0"/>
            </a:endParaRPr>
          </a:p>
        </p:txBody>
      </p:sp>
      <p:sp>
        <p:nvSpPr>
          <p:cNvPr id="6148" name="Slide Number Placeholder 3"/>
          <p:cNvSpPr>
            <a:spLocks noGrp="1"/>
          </p:cNvSpPr>
          <p:nvPr>
            <p:ph type="sldNum" sz="quarter" idx="5"/>
          </p:nvPr>
        </p:nvSpPr>
        <p:spPr>
          <a:noFill/>
        </p:spPr>
        <p:txBody>
          <a:bodyPr/>
          <a:lstStyle/>
          <a:p>
            <a:fld id="{D1241213-FF84-40BD-AA12-3707B7EDA5C4}" type="slidenum">
              <a:rPr lang="en-US" altLang="en-US"/>
              <a:pPr/>
              <a:t>2</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a:ln/>
        </p:spPr>
        <p:txBody>
          <a:bodyPr/>
          <a:lstStyle/>
          <a:p>
            <a:endParaRPr lang="en-US" altLang="en-US" smtClean="0">
              <a:latin typeface="Arial" pitchFamily="34" charset="0"/>
            </a:endParaRPr>
          </a:p>
        </p:txBody>
      </p:sp>
      <p:sp>
        <p:nvSpPr>
          <p:cNvPr id="8196" name="Slide Number Placeholder 3"/>
          <p:cNvSpPr>
            <a:spLocks noGrp="1"/>
          </p:cNvSpPr>
          <p:nvPr>
            <p:ph type="sldNum" sz="quarter" idx="5"/>
          </p:nvPr>
        </p:nvSpPr>
        <p:spPr>
          <a:noFill/>
        </p:spPr>
        <p:txBody>
          <a:bodyPr/>
          <a:lstStyle/>
          <a:p>
            <a:fld id="{DF00B192-9C29-436E-96D9-7FDCE746328A}" type="slidenum">
              <a:rPr lang="en-US" altLang="en-US"/>
              <a:pPr/>
              <a:t>3</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endParaRPr lang="en-US" altLang="en-US" smtClean="0">
              <a:latin typeface="Arial" pitchFamily="34" charset="0"/>
            </a:endParaRPr>
          </a:p>
        </p:txBody>
      </p:sp>
      <p:sp>
        <p:nvSpPr>
          <p:cNvPr id="21508" name="Slide Number Placeholder 3"/>
          <p:cNvSpPr>
            <a:spLocks noGrp="1"/>
          </p:cNvSpPr>
          <p:nvPr>
            <p:ph type="sldNum" sz="quarter" idx="5"/>
          </p:nvPr>
        </p:nvSpPr>
        <p:spPr>
          <a:noFill/>
        </p:spPr>
        <p:txBody>
          <a:bodyPr/>
          <a:lstStyle/>
          <a:p>
            <a:fld id="{148780E3-5510-4445-B633-E5C529D3447A}" type="slidenum">
              <a:rPr lang="en-US" altLang="en-US"/>
              <a:pPr/>
              <a:t>15</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8B6A260-7968-48BF-B4A5-9F03211DBAAE}"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AC9B15E-033F-4369-8431-202AEA1EC17A}"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2695EAB-C879-4743-9188-6CB87B8D4AFF}"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8E8F37A-E173-4AD0-97A7-DA9EC07589FA}"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CEDC3192-E512-4B03-83D1-06EECC6C5DD3}"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A2C50313-761C-4D0D-992B-7E2AF8AA0270}"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E69DE80-8AD6-4B03-B766-04CDC5372D0A}"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B93F5FB-44C3-40D2-96E5-2E8C479F0236}"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049D504-790A-47A3-A60F-8F3A21A1F63E}"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6F81D7A-051A-4125-AFF8-5CDBC4388C4A}"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9653161-DB39-4033-9682-305441D58B84}"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8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a:p>
        </p:txBody>
      </p:sp>
      <p:sp>
        <p:nvSpPr>
          <p:cNvPr id="148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pPr>
              <a:defRPr/>
            </a:pPr>
            <a:endParaRPr lang="en-US"/>
          </a:p>
        </p:txBody>
      </p:sp>
      <p:sp>
        <p:nvSpPr>
          <p:cNvPr id="148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pitchFamily="34" charset="0"/>
              </a:defRPr>
            </a:lvl1pPr>
          </a:lstStyle>
          <a:p>
            <a:fld id="{8542E3BF-576E-4F77-A886-B257034A66E5}" type="slidenum">
              <a:rPr lang="en-US" altLang="en-US"/>
              <a:pPr/>
              <a:t>‹#›</a:t>
            </a:fld>
            <a:endParaRPr lang="en-US" altLang="en-US"/>
          </a:p>
        </p:txBody>
      </p:sp>
      <p:graphicFrame>
        <p:nvGraphicFramePr>
          <p:cNvPr id="1031" name="Object 8"/>
          <p:cNvGraphicFramePr>
            <a:graphicFrameLocks noChangeAspect="1"/>
          </p:cNvGraphicFramePr>
          <p:nvPr/>
        </p:nvGraphicFramePr>
        <p:xfrm>
          <a:off x="7010400" y="6172200"/>
          <a:ext cx="1800225" cy="466725"/>
        </p:xfrm>
        <a:graphic>
          <a:graphicData uri="http://schemas.openxmlformats.org/presentationml/2006/ole">
            <p:oleObj spid="_x0000_s1031" name="Photo Editor Photo" r:id="rId14" imgW="1800476" imgH="466543" progId="">
              <p:embed/>
            </p:oleObj>
          </a:graphicData>
        </a:graphic>
      </p:graphicFrame>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gaines@aph.org"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mailto:lmccormack@cast.org" TargetMode="External"/><Relationship Id="rId4" Type="http://schemas.openxmlformats.org/officeDocument/2006/relationships/hyperlink" Target="mailto:lperez@cast.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hyperlink" Target="https://www.govinfo.gov/content/pkg/FR-2020-05-26/pdf/2020-09273.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nimac.us/wp-content/uploads/2020/06/FY-2020-OSERS-NIMAC-NOI-FINAL.docx" TargetMode="External"/><Relationship Id="rId2" Type="http://schemas.openxmlformats.org/officeDocument/2006/relationships/hyperlink" Target="https://www.govinfo.gov/content/pkg/FR-2020-05-26/pdf/2020-09273.pdf" TargetMode="External"/><Relationship Id="rId1" Type="http://schemas.openxmlformats.org/officeDocument/2006/relationships/slideLayout" Target="../slideLayouts/slideLayout2.xml"/><Relationship Id="rId5" Type="http://schemas.openxmlformats.org/officeDocument/2006/relationships/hyperlink" Target="https://aem.cast.org/creating/nimas-from-digital-materials.html" TargetMode="External"/><Relationship Id="rId4" Type="http://schemas.openxmlformats.org/officeDocument/2006/relationships/hyperlink" Target="https://www.nimac.us/nimac-digital-materials-faq/"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nimac@aph.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aem.cast.org/" TargetMode="External"/><Relationship Id="rId5" Type="http://schemas.openxmlformats.org/officeDocument/2006/relationships/hyperlink" Target="mailto:ccurry@cast.org" TargetMode="External"/><Relationship Id="rId4" Type="http://schemas.openxmlformats.org/officeDocument/2006/relationships/hyperlink" Target="http://nimac.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descr="NIMAC_horiz"/>
          <p:cNvPicPr>
            <a:picLocks noGrp="1" noChangeAspect="1" noChangeArrowheads="1"/>
          </p:cNvPicPr>
          <p:nvPr>
            <p:ph type="ctrTitle"/>
          </p:nvPr>
        </p:nvPicPr>
        <p:blipFill>
          <a:blip r:embed="rId2" cstate="print"/>
          <a:srcRect/>
          <a:stretch>
            <a:fillRect/>
          </a:stretch>
        </p:blipFill>
        <p:spPr>
          <a:xfrm>
            <a:off x="6324600" y="409575"/>
            <a:ext cx="2032000" cy="533400"/>
          </a:xfrm>
        </p:spPr>
      </p:pic>
      <p:sp>
        <p:nvSpPr>
          <p:cNvPr id="4099" name="Rectangle 3"/>
          <p:cNvSpPr>
            <a:spLocks noGrp="1" noChangeArrowheads="1"/>
          </p:cNvSpPr>
          <p:nvPr>
            <p:ph type="subTitle" idx="1"/>
          </p:nvPr>
        </p:nvSpPr>
        <p:spPr>
          <a:xfrm>
            <a:off x="457200" y="2209800"/>
            <a:ext cx="8229600" cy="4191000"/>
          </a:xfrm>
        </p:spPr>
        <p:txBody>
          <a:bodyPr/>
          <a:lstStyle/>
          <a:p>
            <a:pPr eaLnBrk="1" hangingPunct="1"/>
            <a:r>
              <a:rPr lang="en-US" altLang="en-US" sz="3400" smtClean="0"/>
              <a:t>NIMAS and Digital Instructional Materials: </a:t>
            </a:r>
          </a:p>
          <a:p>
            <a:pPr eaLnBrk="1" hangingPunct="1"/>
            <a:r>
              <a:rPr lang="en-US" altLang="en-US" sz="3400" smtClean="0"/>
              <a:t>the NOI and new NIMAS Exemplar</a:t>
            </a:r>
          </a:p>
          <a:p>
            <a:pPr algn="l"/>
            <a:endParaRPr lang="en-US" altLang="en-US" sz="2000" smtClean="0">
              <a:cs typeface="Arial" pitchFamily="34" charset="0"/>
            </a:endParaRPr>
          </a:p>
          <a:p>
            <a:pPr algn="l"/>
            <a:endParaRPr lang="en-US" altLang="en-US" sz="2000" smtClean="0">
              <a:cs typeface="Arial" pitchFamily="34" charset="0"/>
            </a:endParaRPr>
          </a:p>
          <a:p>
            <a:pPr algn="l"/>
            <a:r>
              <a:rPr lang="en-US" altLang="en-US" sz="1800" smtClean="0">
                <a:cs typeface="Arial" pitchFamily="34" charset="0"/>
              </a:rPr>
              <a:t>Nicole Gaines		Luis Perez		</a:t>
            </a:r>
          </a:p>
          <a:p>
            <a:pPr algn="l"/>
            <a:r>
              <a:rPr lang="en-US" altLang="en-US" sz="1800" smtClean="0">
                <a:cs typeface="Arial" pitchFamily="34" charset="0"/>
                <a:hlinkClick r:id="rId3"/>
              </a:rPr>
              <a:t>ngaines@aph.org</a:t>
            </a:r>
            <a:r>
              <a:rPr lang="en-US" altLang="en-US" sz="1800" smtClean="0">
                <a:cs typeface="Arial" pitchFamily="34" charset="0"/>
              </a:rPr>
              <a:t> 	</a:t>
            </a:r>
            <a:r>
              <a:rPr lang="en-US" altLang="en-US" sz="1800" smtClean="0">
                <a:cs typeface="Arial" pitchFamily="34" charset="0"/>
                <a:hlinkClick r:id="rId4"/>
              </a:rPr>
              <a:t>lperez@cast.org</a:t>
            </a:r>
            <a:r>
              <a:rPr lang="en-US" altLang="en-US" sz="1800" smtClean="0">
                <a:cs typeface="Arial" pitchFamily="34" charset="0"/>
              </a:rPr>
              <a:t> 	</a:t>
            </a:r>
          </a:p>
          <a:p>
            <a:pPr algn="l"/>
            <a:endParaRPr lang="en-US" altLang="en-US" sz="1800" smtClean="0">
              <a:cs typeface="Arial" pitchFamily="34" charset="0"/>
            </a:endParaRPr>
          </a:p>
          <a:p>
            <a:pPr algn="l"/>
            <a:r>
              <a:rPr lang="en-US" altLang="en-US" sz="1800" smtClean="0">
                <a:cs typeface="Arial" pitchFamily="34" charset="0"/>
              </a:rPr>
              <a:t>Lynn McCormack</a:t>
            </a:r>
          </a:p>
          <a:p>
            <a:pPr algn="l"/>
            <a:r>
              <a:rPr lang="en-US" altLang="en-US" sz="1800" smtClean="0">
                <a:cs typeface="Arial" pitchFamily="34" charset="0"/>
                <a:hlinkClick r:id="rId5"/>
              </a:rPr>
              <a:t>lmccormack@cast.org</a:t>
            </a:r>
            <a:endParaRPr lang="en-US" altLang="en-US" sz="1800" smtClean="0">
              <a:cs typeface="Arial" pitchFamily="34" charset="0"/>
            </a:endParaRPr>
          </a:p>
          <a:p>
            <a:pPr algn="l"/>
            <a:endParaRPr lang="en-US" altLang="en-US" sz="1800" smtClean="0">
              <a:cs typeface="Arial" pitchFamily="34" charset="0"/>
            </a:endParaRPr>
          </a:p>
          <a:p>
            <a:pPr algn="l"/>
            <a:r>
              <a:rPr lang="en-US" altLang="en-US" sz="1800" smtClean="0">
                <a:cs typeface="Arial" pitchFamily="34" charset="0"/>
              </a:rPr>
              <a:t>March 9, 2021</a:t>
            </a:r>
          </a:p>
          <a:p>
            <a:pPr algn="l" eaLnBrk="1" hangingPunct="1"/>
            <a:endParaRPr lang="en-US" altLang="en-US" sz="1600" smtClean="0"/>
          </a:p>
          <a:p>
            <a:pPr eaLnBrk="1" hangingPunct="1"/>
            <a:endParaRPr lang="en-US" altLang="en-US" smtClean="0"/>
          </a:p>
          <a:p>
            <a:pPr eaLnBrk="1" hangingPunct="1"/>
            <a:endParaRPr lang="en-US" altLang="en-US" smtClean="0"/>
          </a:p>
          <a:p>
            <a:pPr eaLnBrk="1" hangingPunct="1"/>
            <a:endParaRPr lang="en-US" altLang="en-US" smtClean="0"/>
          </a:p>
        </p:txBody>
      </p:sp>
      <p:pic>
        <p:nvPicPr>
          <p:cNvPr id="4100" name="Picture 1"/>
          <p:cNvPicPr>
            <a:picLocks noChangeAspect="1"/>
          </p:cNvPicPr>
          <p:nvPr/>
        </p:nvPicPr>
        <p:blipFill>
          <a:blip r:embed="rId6" cstate="print"/>
          <a:srcRect/>
          <a:stretch>
            <a:fillRect/>
          </a:stretch>
        </p:blipFill>
        <p:spPr bwMode="auto">
          <a:xfrm>
            <a:off x="304800" y="409575"/>
            <a:ext cx="49530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smtClean="0"/>
              <a:t>Today’s Webinar</a:t>
            </a:r>
          </a:p>
        </p:txBody>
      </p:sp>
      <p:sp>
        <p:nvSpPr>
          <p:cNvPr id="5123" name="Content Placeholder 2"/>
          <p:cNvSpPr>
            <a:spLocks noGrp="1"/>
          </p:cNvSpPr>
          <p:nvPr>
            <p:ph idx="1"/>
          </p:nvPr>
        </p:nvSpPr>
        <p:spPr>
          <a:xfrm>
            <a:off x="457200" y="1752600"/>
            <a:ext cx="8229600" cy="4648200"/>
          </a:xfrm>
        </p:spPr>
        <p:txBody>
          <a:bodyPr/>
          <a:lstStyle/>
          <a:p>
            <a:pPr lvl="1"/>
            <a:r>
              <a:rPr lang="en-US" altLang="en-US" smtClean="0"/>
              <a:t>Part One: The Notice of Interpretation</a:t>
            </a:r>
          </a:p>
          <a:p>
            <a:pPr lvl="2"/>
            <a:r>
              <a:rPr lang="en-US" altLang="en-US" smtClean="0"/>
              <a:t>What is the NOI?</a:t>
            </a:r>
          </a:p>
          <a:p>
            <a:pPr lvl="2"/>
            <a:r>
              <a:rPr lang="en-US" altLang="en-US" smtClean="0"/>
              <a:t>Digital Materials and the NIMAS Format</a:t>
            </a:r>
          </a:p>
          <a:p>
            <a:pPr lvl="2"/>
            <a:r>
              <a:rPr lang="en-US" altLang="en-US" smtClean="0"/>
              <a:t>NIMAS &amp; Procurement</a:t>
            </a:r>
          </a:p>
          <a:p>
            <a:pPr lvl="2"/>
            <a:r>
              <a:rPr lang="en-US" altLang="en-US" smtClean="0"/>
              <a:t>“Born Accessible” Materials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mtClean="0"/>
              <a:t>Today’s Webinar (continued)</a:t>
            </a:r>
          </a:p>
        </p:txBody>
      </p:sp>
      <p:sp>
        <p:nvSpPr>
          <p:cNvPr id="7171" name="Content Placeholder 2"/>
          <p:cNvSpPr>
            <a:spLocks noGrp="1"/>
          </p:cNvSpPr>
          <p:nvPr>
            <p:ph idx="1"/>
          </p:nvPr>
        </p:nvSpPr>
        <p:spPr>
          <a:xfrm>
            <a:off x="457200" y="1295400"/>
            <a:ext cx="8229600" cy="5029200"/>
          </a:xfrm>
        </p:spPr>
        <p:txBody>
          <a:bodyPr/>
          <a:lstStyle/>
          <a:p>
            <a:pPr lvl="1"/>
            <a:r>
              <a:rPr lang="en-US" smtClean="0"/>
              <a:t>Part Two: The New NIMAS Exemplar</a:t>
            </a:r>
          </a:p>
          <a:p>
            <a:pPr lvl="2"/>
            <a:r>
              <a:rPr lang="en-US" smtClean="0"/>
              <a:t>Digital Material as a Source for NIMAS</a:t>
            </a:r>
          </a:p>
          <a:p>
            <a:pPr lvl="3"/>
            <a:r>
              <a:rPr lang="en-US" smtClean="0"/>
              <a:t>Introduction to Clusive</a:t>
            </a:r>
          </a:p>
          <a:p>
            <a:pPr lvl="3"/>
            <a:r>
              <a:rPr lang="en-US" smtClean="0"/>
              <a:t>Demo of Clusive title - All About Coyotes</a:t>
            </a:r>
          </a:p>
          <a:p>
            <a:pPr lvl="2"/>
            <a:r>
              <a:rPr lang="en-US" smtClean="0"/>
              <a:t>The Exemplar </a:t>
            </a:r>
          </a:p>
          <a:p>
            <a:pPr lvl="3"/>
            <a:r>
              <a:rPr lang="en-US" smtClean="0"/>
              <a:t>Introduction</a:t>
            </a:r>
          </a:p>
          <a:p>
            <a:pPr lvl="3"/>
            <a:r>
              <a:rPr lang="en-US" smtClean="0"/>
              <a:t>Table of Contents </a:t>
            </a:r>
          </a:p>
          <a:p>
            <a:pPr lvl="3"/>
            <a:r>
              <a:rPr lang="en-US" smtClean="0"/>
              <a:t>Images</a:t>
            </a:r>
          </a:p>
          <a:p>
            <a:pPr lvl="3"/>
            <a:r>
              <a:rPr lang="en-US" smtClean="0"/>
              <a:t>Glossary terms</a:t>
            </a:r>
          </a:p>
          <a:p>
            <a:pPr lvl="3"/>
            <a:r>
              <a:rPr lang="en-US" smtClean="0"/>
              <a:t>Metadata</a:t>
            </a:r>
          </a:p>
          <a:p>
            <a:pPr lvl="2"/>
            <a:r>
              <a:rPr lang="en-US" smtClean="0"/>
              <a:t>Q &amp; A</a:t>
            </a:r>
          </a:p>
          <a:p>
            <a:pPr lvl="3"/>
            <a:endParaRPr lang="en-US" smtClean="0"/>
          </a:p>
          <a:p>
            <a:pPr marL="0" indent="0">
              <a:buFontTx/>
              <a:buNone/>
            </a:pPr>
            <a:endParaRPr lang="en-US" sz="1800" smtClean="0"/>
          </a:p>
          <a:p>
            <a:pPr marL="0" indent="0">
              <a:buFontTx/>
              <a:buNone/>
            </a:pPr>
            <a:r>
              <a:rPr lang="en-US" sz="1800" smtClean="0"/>
              <a:t> </a:t>
            </a:r>
            <a:endParaRPr lang="en-US" altLang="en-US" sz="14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noChangeArrowheads="1"/>
          </p:cNvSpPr>
          <p:nvPr>
            <p:ph type="title"/>
          </p:nvPr>
        </p:nvSpPr>
        <p:spPr>
          <a:xfrm>
            <a:off x="609600" y="2590800"/>
            <a:ext cx="8229600" cy="1143000"/>
          </a:xfrm>
        </p:spPr>
        <p:txBody>
          <a:bodyPr/>
          <a:lstStyle/>
          <a:p>
            <a:r>
              <a:rPr lang="en-US" altLang="en-US" smtClean="0"/>
              <a:t>The Notice of Interpretation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152400"/>
            <a:ext cx="8229600" cy="1143000"/>
          </a:xfrm>
        </p:spPr>
        <p:txBody>
          <a:bodyPr/>
          <a:lstStyle/>
          <a:p>
            <a:r>
              <a:rPr lang="en-US" altLang="en-US" sz="4000" smtClean="0"/>
              <a:t>“Notice of Interpretation” </a:t>
            </a:r>
            <a:br>
              <a:rPr lang="en-US" altLang="en-US" sz="4000" smtClean="0"/>
            </a:br>
            <a:r>
              <a:rPr lang="en-US" altLang="en-US" sz="4000" smtClean="0"/>
              <a:t>on Digital Instructional Materials</a:t>
            </a:r>
          </a:p>
        </p:txBody>
      </p:sp>
      <p:sp>
        <p:nvSpPr>
          <p:cNvPr id="10243" name="Content Placeholder 2"/>
          <p:cNvSpPr>
            <a:spLocks noGrp="1"/>
          </p:cNvSpPr>
          <p:nvPr>
            <p:ph idx="1"/>
          </p:nvPr>
        </p:nvSpPr>
        <p:spPr>
          <a:xfrm>
            <a:off x="533400" y="1981200"/>
            <a:ext cx="8229600" cy="3916363"/>
          </a:xfrm>
        </p:spPr>
        <p:txBody>
          <a:bodyPr/>
          <a:lstStyle/>
          <a:p>
            <a:pPr eaLnBrk="1" hangingPunct="1"/>
            <a:r>
              <a:rPr lang="en-US" altLang="en-US" sz="2800" smtClean="0"/>
              <a:t>In May, OSERS/OSEP published a </a:t>
            </a:r>
            <a:r>
              <a:rPr lang="en-US" altLang="en-US" sz="2800" smtClean="0">
                <a:hlinkClick r:id="rId2"/>
              </a:rPr>
              <a:t>Notice of Interpretation</a:t>
            </a:r>
            <a:r>
              <a:rPr lang="en-US" altLang="en-US" sz="2800" smtClean="0"/>
              <a:t> clarifying that the definition of “print instructional materials” in IDEA includes digital instructional materials. </a:t>
            </a:r>
          </a:p>
          <a:p>
            <a:pPr eaLnBrk="1" hangingPunct="1"/>
            <a:endParaRPr lang="en-US" altLang="en-US" sz="2800" smtClean="0"/>
          </a:p>
          <a:p>
            <a:pPr marL="400050" lvl="1" indent="0" eaLnBrk="1" hangingPunct="1">
              <a:buFontTx/>
              <a:buNone/>
            </a:pPr>
            <a:r>
              <a:rPr lang="en-US" altLang="en-US" sz="1800" smtClean="0"/>
              <a:t>(C) PRINT INSTRUCTIONAL MATERIALS—The term 'print instructional materials' means printed textbooks and related printed core materials that are written and published primarily for use in elementary school and secondary school instruction and are required by a State educational agency or local educational agency for use by students in the classroom.</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152400"/>
            <a:ext cx="8229600" cy="1143000"/>
          </a:xfrm>
        </p:spPr>
        <p:txBody>
          <a:bodyPr/>
          <a:lstStyle/>
          <a:p>
            <a:r>
              <a:rPr lang="en-US" altLang="en-US" sz="4000" smtClean="0"/>
              <a:t>Scope of NIMAS/NIMAC</a:t>
            </a:r>
          </a:p>
        </p:txBody>
      </p:sp>
      <p:sp>
        <p:nvSpPr>
          <p:cNvPr id="11267" name="Content Placeholder 2"/>
          <p:cNvSpPr>
            <a:spLocks noGrp="1"/>
          </p:cNvSpPr>
          <p:nvPr>
            <p:ph idx="1"/>
          </p:nvPr>
        </p:nvSpPr>
        <p:spPr>
          <a:xfrm>
            <a:off x="533400" y="1371600"/>
            <a:ext cx="8229600" cy="4525963"/>
          </a:xfrm>
        </p:spPr>
        <p:txBody>
          <a:bodyPr/>
          <a:lstStyle/>
          <a:p>
            <a:pPr eaLnBrk="1" hangingPunct="1"/>
            <a:r>
              <a:rPr lang="en-US" altLang="en-US" sz="2800" smtClean="0"/>
              <a:t>Before the Notice, the NIMAC was only able to accept NIMAS files for instructional materials published in a “hard copy” print format. </a:t>
            </a:r>
          </a:p>
          <a:p>
            <a:pPr eaLnBrk="1" hangingPunct="1"/>
            <a:r>
              <a:rPr lang="en-US" altLang="en-US" sz="2800" smtClean="0"/>
              <a:t>As of last spring, the NIMAC is able to accept NIMAS files for instructional materials that are distributed to students in a digital format (i.e., with no printed book equivalent). </a:t>
            </a:r>
          </a:p>
          <a:p>
            <a:pPr eaLnBrk="1" hangingPunct="1"/>
            <a:r>
              <a:rPr lang="en-US" altLang="en-US" sz="2800" smtClean="0"/>
              <a:t>To date, the NIMAC has accepted 44 files for digital instructional materials.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152400"/>
            <a:ext cx="8229600" cy="1143000"/>
          </a:xfrm>
        </p:spPr>
        <p:txBody>
          <a:bodyPr/>
          <a:lstStyle/>
          <a:p>
            <a:r>
              <a:rPr lang="en-US" altLang="en-US" sz="4000" smtClean="0"/>
              <a:t>Serving Students with Disabilities</a:t>
            </a:r>
          </a:p>
        </p:txBody>
      </p:sp>
      <p:sp>
        <p:nvSpPr>
          <p:cNvPr id="12291" name="Content Placeholder 2"/>
          <p:cNvSpPr>
            <a:spLocks noGrp="1"/>
          </p:cNvSpPr>
          <p:nvPr>
            <p:ph idx="1"/>
          </p:nvPr>
        </p:nvSpPr>
        <p:spPr>
          <a:xfrm>
            <a:off x="533400" y="1828800"/>
            <a:ext cx="8229600" cy="4068763"/>
          </a:xfrm>
        </p:spPr>
        <p:txBody>
          <a:bodyPr/>
          <a:lstStyle/>
          <a:p>
            <a:pPr eaLnBrk="1" hangingPunct="1"/>
            <a:r>
              <a:rPr lang="en-US" altLang="en-US" sz="2800" smtClean="0"/>
              <a:t>Not all digital instructional materials are accessible. </a:t>
            </a:r>
          </a:p>
          <a:p>
            <a:pPr eaLnBrk="1" hangingPunct="1"/>
            <a:endParaRPr lang="en-US" altLang="en-US" sz="1400" smtClean="0"/>
          </a:p>
          <a:p>
            <a:pPr eaLnBrk="1" hangingPunct="1"/>
            <a:r>
              <a:rPr lang="en-US" altLang="en-US" sz="2800" smtClean="0"/>
              <a:t>When students with disabilities are unable to use the digital format distributed to other students, NIMAS can be the starting point for producing braille and other accessible formats.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152400"/>
            <a:ext cx="8229600" cy="1143000"/>
          </a:xfrm>
        </p:spPr>
        <p:txBody>
          <a:bodyPr/>
          <a:lstStyle/>
          <a:p>
            <a:r>
              <a:rPr lang="en-US" altLang="en-US" sz="4000" smtClean="0"/>
              <a:t>The NOI and the NIMAS Format</a:t>
            </a:r>
          </a:p>
        </p:txBody>
      </p:sp>
      <p:sp>
        <p:nvSpPr>
          <p:cNvPr id="13315" name="Content Placeholder 2"/>
          <p:cNvSpPr>
            <a:spLocks noGrp="1"/>
          </p:cNvSpPr>
          <p:nvPr>
            <p:ph idx="1"/>
          </p:nvPr>
        </p:nvSpPr>
        <p:spPr>
          <a:xfrm>
            <a:off x="533400" y="1447800"/>
            <a:ext cx="8229600" cy="4038600"/>
          </a:xfrm>
        </p:spPr>
        <p:txBody>
          <a:bodyPr/>
          <a:lstStyle/>
          <a:p>
            <a:pPr eaLnBrk="1" hangingPunct="1"/>
            <a:r>
              <a:rPr lang="en-US" altLang="en-US" sz="2800" smtClean="0"/>
              <a:t>The NIMAS 1.1 format has not changed.</a:t>
            </a:r>
          </a:p>
          <a:p>
            <a:pPr eaLnBrk="1" hangingPunct="1"/>
            <a:r>
              <a:rPr lang="en-US" altLang="en-US" sz="2800" smtClean="0"/>
              <a:t>This format, based on the DAISY Standard, is designed to capture the content, structure and linear reading order of printed books. </a:t>
            </a:r>
          </a:p>
          <a:p>
            <a:pPr eaLnBrk="1" hangingPunct="1"/>
            <a:r>
              <a:rPr lang="en-US" altLang="en-US" sz="2800" smtClean="0"/>
              <a:t>Digital materials must meet the requirements of the NIMAS specification--including metadata requirements--to be submitted to the NIMAC.</a:t>
            </a:r>
          </a:p>
          <a:p>
            <a:pPr eaLnBrk="1" hangingPunct="1"/>
            <a:r>
              <a:rPr lang="en-US" altLang="en-US" sz="2800" smtClean="0"/>
              <a:t>At this time, this includes having an ISBN.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152400"/>
            <a:ext cx="8229600" cy="1143000"/>
          </a:xfrm>
        </p:spPr>
        <p:txBody>
          <a:bodyPr/>
          <a:lstStyle/>
          <a:p>
            <a:r>
              <a:rPr lang="en-US" altLang="en-US" sz="4000" smtClean="0"/>
              <a:t>Which materials are suitable for supplying in NIMAS format?</a:t>
            </a:r>
          </a:p>
        </p:txBody>
      </p:sp>
      <p:sp>
        <p:nvSpPr>
          <p:cNvPr id="14339" name="Content Placeholder 2"/>
          <p:cNvSpPr>
            <a:spLocks noGrp="1"/>
          </p:cNvSpPr>
          <p:nvPr>
            <p:ph idx="1"/>
          </p:nvPr>
        </p:nvSpPr>
        <p:spPr>
          <a:xfrm>
            <a:off x="533400" y="1905000"/>
            <a:ext cx="8229600" cy="4572000"/>
          </a:xfrm>
        </p:spPr>
        <p:txBody>
          <a:bodyPr/>
          <a:lstStyle/>
          <a:p>
            <a:pPr eaLnBrk="1" hangingPunct="1"/>
            <a:r>
              <a:rPr lang="en-US" altLang="en-US" sz="2800" smtClean="0"/>
              <a:t>Digital instructional materials that are primarily composed of static images and text, with minimal or no interactivity, are appropriate for conversion into NIMAS format. </a:t>
            </a:r>
          </a:p>
          <a:p>
            <a:pPr eaLnBrk="1" hangingPunct="1"/>
            <a:r>
              <a:rPr lang="en-US" altLang="en-US" sz="2800" smtClean="0"/>
              <a:t>For example, a digital text that is distributed as a PDF to schools could be appropriate for conversion into NIMAS.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152400"/>
            <a:ext cx="8229600" cy="1143000"/>
          </a:xfrm>
        </p:spPr>
        <p:txBody>
          <a:bodyPr/>
          <a:lstStyle/>
          <a:p>
            <a:r>
              <a:rPr lang="en-US" altLang="en-US" sz="4000" smtClean="0"/>
              <a:t>What materials are </a:t>
            </a:r>
            <a:r>
              <a:rPr lang="en-US" altLang="en-US" sz="4000" i="1" smtClean="0"/>
              <a:t>not</a:t>
            </a:r>
            <a:r>
              <a:rPr lang="en-US" altLang="en-US" sz="4000" smtClean="0"/>
              <a:t> suitable for supplying in the NIMAS format?</a:t>
            </a:r>
          </a:p>
        </p:txBody>
      </p:sp>
      <p:sp>
        <p:nvSpPr>
          <p:cNvPr id="15363" name="Content Placeholder 2"/>
          <p:cNvSpPr>
            <a:spLocks noGrp="1"/>
          </p:cNvSpPr>
          <p:nvPr>
            <p:ph idx="1"/>
          </p:nvPr>
        </p:nvSpPr>
        <p:spPr>
          <a:xfrm>
            <a:off x="533400" y="1905000"/>
            <a:ext cx="8229600" cy="3992563"/>
          </a:xfrm>
        </p:spPr>
        <p:txBody>
          <a:bodyPr/>
          <a:lstStyle/>
          <a:p>
            <a:pPr eaLnBrk="1" hangingPunct="1"/>
            <a:r>
              <a:rPr lang="en-US" altLang="en-US" sz="2800" smtClean="0"/>
              <a:t>Highly interactive digital materials cannot be converted into NIMAS.</a:t>
            </a:r>
          </a:p>
          <a:p>
            <a:pPr eaLnBrk="1" hangingPunct="1"/>
            <a:r>
              <a:rPr lang="en-US" altLang="en-US" sz="2800" smtClean="0"/>
              <a:t>Many products such as educational games, software and apps are not appropriate for conversion into NIMAS.</a:t>
            </a:r>
          </a:p>
          <a:p>
            <a:pPr eaLnBrk="1" hangingPunct="1"/>
            <a:r>
              <a:rPr lang="en-US" altLang="en-US" sz="2800" smtClean="0"/>
              <a:t>Standardized tests also remain outside of scope for NIMAS, whether they are print or digital.</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152400"/>
            <a:ext cx="8229600" cy="1143000"/>
          </a:xfrm>
        </p:spPr>
        <p:txBody>
          <a:bodyPr/>
          <a:lstStyle/>
          <a:p>
            <a:r>
              <a:rPr lang="en-US" altLang="en-US" sz="4000" smtClean="0"/>
              <a:t>NIMAS &amp; Procurement</a:t>
            </a:r>
          </a:p>
        </p:txBody>
      </p:sp>
      <p:sp>
        <p:nvSpPr>
          <p:cNvPr id="16387" name="Content Placeholder 2"/>
          <p:cNvSpPr>
            <a:spLocks noGrp="1"/>
          </p:cNvSpPr>
          <p:nvPr>
            <p:ph idx="1"/>
          </p:nvPr>
        </p:nvSpPr>
        <p:spPr>
          <a:xfrm>
            <a:off x="533400" y="1447800"/>
            <a:ext cx="8229600" cy="4648200"/>
          </a:xfrm>
        </p:spPr>
        <p:txBody>
          <a:bodyPr/>
          <a:lstStyle/>
          <a:p>
            <a:pPr eaLnBrk="1" hangingPunct="1"/>
            <a:r>
              <a:rPr lang="en-US" altLang="en-US" sz="2800" smtClean="0"/>
              <a:t>There is no blanket requirement under IDEA 2004 for publishers to submit NIMAS for print or digital instructional materials.</a:t>
            </a:r>
          </a:p>
          <a:p>
            <a:pPr eaLnBrk="1" hangingPunct="1"/>
            <a:r>
              <a:rPr lang="en-US" altLang="en-US" sz="2800" smtClean="0"/>
              <a:t>The NOI has not changed the mechanism for states and districts to require NIMAS from publishers.</a:t>
            </a:r>
          </a:p>
          <a:p>
            <a:pPr eaLnBrk="1" hangingPunct="1"/>
            <a:r>
              <a:rPr lang="en-US" altLang="en-US" sz="2800" smtClean="0"/>
              <a:t>Customers must still require NIMAS at the point of procuring instructional materials by including this requirement in their adoption contracts and purchase agreements.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152400"/>
            <a:ext cx="8229600" cy="1143000"/>
          </a:xfrm>
        </p:spPr>
        <p:txBody>
          <a:bodyPr/>
          <a:lstStyle/>
          <a:p>
            <a:r>
              <a:rPr lang="en-US" altLang="en-US" sz="4000" smtClean="0"/>
              <a:t>NIMAS Exemption for </a:t>
            </a:r>
            <a:br>
              <a:rPr lang="en-US" altLang="en-US" sz="4000" smtClean="0"/>
            </a:br>
            <a:r>
              <a:rPr lang="en-US" altLang="en-US" sz="4000" smtClean="0"/>
              <a:t>“Born-Accessible” Materials</a:t>
            </a:r>
          </a:p>
        </p:txBody>
      </p:sp>
      <p:sp>
        <p:nvSpPr>
          <p:cNvPr id="17411" name="Content Placeholder 2"/>
          <p:cNvSpPr>
            <a:spLocks noGrp="1"/>
          </p:cNvSpPr>
          <p:nvPr>
            <p:ph idx="1"/>
          </p:nvPr>
        </p:nvSpPr>
        <p:spPr>
          <a:xfrm>
            <a:off x="533400" y="1752600"/>
            <a:ext cx="8229600" cy="4144963"/>
          </a:xfrm>
        </p:spPr>
        <p:txBody>
          <a:bodyPr/>
          <a:lstStyle/>
          <a:p>
            <a:pPr eaLnBrk="1" hangingPunct="1"/>
            <a:r>
              <a:rPr lang="en-US" altLang="en-US" sz="2800" smtClean="0"/>
              <a:t>To promote the production of digital instructional materials that are accessible “out of the box,” the NOI provides an exemption for materials that meet WCAG 2.0 AA requirements.</a:t>
            </a:r>
          </a:p>
          <a:p>
            <a:pPr eaLnBrk="1" hangingPunct="1"/>
            <a:r>
              <a:rPr lang="en-US" altLang="en-US" sz="2800" smtClean="0"/>
              <a:t>Digital materials that meet this standard do not have to be supplied to the NIMAC. </a:t>
            </a:r>
          </a:p>
          <a:p>
            <a:pPr eaLnBrk="1" hangingPunct="1"/>
            <a:r>
              <a:rPr lang="en-US" altLang="en-US" sz="2800" smtClean="0"/>
              <a:t>We anticipate that this benchmark for accessibility will evolve as standards change.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152400"/>
            <a:ext cx="8229600" cy="1143000"/>
          </a:xfrm>
        </p:spPr>
        <p:txBody>
          <a:bodyPr/>
          <a:lstStyle/>
          <a:p>
            <a:r>
              <a:rPr lang="en-US" altLang="en-US" sz="4000" smtClean="0"/>
              <a:t>The Need for Braille</a:t>
            </a:r>
          </a:p>
        </p:txBody>
      </p:sp>
      <p:sp>
        <p:nvSpPr>
          <p:cNvPr id="13315" name="Content Placeholder 2"/>
          <p:cNvSpPr>
            <a:spLocks noGrp="1"/>
          </p:cNvSpPr>
          <p:nvPr>
            <p:ph idx="1"/>
          </p:nvPr>
        </p:nvSpPr>
        <p:spPr>
          <a:xfrm>
            <a:off x="533400" y="1600200"/>
            <a:ext cx="8229600" cy="4343400"/>
          </a:xfrm>
        </p:spPr>
        <p:txBody>
          <a:bodyPr/>
          <a:lstStyle/>
          <a:p>
            <a:pPr eaLnBrk="1" hangingPunct="1">
              <a:defRPr/>
            </a:pPr>
            <a:r>
              <a:rPr lang="en-US" altLang="en-US" sz="2800" dirty="0" smtClean="0"/>
              <a:t>Although there is a NIMAS exemption for digital instructional materials that meet WCAG 2.0 AA, in some cases hard copy braille will remain the appropriate accessible format for a student. </a:t>
            </a:r>
          </a:p>
          <a:p>
            <a:pPr eaLnBrk="1" hangingPunct="1">
              <a:defRPr/>
            </a:pPr>
            <a:r>
              <a:rPr lang="en-US" altLang="en-US" sz="2800" dirty="0" smtClean="0"/>
              <a:t>It may still be necessary for publishers to provide some type of source file for braille production, if the accessible digital format distributed to schools cannot be used for this purpose.</a:t>
            </a:r>
          </a:p>
          <a:p>
            <a:pPr marL="0" indent="0" eaLnBrk="1" hangingPunct="1">
              <a:buFontTx/>
              <a:buNone/>
              <a:defRPr/>
            </a:pPr>
            <a:endParaRPr lang="en-US" altLang="en-US" sz="2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0"/>
            <a:ext cx="8229600" cy="1143000"/>
          </a:xfrm>
        </p:spPr>
        <p:txBody>
          <a:bodyPr/>
          <a:lstStyle/>
          <a:p>
            <a:r>
              <a:rPr lang="en-US" altLang="en-US" smtClean="0"/>
              <a:t>Additional Resources</a:t>
            </a:r>
          </a:p>
        </p:txBody>
      </p:sp>
      <p:sp>
        <p:nvSpPr>
          <p:cNvPr id="15363" name="Content Placeholder 2"/>
          <p:cNvSpPr>
            <a:spLocks noGrp="1"/>
          </p:cNvSpPr>
          <p:nvPr>
            <p:ph idx="1"/>
          </p:nvPr>
        </p:nvSpPr>
        <p:spPr>
          <a:xfrm>
            <a:off x="609600" y="1447800"/>
            <a:ext cx="8229600" cy="4724400"/>
          </a:xfrm>
        </p:spPr>
        <p:txBody>
          <a:bodyPr/>
          <a:lstStyle/>
          <a:p>
            <a:pPr marL="0" indent="0">
              <a:buFontTx/>
              <a:buNone/>
              <a:defRPr/>
            </a:pPr>
            <a:r>
              <a:rPr lang="en-US" sz="2400" b="1" dirty="0" smtClean="0"/>
              <a:t>The Notice</a:t>
            </a:r>
          </a:p>
          <a:p>
            <a:pPr>
              <a:defRPr/>
            </a:pPr>
            <a:r>
              <a:rPr lang="en-US" sz="2400" dirty="0" smtClean="0"/>
              <a:t>The complete notice as published in the Federal Register is found at:</a:t>
            </a:r>
            <a:r>
              <a:rPr lang="en-US" sz="2400" dirty="0"/>
              <a:t> </a:t>
            </a:r>
            <a:r>
              <a:rPr lang="en-US" sz="2400" u="sng" dirty="0">
                <a:hlinkClick r:id="rId2"/>
              </a:rPr>
              <a:t>Final Notice of Interpretation</a:t>
            </a:r>
            <a:r>
              <a:rPr lang="en-US" sz="2400" dirty="0" smtClean="0"/>
              <a:t>.</a:t>
            </a:r>
          </a:p>
          <a:p>
            <a:pPr>
              <a:defRPr/>
            </a:pPr>
            <a:r>
              <a:rPr lang="en-US" sz="2400" dirty="0" smtClean="0"/>
              <a:t>An accessible version </a:t>
            </a:r>
            <a:r>
              <a:rPr lang="en-US" sz="2400" dirty="0"/>
              <a:t>of the Notice can </a:t>
            </a:r>
            <a:r>
              <a:rPr lang="en-US" sz="2400" dirty="0" smtClean="0"/>
              <a:t>also be accessed at:</a:t>
            </a:r>
            <a:r>
              <a:rPr lang="en-US" sz="2400" dirty="0"/>
              <a:t> </a:t>
            </a:r>
            <a:r>
              <a:rPr lang="en-US" sz="2400" u="sng" dirty="0">
                <a:hlinkClick r:id="rId3"/>
              </a:rPr>
              <a:t>Final </a:t>
            </a:r>
            <a:r>
              <a:rPr lang="en-US" sz="2400" u="sng" dirty="0" smtClean="0">
                <a:hlinkClick r:id="rId3"/>
              </a:rPr>
              <a:t>Notice-Word </a:t>
            </a:r>
            <a:r>
              <a:rPr lang="en-US" sz="2400" u="sng" dirty="0">
                <a:hlinkClick r:id="rId3"/>
              </a:rPr>
              <a:t>Doc</a:t>
            </a:r>
            <a:r>
              <a:rPr lang="en-US" sz="2400" dirty="0" smtClean="0"/>
              <a:t>.</a:t>
            </a:r>
          </a:p>
          <a:p>
            <a:pPr marL="0" indent="0">
              <a:buFontTx/>
              <a:buNone/>
              <a:defRPr/>
            </a:pPr>
            <a:endParaRPr lang="en-US" sz="2400" dirty="0" smtClean="0"/>
          </a:p>
          <a:p>
            <a:pPr marL="0" indent="0">
              <a:buFontTx/>
              <a:buNone/>
              <a:defRPr/>
            </a:pPr>
            <a:r>
              <a:rPr lang="en-US" sz="2400" b="1" dirty="0" smtClean="0"/>
              <a:t>Additional Guidance from NIMAC and the AEM Center</a:t>
            </a:r>
            <a:endParaRPr lang="en-US" sz="2400" b="1" dirty="0"/>
          </a:p>
          <a:p>
            <a:pPr>
              <a:defRPr/>
            </a:pPr>
            <a:r>
              <a:rPr lang="en-US" sz="2400" u="sng" dirty="0" smtClean="0">
                <a:hlinkClick r:id="rId4"/>
              </a:rPr>
              <a:t>FAQ: The NIMAC </a:t>
            </a:r>
            <a:r>
              <a:rPr lang="en-US" sz="2400" u="sng" dirty="0">
                <a:hlinkClick r:id="rId4"/>
              </a:rPr>
              <a:t>and Digital </a:t>
            </a:r>
            <a:r>
              <a:rPr lang="en-US" sz="2400" u="sng" dirty="0" smtClean="0">
                <a:hlinkClick r:id="rId4"/>
              </a:rPr>
              <a:t>Materials</a:t>
            </a:r>
            <a:endParaRPr lang="en-US" sz="2400" u="sng" dirty="0">
              <a:hlinkClick r:id="rId4"/>
            </a:endParaRPr>
          </a:p>
          <a:p>
            <a:pPr>
              <a:defRPr/>
            </a:pPr>
            <a:r>
              <a:rPr lang="en-US" altLang="en-US" sz="2400" dirty="0" smtClean="0">
                <a:hlinkClick r:id="rId5"/>
              </a:rPr>
              <a:t>FAQ: NIMAS and Digital Materials</a:t>
            </a:r>
            <a:endParaRPr lang="en-US" altLang="en-US" sz="24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Contact us!</a:t>
            </a:r>
          </a:p>
        </p:txBody>
      </p:sp>
      <p:sp>
        <p:nvSpPr>
          <p:cNvPr id="21507" name="Content Placeholder 2"/>
          <p:cNvSpPr>
            <a:spLocks noGrp="1"/>
          </p:cNvSpPr>
          <p:nvPr>
            <p:ph idx="1"/>
          </p:nvPr>
        </p:nvSpPr>
        <p:spPr>
          <a:xfrm>
            <a:off x="457200" y="1524000"/>
            <a:ext cx="8229600" cy="5105400"/>
          </a:xfrm>
        </p:spPr>
        <p:txBody>
          <a:bodyPr/>
          <a:lstStyle/>
          <a:p>
            <a:pPr>
              <a:defRPr/>
            </a:pPr>
            <a:r>
              <a:rPr lang="en-US" altLang="en-US" sz="2800" dirty="0" smtClean="0"/>
              <a:t>NIMAC</a:t>
            </a:r>
          </a:p>
          <a:p>
            <a:pPr marL="914400" lvl="2" indent="0">
              <a:buFontTx/>
              <a:buNone/>
              <a:defRPr/>
            </a:pPr>
            <a:r>
              <a:rPr lang="en-US" altLang="en-US" dirty="0" smtClean="0">
                <a:hlinkClick r:id="rId3"/>
              </a:rPr>
              <a:t>nimac@aph.org</a:t>
            </a:r>
            <a:r>
              <a:rPr lang="en-US" altLang="en-US" dirty="0" smtClean="0"/>
              <a:t> </a:t>
            </a:r>
          </a:p>
          <a:p>
            <a:pPr marL="914400" lvl="2" indent="0">
              <a:buFontTx/>
              <a:buNone/>
              <a:defRPr/>
            </a:pPr>
            <a:r>
              <a:rPr lang="en-US" altLang="en-US" dirty="0" smtClean="0"/>
              <a:t>877-526-4622</a:t>
            </a:r>
          </a:p>
          <a:p>
            <a:pPr marL="914400" lvl="2" indent="0">
              <a:buFontTx/>
              <a:buNone/>
              <a:defRPr/>
            </a:pPr>
            <a:r>
              <a:rPr lang="en-US" altLang="en-US" dirty="0" smtClean="0">
                <a:hlinkClick r:id="rId4"/>
              </a:rPr>
              <a:t>https://</a:t>
            </a:r>
            <a:r>
              <a:rPr lang="en-US" altLang="en-US" dirty="0">
                <a:hlinkClick r:id="rId4"/>
              </a:rPr>
              <a:t>nimac.us</a:t>
            </a:r>
            <a:r>
              <a:rPr lang="en-US" altLang="en-US" dirty="0"/>
              <a:t> </a:t>
            </a:r>
            <a:endParaRPr lang="en-US" altLang="en-US" dirty="0" smtClean="0"/>
          </a:p>
          <a:p>
            <a:pPr marL="914400" lvl="2" indent="0">
              <a:buFontTx/>
              <a:buNone/>
              <a:defRPr/>
            </a:pPr>
            <a:endParaRPr lang="en-US" altLang="en-US" sz="1200" dirty="0"/>
          </a:p>
          <a:p>
            <a:pPr marL="0" indent="0">
              <a:buFontTx/>
              <a:buNone/>
              <a:defRPr/>
            </a:pPr>
            <a:endParaRPr lang="en-US" altLang="en-US" sz="1200" dirty="0" smtClean="0"/>
          </a:p>
          <a:p>
            <a:pPr>
              <a:defRPr/>
            </a:pPr>
            <a:r>
              <a:rPr lang="en-US" altLang="en-US" sz="2800" dirty="0" smtClean="0"/>
              <a:t>National </a:t>
            </a:r>
            <a:r>
              <a:rPr lang="en-US" altLang="en-US" sz="2800" dirty="0"/>
              <a:t>AEM </a:t>
            </a:r>
            <a:r>
              <a:rPr lang="en-US" altLang="en-US" sz="2800" dirty="0" smtClean="0"/>
              <a:t>Center</a:t>
            </a:r>
            <a:endParaRPr lang="en-US" altLang="en-US" sz="2800" dirty="0"/>
          </a:p>
          <a:p>
            <a:pPr marL="800100" lvl="2" indent="0">
              <a:buFontTx/>
              <a:buNone/>
              <a:defRPr/>
            </a:pPr>
            <a:r>
              <a:rPr lang="en-US" altLang="en-US" dirty="0" smtClean="0">
                <a:hlinkClick r:id="rId5"/>
              </a:rPr>
              <a:t>aem@cast.org</a:t>
            </a:r>
            <a:r>
              <a:rPr lang="en-US" altLang="en-US" dirty="0" smtClean="0"/>
              <a:t> </a:t>
            </a:r>
          </a:p>
          <a:p>
            <a:pPr marL="800100" lvl="2" indent="0">
              <a:buFontTx/>
              <a:buNone/>
              <a:defRPr/>
            </a:pPr>
            <a:r>
              <a:rPr lang="en-US" altLang="en-US" dirty="0">
                <a:hlinkClick r:id="rId6"/>
              </a:rPr>
              <a:t>https://aem.cast.org</a:t>
            </a:r>
            <a:r>
              <a:rPr lang="en-US" altLang="en-US" dirty="0" smtClean="0">
                <a:hlinkClick r:id="rId6"/>
              </a:rPr>
              <a:t>/</a:t>
            </a:r>
            <a:r>
              <a:rPr lang="en-US" altLang="en-US" dirty="0" smtClean="0"/>
              <a:t> </a:t>
            </a:r>
          </a:p>
          <a:p>
            <a:pPr marL="0" indent="0">
              <a:buFontTx/>
              <a:buNone/>
              <a:defRPr/>
            </a:pPr>
            <a:endParaRPr lang="en-US" sz="1400" dirty="0" smtClean="0">
              <a:solidFill>
                <a:srgbClr val="000099"/>
              </a:solidFill>
            </a:endParaRPr>
          </a:p>
          <a:p>
            <a:pPr marL="0" indent="0">
              <a:buFontTx/>
              <a:buNone/>
              <a:defRPr/>
            </a:pPr>
            <a:r>
              <a:rPr lang="en-US" sz="1400" dirty="0" smtClean="0">
                <a:solidFill>
                  <a:srgbClr val="000099"/>
                </a:solidFill>
              </a:rPr>
              <a:t>The content </a:t>
            </a:r>
            <a:r>
              <a:rPr lang="en-US" sz="1400" dirty="0">
                <a:solidFill>
                  <a:srgbClr val="000099"/>
                </a:solidFill>
              </a:rPr>
              <a:t>of this resource </a:t>
            </a:r>
            <a:r>
              <a:rPr lang="en-US" sz="1400" dirty="0" smtClean="0">
                <a:solidFill>
                  <a:srgbClr val="000099"/>
                </a:solidFill>
              </a:rPr>
              <a:t>was </a:t>
            </a:r>
            <a:r>
              <a:rPr lang="en-US" sz="1400" dirty="0">
                <a:solidFill>
                  <a:srgbClr val="000099"/>
                </a:solidFill>
              </a:rPr>
              <a:t>developed under a grant from the US Department of Education, #H327E160001. However, these contents do not necessarily represent the policy of the </a:t>
            </a:r>
            <a:r>
              <a:rPr lang="en-US" sz="1400" dirty="0" smtClean="0">
                <a:solidFill>
                  <a:srgbClr val="000099"/>
                </a:solidFill>
              </a:rPr>
              <a:t>U.S. </a:t>
            </a:r>
            <a:r>
              <a:rPr lang="en-US" sz="1400" dirty="0">
                <a:solidFill>
                  <a:srgbClr val="000099"/>
                </a:solidFill>
              </a:rPr>
              <a:t>Department of Education, and the reader should not assume endorsement by the Federal Government. Project Officer: </a:t>
            </a:r>
            <a:r>
              <a:rPr lang="en-US" sz="1400" dirty="0" smtClean="0">
                <a:solidFill>
                  <a:srgbClr val="000099"/>
                </a:solidFill>
              </a:rPr>
              <a:t>Rebecca Sheffield.</a:t>
            </a:r>
            <a:endParaRPr lang="en-US" alt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IMAClayout">
  <a:themeElements>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NIMAClayo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IMAClayo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IMAClayo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IMAClayo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IMAClayo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IMAClayo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IMAClayo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IMAClayo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IMAClayo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IMAClayo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IMAClayo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IMAClayout 13">
        <a:dk1>
          <a:srgbClr val="0033CC"/>
        </a:dk1>
        <a:lt1>
          <a:srgbClr val="FFFFFF"/>
        </a:lt1>
        <a:dk2>
          <a:srgbClr val="000099"/>
        </a:dk2>
        <a:lt2>
          <a:srgbClr val="808080"/>
        </a:lt2>
        <a:accent1>
          <a:srgbClr val="BBE0E3"/>
        </a:accent1>
        <a:accent2>
          <a:srgbClr val="333399"/>
        </a:accent2>
        <a:accent3>
          <a:srgbClr val="FFFFFF"/>
        </a:accent3>
        <a:accent4>
          <a:srgbClr val="002AA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IMAClayout 14">
        <a:dk1>
          <a:srgbClr val="000099"/>
        </a:dk1>
        <a:lt1>
          <a:srgbClr val="FFFFFF"/>
        </a:lt1>
        <a:dk2>
          <a:srgbClr val="A50021"/>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11447</TotalTime>
  <Words>770</Words>
  <Application>Microsoft Office PowerPoint</Application>
  <PresentationFormat>On-screen Show (4:3)</PresentationFormat>
  <Paragraphs>93</Paragraphs>
  <Slides>15</Slides>
  <Notes>3</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9" baseType="lpstr">
      <vt:lpstr>Tahoma</vt:lpstr>
      <vt:lpstr>Arial</vt:lpstr>
      <vt:lpstr>NIMAClayout</vt:lpstr>
      <vt:lpstr>Photo Editor Photo</vt:lpstr>
      <vt:lpstr>Slide 1</vt:lpstr>
      <vt:lpstr>Today’s Webinar</vt:lpstr>
      <vt:lpstr>Today’s Webinar (continued)</vt:lpstr>
      <vt:lpstr>The Notice of Interpretation</vt:lpstr>
      <vt:lpstr>“Notice of Interpretation”  on Digital Instructional Materials</vt:lpstr>
      <vt:lpstr>Scope of NIMAS/NIMAC</vt:lpstr>
      <vt:lpstr>Serving Students with Disabilities</vt:lpstr>
      <vt:lpstr>The NOI and the NIMAS Format</vt:lpstr>
      <vt:lpstr>Which materials are suitable for supplying in NIMAS format?</vt:lpstr>
      <vt:lpstr>What materials are not suitable for supplying in the NIMAS format?</vt:lpstr>
      <vt:lpstr>NIMAS &amp; Procurement</vt:lpstr>
      <vt:lpstr>NIMAS Exemption for  “Born-Accessible” Materials</vt:lpstr>
      <vt:lpstr>The Need for Braille</vt:lpstr>
      <vt:lpstr>Additional Resources</vt:lpstr>
      <vt:lpstr>Contact us!</vt:lpstr>
    </vt:vector>
  </TitlesOfParts>
  <Company>APH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jmyers</dc:creator>
  <cp:lastModifiedBy>Nimac2015</cp:lastModifiedBy>
  <cp:revision>1335</cp:revision>
  <dcterms:created xsi:type="dcterms:W3CDTF">2006-11-09T18:18:09Z</dcterms:created>
  <dcterms:modified xsi:type="dcterms:W3CDTF">2021-03-09T20:24:55Z</dcterms:modified>
</cp:coreProperties>
</file>