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53"/>
  </p:notesMasterIdLst>
  <p:handoutMasterIdLst>
    <p:handoutMasterId r:id="rId54"/>
  </p:handoutMasterIdLst>
  <p:sldIdLst>
    <p:sldId id="256" r:id="rId5"/>
    <p:sldId id="661" r:id="rId6"/>
    <p:sldId id="662" r:id="rId7"/>
    <p:sldId id="663" r:id="rId8"/>
    <p:sldId id="689" r:id="rId9"/>
    <p:sldId id="690" r:id="rId10"/>
    <p:sldId id="688" r:id="rId11"/>
    <p:sldId id="696" r:id="rId12"/>
    <p:sldId id="717" r:id="rId13"/>
    <p:sldId id="718" r:id="rId14"/>
    <p:sldId id="703" r:id="rId15"/>
    <p:sldId id="664" r:id="rId16"/>
    <p:sldId id="665" r:id="rId17"/>
    <p:sldId id="704" r:id="rId18"/>
    <p:sldId id="674" r:id="rId19"/>
    <p:sldId id="673" r:id="rId20"/>
    <p:sldId id="667" r:id="rId21"/>
    <p:sldId id="707" r:id="rId22"/>
    <p:sldId id="705" r:id="rId23"/>
    <p:sldId id="706" r:id="rId24"/>
    <p:sldId id="719" r:id="rId25"/>
    <p:sldId id="710" r:id="rId26"/>
    <p:sldId id="668" r:id="rId27"/>
    <p:sldId id="715" r:id="rId28"/>
    <p:sldId id="708" r:id="rId29"/>
    <p:sldId id="716" r:id="rId30"/>
    <p:sldId id="669" r:id="rId31"/>
    <p:sldId id="701" r:id="rId32"/>
    <p:sldId id="670" r:id="rId33"/>
    <p:sldId id="671" r:id="rId34"/>
    <p:sldId id="691" r:id="rId35"/>
    <p:sldId id="676" r:id="rId36"/>
    <p:sldId id="694" r:id="rId37"/>
    <p:sldId id="677" r:id="rId38"/>
    <p:sldId id="678" r:id="rId39"/>
    <p:sldId id="680" r:id="rId40"/>
    <p:sldId id="672" r:id="rId41"/>
    <p:sldId id="698" r:id="rId42"/>
    <p:sldId id="700" r:id="rId43"/>
    <p:sldId id="675" r:id="rId44"/>
    <p:sldId id="679" r:id="rId45"/>
    <p:sldId id="683" r:id="rId46"/>
    <p:sldId id="709" r:id="rId47"/>
    <p:sldId id="692" r:id="rId48"/>
    <p:sldId id="684" r:id="rId49"/>
    <p:sldId id="685" r:id="rId50"/>
    <p:sldId id="687" r:id="rId51"/>
    <p:sldId id="482" r:id="rId5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50" autoAdjust="0"/>
    <p:restoredTop sz="78507" autoAdjust="0"/>
  </p:normalViewPr>
  <p:slideViewPr>
    <p:cSldViewPr>
      <p:cViewPr varScale="1">
        <p:scale>
          <a:sx n="53" d="100"/>
          <a:sy n="53" d="100"/>
        </p:scale>
        <p:origin x="-1596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4" y="299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49E40D12-0C6F-47CD-800C-CC2DBB0DC74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3C5CB8A3-F488-43A1-A6CD-C288AD765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B8411D-D608-4463-908F-E0E270BFC78E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164EF2-A9BB-46F9-9469-A16AC7B19A92}" type="slidenum">
              <a:rPr lang="en-US" altLang="en-US"/>
              <a:pPr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BC020A-1385-467F-8981-A5B44248478A}" type="slidenum">
              <a:rPr lang="en-US" altLang="en-US"/>
              <a:pPr/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2D8FC0-0578-4D5A-95F6-E63BC6324420}" type="slidenum">
              <a:rPr lang="en-US" altLang="en-US"/>
              <a:pPr/>
              <a:t>27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F8911-C522-4F3B-BADF-602D8499FE7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45C9AC-9270-4689-8996-9A5DA733CD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E3FE5A-245E-4878-92DB-AD242CB8741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309693-FBF4-4330-AC90-80B9341045F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6DD1AB-60C1-4609-8749-4C31E72F469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B08E61-83FD-4661-AA96-C8C0BD00B78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86A26F-D411-4EB7-BB67-8714AAF411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EA1FEE-5375-4AB2-AEAB-D06C5D0EA13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0F2065-2913-49A9-B36E-F1A13783E6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441293-4BBC-4E85-9F97-DA2C1A4294D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662719-4920-4644-8C60-726E2741D0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2E21EEB8-0AC5-47BA-9FE1-D7314F2E2FA3}" type="slidenum">
              <a:rPr lang="en-US" altLang="en-US"/>
              <a:pPr/>
              <a:t>‹#›</a:t>
            </a:fld>
            <a:endParaRPr lang="en-US" altLang="en-US"/>
          </a:p>
        </p:txBody>
      </p:sp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p:oleObj spid="_x0000_s1031" name="Photo Editor Photo" r:id="rId14" imgW="1800476" imgH="466543" progId="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aisy.org/info-help/guidance-training/standards/daisy-structure-guidelines/" TargetMode="External"/><Relationship Id="rId2" Type="http://schemas.openxmlformats.org/officeDocument/2006/relationships/hyperlink" Target="http://aem.cast.org/creating/nimas-technical-specification-annotated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imac.us/wp-content/uploads/2020/09/NIMAC_metadata_guidelines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em.cast.org/creating/national-instructional-materials-accessibility-standard-nimas.html" TargetMode="External"/><Relationship Id="rId2" Type="http://schemas.openxmlformats.org/officeDocument/2006/relationships/hyperlink" Target="https://www.nimac.us/publishers-resources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isy.org/z3986/structure/SG-DAISY3/part2-major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aisy.org/z3986/structure/SG-DAISY3/part2-major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aisy.org/z3986/structure/SG-DAISY3/part2-inline.html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em.cast.org/creating/nimas-exemplar-1.html" TargetMode="External"/><Relationship Id="rId2" Type="http://schemas.openxmlformats.org/officeDocument/2006/relationships/hyperlink" Target="https://www.nimac.us/image-descriptions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mac.us/wp-content/uploads/2021/02/NIMAC-Metadata-Quick-Guide.docx" TargetMode="External"/><Relationship Id="rId2" Type="http://schemas.openxmlformats.org/officeDocument/2006/relationships/hyperlink" Target="https://www.nimac.us/wp-content/uploads/2020/09/NIMAC_metadata_guidelines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em.cast.org/binaries/content/assets/aem/creating-aem/nimas-exemplars/nimasopfexemplar_092020.zip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mac.us/wp-content/uploads/2021/02/NIMAC-Metadata-Checklist.docx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mac.us/wp-content/uploads/2019/05/NIMAC_MetadataTemplate_May_2019.xlsx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NIMAC_horiz"/>
          <p:cNvPicPr>
            <a:picLocks noGrp="1" noChangeAspect="1" noChangeArrowheads="1"/>
          </p:cNvPicPr>
          <p:nvPr>
            <p:ph type="ctr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5000" y="609600"/>
            <a:ext cx="5599113" cy="1470025"/>
          </a:xfrm>
        </p:spPr>
      </p:pic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895600"/>
            <a:ext cx="8229600" cy="2286000"/>
          </a:xfrm>
        </p:spPr>
        <p:txBody>
          <a:bodyPr/>
          <a:lstStyle/>
          <a:p>
            <a:pPr eaLnBrk="1" hangingPunct="1"/>
            <a:r>
              <a:rPr lang="en-US" altLang="en-US" sz="4000" smtClean="0"/>
              <a:t>Producing NIMAS: </a:t>
            </a:r>
          </a:p>
          <a:p>
            <a:pPr eaLnBrk="1" hangingPunct="1"/>
            <a:r>
              <a:rPr lang="en-US" altLang="en-US" sz="4000" smtClean="0"/>
              <a:t>“Best Practices” and Reminders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762000" y="5105400"/>
            <a:ext cx="27590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2400" dirty="0"/>
          </a:p>
          <a:p>
            <a:pPr>
              <a:defRPr/>
            </a:pPr>
            <a:r>
              <a:rPr lang="en-US" dirty="0"/>
              <a:t>Nicole Gaines</a:t>
            </a:r>
          </a:p>
          <a:p>
            <a:pPr>
              <a:defRPr/>
            </a:pPr>
            <a:r>
              <a:rPr lang="en-US" dirty="0">
                <a:latin typeface="+mj-lt"/>
              </a:rPr>
              <a:t>March 2, 2021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Today’s Webinar 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Resources for Producing NIMAS</a:t>
            </a:r>
            <a:endParaRPr lang="en-US" dirty="0"/>
          </a:p>
          <a:p>
            <a:pPr>
              <a:defRPr/>
            </a:pPr>
            <a:r>
              <a:rPr lang="en-US" dirty="0" smtClean="0"/>
              <a:t>XML Tagging Reminders</a:t>
            </a:r>
          </a:p>
          <a:p>
            <a:pPr lvl="1">
              <a:defRPr/>
            </a:pPr>
            <a:r>
              <a:rPr lang="en-US" sz="3000" dirty="0" smtClean="0"/>
              <a:t>Table of Contents tagging</a:t>
            </a:r>
            <a:endParaRPr lang="en-US" sz="3000" dirty="0"/>
          </a:p>
          <a:p>
            <a:pPr lvl="1">
              <a:defRPr/>
            </a:pPr>
            <a:r>
              <a:rPr lang="en-US" sz="3000" dirty="0" smtClean="0"/>
              <a:t>Glossary tags</a:t>
            </a:r>
            <a:endParaRPr lang="en-US" sz="3000" dirty="0"/>
          </a:p>
          <a:p>
            <a:pPr lvl="1">
              <a:defRPr/>
            </a:pPr>
            <a:r>
              <a:rPr lang="en-US" sz="3000" dirty="0" smtClean="0"/>
              <a:t>List item tags</a:t>
            </a:r>
          </a:p>
          <a:p>
            <a:pPr lvl="1">
              <a:defRPr/>
            </a:pPr>
            <a:r>
              <a:rPr lang="en-US" sz="3000" dirty="0" smtClean="0"/>
              <a:t>Pagination tags</a:t>
            </a:r>
          </a:p>
          <a:p>
            <a:pPr>
              <a:defRPr/>
            </a:pPr>
            <a:r>
              <a:rPr lang="en-US" dirty="0" smtClean="0"/>
              <a:t>Alt Text Pointers</a:t>
            </a:r>
            <a:endParaRPr lang="en-US" dirty="0"/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Today’s Webinar (continued)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Metadata Reminders</a:t>
            </a:r>
          </a:p>
          <a:p>
            <a:pPr lvl="1"/>
            <a:r>
              <a:rPr lang="en-US" altLang="en-US" sz="3000" smtClean="0"/>
              <a:t>Metadata resources</a:t>
            </a:r>
          </a:p>
          <a:p>
            <a:pPr lvl="1"/>
            <a:r>
              <a:rPr lang="en-US" altLang="en-US" sz="3000" smtClean="0"/>
              <a:t>XML &lt;head&gt; tag</a:t>
            </a:r>
          </a:p>
          <a:p>
            <a:pPr lvl="1"/>
            <a:r>
              <a:rPr lang="en-US" altLang="en-US" sz="3000" smtClean="0"/>
              <a:t>Transform Excel to OPF tool </a:t>
            </a:r>
          </a:p>
          <a:p>
            <a:pPr lvl="1"/>
            <a:r>
              <a:rPr lang="en-US" altLang="en-US" sz="3000" smtClean="0"/>
              <a:t>Metadata Queries</a:t>
            </a:r>
          </a:p>
          <a:p>
            <a:pPr lvl="1"/>
            <a:endParaRPr lang="en-US" altLang="en-US" sz="1200" smtClean="0"/>
          </a:p>
          <a:p>
            <a:r>
              <a:rPr lang="en-US" altLang="en-US" smtClean="0"/>
              <a:t>New NIMAC Validation Tool: What is on your “wish list” for the new tool? 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Producing NIMAS: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The three primary resources for producing NIMAS files are the:</a:t>
            </a:r>
          </a:p>
          <a:p>
            <a:pPr>
              <a:defRPr/>
            </a:pPr>
            <a:endParaRPr lang="en-US" sz="2800" dirty="0" smtClean="0"/>
          </a:p>
          <a:p>
            <a:pPr lvl="1">
              <a:defRPr/>
            </a:pPr>
            <a:r>
              <a:rPr lang="en-US" u="sng" dirty="0">
                <a:hlinkClick r:id="rId2"/>
              </a:rPr>
              <a:t>NIMAS 1.1 Specification</a:t>
            </a:r>
            <a:endParaRPr lang="en-US" dirty="0"/>
          </a:p>
          <a:p>
            <a:pPr lvl="1">
              <a:defRPr/>
            </a:pPr>
            <a:r>
              <a:rPr lang="en-US" u="sng" dirty="0">
                <a:hlinkClick r:id="rId3"/>
              </a:rPr>
              <a:t>DAISY Structure Guidelines</a:t>
            </a:r>
            <a:endParaRPr lang="en-US" dirty="0"/>
          </a:p>
          <a:p>
            <a:pPr lvl="1">
              <a:defRPr/>
            </a:pPr>
            <a:r>
              <a:rPr lang="en-US" u="sng" dirty="0" smtClean="0">
                <a:hlinkClick r:id="rId4"/>
              </a:rPr>
              <a:t>NIMAC Metadata Guidelines</a:t>
            </a:r>
            <a:endParaRPr lang="en-US" dirty="0"/>
          </a:p>
          <a:p>
            <a:pPr marL="0" indent="0">
              <a:buFontTx/>
              <a:buNone/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Additional Guidance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smtClean="0"/>
              <a:t>Further resources are available from the NIMAC at </a:t>
            </a:r>
            <a:r>
              <a:rPr lang="en-US" altLang="en-US" sz="2800" smtClean="0">
                <a:hlinkClick r:id="rId2"/>
              </a:rPr>
              <a:t>Resources for Publishers &amp; Vendors</a:t>
            </a:r>
            <a:endParaRPr lang="en-US" altLang="en-US" sz="2800" smtClean="0"/>
          </a:p>
          <a:p>
            <a:endParaRPr lang="en-US" altLang="en-US" sz="2800" smtClean="0"/>
          </a:p>
          <a:p>
            <a:r>
              <a:rPr lang="en-US" altLang="en-US" sz="2800" smtClean="0"/>
              <a:t>The National AEM Center also provides NIMAS exemplars and guidance at </a:t>
            </a:r>
            <a:r>
              <a:rPr lang="en-US" altLang="en-US" sz="2800" smtClean="0">
                <a:hlinkClick r:id="rId3"/>
              </a:rPr>
              <a:t>NIMAS Resources</a:t>
            </a:r>
            <a:r>
              <a:rPr lang="en-US" altLang="en-US" sz="2800" smtClean="0"/>
              <a:t> </a:t>
            </a:r>
          </a:p>
          <a:p>
            <a:endParaRPr lang="en-US" altLang="en-US" sz="2800" smtClean="0"/>
          </a:p>
          <a:p>
            <a:r>
              <a:rPr lang="en-US" altLang="en-US" sz="2800" smtClean="0"/>
              <a:t>Reach out to the NIMAC if you have questions about how to handle specific content.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r>
              <a:rPr lang="en-US" altLang="en-US" smtClean="0"/>
              <a:t>XML Pointers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1. Table of Contents (TOC)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The TOC should not be tagged as a table.</a:t>
            </a:r>
          </a:p>
          <a:p>
            <a:pPr>
              <a:defRPr/>
            </a:pPr>
            <a:r>
              <a:rPr lang="en-US" sz="2800" dirty="0" smtClean="0"/>
              <a:t>The TOC should be tagged using a nested list structure.</a:t>
            </a:r>
          </a:p>
          <a:p>
            <a:pPr marL="0" indent="0">
              <a:buFontTx/>
              <a:buNone/>
              <a:defRPr/>
            </a:pPr>
            <a:endParaRPr lang="en-US" sz="2800" dirty="0" smtClean="0"/>
          </a:p>
          <a:p>
            <a:pPr marL="0" indent="0">
              <a:buFontTx/>
              <a:buNone/>
              <a:defRPr/>
            </a:pPr>
            <a:r>
              <a:rPr lang="en-US" sz="2800" dirty="0" smtClean="0"/>
              <a:t>See this section in the DSG:</a:t>
            </a:r>
          </a:p>
          <a:p>
            <a:pPr>
              <a:defRPr/>
            </a:pPr>
            <a:r>
              <a:rPr lang="en-US" sz="2800" dirty="0" smtClean="0">
                <a:hlinkClick r:id="rId2"/>
              </a:rPr>
              <a:t>Daisy Structure Guidelines - Major Structures</a:t>
            </a:r>
            <a:r>
              <a:rPr lang="en-US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639763"/>
          </a:xfrm>
        </p:spPr>
        <p:txBody>
          <a:bodyPr/>
          <a:lstStyle/>
          <a:p>
            <a:r>
              <a:rPr lang="en-US" altLang="en-US" sz="4000" smtClean="0"/>
              <a:t>Sample Table of Contents</a:t>
            </a:r>
          </a:p>
        </p:txBody>
      </p:sp>
      <p:pic>
        <p:nvPicPr>
          <p:cNvPr id="12291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138238"/>
            <a:ext cx="9144000" cy="57435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9"/>
          <p:cNvSpPr>
            <a:spLocks noChangeArrowheads="1"/>
          </p:cNvSpPr>
          <p:nvPr/>
        </p:nvSpPr>
        <p:spPr bwMode="auto">
          <a:xfrm>
            <a:off x="609600" y="1905000"/>
            <a:ext cx="7010400" cy="228600"/>
          </a:xfrm>
          <a:prstGeom prst="rect">
            <a:avLst/>
          </a:prstGeom>
          <a:solidFill>
            <a:srgbClr val="62D55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762000" y="5410200"/>
            <a:ext cx="73914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Tahoma" charset="0"/>
              <a:cs typeface="Arial" panose="020B0604020202020204" pitchFamily="34" charset="0"/>
            </a:endParaRPr>
          </a:p>
        </p:txBody>
      </p:sp>
      <p:sp>
        <p:nvSpPr>
          <p:cNvPr id="13316" name="Rectangle 7"/>
          <p:cNvSpPr>
            <a:spLocks noChangeArrowheads="1"/>
          </p:cNvSpPr>
          <p:nvPr/>
        </p:nvSpPr>
        <p:spPr bwMode="auto">
          <a:xfrm>
            <a:off x="685800" y="5181600"/>
            <a:ext cx="3733800" cy="2286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533400" y="4495800"/>
            <a:ext cx="22860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Tahoma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762000" y="2362200"/>
            <a:ext cx="77724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Tahoma" charset="0"/>
              <a:cs typeface="Arial" panose="020B0604020202020204" pitchFamily="34" charset="0"/>
            </a:endParaRPr>
          </a:p>
        </p:txBody>
      </p:sp>
      <p:sp>
        <p:nvSpPr>
          <p:cNvPr id="13319" name="Rectangle 4"/>
          <p:cNvSpPr>
            <a:spLocks noChangeArrowheads="1"/>
          </p:cNvSpPr>
          <p:nvPr/>
        </p:nvSpPr>
        <p:spPr bwMode="auto">
          <a:xfrm>
            <a:off x="685800" y="4724400"/>
            <a:ext cx="3505200" cy="2286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  <p:sp>
        <p:nvSpPr>
          <p:cNvPr id="13320" name="Rectangle 3"/>
          <p:cNvSpPr>
            <a:spLocks noChangeArrowheads="1"/>
          </p:cNvSpPr>
          <p:nvPr/>
        </p:nvSpPr>
        <p:spPr bwMode="auto">
          <a:xfrm>
            <a:off x="685800" y="2133600"/>
            <a:ext cx="3581400" cy="2286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  <p:sp>
        <p:nvSpPr>
          <p:cNvPr id="1332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altLang="en-US" sz="4000" smtClean="0"/>
              <a:t>Table of Contents Tagging</a:t>
            </a:r>
          </a:p>
        </p:txBody>
      </p:sp>
      <p:sp>
        <p:nvSpPr>
          <p:cNvPr id="13322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200" smtClean="0"/>
              <a:t>&lt;level1 class="print_toc"&gt;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&lt;pagenum id="IDALCAQ" page="front"&gt;ii&lt;/pagenum&gt;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&lt;h1&gt;Unit 1 Contents - Animals Tame and Wild&lt;/h1&gt;</a:t>
            </a:r>
          </a:p>
          <a:p>
            <a:pPr marL="0" indent="0">
              <a:buFontTx/>
              <a:buNone/>
            </a:pPr>
            <a:r>
              <a:rPr lang="en-US" altLang="en-US" sz="1200" b="1" smtClean="0">
                <a:solidFill>
                  <a:srgbClr val="FF0000"/>
                </a:solidFill>
              </a:rPr>
              <a:t>  &lt;list type="pl"&gt;             PARENT LIST: This tag wraps the Table of Contents for the whole book.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</a:t>
            </a:r>
            <a:r>
              <a:rPr lang="en-US" altLang="en-US" sz="1200" b="1" smtClean="0">
                <a:solidFill>
                  <a:srgbClr val="FF0000"/>
                </a:solidFill>
              </a:rPr>
              <a:t>&lt;li&gt;Animal Friends	LIST ITEM: Chapter name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</a:t>
            </a:r>
            <a:r>
              <a:rPr lang="en-US" altLang="en-US" sz="1200" b="1" smtClean="0">
                <a:solidFill>
                  <a:srgbClr val="FF0000"/>
                </a:solidFill>
              </a:rPr>
              <a:t>&lt;list type="pl"&gt;         NESTED LIST: This list includes the TOC entries for the “Animal Friends” chapter.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&lt;li&gt;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  &lt;lic class="toc-line"&gt;Taking Care of Pets: How do people take care of pets?&lt;/lic&gt;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  &lt;lic class="toc-pg"&gt;4&lt;/lic&gt;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&lt;/li&gt;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&lt;li&gt;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  &lt;lic class="toc-line"&gt;People Help Animals: How can people help animals?&lt;/lic&gt;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  &lt;lic class="toc-pg"&gt;20&lt;/lic&gt;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&lt;/li&gt;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	[…]</a:t>
            </a:r>
          </a:p>
          <a:p>
            <a:pPr marL="0" indent="0">
              <a:buFontTx/>
              <a:buNone/>
            </a:pPr>
            <a:r>
              <a:rPr lang="en-US" altLang="en-US" sz="1200" b="1" smtClean="0">
                <a:solidFill>
                  <a:srgbClr val="FF0000"/>
                </a:solidFill>
              </a:rPr>
              <a:t>&lt;/list&gt;    NESTED LIST closes.</a:t>
            </a:r>
          </a:p>
          <a:p>
            <a:pPr marL="0" indent="0">
              <a:buFontTx/>
              <a:buNone/>
            </a:pPr>
            <a:r>
              <a:rPr lang="en-US" altLang="en-US" sz="1200" b="1" smtClean="0">
                <a:solidFill>
                  <a:srgbClr val="FF0000"/>
                </a:solidFill>
              </a:rPr>
              <a:t>    &lt;/li&gt;   LIST ITEM  for “Animal Friends” closes. 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&lt;pagenum id="IDAIDAQ" page="front"&gt;iii&lt;/pagenum&gt;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</a:t>
            </a:r>
            <a:r>
              <a:rPr lang="en-US" altLang="en-US" sz="1200" b="1" smtClean="0">
                <a:solidFill>
                  <a:srgbClr val="FF0000"/>
                </a:solidFill>
              </a:rPr>
              <a:t>&lt;li&gt;Wild Animals	LIST ITEM: Chapter name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</a:t>
            </a:r>
            <a:r>
              <a:rPr lang="en-US" altLang="en-US" sz="1200" b="1" smtClean="0">
                <a:solidFill>
                  <a:srgbClr val="FF0000"/>
                </a:solidFill>
              </a:rPr>
              <a:t>&lt;list type="pl"&gt;        NESTED LIST: This list includes the TOC entries for the “Wild Animals” chapter. 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&lt;li&gt;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  &lt;lic class="toc-line"&gt;See the Animals: How can we learn about animals by watching them?&lt;/lic&gt;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  &lt;lic class="toc-pg"&gt;60&lt;/lic&gt;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ChangeArrowheads="1"/>
          </p:cNvSpPr>
          <p:nvPr/>
        </p:nvSpPr>
        <p:spPr bwMode="auto">
          <a:xfrm>
            <a:off x="609600" y="5029200"/>
            <a:ext cx="3505200" cy="228600"/>
          </a:xfrm>
          <a:prstGeom prst="rect">
            <a:avLst/>
          </a:prstGeom>
          <a:solidFill>
            <a:srgbClr val="62D55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762000" y="4495800"/>
            <a:ext cx="3276600" cy="304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Tahoma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762000" y="1905000"/>
            <a:ext cx="75438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Tahoma" charset="0"/>
              <a:cs typeface="Arial" panose="020B0604020202020204" pitchFamily="34" charset="0"/>
            </a:endParaRPr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533400" y="1676400"/>
            <a:ext cx="4191000" cy="2286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  <p:sp>
        <p:nvSpPr>
          <p:cNvPr id="14342" name="Rectangle 4"/>
          <p:cNvSpPr>
            <a:spLocks noChangeArrowheads="1"/>
          </p:cNvSpPr>
          <p:nvPr/>
        </p:nvSpPr>
        <p:spPr bwMode="auto">
          <a:xfrm>
            <a:off x="609600" y="4800600"/>
            <a:ext cx="3733800" cy="2286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  <p:sp>
        <p:nvSpPr>
          <p:cNvPr id="1434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altLang="en-US" smtClean="0"/>
              <a:t>TOC Tagging (continued)</a:t>
            </a:r>
          </a:p>
        </p:txBody>
      </p:sp>
      <p:sp>
        <p:nvSpPr>
          <p:cNvPr id="14344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200" smtClean="0"/>
              <a:t> </a:t>
            </a:r>
            <a:r>
              <a:rPr lang="en-US" altLang="en-US" sz="1200" b="1" smtClean="0">
                <a:solidFill>
                  <a:srgbClr val="FF0000"/>
                </a:solidFill>
              </a:rPr>
              <a:t>&lt;li&gt;Wild Animals	LIST ITEM: Next chapter name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</a:t>
            </a:r>
            <a:r>
              <a:rPr lang="en-US" altLang="en-US" sz="1200" b="1" smtClean="0">
                <a:solidFill>
                  <a:srgbClr val="FF0000"/>
                </a:solidFill>
              </a:rPr>
              <a:t>&lt;list type="pl"&gt;        	NESTED LIST: This list includes the TOC entries for the “Wild Animals” chapter. 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&lt;li&gt;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  &lt;lic class="toc-line"&gt;See the Animals: How can we learn about animals by watching them?&lt;/lic&gt;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  &lt;lic class="toc-pg"&gt;60&lt;/lic&gt;        &lt;/li&gt;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&lt;li&gt;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  &lt;lic class="toc-line"&gt;Animal Neighbors: Which wild animals can we find in our neighborhood?&lt;/lic&gt;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  &lt;lic class="toc-pg"&gt;86&lt;/lic&gt;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&lt;/li&gt;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&lt;li&gt;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  &lt;lic class="toc-line"&gt;Animals Around the World: How can we help animals around the world?&lt;/lic&gt;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  &lt;lic class="toc-pg"&gt;118&lt;/lic&gt;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        &lt;/li&gt;</a:t>
            </a:r>
          </a:p>
          <a:p>
            <a:pPr marL="0" indent="0">
              <a:buFontTx/>
              <a:buNone/>
            </a:pPr>
            <a:r>
              <a:rPr lang="en-US" altLang="en-US" sz="1200" b="1" smtClean="0">
                <a:solidFill>
                  <a:srgbClr val="FF0000"/>
                </a:solidFill>
              </a:rPr>
              <a:t>      &lt;/list&gt;	NESTED LIST: Chapter list closes.</a:t>
            </a:r>
          </a:p>
          <a:p>
            <a:pPr marL="0" indent="0">
              <a:buFontTx/>
              <a:buNone/>
            </a:pPr>
            <a:r>
              <a:rPr lang="en-US" altLang="en-US" sz="1200" b="1" smtClean="0">
                <a:solidFill>
                  <a:srgbClr val="FF0000"/>
                </a:solidFill>
              </a:rPr>
              <a:t>    &lt;/li&gt;	LIST ITEM for “Wild Animals” closes. </a:t>
            </a:r>
          </a:p>
          <a:p>
            <a:pPr marL="0" indent="0">
              <a:buFontTx/>
              <a:buNone/>
            </a:pPr>
            <a:r>
              <a:rPr lang="en-US" altLang="en-US" sz="1200" b="1" smtClean="0">
                <a:solidFill>
                  <a:srgbClr val="FF0000"/>
                </a:solidFill>
              </a:rPr>
              <a:t>  &lt;/list&gt;	PARENT LIST for entire TOC closes.</a:t>
            </a:r>
          </a:p>
          <a:p>
            <a:pPr marL="0" indent="0">
              <a:buFontTx/>
              <a:buNone/>
            </a:pPr>
            <a:r>
              <a:rPr lang="en-US" altLang="en-US" sz="1200" smtClean="0"/>
              <a:t>&lt;/level1&gt;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altLang="en-US" smtClean="0"/>
              <a:t>TOC Re-cap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r>
              <a:rPr lang="en-US" altLang="en-US" smtClean="0"/>
              <a:t>Use a nested list structure for the TOC.</a:t>
            </a:r>
          </a:p>
          <a:p>
            <a:r>
              <a:rPr lang="en-US" altLang="en-US" smtClean="0"/>
              <a:t>A parent &lt;list&gt; should wrap the entire TOC.</a:t>
            </a:r>
          </a:p>
          <a:p>
            <a:r>
              <a:rPr lang="en-US" altLang="en-US" smtClean="0"/>
              <a:t>Nested &lt;list&gt; tags should be used when the TOC is subdivided by chapter and/or by other divisions. </a:t>
            </a:r>
          </a:p>
          <a:p>
            <a:r>
              <a:rPr lang="en-US" altLang="en-US" smtClean="0"/>
              <a:t>The DSG includes additional examples.</a:t>
            </a:r>
          </a:p>
          <a:p>
            <a:r>
              <a:rPr lang="en-US" altLang="en-US" smtClean="0"/>
              <a:t>If you have questions, please contact the NIMAC for further guidance.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2. Glossary Tags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 smtClean="0"/>
              <a:t>Correctly tagging a glossary increases the usability of the NIMAS file. </a:t>
            </a:r>
          </a:p>
          <a:p>
            <a:pPr>
              <a:defRPr/>
            </a:pPr>
            <a:endParaRPr lang="en-US" altLang="en-US" sz="1200" dirty="0" smtClean="0"/>
          </a:p>
          <a:p>
            <a:pPr>
              <a:defRPr/>
            </a:pPr>
            <a:r>
              <a:rPr lang="en-US" altLang="en-US" sz="2800" dirty="0" smtClean="0"/>
              <a:t>The whole glossary list should be wrapped in &lt;dl&gt; tags, not each entry. </a:t>
            </a:r>
          </a:p>
          <a:p>
            <a:pPr>
              <a:defRPr/>
            </a:pPr>
            <a:endParaRPr lang="en-US" altLang="en-US" sz="2800" dirty="0" smtClean="0"/>
          </a:p>
          <a:p>
            <a:pPr marL="0" indent="0">
              <a:buFontTx/>
              <a:buNone/>
              <a:defRPr/>
            </a:pPr>
            <a:r>
              <a:rPr lang="en-US" altLang="en-US" sz="2800" dirty="0" smtClean="0"/>
              <a:t>See this section in the DSG:</a:t>
            </a:r>
          </a:p>
          <a:p>
            <a:pPr>
              <a:defRPr/>
            </a:pPr>
            <a:r>
              <a:rPr lang="en-US" altLang="en-US" sz="2800" dirty="0" smtClean="0">
                <a:hlinkClick r:id="rId2"/>
              </a:rPr>
              <a:t>DAISY Structure Guidelines - Major Structures</a:t>
            </a:r>
            <a:r>
              <a:rPr lang="en-US" altLang="en-US" sz="28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Glossary Syntax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sz="2400" dirty="0" smtClean="0"/>
              <a:t>&lt;level1 class="glossary"&gt;</a:t>
            </a:r>
          </a:p>
          <a:p>
            <a:pPr marL="0" indent="0">
              <a:buFontTx/>
              <a:buNone/>
              <a:defRPr/>
            </a:pPr>
            <a:r>
              <a:rPr lang="en-US" altLang="en-US" sz="2400" dirty="0" smtClean="0"/>
              <a:t>    &lt;h1&gt;Glossary&lt;/h1&gt;</a:t>
            </a:r>
          </a:p>
          <a:p>
            <a:pPr marL="0" indent="0">
              <a:buFontTx/>
              <a:buNone/>
              <a:defRPr/>
            </a:pPr>
            <a:r>
              <a:rPr lang="en-US" altLang="en-US" sz="24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   </a:t>
            </a:r>
            <a:r>
              <a:rPr lang="en-US" altLang="en-US" sz="24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&lt;dl&gt;</a:t>
            </a:r>
          </a:p>
          <a:p>
            <a:pPr marL="0" indent="0">
              <a:buFontTx/>
              <a:buNone/>
              <a:defRPr/>
            </a:pPr>
            <a:r>
              <a:rPr lang="en-US" altLang="en-US" sz="2400" dirty="0" smtClean="0"/>
              <a:t>        &lt;dt&gt;first term&lt;/dt&gt;</a:t>
            </a:r>
          </a:p>
          <a:p>
            <a:pPr marL="0" indent="0">
              <a:buFontTx/>
              <a:buNone/>
              <a:defRPr/>
            </a:pPr>
            <a:r>
              <a:rPr lang="en-US" altLang="en-US" sz="2400" dirty="0" smtClean="0"/>
              <a:t>        &lt;dd&gt;definition of first term&lt;/dd&gt;</a:t>
            </a:r>
          </a:p>
          <a:p>
            <a:pPr marL="0" indent="0">
              <a:buFontTx/>
              <a:buNone/>
              <a:defRPr/>
            </a:pPr>
            <a:r>
              <a:rPr lang="en-US" altLang="en-US" sz="2400" dirty="0" smtClean="0"/>
              <a:t>        &lt;dt&gt;second term&lt;/dt&gt;</a:t>
            </a:r>
          </a:p>
          <a:p>
            <a:pPr marL="0" indent="0">
              <a:buFontTx/>
              <a:buNone/>
              <a:defRPr/>
            </a:pPr>
            <a:r>
              <a:rPr lang="en-US" altLang="en-US" sz="2400" dirty="0" smtClean="0"/>
              <a:t>        &lt;dd&gt;definition of second term&lt;/dd&gt;</a:t>
            </a:r>
          </a:p>
          <a:p>
            <a:pPr marL="0" indent="0">
              <a:buFontTx/>
              <a:buNone/>
              <a:defRPr/>
            </a:pPr>
            <a:r>
              <a:rPr lang="en-US" altLang="en-US" sz="24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   </a:t>
            </a:r>
            <a:r>
              <a:rPr lang="en-US" altLang="en-US" sz="24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&lt;/dl&gt;</a:t>
            </a:r>
          </a:p>
          <a:p>
            <a:pPr marL="0" indent="0">
              <a:buFontTx/>
              <a:buNone/>
              <a:defRPr/>
            </a:pPr>
            <a:r>
              <a:rPr lang="en-US" altLang="en-US" sz="2400" dirty="0" smtClean="0"/>
              <a:t>&lt;/level1&gt;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Glossary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3600" dirty="0" smtClean="0"/>
              <a:t>Glossary</a:t>
            </a:r>
          </a:p>
          <a:p>
            <a:pPr marL="0" indent="0">
              <a:buFontTx/>
              <a:buNone/>
              <a:defRPr/>
            </a:pPr>
            <a:r>
              <a:rPr lang="en-US" sz="3000" dirty="0" smtClean="0"/>
              <a:t>   </a:t>
            </a:r>
            <a:r>
              <a:rPr lang="en-US" dirty="0" smtClean="0"/>
              <a:t>A</a:t>
            </a:r>
            <a:endParaRPr lang="en-US" dirty="0"/>
          </a:p>
          <a:p>
            <a:pPr>
              <a:defRPr/>
            </a:pPr>
            <a:r>
              <a:rPr lang="en-US" sz="2800" dirty="0" smtClean="0"/>
              <a:t>alloy - a mixture of two or more metals</a:t>
            </a:r>
          </a:p>
          <a:p>
            <a:pPr>
              <a:defRPr/>
            </a:pPr>
            <a:r>
              <a:rPr lang="en-US" sz="2800" dirty="0" smtClean="0"/>
              <a:t>anarchy - a state of lawlessness, confusion or disorder </a:t>
            </a:r>
          </a:p>
          <a:p>
            <a:pPr>
              <a:defRPr/>
            </a:pPr>
            <a:r>
              <a:rPr lang="en-US" sz="2800" dirty="0" smtClean="0"/>
              <a:t>animism - the belief that bodies of water, animals, trees and other natural objects have spirits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altLang="en-US" sz="4000" smtClean="0"/>
              <a:t>Glossary Tagging – Incorrect! </a:t>
            </a:r>
            <a:r>
              <a:rPr lang="en-US" altLang="en-US" sz="4000" smtClean="0">
                <a:sym typeface="Wingdings" pitchFamily="2" charset="2"/>
              </a:rPr>
              <a:t></a:t>
            </a:r>
            <a:endParaRPr lang="en-US" altLang="en-US" sz="4000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smtClean="0"/>
              <a:t>&lt;level1 class="glossary"&gt;</a:t>
            </a:r>
          </a:p>
          <a:p>
            <a:pPr marL="0" indent="0">
              <a:buFontTx/>
              <a:buNone/>
            </a:pPr>
            <a:r>
              <a:rPr lang="en-US" altLang="en-US" sz="1800" smtClean="0"/>
              <a:t>    &lt;h1&gt;Glossary&lt;/h1&gt;</a:t>
            </a:r>
          </a:p>
          <a:p>
            <a:pPr marL="0" indent="0">
              <a:buFontTx/>
              <a:buNone/>
            </a:pPr>
            <a:r>
              <a:rPr lang="en-US" altLang="en-US" sz="1800" smtClean="0"/>
              <a:t>        &lt;level2 class=“alphabetic_division”&gt;</a:t>
            </a:r>
          </a:p>
          <a:p>
            <a:pPr marL="0" indent="0">
              <a:buFontTx/>
              <a:buNone/>
            </a:pPr>
            <a:r>
              <a:rPr lang="en-US" altLang="en-US" sz="1800" smtClean="0"/>
              <a:t>              &lt;h2&gt;A&lt;/h2&gt;</a:t>
            </a:r>
          </a:p>
          <a:p>
            <a:pPr marL="1257300" lvl="3" indent="0">
              <a:buFontTx/>
              <a:buNone/>
            </a:pPr>
            <a:r>
              <a:rPr lang="en-US" altLang="en-US" sz="1800" smtClean="0">
                <a:solidFill>
                  <a:srgbClr val="FF0000"/>
                </a:solidFill>
              </a:rPr>
              <a:t>&lt;dl&gt;</a:t>
            </a:r>
            <a:r>
              <a:rPr lang="en-US" altLang="en-US" sz="1800" smtClean="0"/>
              <a:t>	</a:t>
            </a:r>
          </a:p>
          <a:p>
            <a:pPr marL="1257300" lvl="3" indent="0">
              <a:buFontTx/>
              <a:buNone/>
            </a:pPr>
            <a:r>
              <a:rPr lang="en-US" altLang="en-US" sz="1800" smtClean="0"/>
              <a:t>	&lt;dt&gt;alloy&lt;/dt&gt; </a:t>
            </a:r>
          </a:p>
          <a:p>
            <a:pPr marL="1257300" lvl="3" indent="0">
              <a:buFontTx/>
              <a:buNone/>
            </a:pPr>
            <a:r>
              <a:rPr lang="en-US" altLang="en-US" sz="1800" smtClean="0"/>
              <a:t>	&lt;dd&gt;a mixture of two or more metals&lt;/dd&gt;</a:t>
            </a:r>
          </a:p>
          <a:p>
            <a:pPr marL="1257300" lvl="3" indent="0">
              <a:buFontTx/>
              <a:buNone/>
            </a:pPr>
            <a:r>
              <a:rPr lang="en-US" altLang="en-US" sz="1800" smtClean="0">
                <a:solidFill>
                  <a:srgbClr val="FF0000"/>
                </a:solidFill>
              </a:rPr>
              <a:t>&lt;/dl&gt;</a:t>
            </a:r>
          </a:p>
          <a:p>
            <a:pPr marL="1257300" lvl="3" indent="0">
              <a:buFontTx/>
              <a:buNone/>
            </a:pPr>
            <a:r>
              <a:rPr lang="en-US" altLang="en-US" sz="1800" smtClean="0">
                <a:solidFill>
                  <a:srgbClr val="FF0000"/>
                </a:solidFill>
              </a:rPr>
              <a:t>&lt;dl&gt;</a:t>
            </a:r>
          </a:p>
          <a:p>
            <a:pPr marL="1257300" lvl="3" indent="0">
              <a:buFontTx/>
              <a:buNone/>
            </a:pPr>
            <a:r>
              <a:rPr lang="en-US" altLang="en-US" sz="1800" smtClean="0"/>
              <a:t>	&lt;dt&gt;anarchy&lt;/dt&gt; </a:t>
            </a:r>
          </a:p>
          <a:p>
            <a:pPr marL="1257300" lvl="3" indent="0">
              <a:buFontTx/>
              <a:buNone/>
            </a:pPr>
            <a:r>
              <a:rPr lang="en-US" altLang="en-US" sz="1800" smtClean="0"/>
              <a:t>	&lt;dd&gt; a state of lawlessness, confusion or disorder &lt;dd&gt;</a:t>
            </a:r>
          </a:p>
          <a:p>
            <a:pPr marL="1257300" lvl="3" indent="0">
              <a:buFontTx/>
              <a:buNone/>
            </a:pPr>
            <a:r>
              <a:rPr lang="en-US" altLang="en-US" sz="1800" smtClean="0">
                <a:solidFill>
                  <a:srgbClr val="FF0000"/>
                </a:solidFill>
              </a:rPr>
              <a:t>&lt;/dl&gt;</a:t>
            </a:r>
            <a:r>
              <a:rPr lang="en-US" altLang="en-US" sz="1800" smtClean="0"/>
              <a:t>	</a:t>
            </a:r>
          </a:p>
          <a:p>
            <a:pPr marL="1257300" lvl="3" indent="0">
              <a:buFontTx/>
              <a:buNone/>
            </a:pPr>
            <a:r>
              <a:rPr lang="en-US" altLang="en-US" sz="1800" smtClean="0">
                <a:solidFill>
                  <a:srgbClr val="FF0000"/>
                </a:solidFill>
              </a:rPr>
              <a:t>&lt;dl&gt;</a:t>
            </a:r>
          </a:p>
          <a:p>
            <a:pPr marL="1257300" lvl="3" indent="0">
              <a:buFontTx/>
              <a:buNone/>
            </a:pPr>
            <a:r>
              <a:rPr lang="en-US" altLang="en-US" sz="1800" smtClean="0"/>
              <a:t>	&lt;dt&gt;animism&lt;/dt&gt; </a:t>
            </a:r>
          </a:p>
          <a:p>
            <a:pPr marL="1257300" lvl="3" indent="0">
              <a:buFontTx/>
              <a:buNone/>
            </a:pPr>
            <a:r>
              <a:rPr lang="en-US" altLang="en-US" sz="1800" smtClean="0"/>
              <a:t>	&lt;dd&gt;the belief that bodies of water, animals, trees and other 	natural objects have spirits &lt;/dd&gt;</a:t>
            </a:r>
          </a:p>
          <a:p>
            <a:pPr marL="1257300" lvl="3" indent="0">
              <a:buFontTx/>
              <a:buNone/>
            </a:pPr>
            <a:r>
              <a:rPr lang="en-US" altLang="en-US" sz="1800" smtClean="0">
                <a:solidFill>
                  <a:srgbClr val="FF0000"/>
                </a:solidFill>
              </a:rPr>
              <a:t>&lt;/dl&gt;</a:t>
            </a:r>
            <a:r>
              <a:rPr lang="en-US" altLang="en-US" sz="180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/>
              <a:t>Glossary Tagging – Correct! </a:t>
            </a:r>
            <a:r>
              <a:rPr lang="en-US" altLang="en-US" sz="4000" smtClean="0">
                <a:sym typeface="Wingdings" pitchFamily="2" charset="2"/>
              </a:rPr>
              <a:t></a:t>
            </a:r>
            <a:endParaRPr lang="en-US" altLang="en-US" sz="4000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8316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sz="2000" dirty="0" smtClean="0"/>
              <a:t>&lt;level1 class="glossary"&gt;</a:t>
            </a:r>
          </a:p>
          <a:p>
            <a:pPr marL="0" indent="0">
              <a:buFontTx/>
              <a:buNone/>
              <a:defRPr/>
            </a:pPr>
            <a:r>
              <a:rPr lang="en-US" altLang="en-US" sz="2000" dirty="0" smtClean="0"/>
              <a:t>    &lt;h1&gt;Glossary&lt;/h1&gt;</a:t>
            </a:r>
          </a:p>
          <a:p>
            <a:pPr marL="0" indent="0">
              <a:buFontTx/>
              <a:buNone/>
              <a:defRPr/>
            </a:pPr>
            <a:r>
              <a:rPr lang="en-US" altLang="en-US" sz="2000" dirty="0" smtClean="0"/>
              <a:t>     &lt;level2 class=“alphabetic_division”&gt;</a:t>
            </a:r>
          </a:p>
          <a:p>
            <a:pPr marL="0" indent="0">
              <a:buFontTx/>
              <a:buNone/>
              <a:defRPr/>
            </a:pPr>
            <a:r>
              <a:rPr lang="en-US" altLang="en-US" sz="2000" dirty="0" smtClean="0"/>
              <a:t>       &lt;h2&gt;A&lt;/h2&gt;</a:t>
            </a:r>
          </a:p>
          <a:p>
            <a:pPr marL="800100" lvl="2" indent="0">
              <a:buFontTx/>
              <a:buNone/>
              <a:defRPr/>
            </a:pPr>
            <a:r>
              <a:rPr lang="en-US" altLang="en-US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&lt;</a:t>
            </a:r>
            <a:r>
              <a:rPr lang="en-US" altLang="en-US" sz="20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dl&gt;	</a:t>
            </a:r>
          </a:p>
          <a:p>
            <a:pPr marL="800100" lvl="2" indent="0">
              <a:buFontTx/>
              <a:buNone/>
              <a:defRPr/>
            </a:pPr>
            <a:r>
              <a:rPr lang="en-US" altLang="en-US" sz="2000" dirty="0"/>
              <a:t>	</a:t>
            </a:r>
            <a:r>
              <a:rPr lang="en-US" altLang="en-US" sz="2000" dirty="0" smtClean="0"/>
              <a:t>  &lt;</a:t>
            </a:r>
            <a:r>
              <a:rPr lang="en-US" altLang="en-US" sz="2000" dirty="0"/>
              <a:t>dt&gt;alloy&lt;/dt&gt; </a:t>
            </a:r>
          </a:p>
          <a:p>
            <a:pPr marL="800100" lvl="2" indent="0">
              <a:buFontTx/>
              <a:buNone/>
              <a:defRPr/>
            </a:pPr>
            <a:r>
              <a:rPr lang="en-US" altLang="en-US" sz="2000" dirty="0"/>
              <a:t>	</a:t>
            </a:r>
            <a:r>
              <a:rPr lang="en-US" altLang="en-US" sz="2000" dirty="0" smtClean="0"/>
              <a:t>  &lt;dd&gt;</a:t>
            </a:r>
            <a:r>
              <a:rPr lang="en-US" sz="2000" dirty="0" smtClean="0"/>
              <a:t>a </a:t>
            </a:r>
            <a:r>
              <a:rPr lang="en-US" sz="2000" dirty="0"/>
              <a:t>mixture of two or more metals</a:t>
            </a:r>
            <a:r>
              <a:rPr lang="en-US" altLang="en-US" sz="2000" dirty="0"/>
              <a:t>&lt;/dd&gt;</a:t>
            </a:r>
          </a:p>
          <a:p>
            <a:pPr marL="800100" lvl="2" indent="0">
              <a:buFontTx/>
              <a:buNone/>
              <a:defRPr/>
            </a:pPr>
            <a:r>
              <a:rPr lang="en-US" altLang="en-US" sz="2000" dirty="0"/>
              <a:t>	</a:t>
            </a:r>
            <a:r>
              <a:rPr lang="en-US" altLang="en-US" sz="2000" dirty="0" smtClean="0"/>
              <a:t>  &lt;</a:t>
            </a:r>
            <a:r>
              <a:rPr lang="en-US" altLang="en-US" sz="2000" dirty="0"/>
              <a:t>dt&gt;anarchy&lt;/dt&gt; </a:t>
            </a:r>
          </a:p>
          <a:p>
            <a:pPr marL="800100" lvl="2" indent="0">
              <a:buFontTx/>
              <a:buNone/>
              <a:defRPr/>
            </a:pPr>
            <a:r>
              <a:rPr lang="en-US" altLang="en-US" sz="2000" dirty="0"/>
              <a:t>	</a:t>
            </a:r>
            <a:r>
              <a:rPr lang="en-US" altLang="en-US" sz="2000" dirty="0" smtClean="0"/>
              <a:t>  &lt;</a:t>
            </a:r>
            <a:r>
              <a:rPr lang="en-US" altLang="en-US" sz="2000" dirty="0"/>
              <a:t>dd&gt;</a:t>
            </a:r>
            <a:r>
              <a:rPr lang="en-US" sz="2000" dirty="0"/>
              <a:t> a state of lawlessness, confusion or disorder </a:t>
            </a:r>
            <a:r>
              <a:rPr lang="en-US" altLang="en-US" sz="2000" dirty="0"/>
              <a:t>&lt;dd&gt;</a:t>
            </a:r>
          </a:p>
          <a:p>
            <a:pPr marL="800100" lvl="2" indent="0">
              <a:buFontTx/>
              <a:buNone/>
              <a:defRPr/>
            </a:pPr>
            <a:r>
              <a:rPr lang="en-US" altLang="en-US" sz="2000" dirty="0"/>
              <a:t>	</a:t>
            </a:r>
            <a:r>
              <a:rPr lang="en-US" altLang="en-US" sz="2000" dirty="0" smtClean="0"/>
              <a:t>  &lt;</a:t>
            </a:r>
            <a:r>
              <a:rPr lang="en-US" altLang="en-US" sz="2000" dirty="0"/>
              <a:t>dt&gt;animism&lt;/dt&gt; </a:t>
            </a:r>
          </a:p>
          <a:p>
            <a:pPr marL="800100" lvl="2" indent="0">
              <a:buFontTx/>
              <a:buNone/>
              <a:defRPr/>
            </a:pPr>
            <a:r>
              <a:rPr lang="en-US" altLang="en-US" sz="2000" dirty="0"/>
              <a:t>	</a:t>
            </a:r>
            <a:r>
              <a:rPr lang="en-US" altLang="en-US" sz="2000" dirty="0" smtClean="0"/>
              <a:t>  &lt;</a:t>
            </a:r>
            <a:r>
              <a:rPr lang="en-US" altLang="en-US" sz="2000" dirty="0"/>
              <a:t>dd&gt;</a:t>
            </a:r>
            <a:r>
              <a:rPr lang="en-US" sz="2000" dirty="0"/>
              <a:t>the belief that bodies of water, animals, trees and other </a:t>
            </a:r>
            <a:r>
              <a:rPr lang="en-US" sz="2000" dirty="0" smtClean="0"/>
              <a:t>	   natural objects </a:t>
            </a:r>
            <a:r>
              <a:rPr lang="en-US" sz="2000" dirty="0"/>
              <a:t>have spirits </a:t>
            </a:r>
            <a:r>
              <a:rPr lang="en-US" altLang="en-US" sz="2000" dirty="0"/>
              <a:t>&lt;/dd&gt;</a:t>
            </a:r>
          </a:p>
          <a:p>
            <a:pPr marL="400050" lvl="1" indent="0">
              <a:buFontTx/>
              <a:buNone/>
              <a:defRPr/>
            </a:pPr>
            <a:r>
              <a:rPr lang="en-US" altLang="en-US" sz="2000" b="1" dirty="0" smtClean="0">
                <a:solidFill>
                  <a:srgbClr val="FF0000"/>
                </a:solidFill>
              </a:rPr>
              <a:t>     </a:t>
            </a:r>
            <a:r>
              <a:rPr lang="en-US" altLang="en-US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&lt;/</a:t>
            </a:r>
            <a:r>
              <a:rPr lang="en-US" altLang="en-US" sz="20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dl&gt;</a:t>
            </a:r>
            <a:r>
              <a:rPr lang="en-US" altLang="en-US" sz="2000" dirty="0"/>
              <a:t>	</a:t>
            </a:r>
          </a:p>
          <a:p>
            <a:pPr>
              <a:defRPr/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3. List Tagging Reminders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r>
              <a:rPr lang="en-US" altLang="en-US" smtClean="0"/>
              <a:t>Do not use paragraph tags inside list items. </a:t>
            </a:r>
          </a:p>
          <a:p>
            <a:endParaRPr lang="en-US" altLang="en-US" smtClean="0"/>
          </a:p>
          <a:p>
            <a:r>
              <a:rPr lang="en-US" altLang="en-US" smtClean="0"/>
              <a:t>Use &lt;lic&gt; if there is more than one component to the list item.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List Example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848600" cy="4144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dirty="0" smtClean="0"/>
              <a:t>How to Start My Old Car</a:t>
            </a:r>
          </a:p>
          <a:p>
            <a:pPr marL="0" indent="0">
              <a:buFontTx/>
              <a:buNone/>
              <a:defRPr/>
            </a:pPr>
            <a:endParaRPr lang="en-US" altLang="en-US" sz="1200" dirty="0" smtClean="0"/>
          </a:p>
          <a:p>
            <a:pPr marL="514350" indent="-514350">
              <a:buFontTx/>
              <a:buAutoNum type="arabicPeriod"/>
              <a:defRPr/>
            </a:pPr>
            <a:r>
              <a:rPr lang="en-US" altLang="en-US" sz="2800" dirty="0" smtClean="0"/>
              <a:t>Put foot on brake.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altLang="en-US" sz="2800" dirty="0" smtClean="0"/>
              <a:t>Depress clutch.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altLang="en-US" sz="2800" dirty="0" smtClean="0"/>
              <a:t>Turn key in ignition.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altLang="en-US" sz="2800" dirty="0" smtClean="0"/>
              <a:t>Tap gas pedal.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List Tagging – Incorrect! </a:t>
            </a:r>
            <a:r>
              <a:rPr lang="en-US" altLang="en-US" smtClean="0">
                <a:sym typeface="Wingdings" pitchFamily="2" charset="2"/>
              </a:rPr>
              <a:t></a:t>
            </a:r>
            <a:endParaRPr lang="en-US" altLang="en-US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en-US" sz="2400" smtClean="0"/>
              <a:t>&lt;list type=“ol"&gt;</a:t>
            </a:r>
          </a:p>
          <a:p>
            <a:pPr marL="0" indent="0">
              <a:buFontTx/>
              <a:buNone/>
            </a:pPr>
            <a:r>
              <a:rPr lang="en-US" altLang="en-US" sz="2400" smtClean="0"/>
              <a:t>    &lt;hd&gt;How to Start My Old Car&lt;/hd&gt;</a:t>
            </a:r>
          </a:p>
          <a:p>
            <a:pPr marL="0" indent="0">
              <a:buFontTx/>
              <a:buNone/>
            </a:pPr>
            <a:r>
              <a:rPr lang="en-US" altLang="en-US" sz="2400" smtClean="0"/>
              <a:t>    &lt;li&gt;</a:t>
            </a:r>
            <a:r>
              <a:rPr lang="en-US" altLang="en-US" sz="2400" b="1" smtClean="0">
                <a:solidFill>
                  <a:srgbClr val="FF0000"/>
                </a:solidFill>
              </a:rPr>
              <a:t>&lt;p&gt;</a:t>
            </a:r>
            <a:r>
              <a:rPr lang="en-US" altLang="en-US" sz="2400" smtClean="0"/>
              <a:t>Put foot on brake.</a:t>
            </a:r>
            <a:r>
              <a:rPr lang="en-US" altLang="en-US" sz="2400" b="1" smtClean="0">
                <a:solidFill>
                  <a:srgbClr val="FF0000"/>
                </a:solidFill>
              </a:rPr>
              <a:t>&lt;/p&gt;</a:t>
            </a:r>
            <a:r>
              <a:rPr lang="en-US" altLang="en-US" sz="2400" smtClean="0"/>
              <a:t>&lt;/li&gt;</a:t>
            </a:r>
          </a:p>
          <a:p>
            <a:pPr marL="0" indent="0">
              <a:buFontTx/>
              <a:buNone/>
            </a:pPr>
            <a:r>
              <a:rPr lang="en-US" altLang="en-US" sz="2400" smtClean="0"/>
              <a:t>    &lt;li&gt;</a:t>
            </a:r>
            <a:r>
              <a:rPr lang="en-US" altLang="en-US" sz="2400" b="1" smtClean="0">
                <a:solidFill>
                  <a:srgbClr val="FF0000"/>
                </a:solidFill>
              </a:rPr>
              <a:t>&lt;p&gt;</a:t>
            </a:r>
            <a:r>
              <a:rPr lang="en-US" altLang="en-US" sz="2400" smtClean="0"/>
              <a:t>Depress clutch.</a:t>
            </a:r>
            <a:r>
              <a:rPr lang="en-US" altLang="en-US" sz="2400" b="1" smtClean="0">
                <a:solidFill>
                  <a:srgbClr val="FF0000"/>
                </a:solidFill>
              </a:rPr>
              <a:t>&lt;/p&gt;</a:t>
            </a:r>
            <a:r>
              <a:rPr lang="en-US" altLang="en-US" sz="2400" smtClean="0"/>
              <a:t>&lt;/li&gt;</a:t>
            </a:r>
          </a:p>
          <a:p>
            <a:pPr marL="0" indent="0">
              <a:buFontTx/>
              <a:buNone/>
            </a:pPr>
            <a:r>
              <a:rPr lang="en-US" altLang="en-US" sz="2400" smtClean="0"/>
              <a:t>    &lt;li&gt;</a:t>
            </a:r>
            <a:r>
              <a:rPr lang="en-US" altLang="en-US" sz="2400" b="1" smtClean="0">
                <a:solidFill>
                  <a:srgbClr val="FF0000"/>
                </a:solidFill>
              </a:rPr>
              <a:t>&lt;p&gt;</a:t>
            </a:r>
            <a:r>
              <a:rPr lang="en-US" altLang="en-US" sz="2400" smtClean="0"/>
              <a:t>Turn key in ignition.</a:t>
            </a:r>
            <a:r>
              <a:rPr lang="en-US" altLang="en-US" sz="2400" b="1" smtClean="0">
                <a:solidFill>
                  <a:srgbClr val="FF0000"/>
                </a:solidFill>
              </a:rPr>
              <a:t>&lt;/p&gt;</a:t>
            </a:r>
            <a:r>
              <a:rPr lang="en-US" altLang="en-US" sz="2400" smtClean="0"/>
              <a:t>&lt;/li&gt;</a:t>
            </a:r>
          </a:p>
          <a:p>
            <a:pPr marL="0" indent="0">
              <a:buFontTx/>
              <a:buNone/>
            </a:pPr>
            <a:r>
              <a:rPr lang="en-US" altLang="en-US" sz="2400" smtClean="0"/>
              <a:t>    &lt;li&gt;</a:t>
            </a:r>
            <a:r>
              <a:rPr lang="en-US" altLang="en-US" sz="2400" b="1" smtClean="0">
                <a:solidFill>
                  <a:srgbClr val="FF0000"/>
                </a:solidFill>
              </a:rPr>
              <a:t>&lt;p&gt;</a:t>
            </a:r>
            <a:r>
              <a:rPr lang="en-US" altLang="en-US" sz="2400" smtClean="0"/>
              <a:t>Tap gas pedal.</a:t>
            </a:r>
            <a:r>
              <a:rPr lang="en-US" altLang="en-US" sz="2400" b="1" smtClean="0">
                <a:solidFill>
                  <a:srgbClr val="FF0000"/>
                </a:solidFill>
              </a:rPr>
              <a:t>&lt;/p&gt;</a:t>
            </a:r>
            <a:r>
              <a:rPr lang="en-US" altLang="en-US" sz="2400" smtClean="0"/>
              <a:t>&lt;/li&gt;</a:t>
            </a:r>
          </a:p>
          <a:p>
            <a:pPr marL="0" indent="0">
              <a:buFontTx/>
              <a:buNone/>
            </a:pPr>
            <a:r>
              <a:rPr lang="en-US" altLang="en-US" sz="2400" smtClean="0"/>
              <a:t>&lt;/list&gt;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List Tagging – Correct! </a:t>
            </a:r>
            <a:r>
              <a:rPr lang="en-US" altLang="en-US" smtClean="0">
                <a:sym typeface="Wingdings" pitchFamily="2" charset="2"/>
              </a:rPr>
              <a:t></a:t>
            </a:r>
            <a:endParaRPr lang="en-US" altLang="en-US" smtClean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en-US" sz="2800" smtClean="0"/>
              <a:t>&lt;list type=“ol"&gt;</a:t>
            </a:r>
          </a:p>
          <a:p>
            <a:pPr marL="0" indent="0">
              <a:buFontTx/>
              <a:buNone/>
            </a:pPr>
            <a:r>
              <a:rPr lang="en-US" altLang="en-US" sz="2800" smtClean="0"/>
              <a:t>    &lt;hd&gt;How to Start My Old Car&lt;/hd&gt;</a:t>
            </a:r>
          </a:p>
          <a:p>
            <a:pPr marL="0" indent="0">
              <a:buFontTx/>
              <a:buNone/>
            </a:pPr>
            <a:r>
              <a:rPr lang="en-US" altLang="en-US" sz="2800" smtClean="0"/>
              <a:t>    &lt;li&gt;Put foot on brake.&lt;/li&gt;</a:t>
            </a:r>
          </a:p>
          <a:p>
            <a:pPr marL="0" indent="0">
              <a:buFontTx/>
              <a:buNone/>
            </a:pPr>
            <a:r>
              <a:rPr lang="en-US" altLang="en-US" sz="2800" smtClean="0"/>
              <a:t>    &lt;li&gt;Depress clutch.&lt;/li&gt;</a:t>
            </a:r>
          </a:p>
          <a:p>
            <a:pPr marL="0" indent="0">
              <a:buFontTx/>
              <a:buNone/>
            </a:pPr>
            <a:r>
              <a:rPr lang="en-US" altLang="en-US" sz="2800" smtClean="0"/>
              <a:t>    &lt;li&gt;Turn key in ignition.&lt;/li&gt;</a:t>
            </a:r>
          </a:p>
          <a:p>
            <a:pPr marL="0" indent="0">
              <a:buFontTx/>
              <a:buNone/>
            </a:pPr>
            <a:r>
              <a:rPr lang="en-US" altLang="en-US" sz="2800" smtClean="0"/>
              <a:t>    &lt;li&gt;Tap gas pedal.&lt;/li&gt;</a:t>
            </a:r>
          </a:p>
          <a:p>
            <a:pPr marL="0" indent="0">
              <a:buFontTx/>
              <a:buNone/>
            </a:pPr>
            <a:r>
              <a:rPr lang="en-US" altLang="en-US" sz="2800" smtClean="0"/>
              <a:t>&lt;/list&gt;</a:t>
            </a:r>
            <a:endParaRPr lang="en-US" altLang="en-US" sz="28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Page Break After a List Item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r>
              <a:rPr lang="en-US" altLang="en-US" smtClean="0"/>
              <a:t>Do not include a &lt;pagenum&gt; tag inside &lt;li&gt; tags. </a:t>
            </a:r>
          </a:p>
          <a:p>
            <a:endParaRPr lang="en-US" altLang="en-US" smtClean="0"/>
          </a:p>
          <a:p>
            <a:r>
              <a:rPr lang="en-US" altLang="en-US" smtClean="0"/>
              <a:t>Close the list item and then provide the new page number.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altLang="en-US" smtClean="0"/>
              <a:t>List Syntax and &lt;pagenum&gt;</a:t>
            </a:r>
          </a:p>
        </p:txBody>
      </p:sp>
      <p:sp>
        <p:nvSpPr>
          <p:cNvPr id="2765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4040188" cy="457200"/>
          </a:xfrm>
        </p:spPr>
        <p:txBody>
          <a:bodyPr/>
          <a:lstStyle/>
          <a:p>
            <a:pPr algn="ctr"/>
            <a:r>
              <a:rPr lang="en-US" altLang="en-US" smtClean="0">
                <a:solidFill>
                  <a:srgbClr val="FF0000"/>
                </a:solidFill>
              </a:rPr>
              <a:t>Incorrect </a:t>
            </a:r>
            <a:r>
              <a:rPr lang="en-US" altLang="en-US" smtClean="0">
                <a:solidFill>
                  <a:srgbClr val="FF0000"/>
                </a:solidFill>
                <a:sym typeface="Wingdings" pitchFamily="2" charset="2"/>
              </a:rPr>
              <a:t></a:t>
            </a:r>
            <a:endParaRPr lang="en-US" altLang="en-US" smtClean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437832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sz="1800" dirty="0"/>
              <a:t>&lt;list type=".."&gt;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/>
              <a:t>    &lt;hd&gt;...&lt;/hd&gt;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b="1" dirty="0"/>
              <a:t>     &lt;li&gt;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/>
              <a:t>        &lt;lic&gt;...&lt;/lic&gt;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/>
              <a:t>        &lt;lic&gt;...&lt;/lic&gt;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b="1" dirty="0" smtClean="0">
                <a:solidFill>
                  <a:srgbClr val="FF0000"/>
                </a:solidFill>
              </a:rPr>
              <a:t>        &lt;</a:t>
            </a:r>
            <a:r>
              <a:rPr lang="en-US" altLang="en-US" sz="1800" b="1" dirty="0">
                <a:solidFill>
                  <a:srgbClr val="FF0000"/>
                </a:solidFill>
              </a:rPr>
              <a:t>pagenum&gt;...&lt;/pagenum&gt;</a:t>
            </a:r>
            <a:r>
              <a:rPr lang="en-US" altLang="en-US" sz="1800" b="1" dirty="0" smtClean="0">
                <a:solidFill>
                  <a:srgbClr val="FF0000"/>
                </a:solidFill>
              </a:rPr>
              <a:t>    </a:t>
            </a:r>
          </a:p>
          <a:p>
            <a:pPr marL="0" indent="0">
              <a:buFontTx/>
              <a:buNone/>
              <a:defRPr/>
            </a:pPr>
            <a:r>
              <a:rPr lang="en-US" altLang="en-US" sz="1800" b="1" dirty="0" smtClean="0"/>
              <a:t>    &lt;/</a:t>
            </a:r>
            <a:r>
              <a:rPr lang="en-US" altLang="en-US" sz="1800" b="1" dirty="0"/>
              <a:t>li&gt;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/>
              <a:t>    &lt;</a:t>
            </a:r>
            <a:r>
              <a:rPr lang="en-US" altLang="en-US" sz="1800" dirty="0"/>
              <a:t>li&gt;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/>
              <a:t>     &lt;</a:t>
            </a:r>
            <a:r>
              <a:rPr lang="en-US" altLang="en-US" sz="1800" dirty="0"/>
              <a:t>lic&gt;...&lt;/lic&gt;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/>
              <a:t>     &lt;</a:t>
            </a:r>
            <a:r>
              <a:rPr lang="en-US" altLang="en-US" sz="1800" dirty="0"/>
              <a:t>lic&gt;...&lt;/lic&gt;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/>
              <a:t>   &lt;/</a:t>
            </a:r>
            <a:r>
              <a:rPr lang="en-US" altLang="en-US" sz="1800" dirty="0"/>
              <a:t>li&gt;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/>
              <a:t>&lt;/list&gt;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2765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95400"/>
            <a:ext cx="4041775" cy="457200"/>
          </a:xfrm>
        </p:spPr>
        <p:txBody>
          <a:bodyPr/>
          <a:lstStyle/>
          <a:p>
            <a:pPr algn="ctr"/>
            <a:r>
              <a:rPr lang="en-US" altLang="en-US" smtClean="0"/>
              <a:t>Correct </a:t>
            </a:r>
            <a:r>
              <a:rPr lang="en-US" altLang="en-US" smtClean="0">
                <a:sym typeface="Wingdings" pitchFamily="2" charset="2"/>
              </a:rPr>
              <a:t></a:t>
            </a:r>
            <a:endParaRPr lang="en-US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422592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sz="1800" dirty="0">
                <a:solidFill>
                  <a:srgbClr val="000099"/>
                </a:solidFill>
              </a:rPr>
              <a:t>&lt;list type=".."&gt;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>
                <a:solidFill>
                  <a:srgbClr val="000099"/>
                </a:solidFill>
              </a:rPr>
              <a:t>    &lt;hd&gt;...&lt;/hd&gt;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>
                <a:solidFill>
                  <a:srgbClr val="000099"/>
                </a:solidFill>
              </a:rPr>
              <a:t>     &lt;li&gt;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>
                <a:solidFill>
                  <a:srgbClr val="000099"/>
                </a:solidFill>
              </a:rPr>
              <a:t>        &lt;lic&gt;...&lt;/lic&gt;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>
                <a:solidFill>
                  <a:srgbClr val="000099"/>
                </a:solidFill>
              </a:rPr>
              <a:t>        &lt;lic&gt;...&lt;/lic&gt;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b="1" dirty="0">
                <a:solidFill>
                  <a:srgbClr val="000099"/>
                </a:solidFill>
              </a:rPr>
              <a:t>    &lt;/li&gt;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>
                <a:solidFill>
                  <a:srgbClr val="000082">
                    <a:lumMod val="60000"/>
                    <a:lumOff val="40000"/>
                  </a:srgbClr>
                </a:solidFill>
              </a:rPr>
              <a:t>    </a:t>
            </a:r>
            <a:r>
              <a:rPr lang="en-US" altLang="en-US" sz="1800" b="1" dirty="0">
                <a:solidFill>
                  <a:srgbClr val="000082">
                    <a:lumMod val="60000"/>
                    <a:lumOff val="40000"/>
                  </a:srgbClr>
                </a:solidFill>
              </a:rPr>
              <a:t>&lt;pagenum&gt;...&lt;/pagenum&gt;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b="1" dirty="0">
                <a:solidFill>
                  <a:srgbClr val="000099"/>
                </a:solidFill>
              </a:rPr>
              <a:t>    &lt;li&gt;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>
                <a:solidFill>
                  <a:srgbClr val="000099"/>
                </a:solidFill>
              </a:rPr>
              <a:t>        &lt;lic&gt;...&lt;/lic&gt;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>
                <a:solidFill>
                  <a:srgbClr val="000099"/>
                </a:solidFill>
              </a:rPr>
              <a:t>        &lt;lic&gt;...&lt;/lic&gt;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>
                <a:solidFill>
                  <a:srgbClr val="000099"/>
                </a:solidFill>
              </a:rPr>
              <a:t>    &lt;/li&gt;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>
                <a:solidFill>
                  <a:srgbClr val="000099"/>
                </a:solidFill>
              </a:rPr>
              <a:t>&lt;/list&gt;</a:t>
            </a:r>
          </a:p>
          <a:p>
            <a:pPr>
              <a:defRPr/>
            </a:pPr>
            <a:endParaRPr lang="en-US" b="1" dirty="0"/>
          </a:p>
        </p:txBody>
      </p:sp>
      <p:cxnSp>
        <p:nvCxnSpPr>
          <p:cNvPr id="27655" name="Straight Connector 7"/>
          <p:cNvCxnSpPr>
            <a:cxnSpLocks noChangeShapeType="1"/>
          </p:cNvCxnSpPr>
          <p:nvPr/>
        </p:nvCxnSpPr>
        <p:spPr bwMode="auto">
          <a:xfrm>
            <a:off x="4343400" y="1981200"/>
            <a:ext cx="0" cy="45100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4. Pagination Reminders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>
              <a:defRPr/>
            </a:pPr>
            <a:r>
              <a:rPr lang="en-US" altLang="en-US" sz="2600" dirty="0" smtClean="0"/>
              <a:t>The pagination tag belongs before the page content, even if the print book shows the page number at the bottom of the page.</a:t>
            </a:r>
          </a:p>
          <a:p>
            <a:pPr>
              <a:defRPr/>
            </a:pPr>
            <a:endParaRPr lang="en-US" altLang="en-US" sz="1600" dirty="0" smtClean="0"/>
          </a:p>
          <a:p>
            <a:pPr>
              <a:defRPr/>
            </a:pPr>
            <a:r>
              <a:rPr lang="en-US" altLang="en-US" sz="2600" dirty="0" smtClean="0"/>
              <a:t>Do not enclose &lt;pagenum&gt; tags in &lt;p&gt; tags.</a:t>
            </a:r>
          </a:p>
          <a:p>
            <a:pPr>
              <a:defRPr/>
            </a:pPr>
            <a:endParaRPr lang="en-US" altLang="en-US" sz="1200" dirty="0" smtClean="0"/>
          </a:p>
          <a:p>
            <a:pPr marL="0" indent="0">
              <a:buFontTx/>
              <a:buNone/>
              <a:defRPr/>
            </a:pPr>
            <a:r>
              <a:rPr lang="en-US" altLang="en-US" sz="2600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Pagination Tagging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>
              <a:defRPr/>
            </a:pPr>
            <a:endParaRPr lang="en-US" altLang="en-US" sz="1200" dirty="0" smtClean="0"/>
          </a:p>
          <a:p>
            <a:pPr marL="0" indent="0">
              <a:buFontTx/>
              <a:buNone/>
              <a:defRPr/>
            </a:pPr>
            <a:endParaRPr lang="en-US" altLang="en-US" sz="2800" dirty="0" smtClean="0"/>
          </a:p>
          <a:p>
            <a:pPr marL="0" indent="0">
              <a:buFontTx/>
              <a:buNone/>
              <a:defRPr/>
            </a:pPr>
            <a:r>
              <a:rPr lang="en-US" altLang="en-US" sz="2800" dirty="0" smtClean="0"/>
              <a:t>	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Incorrect! </a:t>
            </a:r>
            <a:r>
              <a:rPr lang="en-US" altLang="en-US" sz="28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endParaRPr lang="en-US" altLang="en-US" sz="2800" b="1" dirty="0" smtClean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n-US" altLang="en-US" sz="2800" b="1" dirty="0" smtClean="0">
                <a:solidFill>
                  <a:srgbClr val="FF0000"/>
                </a:solidFill>
              </a:rPr>
              <a:t>&lt;p&gt;</a:t>
            </a:r>
            <a:r>
              <a:rPr lang="en-US" altLang="en-US" sz="2800" dirty="0" smtClean="0"/>
              <a:t>&lt;pagenum page=“normal”&gt;24&lt;/pagenum&gt;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&lt;p&gt;</a:t>
            </a:r>
          </a:p>
          <a:p>
            <a:pPr marL="0" indent="0">
              <a:buFontTx/>
              <a:buNone/>
              <a:defRPr/>
            </a:pPr>
            <a:endParaRPr lang="en-US" altLang="en-US" sz="2800" dirty="0" smtClean="0"/>
          </a:p>
          <a:p>
            <a:pPr marL="0" indent="0">
              <a:buFontTx/>
              <a:buNone/>
              <a:defRPr/>
            </a:pPr>
            <a:r>
              <a:rPr lang="en-US" altLang="en-US" sz="2800" dirty="0" smtClean="0"/>
              <a:t>	</a:t>
            </a:r>
          </a:p>
          <a:p>
            <a:pPr marL="0" indent="0">
              <a:buFontTx/>
              <a:buNone/>
              <a:defRPr/>
            </a:pPr>
            <a:r>
              <a:rPr lang="en-US" alt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	</a:t>
            </a:r>
            <a:r>
              <a:rPr lang="en-US" alt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Correct! </a:t>
            </a:r>
            <a:r>
              <a:rPr lang="en-US" alt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</a:t>
            </a:r>
          </a:p>
          <a:p>
            <a:pPr marL="0" indent="0">
              <a:buFontTx/>
              <a:buNone/>
              <a:defRPr/>
            </a:pPr>
            <a:r>
              <a:rPr lang="en-US" altLang="en-US" sz="2800" dirty="0" smtClean="0"/>
              <a:t>      &lt;pagenum page=“normal”&gt;24&lt;/pagenum&gt;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5613" y="263525"/>
            <a:ext cx="8229600" cy="1143000"/>
          </a:xfrm>
        </p:spPr>
        <p:txBody>
          <a:bodyPr/>
          <a:lstStyle/>
          <a:p>
            <a:r>
              <a:rPr lang="en-US" altLang="en-US" smtClean="0"/>
              <a:t>Page Attribute Reminder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600" smtClean="0"/>
              <a:t>The page attribute is required on the &lt;pagenum&gt; tag. </a:t>
            </a:r>
          </a:p>
          <a:p>
            <a:r>
              <a:rPr lang="en-US" altLang="en-US" sz="2600" smtClean="0"/>
              <a:t>There are three options for this attribute:</a:t>
            </a:r>
          </a:p>
          <a:p>
            <a:endParaRPr lang="en-US" altLang="en-US" sz="1200" smtClean="0"/>
          </a:p>
          <a:p>
            <a:pPr marL="400050" lvl="1" indent="0">
              <a:buFontTx/>
              <a:buNone/>
            </a:pPr>
            <a:r>
              <a:rPr lang="en-US" altLang="en-US" sz="2400" smtClean="0"/>
              <a:t>&lt;pagenum </a:t>
            </a:r>
            <a:r>
              <a:rPr lang="en-US" altLang="en-US" sz="2400" b="1" smtClean="0"/>
              <a:t>page=“front”</a:t>
            </a:r>
            <a:r>
              <a:rPr lang="en-US" altLang="en-US" sz="2400" smtClean="0"/>
              <a:t>&gt;xvii&lt;/pagenum&gt;</a:t>
            </a:r>
          </a:p>
          <a:p>
            <a:pPr marL="400050" lvl="1" indent="0">
              <a:buFontTx/>
              <a:buNone/>
            </a:pPr>
            <a:r>
              <a:rPr lang="en-US" altLang="en-US" sz="2400" smtClean="0"/>
              <a:t>&lt;pagenum </a:t>
            </a:r>
            <a:r>
              <a:rPr lang="en-US" altLang="en-US" sz="2400" b="1" smtClean="0"/>
              <a:t>page =“normal”</a:t>
            </a:r>
            <a:r>
              <a:rPr lang="en-US" altLang="en-US" sz="2400" smtClean="0"/>
              <a:t>&gt;345&lt;/pagenum&gt;</a:t>
            </a:r>
          </a:p>
          <a:p>
            <a:pPr marL="400050" lvl="1" indent="0">
              <a:buFontTx/>
              <a:buNone/>
            </a:pPr>
            <a:r>
              <a:rPr lang="en-US" altLang="en-US" sz="2400" smtClean="0"/>
              <a:t>&lt;pagenum </a:t>
            </a:r>
            <a:r>
              <a:rPr lang="en-US" altLang="en-US" sz="2400" b="1" smtClean="0"/>
              <a:t>page =“special”</a:t>
            </a:r>
            <a:r>
              <a:rPr lang="en-US" altLang="en-US" sz="2400" smtClean="0"/>
              <a:t>&gt;G-34&lt;/pagenum&gt;</a:t>
            </a:r>
          </a:p>
          <a:p>
            <a:endParaRPr lang="en-US" altLang="en-US" sz="1200" smtClean="0"/>
          </a:p>
          <a:p>
            <a:r>
              <a:rPr lang="en-US" altLang="en-US" sz="2600" smtClean="0"/>
              <a:t>More information is found in the </a:t>
            </a:r>
            <a:r>
              <a:rPr lang="en-US" altLang="en-US" sz="2600" smtClean="0">
                <a:hlinkClick r:id="rId2"/>
              </a:rPr>
              <a:t>DAISY Structure Guidelines</a:t>
            </a:r>
            <a:r>
              <a:rPr lang="en-US" altLang="en-US" sz="2600" smtClean="0"/>
              <a:t>.</a:t>
            </a:r>
          </a:p>
          <a:p>
            <a:endParaRPr lang="en-US" altLang="en-US" sz="2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81000" y="2819400"/>
            <a:ext cx="8229600" cy="1143000"/>
          </a:xfrm>
        </p:spPr>
        <p:txBody>
          <a:bodyPr/>
          <a:lstStyle/>
          <a:p>
            <a:r>
              <a:rPr lang="en-US" altLang="en-US" smtClean="0"/>
              <a:t>Providing Image Descriptions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Describing Images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>
              <a:defRPr/>
            </a:pPr>
            <a:r>
              <a:rPr lang="en-US" altLang="en-US" sz="2800" dirty="0" smtClean="0"/>
              <a:t>Alt text is a short description of an image that provides access to the information for individuals who are blind or visually impaired. </a:t>
            </a:r>
          </a:p>
          <a:p>
            <a:pPr>
              <a:defRPr/>
            </a:pPr>
            <a:r>
              <a:rPr lang="en-US" altLang="en-US" sz="2800" dirty="0" smtClean="0"/>
              <a:t>Alt text is not required for NIMAS, but it is very beneficial for students and is recommended.</a:t>
            </a:r>
          </a:p>
          <a:p>
            <a:pPr>
              <a:defRPr/>
            </a:pPr>
            <a:r>
              <a:rPr lang="en-US" altLang="en-US" sz="2800" dirty="0" smtClean="0"/>
              <a:t>The alt attribute on the &lt;img&gt; tag is used for providing short descriptions:</a:t>
            </a:r>
          </a:p>
          <a:p>
            <a:pPr marL="0" indent="0">
              <a:buFontTx/>
              <a:buNone/>
              <a:defRPr/>
            </a:pPr>
            <a:endParaRPr lang="en-US" altLang="en-US" sz="900" dirty="0" smtClean="0"/>
          </a:p>
          <a:p>
            <a:pPr marL="0" indent="0">
              <a:buFontTx/>
              <a:buNone/>
              <a:defRPr/>
            </a:pPr>
            <a:r>
              <a:rPr lang="en-US" altLang="en-US" sz="2400" dirty="0" smtClean="0"/>
              <a:t>&lt;img id="p_24" src="./images/ch1/p_24a.jpg" </a:t>
            </a:r>
            <a:r>
              <a:rPr lang="en-US" altLang="en-US" sz="2400" b="1" dirty="0" smtClean="0"/>
              <a:t>alt=“Peter Rabbit hops through a field of flowers."</a:t>
            </a:r>
            <a:r>
              <a:rPr lang="en-US" altLang="en-US" sz="2400" dirty="0" smtClean="0"/>
              <a:t>/&gt;</a:t>
            </a:r>
          </a:p>
          <a:p>
            <a:pPr>
              <a:defRPr/>
            </a:pPr>
            <a:endParaRPr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Alt Text Pointers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>
              <a:defRPr/>
            </a:pPr>
            <a:r>
              <a:rPr lang="en-US" altLang="en-US" dirty="0" smtClean="0"/>
              <a:t>We strongly recommend that editorial staff familiar with the material supply alt text.</a:t>
            </a:r>
          </a:p>
          <a:p>
            <a:pPr>
              <a:defRPr/>
            </a:pPr>
            <a:r>
              <a:rPr lang="en-US" altLang="en-US" dirty="0" smtClean="0"/>
              <a:t>Please do not use placeholder text such as “image” or “equation.” </a:t>
            </a:r>
          </a:p>
          <a:p>
            <a:pPr>
              <a:defRPr/>
            </a:pPr>
            <a:r>
              <a:rPr lang="en-US" altLang="en-US" dirty="0" smtClean="0"/>
              <a:t>If you are not supplying a description, please leave the attribute empty:</a:t>
            </a:r>
          </a:p>
          <a:p>
            <a:pPr>
              <a:defRPr/>
            </a:pPr>
            <a:endParaRPr lang="en-US" altLang="en-US" sz="2400" dirty="0"/>
          </a:p>
          <a:p>
            <a:pPr marL="0" indent="0">
              <a:buFontTx/>
              <a:buNone/>
              <a:defRPr/>
            </a:pPr>
            <a:r>
              <a:rPr lang="en-US" altLang="en-US" sz="2600" dirty="0" smtClean="0"/>
              <a:t>&lt;img id="p_2" src="./images/ch1/flowers.jpg" </a:t>
            </a:r>
            <a:r>
              <a:rPr lang="en-US" altLang="en-US" sz="2600" b="1" dirty="0" smtClean="0"/>
              <a:t>alt=</a:t>
            </a:r>
            <a:r>
              <a:rPr lang="en-US" altLang="en-US" sz="2600" dirty="0" smtClean="0"/>
              <a:t>""/&gt;</a:t>
            </a:r>
          </a:p>
          <a:p>
            <a:pPr marL="0" indent="0">
              <a:buFontTx/>
              <a:buNone/>
              <a:defRPr/>
            </a:pPr>
            <a:endParaRPr lang="en-US" altLang="en-US" sz="1800" dirty="0" smtClean="0"/>
          </a:p>
          <a:p>
            <a:pPr marL="0" indent="0">
              <a:buFontTx/>
              <a:buNone/>
              <a:defRPr/>
            </a:pPr>
            <a:r>
              <a:rPr lang="en-US" altLang="en-US" sz="1800" dirty="0"/>
              <a:t>	</a:t>
            </a:r>
            <a:endParaRPr lang="en-US" alt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High Quality Alt Text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 altLang="en-US" smtClean="0"/>
              <a:t>To be high quality, alt text must be:</a:t>
            </a:r>
          </a:p>
          <a:p>
            <a:pPr lvl="1"/>
            <a:r>
              <a:rPr lang="en-US" altLang="en-US" smtClean="0"/>
              <a:t>Free of grammatical and spelling errors</a:t>
            </a:r>
          </a:p>
          <a:p>
            <a:pPr lvl="1"/>
            <a:r>
              <a:rPr lang="en-US" altLang="en-US" smtClean="0"/>
              <a:t>Age-appropriate in language</a:t>
            </a:r>
          </a:p>
          <a:p>
            <a:pPr lvl="1"/>
            <a:r>
              <a:rPr lang="en-US" altLang="en-US" smtClean="0"/>
              <a:t>No more than 1-2 sentences in length</a:t>
            </a:r>
          </a:p>
          <a:p>
            <a:r>
              <a:rPr lang="en-US" altLang="en-US" smtClean="0"/>
              <a:t>The alt text should also match the learning context for the image.</a:t>
            </a:r>
          </a:p>
          <a:p>
            <a:r>
              <a:rPr lang="en-US" altLang="en-US" smtClean="0"/>
              <a:t>If a complex image requires a longer description, the &lt;prodnote&gt; element can be used for this purpose. 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pPr lvl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200" smtClean="0"/>
              <a:t>Resources for Image Description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 starting point for image description resources is found on the NIMAC website: </a:t>
            </a:r>
            <a:r>
              <a:rPr lang="en-US" altLang="en-US" smtClean="0">
                <a:hlinkClick r:id="rId2"/>
              </a:rPr>
              <a:t>Alt Text Resources</a:t>
            </a:r>
            <a:r>
              <a:rPr lang="en-US" altLang="en-US" smtClean="0"/>
              <a:t> </a:t>
            </a:r>
          </a:p>
          <a:p>
            <a:r>
              <a:rPr lang="en-US" altLang="en-US" smtClean="0"/>
              <a:t>Examples of good alt text and long descriptions can be found in the </a:t>
            </a:r>
            <a:r>
              <a:rPr lang="en-US" altLang="en-US" smtClean="0">
                <a:hlinkClick r:id="rId3"/>
              </a:rPr>
              <a:t>Social Studies NIMAS Exemplar</a:t>
            </a:r>
            <a:r>
              <a:rPr lang="en-US" altLang="en-US" smtClean="0"/>
              <a:t> on the AEM Center website.</a:t>
            </a:r>
          </a:p>
          <a:p>
            <a:r>
              <a:rPr lang="en-US" altLang="en-US" smtClean="0"/>
              <a:t>If you have questions, feel free to contact us for further guidance.</a:t>
            </a:r>
          </a:p>
          <a:p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r>
              <a:rPr lang="en-US" altLang="en-US" smtClean="0"/>
              <a:t>Metadata Pointers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NIMAS Metadata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NIMAS specification requires that publishers provide metadata in the OPF file for each NIMAS file.</a:t>
            </a:r>
          </a:p>
          <a:p>
            <a:r>
              <a:rPr lang="en-US" altLang="en-US" smtClean="0"/>
              <a:t>Metadata is not optional for NIMAS.</a:t>
            </a:r>
          </a:p>
          <a:p>
            <a:r>
              <a:rPr lang="en-US" altLang="en-US" smtClean="0"/>
              <a:t>Files may be rejected by the system for upload if required metadata are incorrect or missing.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NIMAS OPF Metadata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>
              <a:defRPr/>
            </a:pPr>
            <a:r>
              <a:rPr lang="en-US" altLang="en-US" dirty="0" smtClean="0"/>
              <a:t>The NIMAC system automatically extracts the OPF metadata to create the record for the file. </a:t>
            </a:r>
          </a:p>
          <a:p>
            <a:pPr>
              <a:defRPr/>
            </a:pPr>
            <a:r>
              <a:rPr lang="en-US" altLang="en-US" dirty="0" smtClean="0"/>
              <a:t>Providing complete and correct metadata helps ensure that your customers can find the materials they need in the NIMAC.</a:t>
            </a:r>
          </a:p>
          <a:p>
            <a:pPr>
              <a:defRPr/>
            </a:pPr>
            <a:r>
              <a:rPr lang="en-US" altLang="en-US" dirty="0" smtClean="0"/>
              <a:t>The OPF also “travels with” any downloaded file to provide this information to the user. </a:t>
            </a:r>
          </a:p>
          <a:p>
            <a:pPr marL="0" indent="0">
              <a:buFontTx/>
              <a:buNone/>
              <a:defRPr/>
            </a:pPr>
            <a:r>
              <a:rPr lang="en-US" alt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Metadata Resources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000" smtClean="0"/>
              <a:t>The </a:t>
            </a:r>
            <a:r>
              <a:rPr lang="en-US" altLang="en-US" sz="3000" smtClean="0">
                <a:hlinkClick r:id="rId2"/>
              </a:rPr>
              <a:t>NIMAC Metadata Guidelines</a:t>
            </a:r>
            <a:r>
              <a:rPr lang="en-US" altLang="en-US" sz="3000" smtClean="0"/>
              <a:t> document has detailed information on how to prepare NIMAS metadata.</a:t>
            </a:r>
          </a:p>
          <a:p>
            <a:r>
              <a:rPr lang="en-US" altLang="en-US" sz="3000" smtClean="0"/>
              <a:t>There is also a </a:t>
            </a:r>
            <a:r>
              <a:rPr lang="en-US" altLang="en-US" sz="3000" smtClean="0">
                <a:hlinkClick r:id="rId3"/>
              </a:rPr>
              <a:t>NIMAC Metadata Quick Start Guide</a:t>
            </a:r>
            <a:r>
              <a:rPr lang="en-US" altLang="en-US" sz="3000" smtClean="0"/>
              <a:t> to provide a brief introduction or refresher.</a:t>
            </a:r>
          </a:p>
          <a:p>
            <a:r>
              <a:rPr lang="en-US" altLang="en-US" sz="3000" smtClean="0"/>
              <a:t>A new OPF exemplar is also available on the AEM Center website: </a:t>
            </a:r>
            <a:r>
              <a:rPr lang="en-US" altLang="en-US" sz="3000" smtClean="0">
                <a:hlinkClick r:id="rId4"/>
              </a:rPr>
              <a:t>New OPF Exemplar</a:t>
            </a:r>
            <a:r>
              <a:rPr lang="en-US" altLang="en-US" sz="300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Required Metadata Checklist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NIMAC also provides a downloadable </a:t>
            </a:r>
            <a:r>
              <a:rPr lang="en-US" altLang="en-US" smtClean="0">
                <a:hlinkClick r:id="rId2"/>
              </a:rPr>
              <a:t>Metadata Checklist</a:t>
            </a:r>
            <a:r>
              <a:rPr lang="en-US" altLang="en-US" smtClean="0"/>
              <a:t>.</a:t>
            </a:r>
          </a:p>
          <a:p>
            <a:r>
              <a:rPr lang="en-US" altLang="en-US" smtClean="0"/>
              <a:t>If you are a publisher, please ensure that you provide all required metadata to your conversion vendor.</a:t>
            </a:r>
          </a:p>
          <a:p>
            <a:r>
              <a:rPr lang="en-US" altLang="en-US" smtClean="0"/>
              <a:t>(And, if you are a vendor, please ask the publisher for the metadata if it’s not provided to you.)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Metadata &amp; Validation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/>
          <a:lstStyle/>
          <a:p>
            <a:r>
              <a:rPr lang="en-US" altLang="en-US" smtClean="0"/>
              <a:t>The current NIMAC validation wizard </a:t>
            </a:r>
            <a:r>
              <a:rPr lang="en-US" altLang="en-US" b="1" smtClean="0"/>
              <a:t>does not</a:t>
            </a:r>
            <a:r>
              <a:rPr lang="en-US" altLang="en-US" smtClean="0"/>
              <a:t> evaluate your metadata. </a:t>
            </a:r>
          </a:p>
          <a:p>
            <a:r>
              <a:rPr lang="en-US" altLang="en-US" smtClean="0"/>
              <a:t>Checking metadata for completeness and accuracy is a separate step before files are submitted to the NIMAC.</a:t>
            </a:r>
          </a:p>
          <a:p>
            <a:r>
              <a:rPr lang="en-US" altLang="en-US" smtClean="0"/>
              <a:t>We are looking into adding metadata checks into the new tool being developed this year.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Metadata in the XML &lt;head&gt;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Metadata in the NIMAS file set is provided in the OPF only.</a:t>
            </a:r>
          </a:p>
          <a:p>
            <a:r>
              <a:rPr lang="en-US" altLang="en-US" smtClean="0"/>
              <a:t>Please do not include metadata in the &lt;head&gt; tag of the XML file. </a:t>
            </a:r>
          </a:p>
          <a:p>
            <a:r>
              <a:rPr lang="en-US" altLang="en-US" smtClean="0"/>
              <a:t>The &lt;head&gt; tag should </a:t>
            </a:r>
            <a:r>
              <a:rPr lang="en-US" altLang="en-US" b="1" smtClean="0"/>
              <a:t>always</a:t>
            </a:r>
            <a:r>
              <a:rPr lang="en-US" altLang="en-US" smtClean="0"/>
              <a:t> be empty for NIMAS XML.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XML &lt;head&gt; : Incorrect! </a:t>
            </a:r>
            <a:r>
              <a:rPr lang="en-US" altLang="en-US" smtClean="0">
                <a:sym typeface="Wingdings" pitchFamily="2" charset="2"/>
              </a:rPr>
              <a:t></a:t>
            </a:r>
            <a:endParaRPr lang="en-US" altLang="en-US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84860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1600" dirty="0"/>
              <a:t> &lt;!DOCTYPE dtbook PUBLIC "-//NISO//DTD dtbook 2005-3//EN" "http://www.daisy.org/z3986/2005/dtbook-2005-3.dtd"&gt;&lt;dtbook xmlns="http://www.daisy.org/z3986/2005/dtbook/" version="2005-3" xml:lang="en"&gt;</a:t>
            </a:r>
          </a:p>
          <a:p>
            <a:pPr marL="0" indent="0">
              <a:buFontTx/>
              <a:buNone/>
              <a:defRPr/>
            </a:pPr>
            <a:r>
              <a:rPr lang="en-US" sz="1600" b="1" dirty="0">
                <a:solidFill>
                  <a:srgbClr val="FF0000"/>
                </a:solidFill>
              </a:rPr>
              <a:t>&lt;head</a:t>
            </a:r>
            <a:r>
              <a:rPr lang="en-US" sz="1600" b="1" dirty="0" smtClean="0">
                <a:solidFill>
                  <a:srgbClr val="FF0000"/>
                </a:solidFill>
              </a:rPr>
              <a:t>&gt;</a:t>
            </a:r>
            <a:endParaRPr lang="en-US" sz="1600" b="1" dirty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n-US" sz="1600" dirty="0"/>
              <a:t>&lt;meta name="dc:Title" content</a:t>
            </a:r>
            <a:r>
              <a:rPr lang="en-US" sz="1600" dirty="0" smtClean="0"/>
              <a:t>="Biology"/&gt;</a:t>
            </a:r>
            <a:endParaRPr lang="en-US" sz="1600" dirty="0"/>
          </a:p>
          <a:p>
            <a:pPr marL="0" indent="0">
              <a:buFontTx/>
              <a:buNone/>
              <a:defRPr/>
            </a:pPr>
            <a:r>
              <a:rPr lang="en-US" sz="1600" dirty="0"/>
              <a:t>&lt;meta name="dc:Creator" content</a:t>
            </a:r>
            <a:r>
              <a:rPr lang="en-US" sz="1600" dirty="0" smtClean="0"/>
              <a:t>=“Gwen Smith"/&gt;</a:t>
            </a:r>
            <a:endParaRPr lang="en-US" sz="1600" dirty="0"/>
          </a:p>
          <a:p>
            <a:pPr marL="0" indent="0">
              <a:buFontTx/>
              <a:buNone/>
              <a:defRPr/>
            </a:pPr>
            <a:r>
              <a:rPr lang="en-US" sz="1600" dirty="0"/>
              <a:t>&lt;meta name="dc:Creator" content</a:t>
            </a:r>
            <a:r>
              <a:rPr lang="en-US" sz="1600" dirty="0" smtClean="0"/>
              <a:t>=“Amy Johnson"/&gt;</a:t>
            </a:r>
            <a:endParaRPr lang="en-US" sz="1600" dirty="0"/>
          </a:p>
          <a:p>
            <a:pPr marL="0" indent="0">
              <a:buFontTx/>
              <a:buNone/>
              <a:defRPr/>
            </a:pPr>
            <a:r>
              <a:rPr lang="en-US" sz="1600" dirty="0"/>
              <a:t>&lt;meta name="dc:Creator" content</a:t>
            </a:r>
            <a:r>
              <a:rPr lang="en-US" sz="1600" dirty="0" smtClean="0"/>
              <a:t>=“Edward </a:t>
            </a:r>
            <a:r>
              <a:rPr lang="en-US" sz="1600" dirty="0"/>
              <a:t>Baker"/&gt;</a:t>
            </a:r>
          </a:p>
          <a:p>
            <a:pPr marL="0" indent="0">
              <a:buFontTx/>
              <a:buNone/>
              <a:defRPr/>
            </a:pPr>
            <a:r>
              <a:rPr lang="en-US" sz="1600" dirty="0"/>
              <a:t>&lt;meta name="dc:Publisher" content</a:t>
            </a:r>
            <a:r>
              <a:rPr lang="en-US" sz="1600" dirty="0" smtClean="0"/>
              <a:t>=“Educational Publisher"/&gt;</a:t>
            </a:r>
            <a:endParaRPr lang="en-US" sz="1600" dirty="0"/>
          </a:p>
          <a:p>
            <a:pPr marL="0" indent="0">
              <a:buFontTx/>
              <a:buNone/>
              <a:defRPr/>
            </a:pPr>
            <a:r>
              <a:rPr lang="en-US" sz="1600" dirty="0"/>
              <a:t>&lt;meta name="dc:Date" content="2021-02-12"/&gt;</a:t>
            </a:r>
          </a:p>
          <a:p>
            <a:pPr marL="0" indent="0">
              <a:buFontTx/>
              <a:buNone/>
              <a:defRPr/>
            </a:pPr>
            <a:r>
              <a:rPr lang="en-US" sz="1600" dirty="0"/>
              <a:t>&lt;meta name="dc:Type" content="Text"/&gt;</a:t>
            </a:r>
          </a:p>
          <a:p>
            <a:pPr marL="0" indent="0">
              <a:buFontTx/>
              <a:buNone/>
              <a:defRPr/>
            </a:pPr>
            <a:r>
              <a:rPr lang="en-US" sz="1600" dirty="0"/>
              <a:t>&lt;meta name="dc:Source" scheme="ISBN" content</a:t>
            </a:r>
            <a:r>
              <a:rPr lang="en-US" sz="1600" dirty="0" smtClean="0"/>
              <a:t>=“2232232233"/&gt;</a:t>
            </a:r>
            <a:endParaRPr lang="en-US" sz="1600" dirty="0"/>
          </a:p>
          <a:p>
            <a:pPr marL="0" indent="0">
              <a:buFontTx/>
              <a:buNone/>
              <a:defRPr/>
            </a:pPr>
            <a:r>
              <a:rPr lang="en-US" sz="1600" dirty="0"/>
              <a:t>&lt;meta name="dc:Source" scheme="ISBN" content="</a:t>
            </a:r>
            <a:r>
              <a:rPr lang="en-US" sz="1600" dirty="0" smtClean="0"/>
              <a:t>9782232232232"/&gt;</a:t>
            </a:r>
            <a:endParaRPr lang="en-US" sz="1600" dirty="0"/>
          </a:p>
          <a:p>
            <a:pPr marL="0" indent="0">
              <a:buFontTx/>
              <a:buNone/>
              <a:defRPr/>
            </a:pPr>
            <a:r>
              <a:rPr lang="en-US" sz="1600" dirty="0"/>
              <a:t>&lt;meta name="dc:Language" content="en"/&gt;</a:t>
            </a:r>
          </a:p>
          <a:p>
            <a:pPr marL="0" indent="0">
              <a:buFontTx/>
              <a:buNone/>
              <a:defRPr/>
            </a:pPr>
            <a:r>
              <a:rPr lang="en-US" sz="1600" b="1" dirty="0">
                <a:solidFill>
                  <a:srgbClr val="FF0000"/>
                </a:solidFill>
              </a:rPr>
              <a:t>&lt;/head&gt;</a:t>
            </a:r>
          </a:p>
          <a:p>
            <a:pPr>
              <a:defRPr/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XML &lt;head&gt; : Correct! </a:t>
            </a:r>
            <a:r>
              <a:rPr lang="en-US" altLang="en-US" smtClean="0">
                <a:sym typeface="Wingdings" pitchFamily="2" charset="2"/>
              </a:rPr>
              <a:t></a:t>
            </a:r>
            <a:endParaRPr lang="en-US" altLang="en-US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1800" dirty="0"/>
              <a:t> &lt;!DOCTYPE dtbook PUBLIC "-//NISO//DTD dtbook 2005-3//EN" "http://www.daisy.org/z3986/2005/dtbook-2005-3.dtd"&gt;&lt;dtbook xmlns="http://www.daisy.org/z3986/2005/dtbook/" version="2005-3" xml:lang="en"&gt;</a:t>
            </a:r>
          </a:p>
          <a:p>
            <a:pPr marL="0" indent="0">
              <a:buFontTx/>
              <a:buNone/>
              <a:defRPr/>
            </a:pPr>
            <a:r>
              <a:rPr lang="en-US" sz="1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&lt;head /&gt;</a:t>
            </a:r>
            <a:endParaRPr lang="en-US" sz="1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Transform Excel to OPF Tool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NIMAC provides a free, optional tool within the NIMAC system to generate correctly formatted and tagged NIMAS OPF metadata.</a:t>
            </a:r>
          </a:p>
          <a:p>
            <a:r>
              <a:rPr lang="en-US" altLang="en-US" smtClean="0"/>
              <a:t>All you have to do is upload the completed NIMAC Metadata Excel sheet to the system and it will generate “starter OPFs” for each line of the spreadsheet.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Metadata Excel Sheet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spreadsheet template can be downloaded at any time from the NIMAC website: </a:t>
            </a:r>
            <a:r>
              <a:rPr lang="en-US" altLang="en-US" smtClean="0">
                <a:hlinkClick r:id="rId2"/>
              </a:rPr>
              <a:t>NIMAC Metadata Template</a:t>
            </a:r>
            <a:r>
              <a:rPr lang="en-US" altLang="en-US" smtClean="0"/>
              <a:t> </a:t>
            </a:r>
          </a:p>
          <a:p>
            <a:r>
              <a:rPr lang="en-US" altLang="en-US" smtClean="0"/>
              <a:t>The sheet includes a page of instructions and a page for entering data.</a:t>
            </a:r>
          </a:p>
          <a:p>
            <a:r>
              <a:rPr lang="en-US" altLang="en-US" smtClean="0"/>
              <a:t>If you have any questions about filling out the sheet or using the tool, just contact the NIMAC.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Transform Excel to OPF</a:t>
            </a:r>
          </a:p>
        </p:txBody>
      </p:sp>
      <p:pic>
        <p:nvPicPr>
          <p:cNvPr id="2" name="Content Placeholder 1" descr="Vendor account landing page with the Transform Excel to OPF menu option circled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763713"/>
            <a:ext cx="9144000" cy="50942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Metadata Queries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NIMAC staff are happy to assist with any metadata queries that you have.</a:t>
            </a:r>
          </a:p>
          <a:p>
            <a:r>
              <a:rPr lang="en-US" altLang="en-US" smtClean="0"/>
              <a:t>If you are working files for a new program, we invite you to send a PDF and sample OPF for us to review. </a:t>
            </a:r>
          </a:p>
          <a:p>
            <a:r>
              <a:rPr lang="en-US" altLang="en-US" smtClean="0"/>
              <a:t>We will revise the metadata to provide a template for the program materials.</a:t>
            </a:r>
          </a:p>
          <a:p>
            <a:r>
              <a:rPr lang="en-US" altLang="en-US" smtClean="0"/>
              <a:t>Just email us for more information!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r>
              <a:rPr lang="en-US" altLang="en-US" smtClean="0"/>
              <a:t>New Validation Wizard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We want your input!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NIMAC is working with OverDrive to develop and release a new NIMAS validation tool this year.</a:t>
            </a:r>
          </a:p>
          <a:p>
            <a:r>
              <a:rPr lang="en-US" altLang="en-US" smtClean="0"/>
              <a:t>Please let us know what additional checks or features you would like to see in this tool.</a:t>
            </a:r>
          </a:p>
          <a:p>
            <a:r>
              <a:rPr lang="en-US" altLang="en-US" smtClean="0"/>
              <a:t>Discussions to scope out the project are just getting underway now for a fall release date.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Send your ideas!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Please contribute your ideas in the very short survey after this webinar.</a:t>
            </a:r>
          </a:p>
          <a:p>
            <a:r>
              <a:rPr lang="en-US" altLang="en-US" smtClean="0"/>
              <a:t>You’re also welcome to contact us by email if you think of an idea later!</a:t>
            </a:r>
          </a:p>
          <a:p>
            <a:r>
              <a:rPr lang="en-US" altLang="en-US" smtClean="0"/>
              <a:t>Please also feel free to use the “Additional Comments” section of the survey to suggest future training topics for the NIMAC.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Next Week . . .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Please join us for Part 2 of this series next week, which will focus on the Notice of Interpretation and producing NIMAS for digital instructional materials.</a:t>
            </a:r>
          </a:p>
          <a:p>
            <a:r>
              <a:rPr lang="en-US" altLang="en-US" smtClean="0"/>
              <a:t>Lynn McCormack and Luis Perez of the National AEM Center will discuss the new digital materials NIMAS exemplar and field questions from publishers and vendors.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/>
          <a:lstStyle/>
          <a:p>
            <a:r>
              <a:rPr lang="en-US" altLang="en-US" smtClean="0"/>
              <a:t>Contact us!</a:t>
            </a:r>
          </a:p>
        </p:txBody>
      </p:sp>
      <p:sp>
        <p:nvSpPr>
          <p:cNvPr id="563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 algn="ctr">
              <a:buFontTx/>
              <a:buNone/>
            </a:pPr>
            <a:endParaRPr lang="en-US" altLang="en-US" smtClean="0">
              <a:hlinkClick r:id="rId2"/>
            </a:endParaRPr>
          </a:p>
          <a:p>
            <a:pPr algn="ctr">
              <a:buFontTx/>
              <a:buNone/>
            </a:pPr>
            <a:endParaRPr lang="en-US" altLang="en-US" smtClean="0">
              <a:hlinkClick r:id="rId2"/>
            </a:endParaRPr>
          </a:p>
          <a:p>
            <a:pPr algn="ctr">
              <a:buFontTx/>
              <a:buNone/>
            </a:pPr>
            <a:r>
              <a:rPr lang="en-US" altLang="en-US" smtClean="0">
                <a:hlinkClick r:id="rId2"/>
              </a:rPr>
              <a:t>nimac@aph.org</a:t>
            </a:r>
            <a:r>
              <a:rPr lang="en-US" altLang="en-US" smtClean="0"/>
              <a:t>  </a:t>
            </a:r>
          </a:p>
          <a:p>
            <a:pPr algn="ctr">
              <a:buFontTx/>
              <a:buNone/>
            </a:pPr>
            <a:r>
              <a:rPr lang="en-US" altLang="en-US" smtClean="0"/>
              <a:t>877-526-4622</a:t>
            </a:r>
          </a:p>
          <a:p>
            <a:pPr>
              <a:buFontTx/>
              <a:buNone/>
            </a:pPr>
            <a:r>
              <a:rPr lang="en-US" altLang="en-US" sz="1400" smtClean="0">
                <a:solidFill>
                  <a:srgbClr val="000099"/>
                </a:solidFill>
              </a:rPr>
              <a:t>	</a:t>
            </a:r>
          </a:p>
          <a:p>
            <a:pPr>
              <a:buFontTx/>
              <a:buNone/>
            </a:pPr>
            <a:endParaRPr lang="en-US" altLang="en-US" sz="1400" smtClean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en-US" altLang="en-US" sz="1400" smtClean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en-US" altLang="en-US" sz="1400" smtClean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en-US" altLang="en-US" sz="1400" smtClean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en-US" altLang="en-US" sz="1400" smtClean="0">
              <a:solidFill>
                <a:srgbClr val="000099"/>
              </a:solidFill>
            </a:endParaRPr>
          </a:p>
          <a:p>
            <a:pPr>
              <a:buFontTx/>
              <a:buNone/>
            </a:pPr>
            <a:r>
              <a:rPr lang="en-US" altLang="en-US" sz="1400" smtClean="0">
                <a:solidFill>
                  <a:srgbClr val="000099"/>
                </a:solidFill>
              </a:rPr>
              <a:t>	This resource was developed under a grant from the US Department of Education, #H327E160001. However, these contents do not necessarily represent the policy of the US Department of Education, and the reader should not assume endorsement by the Federal Government. Project Officer: Rebecca Sheffield, Ph.D.</a:t>
            </a:r>
            <a:endParaRPr lang="en-US" altLang="en-US" sz="28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7929AAD-5606-4433-859D-61A3704BF5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7A877C3-A135-4470-ADC9-857DFFBC11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7B09D2-425B-4EDB-8F82-56A63E5047F0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12548</TotalTime>
  <Words>1913</Words>
  <Application>Microsoft Office PowerPoint</Application>
  <PresentationFormat>On-screen Show (4:3)</PresentationFormat>
  <Paragraphs>335</Paragraphs>
  <Slides>48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Tahoma</vt:lpstr>
      <vt:lpstr>Arial</vt:lpstr>
      <vt:lpstr>Wingdings</vt:lpstr>
      <vt:lpstr>NIMAClayout</vt:lpstr>
      <vt:lpstr>Photo Editor Photo</vt:lpstr>
      <vt:lpstr>Slide 1</vt:lpstr>
      <vt:lpstr>Today’s Webinar  </vt:lpstr>
      <vt:lpstr>Today’s Webinar (continued)</vt:lpstr>
      <vt:lpstr>Producing NIMAS: Resources</vt:lpstr>
      <vt:lpstr>Additional Guidance</vt:lpstr>
      <vt:lpstr>XML Pointers</vt:lpstr>
      <vt:lpstr>1. Table of Contents (TOC)</vt:lpstr>
      <vt:lpstr>Sample Table of Contents</vt:lpstr>
      <vt:lpstr>Table of Contents Tagging</vt:lpstr>
      <vt:lpstr>TOC Tagging (continued)</vt:lpstr>
      <vt:lpstr>TOC Re-cap</vt:lpstr>
      <vt:lpstr>2. Glossary Tags</vt:lpstr>
      <vt:lpstr>Glossary Syntax</vt:lpstr>
      <vt:lpstr>Glossary Example</vt:lpstr>
      <vt:lpstr>Glossary Tagging – Incorrect! </vt:lpstr>
      <vt:lpstr>Glossary Tagging – Correct! </vt:lpstr>
      <vt:lpstr>3. List Tagging Reminders</vt:lpstr>
      <vt:lpstr>List Example</vt:lpstr>
      <vt:lpstr>List Tagging – Incorrect! </vt:lpstr>
      <vt:lpstr>List Tagging – Correct! </vt:lpstr>
      <vt:lpstr>Page Break After a List Item</vt:lpstr>
      <vt:lpstr>List Syntax and &lt;pagenum&gt;</vt:lpstr>
      <vt:lpstr>4. Pagination Reminders</vt:lpstr>
      <vt:lpstr>Pagination Tagging</vt:lpstr>
      <vt:lpstr>Page Attribute Reminder</vt:lpstr>
      <vt:lpstr>Providing Image Descriptions</vt:lpstr>
      <vt:lpstr>Describing Images</vt:lpstr>
      <vt:lpstr>Alt Text Pointers</vt:lpstr>
      <vt:lpstr>High Quality Alt Text</vt:lpstr>
      <vt:lpstr>Resources for Image Description</vt:lpstr>
      <vt:lpstr>Metadata Pointers</vt:lpstr>
      <vt:lpstr>NIMAS Metadata</vt:lpstr>
      <vt:lpstr>NIMAS OPF Metadata</vt:lpstr>
      <vt:lpstr>Metadata Resources</vt:lpstr>
      <vt:lpstr>Required Metadata Checklist</vt:lpstr>
      <vt:lpstr>Metadata &amp; Validation</vt:lpstr>
      <vt:lpstr>Metadata in the XML &lt;head&gt;</vt:lpstr>
      <vt:lpstr>XML &lt;head&gt; : Incorrect! </vt:lpstr>
      <vt:lpstr>XML &lt;head&gt; : Correct! </vt:lpstr>
      <vt:lpstr>Transform Excel to OPF Tool</vt:lpstr>
      <vt:lpstr>Metadata Excel Sheet</vt:lpstr>
      <vt:lpstr>Transform Excel to OPF</vt:lpstr>
      <vt:lpstr>Metadata Queries</vt:lpstr>
      <vt:lpstr>New Validation Wizard</vt:lpstr>
      <vt:lpstr>We want your input!</vt:lpstr>
      <vt:lpstr>Send your ideas!</vt:lpstr>
      <vt:lpstr>Next Week . . .</vt:lpstr>
      <vt:lpstr>Contact us!</vt:lpstr>
    </vt:vector>
  </TitlesOfParts>
  <Company>APH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Nimac2015</cp:lastModifiedBy>
  <cp:revision>1481</cp:revision>
  <dcterms:created xsi:type="dcterms:W3CDTF">2006-11-09T18:18:09Z</dcterms:created>
  <dcterms:modified xsi:type="dcterms:W3CDTF">2021-03-03T17:17:31Z</dcterms:modified>
</cp:coreProperties>
</file>