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Lst>
  <p:notesMasterIdLst>
    <p:notesMasterId r:id="rId28"/>
  </p:notesMasterIdLst>
  <p:handoutMasterIdLst>
    <p:handoutMasterId r:id="rId29"/>
  </p:handoutMasterIdLst>
  <p:sldIdLst>
    <p:sldId id="256" r:id="rId5"/>
    <p:sldId id="570" r:id="rId6"/>
    <p:sldId id="580" r:id="rId7"/>
    <p:sldId id="581" r:id="rId8"/>
    <p:sldId id="594" r:id="rId9"/>
    <p:sldId id="593" r:id="rId10"/>
    <p:sldId id="595" r:id="rId11"/>
    <p:sldId id="605" r:id="rId12"/>
    <p:sldId id="598" r:id="rId13"/>
    <p:sldId id="583" r:id="rId14"/>
    <p:sldId id="585" r:id="rId15"/>
    <p:sldId id="597" r:id="rId16"/>
    <p:sldId id="584" r:id="rId17"/>
    <p:sldId id="596" r:id="rId18"/>
    <p:sldId id="599" r:id="rId19"/>
    <p:sldId id="603" r:id="rId20"/>
    <p:sldId id="587" r:id="rId21"/>
    <p:sldId id="606" r:id="rId22"/>
    <p:sldId id="602" r:id="rId23"/>
    <p:sldId id="604" r:id="rId24"/>
    <p:sldId id="601" r:id="rId25"/>
    <p:sldId id="607" r:id="rId26"/>
    <p:sldId id="482" r:id="rId27"/>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Arial" charset="0"/>
      </a:defRPr>
    </a:lvl1pPr>
    <a:lvl2pPr marL="457200" algn="l" rtl="0" eaLnBrk="0" fontAlgn="base" hangingPunct="0">
      <a:spcBef>
        <a:spcPct val="0"/>
      </a:spcBef>
      <a:spcAft>
        <a:spcPct val="0"/>
      </a:spcAft>
      <a:defRPr kern="1200">
        <a:solidFill>
          <a:schemeClr val="tx1"/>
        </a:solidFill>
        <a:latin typeface="Tahoma"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Tahoma"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Tahoma"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34" autoAdjust="0"/>
    <p:restoredTop sz="78540" autoAdjust="0"/>
  </p:normalViewPr>
  <p:slideViewPr>
    <p:cSldViewPr>
      <p:cViewPr varScale="1">
        <p:scale>
          <a:sx n="69" d="100"/>
          <a:sy n="69" d="100"/>
        </p:scale>
        <p:origin x="1786"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15872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dirty="0"/>
          </a:p>
        </p:txBody>
      </p:sp>
      <p:sp>
        <p:nvSpPr>
          <p:cNvPr id="15872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15872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charset="0"/>
              </a:defRPr>
            </a:lvl1pPr>
          </a:lstStyle>
          <a:p>
            <a:fld id="{BB627AF0-A585-4CCA-B88E-3D06AC37585C}" type="slidenum">
              <a:rPr lang="en-US" altLang="en-US"/>
              <a:pPr/>
              <a:t>‹#›</a:t>
            </a:fld>
            <a:endParaRPr lang="en-US" alt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2150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dirty="0"/>
          </a:p>
        </p:txBody>
      </p:sp>
      <p:sp>
        <p:nvSpPr>
          <p:cNvPr id="205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dirty="0"/>
          </a:p>
        </p:txBody>
      </p:sp>
      <p:sp>
        <p:nvSpPr>
          <p:cNvPr id="2151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charset="0"/>
              </a:defRPr>
            </a:lvl1pPr>
          </a:lstStyle>
          <a:p>
            <a:fld id="{593B13AE-3126-49C0-B0E3-4CF67A836F94}"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a:noFill/>
          <a:ln/>
        </p:spPr>
        <p:txBody>
          <a:bodyPr/>
          <a:lstStyle/>
          <a:p>
            <a:endParaRPr lang="en-US" altLang="en-US" dirty="0" smtClean="0"/>
          </a:p>
        </p:txBody>
      </p:sp>
      <p:sp>
        <p:nvSpPr>
          <p:cNvPr id="7172" name="Slide Number Placeholder 3"/>
          <p:cNvSpPr>
            <a:spLocks noGrp="1"/>
          </p:cNvSpPr>
          <p:nvPr>
            <p:ph type="sldNum" sz="quarter" idx="5"/>
          </p:nvPr>
        </p:nvSpPr>
        <p:spPr>
          <a:noFill/>
        </p:spPr>
        <p:txBody>
          <a:bodyPr/>
          <a:lstStyle/>
          <a:p>
            <a:fld id="{AEB03208-64EE-4E7B-8681-A78F1AE34822}" type="slidenum">
              <a:rPr lang="en-US" altLang="en-US"/>
              <a:pPr/>
              <a:t>3</a:t>
            </a:fld>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smtClean="0"/>
          </a:p>
        </p:txBody>
      </p:sp>
      <p:sp>
        <p:nvSpPr>
          <p:cNvPr id="9220" name="Slide Number Placeholder 3"/>
          <p:cNvSpPr>
            <a:spLocks noGrp="1"/>
          </p:cNvSpPr>
          <p:nvPr>
            <p:ph type="sldNum" sz="quarter" idx="5"/>
          </p:nvPr>
        </p:nvSpPr>
        <p:spPr>
          <a:noFill/>
        </p:spPr>
        <p:txBody>
          <a:bodyPr/>
          <a:lstStyle/>
          <a:p>
            <a:fld id="{D6CCBDA9-EAE7-482D-8F7C-3F3DE9C56CA6}" type="slidenum">
              <a:rPr lang="en-US" altLang="en-US"/>
              <a:pPr/>
              <a:t>4</a:t>
            </a:fld>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smtClean="0"/>
          </a:p>
        </p:txBody>
      </p:sp>
      <p:sp>
        <p:nvSpPr>
          <p:cNvPr id="11268" name="Slide Number Placeholder 3"/>
          <p:cNvSpPr>
            <a:spLocks noGrp="1"/>
          </p:cNvSpPr>
          <p:nvPr>
            <p:ph type="sldNum" sz="quarter" idx="5"/>
          </p:nvPr>
        </p:nvSpPr>
        <p:spPr>
          <a:noFill/>
        </p:spPr>
        <p:txBody>
          <a:bodyPr/>
          <a:lstStyle/>
          <a:p>
            <a:fld id="{7B53666C-E13E-4F57-9560-EEF83DCACB1E}" type="slidenum">
              <a:rPr lang="en-US" altLang="en-US"/>
              <a:pPr/>
              <a:t>5</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a:ln/>
        </p:spPr>
        <p:txBody>
          <a:bodyPr/>
          <a:lstStyle/>
          <a:p>
            <a:endParaRPr lang="en-US" altLang="en-US" dirty="0" smtClean="0"/>
          </a:p>
        </p:txBody>
      </p:sp>
      <p:sp>
        <p:nvSpPr>
          <p:cNvPr id="13316" name="Slide Number Placeholder 3"/>
          <p:cNvSpPr>
            <a:spLocks noGrp="1"/>
          </p:cNvSpPr>
          <p:nvPr>
            <p:ph type="sldNum" sz="quarter" idx="5"/>
          </p:nvPr>
        </p:nvSpPr>
        <p:spPr>
          <a:noFill/>
        </p:spPr>
        <p:txBody>
          <a:bodyPr/>
          <a:lstStyle/>
          <a:p>
            <a:fld id="{CA76F78C-CFD5-4D35-A12E-9B971B1FA863}" type="slidenum">
              <a:rPr lang="en-US" altLang="en-US"/>
              <a:pPr/>
              <a:t>6</a:t>
            </a:fld>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p:spPr>
        <p:txBody>
          <a:bodyPr/>
          <a:lstStyle/>
          <a:p>
            <a:endParaRPr lang="en-US" altLang="en-US" dirty="0" smtClean="0"/>
          </a:p>
        </p:txBody>
      </p:sp>
      <p:sp>
        <p:nvSpPr>
          <p:cNvPr id="15364" name="Slide Number Placeholder 3"/>
          <p:cNvSpPr>
            <a:spLocks noGrp="1"/>
          </p:cNvSpPr>
          <p:nvPr>
            <p:ph type="sldNum" sz="quarter" idx="5"/>
          </p:nvPr>
        </p:nvSpPr>
        <p:spPr>
          <a:noFill/>
        </p:spPr>
        <p:txBody>
          <a:bodyPr/>
          <a:lstStyle/>
          <a:p>
            <a:fld id="{93AB6371-0720-4318-AEDC-4AC4556A71C8}" type="slidenum">
              <a:rPr lang="en-US" altLang="en-US"/>
              <a:pPr/>
              <a:t>7</a:t>
            </a:fld>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p:spPr>
        <p:txBody>
          <a:bodyPr/>
          <a:lstStyle/>
          <a:p>
            <a:endParaRPr lang="en-US" altLang="en-US" dirty="0" smtClean="0"/>
          </a:p>
        </p:txBody>
      </p:sp>
      <p:sp>
        <p:nvSpPr>
          <p:cNvPr id="15364" name="Slide Number Placeholder 3"/>
          <p:cNvSpPr>
            <a:spLocks noGrp="1"/>
          </p:cNvSpPr>
          <p:nvPr>
            <p:ph type="sldNum" sz="quarter" idx="5"/>
          </p:nvPr>
        </p:nvSpPr>
        <p:spPr>
          <a:noFill/>
        </p:spPr>
        <p:txBody>
          <a:bodyPr/>
          <a:lstStyle/>
          <a:p>
            <a:fld id="{93AB6371-0720-4318-AEDC-4AC4556A71C8}" type="slidenum">
              <a:rPr lang="en-US" altLang="en-US"/>
              <a:pPr/>
              <a:t>8</a:t>
            </a:fld>
            <a:endParaRPr lang="en-US" altLang="en-US" dirty="0"/>
          </a:p>
        </p:txBody>
      </p:sp>
    </p:spTree>
    <p:extLst>
      <p:ext uri="{BB962C8B-B14F-4D97-AF65-F5344CB8AC3E}">
        <p14:creationId xmlns:p14="http://schemas.microsoft.com/office/powerpoint/2010/main" val="2835817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p:spPr>
        <p:txBody>
          <a:bodyPr/>
          <a:lstStyle/>
          <a:p>
            <a:endParaRPr lang="en-US" altLang="en-US" dirty="0" smtClean="0"/>
          </a:p>
        </p:txBody>
      </p:sp>
      <p:sp>
        <p:nvSpPr>
          <p:cNvPr id="17412" name="Slide Number Placeholder 3"/>
          <p:cNvSpPr>
            <a:spLocks noGrp="1"/>
          </p:cNvSpPr>
          <p:nvPr>
            <p:ph type="sldNum" sz="quarter" idx="5"/>
          </p:nvPr>
        </p:nvSpPr>
        <p:spPr>
          <a:noFill/>
        </p:spPr>
        <p:txBody>
          <a:bodyPr/>
          <a:lstStyle/>
          <a:p>
            <a:fld id="{641F64F3-EEC0-4878-963E-DA1353A87CAE}" type="slidenum">
              <a:rPr lang="en-US" altLang="en-US"/>
              <a:pPr/>
              <a:t>9</a:t>
            </a:fld>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6344579F-27FF-463B-9A07-2D2458CAF87C}" type="slidenum">
              <a:rPr lang="en-US" altLang="en-US"/>
              <a:pPr/>
              <a:t>‹#›</a:t>
            </a:fld>
            <a:endParaRPr lang="en-US"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5552772F-6CC1-435E-95E4-2582F9AC10A2}" type="slidenum">
              <a:rPr lang="en-US" altLang="en-US"/>
              <a:pPr/>
              <a:t>‹#›</a:t>
            </a:fld>
            <a:endParaRPr lang="en-US"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A6D51748-3614-4140-8FDF-9476580AD01A}" type="slidenum">
              <a:rPr lang="en-US" altLang="en-US"/>
              <a:pPr/>
              <a:t>‹#›</a:t>
            </a:fld>
            <a:endParaRPr lang="en-US"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25338127-41CE-4DFD-B549-F251BC5FEB1B}" type="slidenum">
              <a:rPr lang="en-US" altLang="en-US"/>
              <a:pPr/>
              <a:t>‹#›</a:t>
            </a:fld>
            <a:endParaRPr lang="en-US"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fld id="{E260CAAD-4A1E-4097-BDF1-A036D8E1F2BC}" type="slidenum">
              <a:rPr lang="en-US" altLang="en-US"/>
              <a:pPr/>
              <a:t>‹#›</a:t>
            </a:fld>
            <a:endParaRPr lang="en-US"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fld id="{27DFAA5A-F365-446B-B042-73A1ADA6C640}" type="slidenum">
              <a:rPr lang="en-US" altLang="en-US"/>
              <a:pPr/>
              <a:t>‹#›</a:t>
            </a:fld>
            <a:endParaRPr lang="en-US"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fld id="{0A5C273F-0B85-4907-A143-190EAA868A04}" type="slidenum">
              <a:rPr lang="en-US" altLang="en-US"/>
              <a:pPr/>
              <a:t>‹#›</a:t>
            </a:fld>
            <a:endParaRPr lang="en-US"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8111B6C5-A5E5-4E27-8DEB-3F74A4451540}" type="slidenum">
              <a:rPr lang="en-US" altLang="en-US"/>
              <a:pPr/>
              <a:t>‹#›</a:t>
            </a:fld>
            <a:endParaRPr lang="en-US"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CEAC437B-62C0-473D-8999-773CDC166BEA}" type="slidenum">
              <a:rPr lang="en-US" altLang="en-US"/>
              <a:pPr/>
              <a:t>‹#›</a:t>
            </a:fld>
            <a:endParaRPr lang="en-US"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765A64A9-B75E-4EC8-87B3-B568F864498B}" type="slidenum">
              <a:rPr lang="en-US" altLang="en-US"/>
              <a:pPr/>
              <a:t>‹#›</a:t>
            </a:fld>
            <a:endParaRPr lang="en-US"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B9365A03-1307-404B-8E5C-1FDAC98CC773}" type="slidenum">
              <a:rPr lang="en-US" altLang="en-US"/>
              <a:pPr/>
              <a:t>‹#›</a:t>
            </a:fld>
            <a:endParaRPr lang="en-US"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84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cs typeface="+mn-cs"/>
              </a:defRPr>
            </a:lvl1pPr>
          </a:lstStyle>
          <a:p>
            <a:pPr>
              <a:defRPr/>
            </a:pPr>
            <a:endParaRPr lang="en-US" dirty="0"/>
          </a:p>
        </p:txBody>
      </p:sp>
      <p:sp>
        <p:nvSpPr>
          <p:cNvPr id="1484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cs typeface="+mn-cs"/>
              </a:defRPr>
            </a:lvl1pPr>
          </a:lstStyle>
          <a:p>
            <a:pPr>
              <a:defRPr/>
            </a:pPr>
            <a:endParaRPr lang="en-US" dirty="0"/>
          </a:p>
        </p:txBody>
      </p:sp>
      <p:sp>
        <p:nvSpPr>
          <p:cNvPr id="1484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fld id="{382112FB-CDB6-4D1D-B91E-936FF6CA960D}" type="slidenum">
              <a:rPr lang="en-US" altLang="en-US"/>
              <a:pPr/>
              <a:t>‹#›</a:t>
            </a:fld>
            <a:endParaRPr lang="en-US" altLang="en-US" dirty="0"/>
          </a:p>
        </p:txBody>
      </p:sp>
      <p:graphicFrame>
        <p:nvGraphicFramePr>
          <p:cNvPr id="1031" name="Object 8"/>
          <p:cNvGraphicFramePr>
            <a:graphicFrameLocks noChangeAspect="1"/>
          </p:cNvGraphicFramePr>
          <p:nvPr/>
        </p:nvGraphicFramePr>
        <p:xfrm>
          <a:off x="7010400" y="6172200"/>
          <a:ext cx="1800225" cy="466725"/>
        </p:xfrm>
        <a:graphic>
          <a:graphicData uri="http://schemas.openxmlformats.org/presentationml/2006/ole">
            <mc:AlternateContent xmlns:mc="http://schemas.openxmlformats.org/markup-compatibility/2006">
              <mc:Choice xmlns:v="urn:schemas-microsoft-com:vml" Requires="v">
                <p:oleObj spid="_x0000_s1057" name="Photo Editor Photo" r:id="rId14" imgW="1800476" imgH="466543" progId="">
                  <p:embed/>
                </p:oleObj>
              </mc:Choice>
              <mc:Fallback>
                <p:oleObj name="Photo Editor Photo" r:id="rId14" imgW="1800476" imgH="466543" progId="">
                  <p:embed/>
                  <p:pic>
                    <p:nvPicPr>
                      <p:cNvPr id="0"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10400" y="6172200"/>
                        <a:ext cx="1800225" cy="46672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99"/>
                            </a:solidFill>
                            <a:miter lim="800000"/>
                            <a:headEnd/>
                            <a:tailEnd/>
                          </a14:hiddenLine>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nimac@aph.or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bookshare.org/cm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nimac.us/wp-content/uploads/2021/03/NIMAC_NLS_Updates_2021.ppt"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www.bookshare.org/" TargetMode="External"/><Relationship Id="rId2" Type="http://schemas.openxmlformats.org/officeDocument/2006/relationships/hyperlink" Target="https://nimac.us/" TargetMode="External"/><Relationship Id="rId1" Type="http://schemas.openxmlformats.org/officeDocument/2006/relationships/slideLayout" Target="../slideLayouts/slideLayout2.xml"/><Relationship Id="rId5" Type="http://schemas.openxmlformats.org/officeDocument/2006/relationships/hyperlink" Target="https://louis.aph.org/catalog/CategoryInfo.aspx?cid=152" TargetMode="External"/><Relationship Id="rId4" Type="http://schemas.openxmlformats.org/officeDocument/2006/relationships/hyperlink" Target="https://learningally.org/"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https://learningally.or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nimac.u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6" descr="NIMAC_horiz"/>
          <p:cNvPicPr>
            <a:picLocks noGrp="1" noChangeAspect="1" noChangeArrowheads="1"/>
          </p:cNvPicPr>
          <p:nvPr>
            <p:ph type="ctrTitle"/>
          </p:nvPr>
        </p:nvPicPr>
        <p:blipFill>
          <a:blip r:embed="rId2" cstate="print"/>
          <a:srcRect/>
          <a:stretch>
            <a:fillRect/>
          </a:stretch>
        </p:blipFill>
        <p:spPr>
          <a:xfrm>
            <a:off x="1905000" y="609600"/>
            <a:ext cx="5599113" cy="1470025"/>
          </a:xfrm>
        </p:spPr>
      </p:pic>
      <p:sp>
        <p:nvSpPr>
          <p:cNvPr id="4099" name="Rectangle 3"/>
          <p:cNvSpPr>
            <a:spLocks noGrp="1" noChangeArrowheads="1"/>
          </p:cNvSpPr>
          <p:nvPr>
            <p:ph type="subTitle" idx="1"/>
          </p:nvPr>
        </p:nvSpPr>
        <p:spPr>
          <a:xfrm>
            <a:off x="457200" y="2819400"/>
            <a:ext cx="8229600" cy="1905000"/>
          </a:xfrm>
        </p:spPr>
        <p:txBody>
          <a:bodyPr/>
          <a:lstStyle/>
          <a:p>
            <a:pPr eaLnBrk="1" hangingPunct="1"/>
            <a:r>
              <a:rPr lang="en-US" altLang="en-US" sz="4000" dirty="0" smtClean="0"/>
              <a:t>The NIMAC &amp; NIMAS: </a:t>
            </a:r>
          </a:p>
          <a:p>
            <a:pPr eaLnBrk="1" hangingPunct="1"/>
            <a:r>
              <a:rPr lang="en-US" altLang="en-US" sz="4000" dirty="0" smtClean="0"/>
              <a:t>An </a:t>
            </a:r>
            <a:r>
              <a:rPr lang="en-US" altLang="en-US" sz="4000" dirty="0" smtClean="0"/>
              <a:t>Introduction &amp; Overview</a:t>
            </a:r>
            <a:endParaRPr lang="en-US" altLang="en-US" sz="4000" dirty="0" smtClean="0"/>
          </a:p>
        </p:txBody>
      </p:sp>
      <p:sp>
        <p:nvSpPr>
          <p:cNvPr id="2052" name="Text Box 8"/>
          <p:cNvSpPr txBox="1">
            <a:spLocks noChangeArrowheads="1"/>
          </p:cNvSpPr>
          <p:nvPr/>
        </p:nvSpPr>
        <p:spPr bwMode="auto">
          <a:xfrm>
            <a:off x="472068" y="5715000"/>
            <a:ext cx="2759075" cy="368300"/>
          </a:xfrm>
          <a:prstGeom prst="rect">
            <a:avLst/>
          </a:prstGeom>
          <a:noFill/>
          <a:ln w="9525">
            <a:noFill/>
            <a:miter lim="800000"/>
            <a:headEnd/>
            <a:tailEnd/>
          </a:ln>
        </p:spPr>
        <p:txBody>
          <a:bodyPr>
            <a:spAutoFit/>
          </a:bodyPr>
          <a:lstStyle/>
          <a:p>
            <a:pPr>
              <a:defRPr/>
            </a:pPr>
            <a:r>
              <a:rPr lang="en-US" dirty="0">
                <a:latin typeface="+mj-lt"/>
              </a:rPr>
              <a:t>April </a:t>
            </a:r>
            <a:r>
              <a:rPr lang="en-US" dirty="0" smtClean="0">
                <a:latin typeface="+mj-lt"/>
              </a:rPr>
              <a:t>16, </a:t>
            </a:r>
            <a:r>
              <a:rPr lang="en-US" dirty="0">
                <a:latin typeface="+mj-lt"/>
              </a:rPr>
              <a:t>2021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a:xfrm>
            <a:off x="609600" y="2590800"/>
            <a:ext cx="8229600" cy="1143000"/>
          </a:xfrm>
        </p:spPr>
        <p:txBody>
          <a:bodyPr/>
          <a:lstStyle/>
          <a:p>
            <a:r>
              <a:rPr lang="en-US" altLang="en-US" dirty="0" smtClean="0"/>
              <a:t>NIMAC Overview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dirty="0" smtClean="0"/>
              <a:t>The NIMAC Project</a:t>
            </a:r>
          </a:p>
        </p:txBody>
      </p:sp>
      <p:sp>
        <p:nvSpPr>
          <p:cNvPr id="6147" name="Content Placeholder 2"/>
          <p:cNvSpPr>
            <a:spLocks noGrp="1"/>
          </p:cNvSpPr>
          <p:nvPr>
            <p:ph idx="1"/>
          </p:nvPr>
        </p:nvSpPr>
        <p:spPr>
          <a:xfrm>
            <a:off x="457200" y="1417638"/>
            <a:ext cx="8229600" cy="4983162"/>
          </a:xfrm>
        </p:spPr>
        <p:txBody>
          <a:bodyPr/>
          <a:lstStyle/>
          <a:p>
            <a:pPr lvl="1"/>
            <a:r>
              <a:rPr lang="en-US" altLang="en-US" dirty="0" smtClean="0"/>
              <a:t>Created by IDEA 2004, the National Instructional Materials Access Center is the national source file repository for K-12 textbooks and instructional materials. </a:t>
            </a:r>
          </a:p>
          <a:p>
            <a:pPr lvl="1"/>
            <a:r>
              <a:rPr lang="en-US" altLang="en-US" dirty="0" smtClean="0"/>
              <a:t>We make digital files (in NIMAS format) available to states for use in producing accessible formats for students.</a:t>
            </a:r>
          </a:p>
          <a:p>
            <a:pPr lvl="1"/>
            <a:r>
              <a:rPr lang="en-US" altLang="en-US" dirty="0" smtClean="0"/>
              <a:t>To date, we have received over 65,000 file sets from almost 160 publishers. </a:t>
            </a:r>
          </a:p>
          <a:p>
            <a:pPr lvl="1"/>
            <a:r>
              <a:rPr lang="en-US" altLang="en-US" dirty="0" smtClean="0"/>
              <a:t>All 50 states plus 7 outlying areas work with the NIMAC.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t>The Purpose of the NIMAC</a:t>
            </a:r>
          </a:p>
        </p:txBody>
      </p:sp>
      <p:sp>
        <p:nvSpPr>
          <p:cNvPr id="8195" name="Content Placeholder 2"/>
          <p:cNvSpPr>
            <a:spLocks noGrp="1"/>
          </p:cNvSpPr>
          <p:nvPr>
            <p:ph idx="1"/>
          </p:nvPr>
        </p:nvSpPr>
        <p:spPr>
          <a:xfrm>
            <a:off x="457200" y="1676400"/>
            <a:ext cx="8229600" cy="4648200"/>
          </a:xfrm>
        </p:spPr>
        <p:txBody>
          <a:bodyPr/>
          <a:lstStyle/>
          <a:p>
            <a:r>
              <a:rPr lang="en-US" altLang="en-US" dirty="0" smtClean="0"/>
              <a:t>IDEA 2004 created the NIMAC (and the NIMAS file format) to make it faster to produce accessible formats for use by students who are blind, visually impaired or have print disabilities. </a:t>
            </a:r>
          </a:p>
          <a:p>
            <a:r>
              <a:rPr lang="en-US" altLang="en-US" dirty="0" smtClean="0"/>
              <a:t>Having a NIMAS file available can “jump start” accessible media production, increasing the timely delivery of materials to students.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smtClean="0"/>
              <a:t>What does the NIMAC do? </a:t>
            </a:r>
          </a:p>
        </p:txBody>
      </p:sp>
      <p:sp>
        <p:nvSpPr>
          <p:cNvPr id="10243" name="Content Placeholder 2"/>
          <p:cNvSpPr>
            <a:spLocks noGrp="1"/>
          </p:cNvSpPr>
          <p:nvPr>
            <p:ph idx="1"/>
          </p:nvPr>
        </p:nvSpPr>
        <p:spPr>
          <a:xfrm>
            <a:off x="457200" y="1524000"/>
            <a:ext cx="8229600" cy="4800600"/>
          </a:xfrm>
        </p:spPr>
        <p:txBody>
          <a:bodyPr/>
          <a:lstStyle/>
          <a:p>
            <a:r>
              <a:rPr lang="en-US" altLang="en-US" sz="2800" dirty="0" smtClean="0"/>
              <a:t>The NIMAC receives NIMAS files from K-12 publishers and makes these files available to users in the states who are involved in producing accessible formats.</a:t>
            </a:r>
          </a:p>
          <a:p>
            <a:r>
              <a:rPr lang="en-US" altLang="en-US" sz="2800" dirty="0" smtClean="0"/>
              <a:t>Over 350 users across the U.S. are registered with the NIMAC.</a:t>
            </a:r>
          </a:p>
          <a:p>
            <a:r>
              <a:rPr lang="en-US" altLang="en-US" sz="2800" dirty="0" smtClean="0"/>
              <a:t>Bookshare, for example, is a major provider that uses NIMAS files to produce EPUB, DAISY, and other digital formats for use by students with disabilities.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smtClean="0"/>
              <a:t>Services to States</a:t>
            </a:r>
          </a:p>
        </p:txBody>
      </p:sp>
      <p:sp>
        <p:nvSpPr>
          <p:cNvPr id="12291" name="Content Placeholder 2"/>
          <p:cNvSpPr>
            <a:spLocks noGrp="1"/>
          </p:cNvSpPr>
          <p:nvPr>
            <p:ph idx="1"/>
          </p:nvPr>
        </p:nvSpPr>
        <p:spPr>
          <a:xfrm>
            <a:off x="457200" y="1524000"/>
            <a:ext cx="8229600" cy="4800600"/>
          </a:xfrm>
        </p:spPr>
        <p:txBody>
          <a:bodyPr/>
          <a:lstStyle/>
          <a:p>
            <a:r>
              <a:rPr lang="en-US" altLang="en-US" dirty="0" smtClean="0"/>
              <a:t>There is no cost to states or users to download files from the NIMAC. </a:t>
            </a:r>
          </a:p>
          <a:p>
            <a:r>
              <a:rPr lang="en-US" altLang="en-US" dirty="0" smtClean="0"/>
              <a:t>States designate authorized users who can access the repository.</a:t>
            </a:r>
          </a:p>
          <a:p>
            <a:r>
              <a:rPr lang="en-US" altLang="en-US" dirty="0" smtClean="0"/>
              <a:t>Accessible media producers can also register with the NIMAC.</a:t>
            </a:r>
          </a:p>
          <a:p>
            <a:r>
              <a:rPr lang="en-US" altLang="en-US" dirty="0" smtClean="0"/>
              <a:t>NIMAS files are not distributed directly to students, so NIMAC does not generally work with individual schools.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smtClean="0"/>
              <a:t>Students and NIMAS</a:t>
            </a:r>
          </a:p>
        </p:txBody>
      </p:sp>
      <p:sp>
        <p:nvSpPr>
          <p:cNvPr id="14339" name="Content Placeholder 2"/>
          <p:cNvSpPr>
            <a:spLocks noGrp="1"/>
          </p:cNvSpPr>
          <p:nvPr>
            <p:ph idx="1"/>
          </p:nvPr>
        </p:nvSpPr>
        <p:spPr>
          <a:xfrm>
            <a:off x="457200" y="1676400"/>
            <a:ext cx="8229600" cy="4648200"/>
          </a:xfrm>
        </p:spPr>
        <p:txBody>
          <a:bodyPr/>
          <a:lstStyle/>
          <a:p>
            <a:r>
              <a:rPr lang="en-US" altLang="en-US" dirty="0" smtClean="0"/>
              <a:t>Schools generally obtain accessible formats for their students directly from organizations that </a:t>
            </a:r>
            <a:r>
              <a:rPr lang="en-US" altLang="en-US" dirty="0" smtClean="0"/>
              <a:t>produce </a:t>
            </a:r>
            <a:r>
              <a:rPr lang="en-US" altLang="en-US" dirty="0" smtClean="0"/>
              <a:t>these </a:t>
            </a:r>
            <a:r>
              <a:rPr lang="en-US" altLang="en-US" dirty="0" smtClean="0"/>
              <a:t>formats. </a:t>
            </a:r>
            <a:endParaRPr lang="en-US" altLang="en-US" dirty="0" smtClean="0"/>
          </a:p>
          <a:p>
            <a:r>
              <a:rPr lang="en-US" altLang="en-US" dirty="0" smtClean="0"/>
              <a:t>However, if a school or district has capacity (i.e., software and expertise) to produce its own accessible formats from NIMAS, they are welcome to register with the NIMAC as an accessible media producer.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z="4200" dirty="0" smtClean="0"/>
              <a:t>Getting Connected in Your State</a:t>
            </a:r>
          </a:p>
        </p:txBody>
      </p:sp>
      <p:sp>
        <p:nvSpPr>
          <p:cNvPr id="14339" name="Content Placeholder 2"/>
          <p:cNvSpPr>
            <a:spLocks noGrp="1"/>
          </p:cNvSpPr>
          <p:nvPr>
            <p:ph idx="1"/>
          </p:nvPr>
        </p:nvSpPr>
        <p:spPr>
          <a:xfrm>
            <a:off x="457200" y="1676400"/>
            <a:ext cx="8229600" cy="4648200"/>
          </a:xfrm>
        </p:spPr>
        <p:txBody>
          <a:bodyPr/>
          <a:lstStyle/>
          <a:p>
            <a:r>
              <a:rPr lang="en-US" altLang="en-US" dirty="0" smtClean="0"/>
              <a:t>Every state has a NIMAC State Coordinator and Authorized Users who are involved in getting accessible formats produced and distributed to eligible students.</a:t>
            </a:r>
          </a:p>
          <a:p>
            <a:r>
              <a:rPr lang="en-US" altLang="en-US" dirty="0" smtClean="0"/>
              <a:t>If you need help getting connected in your state, please don’t hesitate to reach out to us at </a:t>
            </a:r>
            <a:r>
              <a:rPr lang="en-US" altLang="en-US" dirty="0" smtClean="0">
                <a:hlinkClick r:id="rId3"/>
              </a:rPr>
              <a:t>nimac@aph.org</a:t>
            </a:r>
            <a:r>
              <a:rPr lang="en-US" altLang="en-US" dirty="0" smtClean="0"/>
              <a:t>. </a:t>
            </a:r>
          </a:p>
        </p:txBody>
      </p:sp>
    </p:spTree>
    <p:extLst>
      <p:ext uri="{BB962C8B-B14F-4D97-AF65-F5344CB8AC3E}">
        <p14:creationId xmlns:p14="http://schemas.microsoft.com/office/powerpoint/2010/main" val="1684457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Bookshare and NIMAS</a:t>
            </a:r>
          </a:p>
        </p:txBody>
      </p:sp>
      <p:sp>
        <p:nvSpPr>
          <p:cNvPr id="16387" name="Content Placeholder 2"/>
          <p:cNvSpPr>
            <a:spLocks noGrp="1"/>
          </p:cNvSpPr>
          <p:nvPr>
            <p:ph idx="1"/>
          </p:nvPr>
        </p:nvSpPr>
        <p:spPr>
          <a:xfrm>
            <a:off x="457200" y="1600200"/>
            <a:ext cx="8229600" cy="4724400"/>
          </a:xfrm>
        </p:spPr>
        <p:txBody>
          <a:bodyPr/>
          <a:lstStyle/>
          <a:p>
            <a:r>
              <a:rPr lang="en-US" altLang="en-US" dirty="0" smtClean="0"/>
              <a:t>Bookshare has a grant through the U.S. Department of Education to provide NIMAS-sourced digital formats free of charge to eligible K-12 students.</a:t>
            </a:r>
          </a:p>
          <a:p>
            <a:r>
              <a:rPr lang="en-US" altLang="en-US" dirty="0" smtClean="0"/>
              <a:t>Most states have designated Bookshare as a NIMAC Authorized User to facilitate this work.  </a:t>
            </a:r>
          </a:p>
          <a:p>
            <a:r>
              <a:rPr lang="en-US" altLang="en-US" dirty="0" smtClean="0"/>
              <a:t>For more information, visit: </a:t>
            </a:r>
            <a:r>
              <a:rPr lang="en-US" altLang="en-US" dirty="0" smtClean="0">
                <a:hlinkClick r:id="rId3"/>
              </a:rPr>
              <a:t>https://www.bookshare.org/cms/</a:t>
            </a:r>
            <a:endParaRPr lang="en-US" altLang="en-US" dirty="0" smtClean="0"/>
          </a:p>
          <a:p>
            <a:endParaRPr lang="en-US" altLang="en-US" dirty="0" smtClean="0"/>
          </a:p>
          <a:p>
            <a:endParaRPr lang="en-US" alt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2590800"/>
            <a:ext cx="8229600" cy="1162050"/>
          </a:xfrm>
        </p:spPr>
        <p:txBody>
          <a:bodyPr/>
          <a:lstStyle/>
          <a:p>
            <a:r>
              <a:rPr lang="en-US" altLang="en-US" dirty="0" smtClean="0"/>
              <a:t>NIMAC and IDEA 2004: </a:t>
            </a:r>
            <a:br>
              <a:rPr lang="en-US" altLang="en-US" dirty="0" smtClean="0"/>
            </a:br>
            <a:r>
              <a:rPr lang="en-US" altLang="en-US" dirty="0" smtClean="0"/>
              <a:t>Scope and Definitions</a:t>
            </a:r>
            <a:endParaRPr lang="en-US" alt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What is NIMAS? </a:t>
            </a:r>
          </a:p>
        </p:txBody>
      </p:sp>
      <p:sp>
        <p:nvSpPr>
          <p:cNvPr id="19459" name="Content Placeholder 2"/>
          <p:cNvSpPr>
            <a:spLocks noGrp="1"/>
          </p:cNvSpPr>
          <p:nvPr>
            <p:ph idx="1"/>
          </p:nvPr>
        </p:nvSpPr>
        <p:spPr>
          <a:xfrm>
            <a:off x="457200" y="1600200"/>
            <a:ext cx="8229600" cy="4724400"/>
          </a:xfrm>
        </p:spPr>
        <p:txBody>
          <a:bodyPr/>
          <a:lstStyle/>
          <a:p>
            <a:pPr lvl="1"/>
            <a:r>
              <a:rPr lang="en-US" altLang="en-US" dirty="0" smtClean="0"/>
              <a:t>NIMAS is the </a:t>
            </a:r>
            <a:r>
              <a:rPr lang="en-US" altLang="en-US" i="1" dirty="0" smtClean="0"/>
              <a:t>National Instructional Materials Accessibility Standard</a:t>
            </a:r>
            <a:r>
              <a:rPr lang="en-US" altLang="en-US" dirty="0" smtClean="0"/>
              <a:t>. </a:t>
            </a:r>
          </a:p>
          <a:p>
            <a:pPr lvl="1"/>
            <a:r>
              <a:rPr lang="en-US" altLang="en-US" dirty="0" smtClean="0"/>
              <a:t>Based on the DAISY standard, NIMAS is a </a:t>
            </a:r>
            <a:r>
              <a:rPr lang="en-US" altLang="en-US" i="1" dirty="0" smtClean="0"/>
              <a:t>source file</a:t>
            </a:r>
            <a:r>
              <a:rPr lang="en-US" altLang="en-US" dirty="0" smtClean="0"/>
              <a:t> format. </a:t>
            </a:r>
          </a:p>
          <a:p>
            <a:pPr lvl="1"/>
            <a:r>
              <a:rPr lang="en-US" altLang="en-US" dirty="0" smtClean="0"/>
              <a:t>This means that the files are not designed to be directly used by a student, but are the starting point for producing other formats.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smtClean="0"/>
              <a:t>What formats are produced from NIMAS? </a:t>
            </a:r>
          </a:p>
        </p:txBody>
      </p:sp>
      <p:sp>
        <p:nvSpPr>
          <p:cNvPr id="20483" name="Content Placeholder 2"/>
          <p:cNvSpPr>
            <a:spLocks noGrp="1"/>
          </p:cNvSpPr>
          <p:nvPr>
            <p:ph idx="1"/>
          </p:nvPr>
        </p:nvSpPr>
        <p:spPr>
          <a:xfrm>
            <a:off x="457200" y="2362200"/>
            <a:ext cx="8229600" cy="3962400"/>
          </a:xfrm>
        </p:spPr>
        <p:txBody>
          <a:bodyPr/>
          <a:lstStyle/>
          <a:p>
            <a:pPr lvl="1"/>
            <a:r>
              <a:rPr lang="en-US" altLang="en-US" dirty="0" smtClean="0"/>
              <a:t>NIMAS is used to produce formats such as braille, large print, DAISY, digital audio, and EPUB.   </a:t>
            </a:r>
          </a:p>
          <a:p>
            <a:pPr lvl="1"/>
            <a:r>
              <a:rPr lang="en-US" altLang="en-US" dirty="0" smtClean="0"/>
              <a:t>NIMAS is the only file format that the NIMAC receives.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smtClean="0"/>
              <a:t>NIMAS eligibility </a:t>
            </a:r>
          </a:p>
        </p:txBody>
      </p:sp>
      <p:sp>
        <p:nvSpPr>
          <p:cNvPr id="21507" name="Content Placeholder 2"/>
          <p:cNvSpPr>
            <a:spLocks noGrp="1"/>
          </p:cNvSpPr>
          <p:nvPr>
            <p:ph idx="1"/>
          </p:nvPr>
        </p:nvSpPr>
        <p:spPr>
          <a:xfrm>
            <a:off x="457200" y="1417638"/>
            <a:ext cx="8229600" cy="4906962"/>
          </a:xfrm>
        </p:spPr>
        <p:txBody>
          <a:bodyPr/>
          <a:lstStyle/>
          <a:p>
            <a:pPr lvl="1"/>
            <a:r>
              <a:rPr lang="en-US" altLang="en-US" dirty="0" smtClean="0"/>
              <a:t>To be eligible to receive accessible formats that have been produced from NIMAS files, students are required to:</a:t>
            </a:r>
          </a:p>
          <a:p>
            <a:pPr lvl="2"/>
            <a:r>
              <a:rPr lang="en-US" altLang="en-US" sz="2800" dirty="0" smtClean="0"/>
              <a:t>Have an Individualized Education Program (IEP)</a:t>
            </a:r>
          </a:p>
          <a:p>
            <a:pPr lvl="2"/>
            <a:r>
              <a:rPr lang="en-US" altLang="en-US" sz="2800" dirty="0" smtClean="0"/>
              <a:t>Have a qualifying disability, per the eligibility criteria of the National Library Service for the Blind and Print Disabled (NLS)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Updated NLS Guidelines </a:t>
            </a:r>
          </a:p>
        </p:txBody>
      </p:sp>
      <p:sp>
        <p:nvSpPr>
          <p:cNvPr id="22531" name="Content Placeholder 2"/>
          <p:cNvSpPr>
            <a:spLocks noGrp="1"/>
          </p:cNvSpPr>
          <p:nvPr>
            <p:ph idx="1"/>
          </p:nvPr>
        </p:nvSpPr>
        <p:spPr>
          <a:xfrm>
            <a:off x="457200" y="1600200"/>
            <a:ext cx="8229600" cy="4724400"/>
          </a:xfrm>
        </p:spPr>
        <p:txBody>
          <a:bodyPr/>
          <a:lstStyle/>
          <a:p>
            <a:pPr lvl="1"/>
            <a:r>
              <a:rPr lang="en-US" altLang="en-US" dirty="0" smtClean="0"/>
              <a:t>In February of 2021, the NLS published revised eligibility guidelines.</a:t>
            </a:r>
          </a:p>
          <a:p>
            <a:pPr lvl="1"/>
            <a:r>
              <a:rPr lang="en-US" altLang="en-US" dirty="0" smtClean="0"/>
              <a:t>The changes have made it easier for states to certify students with dyslexia and other reading disabilities as qualifying for NIMAS.</a:t>
            </a:r>
          </a:p>
          <a:p>
            <a:pPr lvl="1"/>
            <a:r>
              <a:rPr lang="en-US" altLang="en-US" dirty="0" smtClean="0"/>
              <a:t>The pool of professionals who can certify eligibility has expanded. </a:t>
            </a:r>
          </a:p>
          <a:p>
            <a:pPr lvl="1"/>
            <a:r>
              <a:rPr lang="en-US" altLang="en-US" dirty="0" smtClean="0"/>
              <a:t>A medical doctor is no longer required to certify students as eligible due to a reading disability.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smtClean="0"/>
              <a:t>Updated NLS Guidelines </a:t>
            </a:r>
          </a:p>
        </p:txBody>
      </p:sp>
      <p:sp>
        <p:nvSpPr>
          <p:cNvPr id="12291" name="Content Placeholder 2"/>
          <p:cNvSpPr>
            <a:spLocks noGrp="1"/>
          </p:cNvSpPr>
          <p:nvPr>
            <p:ph idx="1"/>
          </p:nvPr>
        </p:nvSpPr>
        <p:spPr>
          <a:xfrm>
            <a:off x="457200" y="1905000"/>
            <a:ext cx="8229600" cy="2590800"/>
          </a:xfrm>
        </p:spPr>
        <p:txBody>
          <a:bodyPr/>
          <a:lstStyle/>
          <a:p>
            <a:pPr lvl="1">
              <a:defRPr/>
            </a:pPr>
            <a:r>
              <a:rPr lang="en-US" altLang="en-US" dirty="0" smtClean="0"/>
              <a:t>For more information and the full language of the new NLS guidelines, a downloadable resource can be found here:                   </a:t>
            </a:r>
            <a:r>
              <a:rPr lang="en-US" altLang="en-US" dirty="0" smtClean="0">
                <a:hlinkClick r:id="rId2"/>
              </a:rPr>
              <a:t>NIMAC and the NLS Updates 2021</a:t>
            </a:r>
            <a:endParaRPr lang="en-US" altLang="en-US" dirty="0" smtClean="0"/>
          </a:p>
          <a:p>
            <a:pPr lvl="1">
              <a:defRPr/>
            </a:pPr>
            <a:endParaRPr lang="en-US" altLang="en-US" dirty="0" smtClean="0"/>
          </a:p>
          <a:p>
            <a:pPr marL="457200" lvl="1" indent="0">
              <a:buFontTx/>
              <a:buNone/>
              <a:defRPr/>
            </a:pPr>
            <a:endParaRPr lang="en-US" alt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dirty="0" smtClean="0"/>
              <a:t>NIMAS and 504 Students </a:t>
            </a:r>
          </a:p>
        </p:txBody>
      </p:sp>
      <p:sp>
        <p:nvSpPr>
          <p:cNvPr id="24579" name="Content Placeholder 2"/>
          <p:cNvSpPr>
            <a:spLocks noGrp="1"/>
          </p:cNvSpPr>
          <p:nvPr>
            <p:ph idx="1"/>
          </p:nvPr>
        </p:nvSpPr>
        <p:spPr>
          <a:xfrm>
            <a:off x="457200" y="1600200"/>
            <a:ext cx="8229600" cy="4953000"/>
          </a:xfrm>
        </p:spPr>
        <p:txBody>
          <a:bodyPr/>
          <a:lstStyle/>
          <a:p>
            <a:pPr lvl="1"/>
            <a:r>
              <a:rPr lang="en-US" altLang="en-US" dirty="0" smtClean="0"/>
              <a:t>Unfortunately, students who are served under 504 are not currently eligible to receive materials produced from NIMAS files. </a:t>
            </a:r>
          </a:p>
          <a:p>
            <a:pPr lvl="1"/>
            <a:r>
              <a:rPr lang="en-US" altLang="en-US" dirty="0" smtClean="0"/>
              <a:t>This is due to the eligibility language in the IDEA 2004 legislation.</a:t>
            </a:r>
          </a:p>
          <a:p>
            <a:pPr lvl="1"/>
            <a:r>
              <a:rPr lang="en-US" altLang="en-US" dirty="0" smtClean="0"/>
              <a:t>The NIMAC continues to work with the U.S Department of Education and other stakeholders to explore avenues to address this exclusion.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smtClean="0"/>
              <a:t>NIMAS &amp; Procurement</a:t>
            </a:r>
            <a:endParaRPr lang="en-US" altLang="en-US" dirty="0" smtClean="0"/>
          </a:p>
        </p:txBody>
      </p:sp>
      <p:sp>
        <p:nvSpPr>
          <p:cNvPr id="26627" name="Content Placeholder 2"/>
          <p:cNvSpPr>
            <a:spLocks noGrp="1"/>
          </p:cNvSpPr>
          <p:nvPr>
            <p:ph idx="1"/>
          </p:nvPr>
        </p:nvSpPr>
        <p:spPr>
          <a:xfrm>
            <a:off x="457200" y="1752600"/>
            <a:ext cx="8229600" cy="4572000"/>
          </a:xfrm>
        </p:spPr>
        <p:txBody>
          <a:bodyPr/>
          <a:lstStyle/>
          <a:p>
            <a:pPr lvl="1"/>
            <a:r>
              <a:rPr lang="en-US" altLang="en-US" dirty="0" smtClean="0"/>
              <a:t>Under IDEA 2004, the only mechanism to </a:t>
            </a:r>
            <a:r>
              <a:rPr lang="en-US" altLang="en-US" i="1" dirty="0" smtClean="0"/>
              <a:t>require</a:t>
            </a:r>
            <a:r>
              <a:rPr lang="en-US" altLang="en-US" dirty="0" smtClean="0"/>
              <a:t> NIMAS from the publisher is by states and districts including this requirement in textbook adoption contracts or purchase agreements.</a:t>
            </a:r>
          </a:p>
          <a:p>
            <a:pPr lvl="1"/>
            <a:r>
              <a:rPr lang="en-US" altLang="en-US" dirty="0" smtClean="0"/>
              <a:t>However, NIMAC is happy to request a file from a publisher for you if we don’t already have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2590800"/>
            <a:ext cx="8229600" cy="1162050"/>
          </a:xfrm>
        </p:spPr>
        <p:txBody>
          <a:bodyPr/>
          <a:lstStyle/>
          <a:p>
            <a:r>
              <a:rPr lang="en-US" altLang="en-US" dirty="0" smtClean="0"/>
              <a:t>Locating Accessible Materials</a:t>
            </a:r>
            <a:endParaRPr lang="en-US" altLang="en-US" dirty="0" smtClean="0"/>
          </a:p>
        </p:txBody>
      </p:sp>
    </p:spTree>
    <p:extLst>
      <p:ext uri="{BB962C8B-B14F-4D97-AF65-F5344CB8AC3E}">
        <p14:creationId xmlns:p14="http://schemas.microsoft.com/office/powerpoint/2010/main" val="4216696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smtClean="0"/>
              <a:t>Locating Materials </a:t>
            </a:r>
          </a:p>
        </p:txBody>
      </p:sp>
      <p:sp>
        <p:nvSpPr>
          <p:cNvPr id="25603" name="Content Placeholder 2"/>
          <p:cNvSpPr>
            <a:spLocks noGrp="1"/>
          </p:cNvSpPr>
          <p:nvPr>
            <p:ph idx="1"/>
          </p:nvPr>
        </p:nvSpPr>
        <p:spPr>
          <a:xfrm>
            <a:off x="457200" y="1417638"/>
            <a:ext cx="8229600" cy="5135562"/>
          </a:xfrm>
        </p:spPr>
        <p:txBody>
          <a:bodyPr/>
          <a:lstStyle/>
          <a:p>
            <a:pPr lvl="1"/>
            <a:r>
              <a:rPr lang="en-US" altLang="en-US" dirty="0" smtClean="0"/>
              <a:t>Anyone is welcome to search the NIMAC at any time: </a:t>
            </a:r>
            <a:r>
              <a:rPr lang="en-US" altLang="en-US" dirty="0" smtClean="0">
                <a:hlinkClick r:id="rId2"/>
              </a:rPr>
              <a:t>https://nimac.us</a:t>
            </a:r>
            <a:r>
              <a:rPr lang="en-US" altLang="en-US" dirty="0" smtClean="0"/>
              <a:t>. </a:t>
            </a:r>
          </a:p>
          <a:p>
            <a:pPr lvl="1"/>
            <a:r>
              <a:rPr lang="en-US" altLang="en-US" dirty="0" smtClean="0"/>
              <a:t>However, when seeking accessible formats for students with print disabilities, currently it may be most helpful to search Bookshare (</a:t>
            </a:r>
            <a:r>
              <a:rPr lang="en-US" altLang="en-US" dirty="0" smtClean="0">
                <a:hlinkClick r:id="rId3"/>
              </a:rPr>
              <a:t>https://www.bookshare.org</a:t>
            </a:r>
            <a:r>
              <a:rPr lang="en-US" altLang="en-US" dirty="0" smtClean="0"/>
              <a:t>) or Learning Ally (</a:t>
            </a:r>
            <a:r>
              <a:rPr lang="en-US" altLang="en-US" dirty="0" smtClean="0">
                <a:hlinkClick r:id="rId4"/>
              </a:rPr>
              <a:t>https://learningally.org/</a:t>
            </a:r>
            <a:r>
              <a:rPr lang="en-US" altLang="en-US" dirty="0" smtClean="0"/>
              <a:t>) directly to locate materials in digital or audio formats.</a:t>
            </a:r>
          </a:p>
          <a:p>
            <a:pPr lvl="1"/>
            <a:r>
              <a:rPr lang="en-US" altLang="en-US" dirty="0" smtClean="0"/>
              <a:t>For students who are blind or visually impaired, the best resource is Louis (</a:t>
            </a:r>
            <a:r>
              <a:rPr lang="en-US" altLang="en-US" dirty="0" smtClean="0">
                <a:hlinkClick r:id="rId5"/>
              </a:rPr>
              <a:t>https://louis.aph.org</a:t>
            </a:r>
            <a:r>
              <a:rPr lang="en-US" altLang="en-US" dirty="0" smtClean="0"/>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smtClean="0"/>
              <a:t>Learning Ally </a:t>
            </a:r>
          </a:p>
        </p:txBody>
      </p:sp>
      <p:sp>
        <p:nvSpPr>
          <p:cNvPr id="25603" name="Content Placeholder 2"/>
          <p:cNvSpPr>
            <a:spLocks noGrp="1"/>
          </p:cNvSpPr>
          <p:nvPr>
            <p:ph idx="1"/>
          </p:nvPr>
        </p:nvSpPr>
        <p:spPr>
          <a:xfrm>
            <a:off x="457200" y="1417638"/>
            <a:ext cx="8229600" cy="5135562"/>
          </a:xfrm>
        </p:spPr>
        <p:txBody>
          <a:bodyPr/>
          <a:lstStyle/>
          <a:p>
            <a:pPr lvl="1"/>
            <a:r>
              <a:rPr lang="en-US" altLang="en-US" dirty="0" smtClean="0"/>
              <a:t>Learning Ally is a subscription-based service that provides high-quality audio formats for K-12 instructional materials.</a:t>
            </a:r>
          </a:p>
          <a:p>
            <a:pPr lvl="1"/>
            <a:r>
              <a:rPr lang="en-US" altLang="en-US" dirty="0" smtClean="0"/>
              <a:t>At this time, Learning Ally </a:t>
            </a:r>
            <a:r>
              <a:rPr lang="en-US" altLang="en-US" b="1" dirty="0" smtClean="0"/>
              <a:t>does not</a:t>
            </a:r>
            <a:r>
              <a:rPr lang="en-US" altLang="en-US" dirty="0" smtClean="0"/>
              <a:t> provide any materials produced from NIMAS.</a:t>
            </a:r>
          </a:p>
          <a:p>
            <a:pPr lvl="1"/>
            <a:r>
              <a:rPr lang="en-US" altLang="en-US" dirty="0" smtClean="0"/>
              <a:t>However, they are an important resource for many schools and districts for serving students with dyslexia and other print disabilities.</a:t>
            </a:r>
          </a:p>
          <a:p>
            <a:pPr lvl="1"/>
            <a:r>
              <a:rPr lang="en-US" altLang="en-US" dirty="0" smtClean="0"/>
              <a:t>For more information, visit: </a:t>
            </a:r>
            <a:r>
              <a:rPr lang="en-US" altLang="en-US" dirty="0">
                <a:hlinkClick r:id="rId2"/>
              </a:rPr>
              <a:t>https://learningally.org/</a:t>
            </a:r>
            <a:endParaRPr lang="en-US" altLang="en-US" dirty="0" smtClean="0"/>
          </a:p>
        </p:txBody>
      </p:sp>
    </p:spTree>
    <p:extLst>
      <p:ext uri="{BB962C8B-B14F-4D97-AF65-F5344CB8AC3E}">
        <p14:creationId xmlns:p14="http://schemas.microsoft.com/office/powerpoint/2010/main" val="1831401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smtClean="0"/>
              <a:t>Louis Plus</a:t>
            </a:r>
          </a:p>
        </p:txBody>
      </p:sp>
      <p:sp>
        <p:nvSpPr>
          <p:cNvPr id="28675" name="Content Placeholder 2"/>
          <p:cNvSpPr>
            <a:spLocks noGrp="1"/>
          </p:cNvSpPr>
          <p:nvPr>
            <p:ph idx="1"/>
          </p:nvPr>
        </p:nvSpPr>
        <p:spPr>
          <a:xfrm>
            <a:off x="457200" y="1524000"/>
            <a:ext cx="8229600" cy="5029200"/>
          </a:xfrm>
        </p:spPr>
        <p:txBody>
          <a:bodyPr/>
          <a:lstStyle/>
          <a:p>
            <a:pPr lvl="1"/>
            <a:r>
              <a:rPr lang="en-US" altLang="en-US" dirty="0" smtClean="0"/>
              <a:t>In the summer of 2021, APH will be launching a new Louis Plus unified search website.</a:t>
            </a:r>
          </a:p>
          <a:p>
            <a:pPr lvl="1"/>
            <a:r>
              <a:rPr lang="en-US" altLang="en-US" dirty="0" smtClean="0"/>
              <a:t>This site will allow users to search Louis, Bookshare, Learning Ally, and the NIMAC in one search.</a:t>
            </a:r>
          </a:p>
          <a:p>
            <a:pPr lvl="1"/>
            <a:r>
              <a:rPr lang="en-US" altLang="en-US" dirty="0" smtClean="0"/>
              <a:t>If you need assistance locating accessible materials for students, or getting in touch with individuals in your state who work with NIMAS, don’t hesitate to contact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Visit us at </a:t>
            </a:r>
            <a:r>
              <a:rPr lang="en-US" sz="3200" dirty="0" smtClean="0">
                <a:hlinkClick r:id="rId2"/>
              </a:rPr>
              <a:t>https://nimac.us</a:t>
            </a:r>
            <a:r>
              <a:rPr lang="en-US" sz="3200" dirty="0" smtClean="0"/>
              <a:t> for more information and resources!</a:t>
            </a:r>
            <a:endParaRPr lang="en-US" sz="3200" dirty="0"/>
          </a:p>
        </p:txBody>
      </p:sp>
      <p:pic>
        <p:nvPicPr>
          <p:cNvPr id="4" name="Content Placeholder 3" descr="NIMAC home page"/>
          <p:cNvPicPr>
            <a:picLocks noGrp="1" noChangeAspect="1" noChangeArrowheads="1"/>
          </p:cNvPicPr>
          <p:nvPr>
            <p:ph idx="1"/>
          </p:nvPr>
        </p:nvPicPr>
        <p:blipFill>
          <a:blip r:embed="rId3" cstate="print"/>
          <a:srcRect r="4877"/>
          <a:stretch>
            <a:fillRect/>
          </a:stretch>
        </p:blipFill>
        <p:spPr bwMode="auto">
          <a:xfrm>
            <a:off x="38100" y="1793912"/>
            <a:ext cx="9067800" cy="5064088"/>
          </a:xfrm>
          <a:prstGeom prst="rect">
            <a:avLst/>
          </a:prstGeom>
          <a:noFill/>
          <a:ln w="9525">
            <a:noFill/>
            <a:miter lim="800000"/>
            <a:headEnd/>
            <a:tailEnd/>
          </a:ln>
        </p:spPr>
      </p:pic>
    </p:spTree>
    <p:extLst>
      <p:ext uri="{BB962C8B-B14F-4D97-AF65-F5344CB8AC3E}">
        <p14:creationId xmlns:p14="http://schemas.microsoft.com/office/powerpoint/2010/main" val="3006404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noChangeArrowheads="1"/>
          </p:cNvSpPr>
          <p:nvPr>
            <p:ph type="title"/>
          </p:nvPr>
        </p:nvSpPr>
        <p:spPr/>
        <p:txBody>
          <a:bodyPr/>
          <a:lstStyle/>
          <a:p>
            <a:r>
              <a:rPr lang="en-US" altLang="en-US" dirty="0" smtClean="0"/>
              <a:t>Contact us!</a:t>
            </a:r>
            <a:endParaRPr lang="en-US" altLang="en-US" dirty="0" smtClean="0"/>
          </a:p>
        </p:txBody>
      </p:sp>
      <p:sp>
        <p:nvSpPr>
          <p:cNvPr id="31747" name="Content Placeholder 2"/>
          <p:cNvSpPr>
            <a:spLocks noGrp="1" noChangeArrowheads="1"/>
          </p:cNvSpPr>
          <p:nvPr>
            <p:ph idx="1"/>
          </p:nvPr>
        </p:nvSpPr>
        <p:spPr>
          <a:xfrm>
            <a:off x="457200" y="1371600"/>
            <a:ext cx="8229600" cy="4678363"/>
          </a:xfrm>
        </p:spPr>
        <p:txBody>
          <a:bodyPr/>
          <a:lstStyle/>
          <a:p>
            <a:r>
              <a:rPr lang="en-US" altLang="en-US" dirty="0" smtClean="0"/>
              <a:t>If </a:t>
            </a:r>
            <a:r>
              <a:rPr lang="en-US" altLang="en-US" dirty="0" smtClean="0"/>
              <a:t>you need help locating </a:t>
            </a:r>
            <a:r>
              <a:rPr lang="en-US" altLang="en-US" smtClean="0"/>
              <a:t>accessible </a:t>
            </a:r>
            <a:r>
              <a:rPr lang="en-US" altLang="en-US" smtClean="0"/>
              <a:t>materials </a:t>
            </a:r>
            <a:r>
              <a:rPr lang="en-US" altLang="en-US" dirty="0" smtClean="0"/>
              <a:t>or finding out how to get connected with resources in your </a:t>
            </a:r>
            <a:r>
              <a:rPr lang="en-US" altLang="en-US" dirty="0" smtClean="0"/>
              <a:t>state, </a:t>
            </a:r>
            <a:r>
              <a:rPr lang="en-US" altLang="en-US" smtClean="0"/>
              <a:t>please reach out: </a:t>
            </a:r>
            <a:endParaRPr lang="en-US" altLang="en-US" dirty="0" smtClean="0"/>
          </a:p>
          <a:p>
            <a:pPr algn="ctr">
              <a:buFontTx/>
              <a:buNone/>
            </a:pPr>
            <a:r>
              <a:rPr lang="en-US" altLang="en-US" dirty="0" smtClean="0">
                <a:hlinkClick r:id="rId2"/>
              </a:rPr>
              <a:t>nimac@aph.org</a:t>
            </a:r>
            <a:r>
              <a:rPr lang="en-US" altLang="en-US" dirty="0" smtClean="0"/>
              <a:t>  </a:t>
            </a:r>
          </a:p>
          <a:p>
            <a:pPr algn="ctr">
              <a:buFontTx/>
              <a:buNone/>
            </a:pPr>
            <a:r>
              <a:rPr lang="en-US" altLang="en-US" dirty="0" smtClean="0"/>
              <a:t>877-526-4622</a:t>
            </a:r>
          </a:p>
          <a:p>
            <a:pPr>
              <a:buFontTx/>
              <a:buNone/>
            </a:pPr>
            <a:r>
              <a:rPr lang="en-US" altLang="en-US" sz="1400" dirty="0" smtClean="0"/>
              <a:t>	</a:t>
            </a:r>
          </a:p>
          <a:p>
            <a:pPr>
              <a:buFontTx/>
              <a:buNone/>
            </a:pPr>
            <a:r>
              <a:rPr lang="en-US" altLang="en-US" sz="1400" dirty="0" smtClean="0"/>
              <a:t>	</a:t>
            </a:r>
          </a:p>
          <a:p>
            <a:pPr>
              <a:buFontTx/>
              <a:buNone/>
            </a:pPr>
            <a:r>
              <a:rPr lang="en-US" altLang="en-US" sz="1400" dirty="0" smtClean="0"/>
              <a:t>	The content of this resource was developed under a grant from the US Department of Education, #H327E160001. However, these contents do not necessarily represent the policy of the US Department of Education, and the reader should not assume endorsement by the Federal Government. Project Officer: Rebecca Sheffield.</a:t>
            </a:r>
            <a:endParaRPr lang="en-US" altLang="en-US" sz="1400" b="1"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IMAClayout">
  <a:themeElements>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NIMAC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IMAClayo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IMAClayo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IMAClayo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IMAClayo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IMAClayo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IMAClayo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IMAClayo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IMAClayo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IMAClayo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IMAClayo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IMAClayout 13">
        <a:dk1>
          <a:srgbClr val="0033CC"/>
        </a:dk1>
        <a:lt1>
          <a:srgbClr val="FFFFFF"/>
        </a:lt1>
        <a:dk2>
          <a:srgbClr val="000099"/>
        </a:dk2>
        <a:lt2>
          <a:srgbClr val="808080"/>
        </a:lt2>
        <a:accent1>
          <a:srgbClr val="BBE0E3"/>
        </a:accent1>
        <a:accent2>
          <a:srgbClr val="333399"/>
        </a:accent2>
        <a:accent3>
          <a:srgbClr val="FFFFFF"/>
        </a:accent3>
        <a:accent4>
          <a:srgbClr val="002AA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5C113F7550DCE469FC1CE664DEC722D" ma:contentTypeVersion="7" ma:contentTypeDescription="Create a new document." ma:contentTypeScope="" ma:versionID="0a1ce0c05553c9e537dcce48a866d034">
  <xsd:schema xmlns:xsd="http://www.w3.org/2001/XMLSchema" xmlns:xs="http://www.w3.org/2001/XMLSchema" xmlns:p="http://schemas.microsoft.com/office/2006/metadata/properties" xmlns:ns2="5101da5b-6c2e-4d78-9a91-ac859c4bc6fa" xmlns:ns3="38fd74c8-805e-4dcb-8927-c1278a3ad9fc" targetNamespace="http://schemas.microsoft.com/office/2006/metadata/properties" ma:root="true" ma:fieldsID="25643329fd88d562e7516e6b3531371c" ns2:_="" ns3:_="">
    <xsd:import namespace="5101da5b-6c2e-4d78-9a91-ac859c4bc6fa"/>
    <xsd:import namespace="38fd74c8-805e-4dcb-8927-c1278a3ad9f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01da5b-6c2e-4d78-9a91-ac859c4bc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fd74c8-805e-4dcb-8927-c1278a3ad9f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9777405-31FD-46C8-8F8A-E165F69A367B}">
  <ds:schemaRefs>
    <ds:schemaRef ds:uri="http://schemas.microsoft.com/sharepoint/v3/contenttype/forms"/>
  </ds:schemaRefs>
</ds:datastoreItem>
</file>

<file path=customXml/itemProps2.xml><?xml version="1.0" encoding="utf-8"?>
<ds:datastoreItem xmlns:ds="http://schemas.openxmlformats.org/officeDocument/2006/customXml" ds:itemID="{62114593-BF6D-42F1-8DA9-2DDAC47937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01da5b-6c2e-4d78-9a91-ac859c4bc6fa"/>
    <ds:schemaRef ds:uri="38fd74c8-805e-4dcb-8927-c1278a3ad9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3DE6C64-DEEB-45B2-8249-66B827A92FA3}">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9746</TotalTime>
  <Words>1131</Words>
  <Application>Microsoft Office PowerPoint</Application>
  <PresentationFormat>On-screen Show (4:3)</PresentationFormat>
  <Paragraphs>86</Paragraphs>
  <Slides>23</Slides>
  <Notes>7</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7" baseType="lpstr">
      <vt:lpstr>Arial</vt:lpstr>
      <vt:lpstr>Tahoma</vt:lpstr>
      <vt:lpstr>NIMAClayout</vt:lpstr>
      <vt:lpstr>Photo Editor Photo</vt:lpstr>
      <vt:lpstr>PowerPoint Presentation</vt:lpstr>
      <vt:lpstr>NIMAC Overview</vt:lpstr>
      <vt:lpstr>The NIMAC Project</vt:lpstr>
      <vt:lpstr>The Purpose of the NIMAC</vt:lpstr>
      <vt:lpstr>What does the NIMAC do? </vt:lpstr>
      <vt:lpstr>Services to States</vt:lpstr>
      <vt:lpstr>Students and NIMAS</vt:lpstr>
      <vt:lpstr>Getting Connected in Your State</vt:lpstr>
      <vt:lpstr>Bookshare and NIMAS</vt:lpstr>
      <vt:lpstr>NIMAC and IDEA 2004:  Scope and Definitions</vt:lpstr>
      <vt:lpstr>What is NIMAS? </vt:lpstr>
      <vt:lpstr>What formats are produced from NIMAS? </vt:lpstr>
      <vt:lpstr>NIMAS eligibility </vt:lpstr>
      <vt:lpstr>Updated NLS Guidelines </vt:lpstr>
      <vt:lpstr>Updated NLS Guidelines </vt:lpstr>
      <vt:lpstr>NIMAS and 504 Students </vt:lpstr>
      <vt:lpstr>NIMAS &amp; Procurement</vt:lpstr>
      <vt:lpstr>Locating Accessible Materials</vt:lpstr>
      <vt:lpstr>Locating Materials </vt:lpstr>
      <vt:lpstr>Learning Ally </vt:lpstr>
      <vt:lpstr>Louis Plus</vt:lpstr>
      <vt:lpstr>Visit us at https://nimac.us for more information and resources!</vt:lpstr>
      <vt:lpstr>Contact us!</vt:lpstr>
    </vt:vector>
  </TitlesOfParts>
  <Company>APH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jmyers</dc:creator>
  <cp:lastModifiedBy>Nicole Gaines</cp:lastModifiedBy>
  <cp:revision>1219</cp:revision>
  <dcterms:created xsi:type="dcterms:W3CDTF">2006-11-09T18:18:09Z</dcterms:created>
  <dcterms:modified xsi:type="dcterms:W3CDTF">2021-04-16T14:52:52Z</dcterms:modified>
</cp:coreProperties>
</file>