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53"/>
  </p:notesMasterIdLst>
  <p:handoutMasterIdLst>
    <p:handoutMasterId r:id="rId54"/>
  </p:handoutMasterIdLst>
  <p:sldIdLst>
    <p:sldId id="256" r:id="rId5"/>
    <p:sldId id="507" r:id="rId6"/>
    <p:sldId id="530" r:id="rId7"/>
    <p:sldId id="521" r:id="rId8"/>
    <p:sldId id="509" r:id="rId9"/>
    <p:sldId id="510" r:id="rId10"/>
    <p:sldId id="511" r:id="rId11"/>
    <p:sldId id="512" r:id="rId12"/>
    <p:sldId id="513" r:id="rId13"/>
    <p:sldId id="514" r:id="rId14"/>
    <p:sldId id="515" r:id="rId15"/>
    <p:sldId id="516" r:id="rId16"/>
    <p:sldId id="517" r:id="rId17"/>
    <p:sldId id="518" r:id="rId18"/>
    <p:sldId id="536" r:id="rId19"/>
    <p:sldId id="519" r:id="rId20"/>
    <p:sldId id="529" r:id="rId21"/>
    <p:sldId id="503" r:id="rId22"/>
    <p:sldId id="498" r:id="rId23"/>
    <p:sldId id="502" r:id="rId24"/>
    <p:sldId id="484" r:id="rId25"/>
    <p:sldId id="499" r:id="rId26"/>
    <p:sldId id="495" r:id="rId27"/>
    <p:sldId id="500" r:id="rId28"/>
    <p:sldId id="493" r:id="rId29"/>
    <p:sldId id="485" r:id="rId30"/>
    <p:sldId id="497" r:id="rId31"/>
    <p:sldId id="491" r:id="rId32"/>
    <p:sldId id="486" r:id="rId33"/>
    <p:sldId id="487" r:id="rId34"/>
    <p:sldId id="488" r:id="rId35"/>
    <p:sldId id="489" r:id="rId36"/>
    <p:sldId id="494" r:id="rId37"/>
    <p:sldId id="522" r:id="rId38"/>
    <p:sldId id="490" r:id="rId39"/>
    <p:sldId id="501" r:id="rId40"/>
    <p:sldId id="505" r:id="rId41"/>
    <p:sldId id="504" r:id="rId42"/>
    <p:sldId id="523" r:id="rId43"/>
    <p:sldId id="526" r:id="rId44"/>
    <p:sldId id="524" r:id="rId45"/>
    <p:sldId id="525" r:id="rId46"/>
    <p:sldId id="527" r:id="rId47"/>
    <p:sldId id="528" r:id="rId48"/>
    <p:sldId id="533" r:id="rId49"/>
    <p:sldId id="535" r:id="rId50"/>
    <p:sldId id="534" r:id="rId51"/>
    <p:sldId id="482" r:id="rId5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50" autoAdjust="0"/>
    <p:restoredTop sz="78507" autoAdjust="0"/>
  </p:normalViewPr>
  <p:slideViewPr>
    <p:cSldViewPr>
      <p:cViewPr varScale="1">
        <p:scale>
          <a:sx n="67" d="100"/>
          <a:sy n="67" d="100"/>
        </p:scale>
        <p:origin x="1834" y="62"/>
      </p:cViewPr>
      <p:guideLst>
        <p:guide orient="horz" pos="2160"/>
        <p:guide pos="2880"/>
      </p:guideLst>
    </p:cSldViewPr>
  </p:slideViewPr>
  <p:outlineViewPr>
    <p:cViewPr>
      <p:scale>
        <a:sx n="33" d="100"/>
        <a:sy n="33" d="100"/>
      </p:scale>
      <p:origin x="44" y="29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713BB63B-4353-455C-8D40-825BEAE9BCE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6FD96B20-0CDC-46DD-9422-427685C10F3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2CA8AC88-8918-47D2-94E4-7C332ED10F7F}" type="slidenum">
              <a:rPr lang="en-US" altLang="en-US"/>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CF1FC8EB-ACF7-4434-8BE7-AA5BB8515227}" type="slidenum">
              <a:rPr lang="en-US" altLang="en-US"/>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altLang="en-US" dirty="0"/>
          </a:p>
        </p:txBody>
      </p:sp>
      <p:sp>
        <p:nvSpPr>
          <p:cNvPr id="23556" name="Slide Number Placeholder 3"/>
          <p:cNvSpPr>
            <a:spLocks noGrp="1"/>
          </p:cNvSpPr>
          <p:nvPr>
            <p:ph type="sldNum" sz="quarter" idx="5"/>
          </p:nvPr>
        </p:nvSpPr>
        <p:spPr>
          <a:noFill/>
        </p:spPr>
        <p:txBody>
          <a:bodyPr/>
          <a:lstStyle/>
          <a:p>
            <a:fld id="{43018405-A445-4547-AD3B-7E539B3BD3D9}" type="slidenum">
              <a:rPr lang="en-US" altLang="en-US"/>
              <a:pPr/>
              <a:t>16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altLang="en-US"/>
          </a:p>
        </p:txBody>
      </p:sp>
      <p:sp>
        <p:nvSpPr>
          <p:cNvPr id="28676" name="Slide Number Placeholder 3"/>
          <p:cNvSpPr>
            <a:spLocks noGrp="1"/>
          </p:cNvSpPr>
          <p:nvPr>
            <p:ph type="sldNum" sz="quarter" idx="5"/>
          </p:nvPr>
        </p:nvSpPr>
        <p:spPr>
          <a:noFill/>
        </p:spPr>
        <p:txBody>
          <a:bodyPr/>
          <a:lstStyle/>
          <a:p>
            <a:fld id="{EE58B6A4-DD48-4ABE-8A14-58600A02A6CF}" type="slidenum">
              <a:rPr lang="en-US" altLang="en-US"/>
              <a:pPr/>
              <a:t>18</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altLang="en-US"/>
          </a:p>
        </p:txBody>
      </p:sp>
      <p:sp>
        <p:nvSpPr>
          <p:cNvPr id="31748" name="Slide Number Placeholder 3"/>
          <p:cNvSpPr>
            <a:spLocks noGrp="1"/>
          </p:cNvSpPr>
          <p:nvPr>
            <p:ph type="sldNum" sz="quarter" idx="5"/>
          </p:nvPr>
        </p:nvSpPr>
        <p:spPr>
          <a:noFill/>
        </p:spPr>
        <p:txBody>
          <a:bodyPr/>
          <a:lstStyle/>
          <a:p>
            <a:fld id="{AB0B493E-63A0-4E95-B8E7-63FA429828E9}" type="slidenum">
              <a:rPr lang="en-US" altLang="en-US"/>
              <a:pPr/>
              <a:t>20</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altLang="en-US"/>
          </a:p>
        </p:txBody>
      </p:sp>
      <p:sp>
        <p:nvSpPr>
          <p:cNvPr id="33796" name="Slide Number Placeholder 3"/>
          <p:cNvSpPr>
            <a:spLocks noGrp="1"/>
          </p:cNvSpPr>
          <p:nvPr>
            <p:ph type="sldNum" sz="quarter" idx="5"/>
          </p:nvPr>
        </p:nvSpPr>
        <p:spPr>
          <a:noFill/>
        </p:spPr>
        <p:txBody>
          <a:bodyPr/>
          <a:lstStyle/>
          <a:p>
            <a:fld id="{EB5CE352-D62D-4FE2-B9FB-4A9DFC58900A}" type="slidenum">
              <a:rPr lang="en-US" altLang="en-US"/>
              <a:pPr/>
              <a:t>21</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altLang="en-US"/>
          </a:p>
        </p:txBody>
      </p:sp>
      <p:sp>
        <p:nvSpPr>
          <p:cNvPr id="43012" name="Slide Number Placeholder 3"/>
          <p:cNvSpPr>
            <a:spLocks noGrp="1"/>
          </p:cNvSpPr>
          <p:nvPr>
            <p:ph type="sldNum" sz="quarter" idx="5"/>
          </p:nvPr>
        </p:nvSpPr>
        <p:spPr>
          <a:noFill/>
        </p:spPr>
        <p:txBody>
          <a:bodyPr/>
          <a:lstStyle/>
          <a:p>
            <a:fld id="{50A77AFF-5EB5-4D1E-84E2-E5CB8AAC1907}" type="slidenum">
              <a:rPr lang="en-US" altLang="en-US"/>
              <a:pPr/>
              <a:t>28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altLang="en-US"/>
          </a:p>
        </p:txBody>
      </p:sp>
      <p:sp>
        <p:nvSpPr>
          <p:cNvPr id="49156" name="Slide Number Placeholder 3"/>
          <p:cNvSpPr>
            <a:spLocks noGrp="1"/>
          </p:cNvSpPr>
          <p:nvPr>
            <p:ph type="sldNum" sz="quarter" idx="5"/>
          </p:nvPr>
        </p:nvSpPr>
        <p:spPr>
          <a:noFill/>
        </p:spPr>
        <p:txBody>
          <a:bodyPr/>
          <a:lstStyle/>
          <a:p>
            <a:fld id="{D54268E6-02E3-4407-988B-566FAEEE8119}" type="slidenum">
              <a:rPr lang="en-US" altLang="en-US"/>
              <a:pPr/>
              <a:t>33</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altLang="en-US"/>
          </a:p>
        </p:txBody>
      </p:sp>
      <p:sp>
        <p:nvSpPr>
          <p:cNvPr id="56324" name="Slide Number Placeholder 3"/>
          <p:cNvSpPr>
            <a:spLocks noGrp="1"/>
          </p:cNvSpPr>
          <p:nvPr>
            <p:ph type="sldNum" sz="quarter" idx="5"/>
          </p:nvPr>
        </p:nvSpPr>
        <p:spPr>
          <a:noFill/>
        </p:spPr>
        <p:txBody>
          <a:bodyPr/>
          <a:lstStyle/>
          <a:p>
            <a:fld id="{138E79D8-80E3-401B-A7A2-D49C434884CB}" type="slidenum">
              <a:rPr lang="en-US" altLang="en-US"/>
              <a:pPr/>
              <a:t>39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771274B-6E7C-4884-9FE7-EF1C9C9236B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1D433C0-3113-4CE2-9182-FF563514E44C}"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CCDB620-7A13-41DF-A72B-E0BFCA3BD660}"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FDF1335-4418-4ACE-9AE4-73CB8663229A}"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5A87893-5755-4A73-A22E-B6D237B7BB5F}"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B9D64EF-355D-4FA3-99AB-D8BC94C4534A}"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ACC42D5-5E96-4932-B7BA-FBAC7BC558E4}"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9B4CAE0-C61C-4578-B6DF-3417701C4A86}"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6492B6D-F671-4127-955C-A23E508218D4}"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A123CC7-86EA-4ABE-BE42-FADBB3204B7A}"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91D50E0-ED06-4A56-AFBB-5F76F9BFDCAC}"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D084E7CB-806E-4234-A802-0100910E0DA1}" type="slidenum">
              <a:rPr lang="en-US" altLang="en-US"/>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spid="_x0000_s1058" name="Photo Editor Photo" r:id="rId13" imgW="1800476" imgH="466543" progId="">
                  <p:embed/>
                </p:oleObj>
              </mc:Choice>
              <mc:Fallback>
                <p:oleObj name="Photo Editor Photo" r:id="rId13" imgW="1800476" imgH="466543" progId="">
                  <p:embed/>
                  <p:pic>
                    <p:nvPicPr>
                      <p:cNvPr id="0" name="Picture 3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gaines@aph.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www.govinfo.gov/content/pkg/FR-2020-05-26/pdf/2020-09273.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aem.cast.org/nimas-nimac/nimas-purchase-orders-contracts" TargetMode="External"/><Relationship Id="rId2" Type="http://schemas.openxmlformats.org/officeDocument/2006/relationships/hyperlink" Target="https://aem.cast.org/acquire/communicating-accessibility-requirements" TargetMode="External"/><Relationship Id="rId1" Type="http://schemas.openxmlformats.org/officeDocument/2006/relationships/slideLayout" Target="../slideLayouts/slideLayout2.xml"/><Relationship Id="rId4" Type="http://schemas.openxmlformats.org/officeDocument/2006/relationships/hyperlink" Target="mailto:aem@cast.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govinfo.gov/content/pkg/FR-2020-05-26/pdf/2020-09273.pdf" TargetMode="External"/><Relationship Id="rId7" Type="http://schemas.openxmlformats.org/officeDocument/2006/relationships/hyperlink" Target="https://aem.cast.org/creating/nimas-from-digital-material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nimac.us/nimac-digital-materials-faq/" TargetMode="External"/><Relationship Id="rId5" Type="http://schemas.openxmlformats.org/officeDocument/2006/relationships/hyperlink" Target="https://youtu.be/4EEoQZTYur4" TargetMode="External"/><Relationship Id="rId4" Type="http://schemas.openxmlformats.org/officeDocument/2006/relationships/hyperlink" Target="https://www.nimac.us/wp-content/uploads/2020/06/FY-2020-OSERS-NIMAC-NOI-FINAL.docx"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aem.cast.org/nimas-nimac/nimas-idea" TargetMode="External"/><Relationship Id="rId7" Type="http://schemas.openxmlformats.org/officeDocument/2006/relationships/hyperlink" Target="https://osep.grads360.org/services/PDCService.svc/GetPDCDocumentFile?fileId=35283" TargetMode="External"/><Relationship Id="rId2" Type="http://schemas.openxmlformats.org/officeDocument/2006/relationships/hyperlink" Target="https://aem.cast.org/policies/nimas-aim-idea.html" TargetMode="External"/><Relationship Id="rId1" Type="http://schemas.openxmlformats.org/officeDocument/2006/relationships/slideLayout" Target="../slideLayouts/slideLayout2.xml"/><Relationship Id="rId6" Type="http://schemas.openxmlformats.org/officeDocument/2006/relationships/hyperlink" Target="https://www.govinfo.gov/link/uscode/17/121?type=usc&amp;year=mostrecent&amp;link-type=html" TargetMode="External"/><Relationship Id="rId5" Type="http://schemas.openxmlformats.org/officeDocument/2006/relationships/hyperlink" Target="https://www.loc.gov/nls/about/organization/laws-regulations/36-cfr-701-10-title-36-code-federal-regulations/" TargetMode="External"/><Relationship Id="rId4" Type="http://schemas.openxmlformats.org/officeDocument/2006/relationships/hyperlink" Target="https://www.copyright.gov/legislation/2018_marrakesh_faqs.pdf"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nimac.us/wp-content/uploads/2020/09/NIMAC_Impact-Summary_June-2020_8.19.20.pdf" TargetMode="External"/><Relationship Id="rId2" Type="http://schemas.openxmlformats.org/officeDocument/2006/relationships/hyperlink" Target="https://www.nimac.us/wp-content/uploads/2020/09/EEC_NIMAC-NIMAS-Impact-Report_REVISEDFINAL_8-18-20.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NIMAC_horiz"/>
          <p:cNvPicPr>
            <a:picLocks noGrp="1" noChangeAspect="1" noChangeArrowheads="1"/>
          </p:cNvPicPr>
          <p:nvPr>
            <p:ph type="ctrTitle"/>
          </p:nvPr>
        </p:nvPicPr>
        <p:blipFill>
          <a:blip r:embed="rId2" cstate="print"/>
          <a:srcRect/>
          <a:stretch>
            <a:fillRect/>
          </a:stretch>
        </p:blipFill>
        <p:spPr>
          <a:xfrm>
            <a:off x="1905000" y="609600"/>
            <a:ext cx="5599113" cy="1470025"/>
          </a:xfrm>
        </p:spPr>
      </p:pic>
      <p:sp>
        <p:nvSpPr>
          <p:cNvPr id="4099" name="Rectangle 3"/>
          <p:cNvSpPr>
            <a:spLocks noGrp="1" noChangeArrowheads="1"/>
          </p:cNvSpPr>
          <p:nvPr>
            <p:ph type="subTitle" idx="1"/>
          </p:nvPr>
        </p:nvSpPr>
        <p:spPr>
          <a:xfrm>
            <a:off x="457200" y="3048000"/>
            <a:ext cx="8229600" cy="1447800"/>
          </a:xfrm>
        </p:spPr>
        <p:txBody>
          <a:bodyPr/>
          <a:lstStyle/>
          <a:p>
            <a:pPr eaLnBrk="1" hangingPunct="1"/>
            <a:r>
              <a:rPr lang="en-US" altLang="en-US" sz="3600" dirty="0"/>
              <a:t>NIMAC Spring 2021: </a:t>
            </a:r>
          </a:p>
          <a:p>
            <a:pPr eaLnBrk="1" hangingPunct="1"/>
            <a:r>
              <a:rPr lang="en-US" altLang="en-US" sz="3600" dirty="0"/>
              <a:t>Updates &amp; News</a:t>
            </a:r>
          </a:p>
        </p:txBody>
      </p:sp>
      <p:sp>
        <p:nvSpPr>
          <p:cNvPr id="2052" name="Text Box 8"/>
          <p:cNvSpPr txBox="1">
            <a:spLocks noChangeArrowheads="1"/>
          </p:cNvSpPr>
          <p:nvPr/>
        </p:nvSpPr>
        <p:spPr bwMode="auto">
          <a:xfrm>
            <a:off x="762000" y="5105400"/>
            <a:ext cx="4267200" cy="1200150"/>
          </a:xfrm>
          <a:prstGeom prst="rect">
            <a:avLst/>
          </a:prstGeom>
          <a:noFill/>
          <a:ln w="9525">
            <a:noFill/>
            <a:miter lim="800000"/>
            <a:headEnd/>
            <a:tailEnd/>
          </a:ln>
        </p:spPr>
        <p:txBody>
          <a:bodyPr>
            <a:spAutoFit/>
          </a:bodyPr>
          <a:lstStyle/>
          <a:p>
            <a:pPr>
              <a:defRPr/>
            </a:pPr>
            <a:r>
              <a:rPr lang="en-US" dirty="0"/>
              <a:t>Nicole Gaines</a:t>
            </a:r>
          </a:p>
          <a:p>
            <a:pPr>
              <a:defRPr/>
            </a:pPr>
            <a:r>
              <a:rPr lang="en-US" dirty="0"/>
              <a:t>Director, Resource Services &amp; NIMAC</a:t>
            </a:r>
          </a:p>
          <a:p>
            <a:pPr>
              <a:defRPr/>
            </a:pPr>
            <a:r>
              <a:rPr lang="en-US" dirty="0">
                <a:hlinkClick r:id="rId3"/>
              </a:rPr>
              <a:t>ngaines@aph.org</a:t>
            </a:r>
            <a:r>
              <a:rPr lang="en-US" dirty="0"/>
              <a:t> </a:t>
            </a:r>
          </a:p>
          <a:p>
            <a:pPr>
              <a:defRPr/>
            </a:pPr>
            <a:r>
              <a:rPr lang="en-US" dirty="0">
                <a:latin typeface="+mj-lt"/>
              </a:rPr>
              <a:t>April 13,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a:t>Today’s Webinar</a:t>
            </a:r>
          </a:p>
        </p:txBody>
      </p:sp>
      <p:sp>
        <p:nvSpPr>
          <p:cNvPr id="5123" name="Content Placeholder 2"/>
          <p:cNvSpPr>
            <a:spLocks noGrp="1"/>
          </p:cNvSpPr>
          <p:nvPr>
            <p:ph idx="1"/>
          </p:nvPr>
        </p:nvSpPr>
        <p:spPr>
          <a:xfrm>
            <a:off x="457200" y="2438400"/>
            <a:ext cx="8229600" cy="2057400"/>
          </a:xfrm>
        </p:spPr>
        <p:txBody>
          <a:bodyPr/>
          <a:lstStyle/>
          <a:p>
            <a:pPr lvl="1">
              <a:defRPr/>
            </a:pPr>
            <a:r>
              <a:rPr lang="en-US" altLang="en-US" dirty="0"/>
              <a:t>Part One: The Notice of Interpretation</a:t>
            </a:r>
          </a:p>
          <a:p>
            <a:pPr lvl="1">
              <a:defRPr/>
            </a:pPr>
            <a:r>
              <a:rPr lang="en-US" altLang="en-US" dirty="0"/>
              <a:t>Part Two: New NLS Guidelines</a:t>
            </a:r>
          </a:p>
          <a:p>
            <a:pPr lvl="1">
              <a:defRPr/>
            </a:pPr>
            <a:r>
              <a:rPr lang="en-US" altLang="en-US" dirty="0"/>
              <a:t>Part Three: NIMAC Impact and “Gap Analysis” Work</a:t>
            </a:r>
          </a:p>
          <a:p>
            <a:pPr marL="457200" lvl="1" indent="0">
              <a:buFontTx/>
              <a:buNone/>
              <a:defRPr/>
            </a:pPr>
            <a:endParaRPr lang="en-US" altLang="en-US" dirty="0"/>
          </a:p>
          <a:p>
            <a:pPr lvl="2">
              <a:defRPr/>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1905000"/>
            <a:ext cx="8229600" cy="2286000"/>
          </a:xfrm>
        </p:spPr>
        <p:txBody>
          <a:bodyPr/>
          <a:lstStyle/>
          <a:p>
            <a:r>
              <a:rPr lang="en-US" altLang="en-US"/>
              <a:t>Part One: The Notice of Interpretation on Digital Materials (NOI)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a:t>Part One: The NOI</a:t>
            </a:r>
          </a:p>
        </p:txBody>
      </p:sp>
      <p:sp>
        <p:nvSpPr>
          <p:cNvPr id="5123" name="Content Placeholder 2"/>
          <p:cNvSpPr>
            <a:spLocks noGrp="1"/>
          </p:cNvSpPr>
          <p:nvPr>
            <p:ph idx="1"/>
          </p:nvPr>
        </p:nvSpPr>
        <p:spPr>
          <a:xfrm>
            <a:off x="457200" y="2133600"/>
            <a:ext cx="8229600" cy="2590800"/>
          </a:xfrm>
        </p:spPr>
        <p:txBody>
          <a:bodyPr/>
          <a:lstStyle/>
          <a:p>
            <a:pPr lvl="1">
              <a:defRPr/>
            </a:pPr>
            <a:r>
              <a:rPr lang="en-US" altLang="en-US" dirty="0"/>
              <a:t>What is the NOI?</a:t>
            </a:r>
          </a:p>
          <a:p>
            <a:pPr lvl="1">
              <a:defRPr/>
            </a:pPr>
            <a:r>
              <a:rPr lang="en-US" altLang="en-US" dirty="0"/>
              <a:t>Digital Materials and the NIMAS Format</a:t>
            </a:r>
          </a:p>
          <a:p>
            <a:pPr lvl="1">
              <a:defRPr/>
            </a:pPr>
            <a:r>
              <a:rPr lang="en-US" altLang="en-US" dirty="0"/>
              <a:t>NIMAS &amp; Procurement</a:t>
            </a:r>
          </a:p>
          <a:p>
            <a:pPr lvl="1">
              <a:defRPr/>
            </a:pPr>
            <a:r>
              <a:rPr lang="en-US" altLang="en-US" dirty="0"/>
              <a:t>“Born Accessible” Materials</a:t>
            </a:r>
          </a:p>
          <a:p>
            <a:pPr marL="457200" lvl="1" indent="0">
              <a:buFontTx/>
              <a:buNone/>
              <a:defRPr/>
            </a:pPr>
            <a:endParaRPr lang="en-US" altLang="en-US" dirty="0"/>
          </a:p>
          <a:p>
            <a:pPr lvl="2">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a:xfrm>
            <a:off x="609600" y="2590800"/>
            <a:ext cx="8229600" cy="1143000"/>
          </a:xfrm>
        </p:spPr>
        <p:txBody>
          <a:bodyPr/>
          <a:lstStyle/>
          <a:p>
            <a:r>
              <a:rPr lang="en-US" altLang="en-US"/>
              <a:t>The Notice of Interpretation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52400"/>
            <a:ext cx="8229600" cy="1143000"/>
          </a:xfrm>
        </p:spPr>
        <p:txBody>
          <a:bodyPr/>
          <a:lstStyle/>
          <a:p>
            <a:r>
              <a:rPr lang="en-US" altLang="en-US" sz="4000"/>
              <a:t>“Notice of Interpretation” </a:t>
            </a:r>
            <a:br>
              <a:rPr lang="en-US" altLang="en-US" sz="4000"/>
            </a:br>
            <a:r>
              <a:rPr lang="en-US" altLang="en-US" sz="4000"/>
              <a:t>on Digital Instructional Materials</a:t>
            </a:r>
          </a:p>
        </p:txBody>
      </p:sp>
      <p:sp>
        <p:nvSpPr>
          <p:cNvPr id="11267" name="Content Placeholder 2"/>
          <p:cNvSpPr>
            <a:spLocks noGrp="1"/>
          </p:cNvSpPr>
          <p:nvPr>
            <p:ph idx="1"/>
          </p:nvPr>
        </p:nvSpPr>
        <p:spPr>
          <a:xfrm>
            <a:off x="533400" y="1981200"/>
            <a:ext cx="8229600" cy="3916363"/>
          </a:xfrm>
        </p:spPr>
        <p:txBody>
          <a:bodyPr/>
          <a:lstStyle/>
          <a:p>
            <a:pPr eaLnBrk="1" hangingPunct="1"/>
            <a:r>
              <a:rPr lang="en-US" altLang="en-US" sz="2800"/>
              <a:t>In May, OSERS/OSEP published a </a:t>
            </a:r>
            <a:r>
              <a:rPr lang="en-US" altLang="en-US" sz="2800">
                <a:hlinkClick r:id="rId2"/>
              </a:rPr>
              <a:t>Notice of Interpretation</a:t>
            </a:r>
            <a:r>
              <a:rPr lang="en-US" altLang="en-US" sz="2800"/>
              <a:t> clarifying that the definition of “print instructional materials” in IDEA includes digital instructional materials. </a:t>
            </a:r>
          </a:p>
          <a:p>
            <a:pPr eaLnBrk="1" hangingPunct="1"/>
            <a:endParaRPr lang="en-US" altLang="en-US" sz="2800"/>
          </a:p>
          <a:p>
            <a:pPr marL="400050" lvl="1" indent="0" eaLnBrk="1" hangingPunct="1">
              <a:buFontTx/>
              <a:buNone/>
            </a:pPr>
            <a:r>
              <a:rPr lang="en-US" altLang="en-US" sz="1800"/>
              <a:t>(C) PRINT INSTRUCTIONAL MATERIALS—The term 'print instructional materials' means printed textbooks and related printed core materials that are written and published primarily for use in elementary school and secondary school instruction and are required by a State educational agency or local educational agency for use by students in the classroom.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52400"/>
            <a:ext cx="8229600" cy="1143000"/>
          </a:xfrm>
        </p:spPr>
        <p:txBody>
          <a:bodyPr/>
          <a:lstStyle/>
          <a:p>
            <a:r>
              <a:rPr lang="en-US" altLang="en-US" sz="4000"/>
              <a:t>Scope of NIMAS/NIMAC</a:t>
            </a:r>
          </a:p>
        </p:txBody>
      </p:sp>
      <p:sp>
        <p:nvSpPr>
          <p:cNvPr id="12291" name="Content Placeholder 2"/>
          <p:cNvSpPr>
            <a:spLocks noGrp="1"/>
          </p:cNvSpPr>
          <p:nvPr>
            <p:ph idx="1"/>
          </p:nvPr>
        </p:nvSpPr>
        <p:spPr>
          <a:xfrm>
            <a:off x="533400" y="1371600"/>
            <a:ext cx="8229600" cy="4525963"/>
          </a:xfrm>
        </p:spPr>
        <p:txBody>
          <a:bodyPr/>
          <a:lstStyle/>
          <a:p>
            <a:pPr eaLnBrk="1" hangingPunct="1"/>
            <a:r>
              <a:rPr lang="en-US" altLang="en-US" sz="2800"/>
              <a:t>Before the Notice, the NIMAC was only able to accept NIMAS files for instructional materials published in a “hard copy” print format. </a:t>
            </a:r>
          </a:p>
          <a:p>
            <a:pPr eaLnBrk="1" hangingPunct="1"/>
            <a:r>
              <a:rPr lang="en-US" altLang="en-US" sz="2800"/>
              <a:t>As of last spring, the NIMAC is able to accept NIMAS files for instructional materials that are distributed to students in a digital format (i.e., with no printed book equivalent). </a:t>
            </a:r>
          </a:p>
          <a:p>
            <a:pPr eaLnBrk="1" hangingPunct="1"/>
            <a:r>
              <a:rPr lang="en-US" altLang="en-US" sz="2800"/>
              <a:t>To date, the NIMAC has accepted 44 files for digital instructional materials.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1143000"/>
          </a:xfrm>
        </p:spPr>
        <p:txBody>
          <a:bodyPr/>
          <a:lstStyle/>
          <a:p>
            <a:r>
              <a:rPr lang="en-US" altLang="en-US" sz="4000"/>
              <a:t>Serving Students with Disabilities</a:t>
            </a:r>
          </a:p>
        </p:txBody>
      </p:sp>
      <p:sp>
        <p:nvSpPr>
          <p:cNvPr id="13315" name="Content Placeholder 2"/>
          <p:cNvSpPr>
            <a:spLocks noGrp="1"/>
          </p:cNvSpPr>
          <p:nvPr>
            <p:ph idx="1"/>
          </p:nvPr>
        </p:nvSpPr>
        <p:spPr>
          <a:xfrm>
            <a:off x="533400" y="1828800"/>
            <a:ext cx="8229600" cy="4068763"/>
          </a:xfrm>
        </p:spPr>
        <p:txBody>
          <a:bodyPr/>
          <a:lstStyle/>
          <a:p>
            <a:pPr eaLnBrk="1" hangingPunct="1"/>
            <a:r>
              <a:rPr lang="en-US" altLang="en-US" sz="2800" dirty="0"/>
              <a:t>Not all digital instructional materials are accessible. </a:t>
            </a:r>
          </a:p>
          <a:p>
            <a:pPr eaLnBrk="1" hangingPunct="1"/>
            <a:r>
              <a:rPr lang="en-US" altLang="en-US" sz="2800" dirty="0"/>
              <a:t>When students with disabilities are unable to use the digital format distributed to other students, NIMAS can be the starting point for producing braille and other accessible formats. </a:t>
            </a:r>
          </a:p>
          <a:p>
            <a:pPr eaLnBrk="1" hangingPunct="1"/>
            <a:r>
              <a:rPr lang="en-US" altLang="en-US" sz="2800" dirty="0"/>
              <a:t>Caveat: “Digital instructional materials” can include a wide range of products and technology.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52400"/>
            <a:ext cx="8229600" cy="1143000"/>
          </a:xfrm>
        </p:spPr>
        <p:txBody>
          <a:bodyPr/>
          <a:lstStyle/>
          <a:p>
            <a:r>
              <a:rPr lang="en-US" altLang="en-US" sz="4000"/>
              <a:t>The NOI and the NIMAS Format</a:t>
            </a:r>
          </a:p>
        </p:txBody>
      </p:sp>
      <p:sp>
        <p:nvSpPr>
          <p:cNvPr id="14339" name="Content Placeholder 2"/>
          <p:cNvSpPr>
            <a:spLocks noGrp="1"/>
          </p:cNvSpPr>
          <p:nvPr>
            <p:ph idx="1"/>
          </p:nvPr>
        </p:nvSpPr>
        <p:spPr>
          <a:xfrm>
            <a:off x="533400" y="1447800"/>
            <a:ext cx="8229600" cy="4038600"/>
          </a:xfrm>
        </p:spPr>
        <p:txBody>
          <a:bodyPr/>
          <a:lstStyle/>
          <a:p>
            <a:pPr eaLnBrk="1" hangingPunct="1"/>
            <a:r>
              <a:rPr lang="en-US" altLang="en-US" sz="2800"/>
              <a:t>The NIMAS 1.1 format has not changed.</a:t>
            </a:r>
          </a:p>
          <a:p>
            <a:pPr eaLnBrk="1" hangingPunct="1"/>
            <a:r>
              <a:rPr lang="en-US" altLang="en-US" sz="2800"/>
              <a:t>This format, based on the DAISY Standard, is designed to capture the content, structure and linear reading order of printed books. </a:t>
            </a:r>
          </a:p>
          <a:p>
            <a:pPr eaLnBrk="1" hangingPunct="1"/>
            <a:r>
              <a:rPr lang="en-US" altLang="en-US" sz="2800"/>
              <a:t>Digital materials must meet the requirements of the NIMAS specification--including metadata requirements--to be submitted to the NIMAC.</a:t>
            </a:r>
          </a:p>
          <a:p>
            <a:pPr eaLnBrk="1" hangingPunct="1"/>
            <a:r>
              <a:rPr lang="en-US" altLang="en-US" sz="2800"/>
              <a:t>At this time, this includes having an ISBN.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229600" cy="1143000"/>
          </a:xfrm>
        </p:spPr>
        <p:txBody>
          <a:bodyPr/>
          <a:lstStyle/>
          <a:p>
            <a:r>
              <a:rPr lang="en-US" altLang="en-US" sz="4000"/>
              <a:t>Which materials are suitable for supplying in NIMAS format?</a:t>
            </a:r>
          </a:p>
        </p:txBody>
      </p:sp>
      <p:sp>
        <p:nvSpPr>
          <p:cNvPr id="15363" name="Content Placeholder 2"/>
          <p:cNvSpPr>
            <a:spLocks noGrp="1"/>
          </p:cNvSpPr>
          <p:nvPr>
            <p:ph idx="1"/>
          </p:nvPr>
        </p:nvSpPr>
        <p:spPr>
          <a:xfrm>
            <a:off x="533400" y="1905000"/>
            <a:ext cx="8229600" cy="4572000"/>
          </a:xfrm>
        </p:spPr>
        <p:txBody>
          <a:bodyPr/>
          <a:lstStyle/>
          <a:p>
            <a:pPr eaLnBrk="1" hangingPunct="1"/>
            <a:r>
              <a:rPr lang="en-US" altLang="en-US" sz="2800"/>
              <a:t>Digital instructional materials that are primarily composed of static images and text, with minimal or no interactivity, are appropriate for conversion into NIMAS format. </a:t>
            </a:r>
          </a:p>
          <a:p>
            <a:pPr eaLnBrk="1" hangingPunct="1"/>
            <a:r>
              <a:rPr lang="en-US" altLang="en-US" sz="2800"/>
              <a:t>For example, a digital text that is distributed as a PDF to schools could be appropriate for conversion into NIMAS.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1143000"/>
          </a:xfrm>
        </p:spPr>
        <p:txBody>
          <a:bodyPr/>
          <a:lstStyle/>
          <a:p>
            <a:r>
              <a:rPr lang="en-US" altLang="en-US" sz="4000"/>
              <a:t>What materials are </a:t>
            </a:r>
            <a:r>
              <a:rPr lang="en-US" altLang="en-US" sz="4000" i="1"/>
              <a:t>not</a:t>
            </a:r>
            <a:r>
              <a:rPr lang="en-US" altLang="en-US" sz="4000"/>
              <a:t> suitable for supplying in the NIMAS format?</a:t>
            </a:r>
          </a:p>
        </p:txBody>
      </p:sp>
      <p:sp>
        <p:nvSpPr>
          <p:cNvPr id="16387" name="Content Placeholder 2"/>
          <p:cNvSpPr>
            <a:spLocks noGrp="1"/>
          </p:cNvSpPr>
          <p:nvPr>
            <p:ph idx="1"/>
          </p:nvPr>
        </p:nvSpPr>
        <p:spPr>
          <a:xfrm>
            <a:off x="533400" y="1905000"/>
            <a:ext cx="8229600" cy="3992563"/>
          </a:xfrm>
        </p:spPr>
        <p:txBody>
          <a:bodyPr/>
          <a:lstStyle/>
          <a:p>
            <a:pPr eaLnBrk="1" hangingPunct="1"/>
            <a:r>
              <a:rPr lang="en-US" altLang="en-US" sz="2800" dirty="0"/>
              <a:t>Highly interactive digital materials cannot be converted into NIMAS.</a:t>
            </a:r>
          </a:p>
          <a:p>
            <a:pPr eaLnBrk="1" hangingPunct="1"/>
            <a:r>
              <a:rPr lang="en-US" altLang="en-US" sz="2800" dirty="0"/>
              <a:t>This includes products such as educational games, software and apps, as well as materials that are comprised primarily of multimedia such as audio and video files.</a:t>
            </a:r>
          </a:p>
          <a:p>
            <a:pPr eaLnBrk="1" hangingPunct="1"/>
            <a:r>
              <a:rPr lang="en-US" altLang="en-US" sz="2800" dirty="0"/>
              <a:t>Standardized tests also remain outside of scope for NIMAS, whether they are print or digital.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52400"/>
            <a:ext cx="8229600" cy="1143000"/>
          </a:xfrm>
        </p:spPr>
        <p:txBody>
          <a:bodyPr/>
          <a:lstStyle/>
          <a:p>
            <a:r>
              <a:rPr lang="en-US" altLang="en-US" sz="4000"/>
              <a:t>NIMAS &amp; Procurement</a:t>
            </a:r>
          </a:p>
        </p:txBody>
      </p:sp>
      <p:sp>
        <p:nvSpPr>
          <p:cNvPr id="17411" name="Content Placeholder 2"/>
          <p:cNvSpPr>
            <a:spLocks noGrp="1"/>
          </p:cNvSpPr>
          <p:nvPr>
            <p:ph idx="1"/>
          </p:nvPr>
        </p:nvSpPr>
        <p:spPr>
          <a:xfrm>
            <a:off x="533400" y="1295400"/>
            <a:ext cx="8229600" cy="4800600"/>
          </a:xfrm>
        </p:spPr>
        <p:txBody>
          <a:bodyPr/>
          <a:lstStyle/>
          <a:p>
            <a:pPr eaLnBrk="1" hangingPunct="1"/>
            <a:r>
              <a:rPr lang="en-US" altLang="en-US" sz="2800" dirty="0"/>
              <a:t>There is no blanket requirement under IDEA 2004 for publishers to submit NIMAS for print or digital instructional materials.</a:t>
            </a:r>
          </a:p>
          <a:p>
            <a:pPr eaLnBrk="1" hangingPunct="1"/>
            <a:r>
              <a:rPr lang="en-US" altLang="en-US" sz="2800" dirty="0"/>
              <a:t>The NOI has not changed the mechanism for states and districts to require NIMAS from publishers.</a:t>
            </a:r>
          </a:p>
          <a:p>
            <a:pPr eaLnBrk="1" hangingPunct="1"/>
            <a:r>
              <a:rPr lang="en-US" altLang="en-US" sz="2800" dirty="0"/>
              <a:t>Customers must still require NIMAS at the point of procuring instructional materials by including this requirement in their adoption contracts and purchase agreements.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152400"/>
            <a:ext cx="8229600" cy="1143000"/>
          </a:xfrm>
        </p:spPr>
        <p:txBody>
          <a:bodyPr/>
          <a:lstStyle/>
          <a:p>
            <a:r>
              <a:rPr lang="en-US" altLang="en-US" sz="4000"/>
              <a:t>NIMAS Exemption for </a:t>
            </a:r>
            <a:br>
              <a:rPr lang="en-US" altLang="en-US" sz="4000"/>
            </a:br>
            <a:r>
              <a:rPr lang="en-US" altLang="en-US" sz="4000"/>
              <a:t>“Born-Accessible” Materials</a:t>
            </a:r>
          </a:p>
        </p:txBody>
      </p:sp>
      <p:sp>
        <p:nvSpPr>
          <p:cNvPr id="18435" name="Content Placeholder 2"/>
          <p:cNvSpPr>
            <a:spLocks noGrp="1"/>
          </p:cNvSpPr>
          <p:nvPr>
            <p:ph idx="1"/>
          </p:nvPr>
        </p:nvSpPr>
        <p:spPr>
          <a:xfrm>
            <a:off x="533400" y="1752600"/>
            <a:ext cx="8229600" cy="4144963"/>
          </a:xfrm>
        </p:spPr>
        <p:txBody>
          <a:bodyPr/>
          <a:lstStyle/>
          <a:p>
            <a:pPr eaLnBrk="1" hangingPunct="1"/>
            <a:r>
              <a:rPr lang="en-US" altLang="en-US" sz="2800"/>
              <a:t>To promote the production of digital instructional materials that are accessible “out of the box,” the NOI provides an exemption for materials that meet WCAG 2.0 AA requirements.</a:t>
            </a:r>
          </a:p>
          <a:p>
            <a:pPr eaLnBrk="1" hangingPunct="1"/>
            <a:r>
              <a:rPr lang="en-US" altLang="en-US" sz="2800"/>
              <a:t>Digital materials that meet this standard do not have to be supplied to the NIMAC. </a:t>
            </a:r>
          </a:p>
          <a:p>
            <a:pPr eaLnBrk="1" hangingPunct="1"/>
            <a:r>
              <a:rPr lang="en-US" altLang="en-US" sz="2800"/>
              <a:t>We anticipate that this benchmark for accessibility will evolve as standards change.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1143000"/>
          </a:xfrm>
        </p:spPr>
        <p:txBody>
          <a:bodyPr/>
          <a:lstStyle/>
          <a:p>
            <a:r>
              <a:rPr lang="en-US" altLang="en-US" sz="4000"/>
              <a:t>The Need for Braille</a:t>
            </a:r>
          </a:p>
        </p:txBody>
      </p:sp>
      <p:sp>
        <p:nvSpPr>
          <p:cNvPr id="13315" name="Content Placeholder 2"/>
          <p:cNvSpPr>
            <a:spLocks noGrp="1"/>
          </p:cNvSpPr>
          <p:nvPr>
            <p:ph idx="1"/>
          </p:nvPr>
        </p:nvSpPr>
        <p:spPr>
          <a:xfrm>
            <a:off x="533400" y="1600200"/>
            <a:ext cx="8229600" cy="4343400"/>
          </a:xfrm>
        </p:spPr>
        <p:txBody>
          <a:bodyPr/>
          <a:lstStyle/>
          <a:p>
            <a:pPr eaLnBrk="1" hangingPunct="1">
              <a:defRPr/>
            </a:pPr>
            <a:r>
              <a:rPr lang="en-US" altLang="en-US" sz="2800" dirty="0"/>
              <a:t>Although there is a NIMAS exemption for digital instructional materials that meet WCAG 2.0 AA, in some cases hard copy braille will remain the appropriate accessible format for a student. </a:t>
            </a:r>
          </a:p>
          <a:p>
            <a:pPr eaLnBrk="1" hangingPunct="1">
              <a:defRPr/>
            </a:pPr>
            <a:r>
              <a:rPr lang="en-US" altLang="en-US" sz="2800" dirty="0"/>
              <a:t>It may still be necessary for publishers to provide some type of source file for braille production, if the accessible digital format distributed to schools cannot be used for this purpose.</a:t>
            </a:r>
          </a:p>
          <a:p>
            <a:pPr marL="0" indent="0" eaLnBrk="1" hangingPunct="1">
              <a:buFontTx/>
              <a:buNone/>
              <a:defRPr/>
            </a:pPr>
            <a:endParaRPr lang="en-US" alt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1066800"/>
          </a:xfrm>
        </p:spPr>
        <p:txBody>
          <a:bodyPr/>
          <a:lstStyle/>
          <a:p>
            <a:r>
              <a:rPr lang="en-US" altLang="en-US" sz="3600" dirty="0"/>
              <a:t>Technical Assistance on Procurement</a:t>
            </a:r>
          </a:p>
        </p:txBody>
      </p:sp>
      <p:sp>
        <p:nvSpPr>
          <p:cNvPr id="13315" name="Content Placeholder 2"/>
          <p:cNvSpPr>
            <a:spLocks noGrp="1"/>
          </p:cNvSpPr>
          <p:nvPr>
            <p:ph idx="1"/>
          </p:nvPr>
        </p:nvSpPr>
        <p:spPr>
          <a:xfrm>
            <a:off x="533400" y="1295400"/>
            <a:ext cx="8229600" cy="4648200"/>
          </a:xfrm>
        </p:spPr>
        <p:txBody>
          <a:bodyPr/>
          <a:lstStyle/>
          <a:p>
            <a:pPr eaLnBrk="1" hangingPunct="1">
              <a:defRPr/>
            </a:pPr>
            <a:r>
              <a:rPr lang="en-US" altLang="en-US" sz="2800" dirty="0"/>
              <a:t>The National AEM Center currently provides sample contract language and additional guidance relating to inclusion of accessibility requirements when selecting digital materials:</a:t>
            </a:r>
          </a:p>
          <a:p>
            <a:pPr eaLnBrk="1" hangingPunct="1">
              <a:defRPr/>
            </a:pPr>
            <a:r>
              <a:rPr lang="en-US" altLang="en-US" sz="2800" dirty="0">
                <a:hlinkClick r:id="rId2"/>
              </a:rPr>
              <a:t>https://aem.cast.org/acquire/communicating-accessibility-requirements</a:t>
            </a:r>
            <a:r>
              <a:rPr lang="en-US" altLang="en-US" sz="2800" dirty="0"/>
              <a:t> </a:t>
            </a:r>
          </a:p>
          <a:p>
            <a:pPr eaLnBrk="1" hangingPunct="1">
              <a:defRPr/>
            </a:pPr>
            <a:r>
              <a:rPr lang="en-US" altLang="en-US" sz="2800" dirty="0">
                <a:hlinkClick r:id="rId3"/>
              </a:rPr>
              <a:t>https://aem.cast.org/nimas-nimac/nimas-purchase-orders-contracts</a:t>
            </a:r>
            <a:r>
              <a:rPr lang="en-US" altLang="en-US" sz="2800" dirty="0"/>
              <a:t> </a:t>
            </a:r>
          </a:p>
          <a:p>
            <a:pPr eaLnBrk="1" hangingPunct="1">
              <a:defRPr/>
            </a:pPr>
            <a:r>
              <a:rPr lang="en-US" altLang="en-US" sz="2800" dirty="0"/>
              <a:t>For help in these areas, please contact: </a:t>
            </a:r>
            <a:r>
              <a:rPr lang="en-US" altLang="en-US" sz="2800" dirty="0">
                <a:hlinkClick r:id="rId4"/>
              </a:rPr>
              <a:t>aem@cast.org</a:t>
            </a:r>
            <a:r>
              <a:rPr lang="en-US" altLang="en-US" sz="2800" dirty="0"/>
              <a:t> </a:t>
            </a:r>
          </a:p>
          <a:p>
            <a:pPr eaLnBrk="1" hangingPunct="1">
              <a:defRPr/>
            </a:pPr>
            <a:endParaRPr lang="en-US" altLang="en-US" sz="2800" dirty="0"/>
          </a:p>
        </p:txBody>
      </p:sp>
    </p:spTree>
    <p:extLst>
      <p:ext uri="{BB962C8B-B14F-4D97-AF65-F5344CB8AC3E}">
        <p14:creationId xmlns:p14="http://schemas.microsoft.com/office/powerpoint/2010/main" val="2556046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0"/>
            <a:ext cx="8229600" cy="1143000"/>
          </a:xfrm>
        </p:spPr>
        <p:txBody>
          <a:bodyPr/>
          <a:lstStyle/>
          <a:p>
            <a:r>
              <a:rPr lang="en-US" altLang="en-US"/>
              <a:t>Additional Resources</a:t>
            </a:r>
          </a:p>
        </p:txBody>
      </p:sp>
      <p:sp>
        <p:nvSpPr>
          <p:cNvPr id="15363" name="Content Placeholder 2"/>
          <p:cNvSpPr>
            <a:spLocks noGrp="1"/>
          </p:cNvSpPr>
          <p:nvPr>
            <p:ph idx="1"/>
          </p:nvPr>
        </p:nvSpPr>
        <p:spPr>
          <a:xfrm>
            <a:off x="609600" y="1143000"/>
            <a:ext cx="8229600" cy="5029200"/>
          </a:xfrm>
        </p:spPr>
        <p:txBody>
          <a:bodyPr/>
          <a:lstStyle/>
          <a:p>
            <a:pPr marL="0" indent="0">
              <a:buFontTx/>
              <a:buNone/>
              <a:defRPr/>
            </a:pPr>
            <a:r>
              <a:rPr lang="en-US" sz="2400" b="1" dirty="0"/>
              <a:t>The Notice</a:t>
            </a:r>
          </a:p>
          <a:p>
            <a:pPr>
              <a:defRPr/>
            </a:pPr>
            <a:r>
              <a:rPr lang="en-US" sz="2400" dirty="0"/>
              <a:t>The complete notice as published in the Federal Register is found at: </a:t>
            </a:r>
            <a:r>
              <a:rPr lang="en-US" sz="2400" u="sng" dirty="0">
                <a:hlinkClick r:id="rId3"/>
              </a:rPr>
              <a:t>Final Notice of Interpretation</a:t>
            </a:r>
            <a:r>
              <a:rPr lang="en-US" sz="2400" dirty="0"/>
              <a:t>.</a:t>
            </a:r>
          </a:p>
          <a:p>
            <a:pPr>
              <a:defRPr/>
            </a:pPr>
            <a:r>
              <a:rPr lang="en-US" sz="2400" dirty="0"/>
              <a:t>An accessible version of the Notice can also be accessed at: </a:t>
            </a:r>
            <a:r>
              <a:rPr lang="en-US" sz="2400" u="sng" dirty="0">
                <a:hlinkClick r:id="rId4"/>
              </a:rPr>
              <a:t>Final Notice-Word Doc</a:t>
            </a:r>
            <a:r>
              <a:rPr lang="en-US" sz="2400" dirty="0"/>
              <a:t>.</a:t>
            </a:r>
          </a:p>
          <a:p>
            <a:pPr marL="0" indent="0">
              <a:buFontTx/>
              <a:buNone/>
              <a:defRPr/>
            </a:pPr>
            <a:r>
              <a:rPr lang="en-US" sz="2400" b="1" dirty="0"/>
              <a:t>Archived Joint Webinar with National AEM Center</a:t>
            </a:r>
          </a:p>
          <a:p>
            <a:pPr>
              <a:defRPr/>
            </a:pPr>
            <a:r>
              <a:rPr lang="en-US" sz="2400" dirty="0">
                <a:hlinkClick r:id="rId5"/>
              </a:rPr>
              <a:t>NIMAS &amp; Digital Instructional Materials (March 2021)</a:t>
            </a:r>
            <a:r>
              <a:rPr lang="en-US" sz="2400" dirty="0"/>
              <a:t> </a:t>
            </a:r>
          </a:p>
          <a:p>
            <a:pPr marL="0" indent="0">
              <a:buFontTx/>
              <a:buNone/>
              <a:defRPr/>
            </a:pPr>
            <a:r>
              <a:rPr lang="en-US" sz="2400" b="1" dirty="0"/>
              <a:t>Additional Guidance from NIMAC and the AEM Center</a:t>
            </a:r>
          </a:p>
          <a:p>
            <a:pPr>
              <a:defRPr/>
            </a:pPr>
            <a:r>
              <a:rPr lang="en-US" sz="2400" u="sng" dirty="0">
                <a:hlinkClick r:id="rId6"/>
              </a:rPr>
              <a:t>FAQ: The NIMAC and Digital Materials</a:t>
            </a:r>
            <a:endParaRPr lang="en-US" sz="2400" u="sng" dirty="0"/>
          </a:p>
          <a:p>
            <a:pPr>
              <a:defRPr/>
            </a:pPr>
            <a:r>
              <a:rPr lang="pt-BR" sz="2400" u="sng" dirty="0">
                <a:hlinkClick r:id="rId6"/>
              </a:rPr>
              <a:t>NIMAS Exemplar for Digital Material</a:t>
            </a:r>
            <a:endParaRPr lang="en-US" sz="2400" u="sng" dirty="0">
              <a:hlinkClick r:id="rId6"/>
            </a:endParaRPr>
          </a:p>
          <a:p>
            <a:pPr>
              <a:defRPr/>
            </a:pPr>
            <a:r>
              <a:rPr lang="en-US" altLang="en-US" sz="2400" dirty="0">
                <a:solidFill>
                  <a:srgbClr val="00B050"/>
                </a:solidFill>
                <a:hlinkClick r:id="rId7"/>
              </a:rPr>
              <a:t>FAQ: NIMAS and Digital Materials</a:t>
            </a:r>
            <a:endParaRPr lang="en-US" altLang="en-US" sz="2400" dirty="0">
              <a:solidFill>
                <a:srgbClr val="00B05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590800"/>
            <a:ext cx="8229600" cy="1143000"/>
          </a:xfrm>
        </p:spPr>
        <p:txBody>
          <a:bodyPr/>
          <a:lstStyle/>
          <a:p>
            <a:r>
              <a:rPr lang="en-US" altLang="en-US"/>
              <a:t>Part Two: NLS Eligibility Guidelines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z="4000"/>
              <a:t>Part Two: NLS Eligibility Guidelines</a:t>
            </a:r>
          </a:p>
        </p:txBody>
      </p:sp>
      <p:sp>
        <p:nvSpPr>
          <p:cNvPr id="6147" name="Content Placeholder 2"/>
          <p:cNvSpPr>
            <a:spLocks noGrp="1"/>
          </p:cNvSpPr>
          <p:nvPr>
            <p:ph idx="1"/>
          </p:nvPr>
        </p:nvSpPr>
        <p:spPr>
          <a:xfrm>
            <a:off x="457200" y="1752600"/>
            <a:ext cx="8229600" cy="4724400"/>
          </a:xfrm>
        </p:spPr>
        <p:txBody>
          <a:bodyPr/>
          <a:lstStyle/>
          <a:p>
            <a:pPr>
              <a:defRPr/>
            </a:pPr>
            <a:r>
              <a:rPr lang="en-US" altLang="en-US" dirty="0"/>
              <a:t>Background for the new NLS guidelines</a:t>
            </a:r>
          </a:p>
          <a:p>
            <a:pPr>
              <a:defRPr/>
            </a:pPr>
            <a:r>
              <a:rPr lang="en-US" altLang="en-US" dirty="0"/>
              <a:t>Two </a:t>
            </a:r>
            <a:r>
              <a:rPr lang="en-US" altLang="en-US"/>
              <a:t>Marrakesh terminology changes </a:t>
            </a:r>
            <a:r>
              <a:rPr lang="en-US" altLang="en-US" dirty="0"/>
              <a:t>to U.S. copyright </a:t>
            </a:r>
          </a:p>
          <a:p>
            <a:pPr>
              <a:defRPr/>
            </a:pPr>
            <a:r>
              <a:rPr lang="en-US" altLang="en-US" dirty="0"/>
              <a:t>New NLS (and NIMAS) eligibility categories</a:t>
            </a:r>
          </a:p>
          <a:p>
            <a:pPr>
              <a:defRPr/>
            </a:pPr>
            <a:r>
              <a:rPr lang="en-US" altLang="en-US" dirty="0"/>
              <a:t>Competent Authority</a:t>
            </a:r>
          </a:p>
          <a:p>
            <a:pPr>
              <a:defRPr/>
            </a:pPr>
            <a:r>
              <a:rPr lang="en-US" altLang="en-US" dirty="0"/>
              <a:t>New NIMAC Agreements</a:t>
            </a:r>
          </a:p>
          <a:p>
            <a:pPr marL="0" indent="0">
              <a:buFontTx/>
              <a:buNone/>
              <a:defRPr/>
            </a:pPr>
            <a:endParaRPr lang="en-US" altLang="en-US" b="1" dirty="0"/>
          </a:p>
          <a:p>
            <a:pPr marL="0" indent="0">
              <a:buFontTx/>
              <a:buNone/>
              <a:defRPr/>
            </a:pPr>
            <a:endParaRPr lang="en-US" altLang="en-US" b="1" dirty="0"/>
          </a:p>
          <a:p>
            <a:pPr marL="0" indent="0">
              <a:buFontTx/>
              <a:buNone/>
              <a:defRPr/>
            </a:pPr>
            <a:endParaRPr lang="en-US" altLang="en-US" b="1" dirty="0"/>
          </a:p>
          <a:p>
            <a:pPr marL="0" indent="0">
              <a:buFontTx/>
              <a:buNone/>
              <a:defRPr/>
            </a:pPr>
            <a:endParaRPr lang="en-US" altLang="en-US" sz="900" b="1" dirty="0"/>
          </a:p>
          <a:p>
            <a:pPr marL="0" indent="0">
              <a:buFontTx/>
              <a:buNone/>
              <a:defRPr/>
            </a:pPr>
            <a:r>
              <a:rPr lang="en-US" altLang="en-US" sz="2000" b="1" dirty="0"/>
              <a:t>*This PowerPoint is available for you to keep for future reference.*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590800"/>
            <a:ext cx="8229600" cy="1143000"/>
          </a:xfrm>
        </p:spPr>
        <p:txBody>
          <a:bodyPr/>
          <a:lstStyle/>
          <a:p>
            <a:r>
              <a:rPr lang="en-US" altLang="en-US"/>
              <a:t>NIMAS Eligibility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Eligibility in IDEA 2004</a:t>
            </a:r>
          </a:p>
        </p:txBody>
      </p:sp>
      <p:sp>
        <p:nvSpPr>
          <p:cNvPr id="30723" name="Content Placeholder 2"/>
          <p:cNvSpPr>
            <a:spLocks noGrp="1"/>
          </p:cNvSpPr>
          <p:nvPr>
            <p:ph idx="1"/>
          </p:nvPr>
        </p:nvSpPr>
        <p:spPr/>
        <p:txBody>
          <a:bodyPr/>
          <a:lstStyle/>
          <a:p>
            <a:r>
              <a:rPr lang="en-US" altLang="en-US"/>
              <a:t>In order for students to be eligible for NIMAS, IDEA 2004, Part D, Sec. 674 (e)(3)(A)</a:t>
            </a:r>
            <a:r>
              <a:rPr lang="en-US" altLang="en-US" baseline="30000"/>
              <a:t>1</a:t>
            </a:r>
            <a:r>
              <a:rPr lang="en-US" altLang="en-US"/>
              <a:t> imposes two requirements:</a:t>
            </a:r>
          </a:p>
          <a:p>
            <a:endParaRPr lang="en-US" altLang="en-US" sz="1200"/>
          </a:p>
          <a:p>
            <a:pPr lvl="1"/>
            <a:r>
              <a:rPr lang="en-US" altLang="en-US"/>
              <a:t>The student must have an Individualized Education Program (IEP).</a:t>
            </a:r>
          </a:p>
          <a:p>
            <a:pPr lvl="1"/>
            <a:r>
              <a:rPr lang="en-US" altLang="en-US"/>
              <a:t>The student must have a qualifying disability.</a:t>
            </a:r>
          </a:p>
          <a:p>
            <a:pPr lvl="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Qualifying Disability</a:t>
            </a:r>
          </a:p>
        </p:txBody>
      </p:sp>
      <p:sp>
        <p:nvSpPr>
          <p:cNvPr id="32771" name="Content Placeholder 2"/>
          <p:cNvSpPr>
            <a:spLocks noGrp="1"/>
          </p:cNvSpPr>
          <p:nvPr>
            <p:ph idx="1"/>
          </p:nvPr>
        </p:nvSpPr>
        <p:spPr>
          <a:xfrm>
            <a:off x="457200" y="1600200"/>
            <a:ext cx="8229600" cy="4800600"/>
          </a:xfrm>
        </p:spPr>
        <p:txBody>
          <a:bodyPr/>
          <a:lstStyle/>
          <a:p>
            <a:r>
              <a:rPr lang="en-US" altLang="en-US" sz="2800"/>
              <a:t>For the disability criterion of NIMAS eligibility, IDEA 2004 points to the NLS Guidelines.</a:t>
            </a:r>
          </a:p>
          <a:p>
            <a:r>
              <a:rPr lang="en-US" altLang="en-US" sz="2800"/>
              <a:t>These are the regulations found at 36 CFR 701.6 related to ‘An Act to provide books for the adult blind.’ </a:t>
            </a:r>
          </a:p>
          <a:p>
            <a:r>
              <a:rPr lang="en-US" altLang="en-US" sz="2800"/>
              <a:t>On February 12, 2021, the NLS published updated guidelines</a:t>
            </a:r>
            <a:r>
              <a:rPr lang="en-US" altLang="en-US" sz="2800" baseline="30000"/>
              <a:t>2</a:t>
            </a:r>
            <a:r>
              <a:rPr lang="en-US" altLang="en-US" sz="2800"/>
              <a:t> to align them with changes to U.S. copyright law made by the Marrakesh Treaty Implementation Act (MTIA).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The Marrakesh Treaty: Why?</a:t>
            </a:r>
          </a:p>
        </p:txBody>
      </p:sp>
      <p:sp>
        <p:nvSpPr>
          <p:cNvPr id="34819" name="Content Placeholder 2"/>
          <p:cNvSpPr>
            <a:spLocks noGrp="1"/>
          </p:cNvSpPr>
          <p:nvPr>
            <p:ph idx="1"/>
          </p:nvPr>
        </p:nvSpPr>
        <p:spPr>
          <a:xfrm>
            <a:off x="457200" y="1981200"/>
            <a:ext cx="8229600" cy="4144963"/>
          </a:xfrm>
        </p:spPr>
        <p:txBody>
          <a:bodyPr/>
          <a:lstStyle/>
          <a:p>
            <a:r>
              <a:rPr lang="en-US" altLang="en-US" sz="2800" dirty="0"/>
              <a:t>“Less than 10% of published materials are accessible to blind or low vision people.”</a:t>
            </a:r>
          </a:p>
          <a:p>
            <a:r>
              <a:rPr lang="en-US" altLang="en-US" sz="2800" dirty="0"/>
              <a:t>The treaty facilitates the sharing of accessible materials across national borders, for use by eligible persons with disabilities.</a:t>
            </a:r>
          </a:p>
          <a:p>
            <a:r>
              <a:rPr lang="en-US" altLang="en-US" sz="2800" dirty="0"/>
              <a:t>The U.S. ratified the Marrakesh Treaty via the MTIA, effective May 8, 2019.</a:t>
            </a:r>
          </a:p>
          <a:p>
            <a:endParaRPr lang="en-US" alt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“Ripple Effect”</a:t>
            </a:r>
          </a:p>
        </p:txBody>
      </p:sp>
      <p:sp>
        <p:nvSpPr>
          <p:cNvPr id="35843" name="Content Placeholder 2"/>
          <p:cNvSpPr>
            <a:spLocks noGrp="1"/>
          </p:cNvSpPr>
          <p:nvPr>
            <p:ph idx="1"/>
          </p:nvPr>
        </p:nvSpPr>
        <p:spPr>
          <a:xfrm>
            <a:off x="457200" y="1524000"/>
            <a:ext cx="8229600" cy="4525963"/>
          </a:xfrm>
        </p:spPr>
        <p:txBody>
          <a:bodyPr/>
          <a:lstStyle/>
          <a:p>
            <a:pPr marL="0" indent="0">
              <a:buFontTx/>
              <a:buNone/>
            </a:pPr>
            <a:r>
              <a:rPr lang="en-US" altLang="en-US"/>
              <a:t>1. MTIA </a:t>
            </a:r>
            <a:r>
              <a:rPr lang="en-US" altLang="en-US">
                <a:sym typeface="Wingdings" pitchFamily="2" charset="2"/>
              </a:rPr>
              <a:t> Changes to US Copyright Law (Section 121 or “Chafee”)</a:t>
            </a:r>
          </a:p>
          <a:p>
            <a:pPr marL="0" indent="0">
              <a:buFontTx/>
              <a:buNone/>
            </a:pPr>
            <a:endParaRPr lang="en-US" altLang="en-US" sz="1400">
              <a:sym typeface="Wingdings" pitchFamily="2" charset="2"/>
            </a:endParaRPr>
          </a:p>
          <a:p>
            <a:pPr marL="0" indent="0">
              <a:buFontTx/>
              <a:buNone/>
            </a:pPr>
            <a:r>
              <a:rPr lang="en-US" altLang="en-US">
                <a:sym typeface="Wingdings" pitchFamily="2" charset="2"/>
              </a:rPr>
              <a:t>2. Copyright Changes  Updated NLS Guidelines</a:t>
            </a:r>
          </a:p>
          <a:p>
            <a:pPr marL="0" indent="0">
              <a:buFontTx/>
              <a:buNone/>
            </a:pPr>
            <a:endParaRPr lang="en-US" altLang="en-US" sz="1400">
              <a:sym typeface="Wingdings" pitchFamily="2" charset="2"/>
            </a:endParaRPr>
          </a:p>
          <a:p>
            <a:pPr marL="0" indent="0">
              <a:buFontTx/>
              <a:buNone/>
            </a:pPr>
            <a:r>
              <a:rPr lang="en-US" altLang="en-US">
                <a:sym typeface="Wingdings" pitchFamily="2" charset="2"/>
              </a:rPr>
              <a:t>3. Updates NLS Guidelines  Updated NIMAS eligibility criteria (and NIMAC agreements!)</a:t>
            </a:r>
          </a:p>
          <a:p>
            <a:pPr marL="0" indent="0">
              <a:buFontTx/>
              <a:buNone/>
            </a:pPr>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2590800"/>
            <a:ext cx="8229600" cy="1143000"/>
          </a:xfrm>
        </p:spPr>
        <p:txBody>
          <a:bodyPr/>
          <a:lstStyle/>
          <a:p>
            <a:r>
              <a:rPr lang="en-US" altLang="en-US" dirty="0"/>
              <a:t>MTIA Changes to Copyright</a:t>
            </a:r>
            <a:r>
              <a:rPr lang="en-US" altLang="en-US" baseline="30000" dirty="0"/>
              <a:t>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z="4000"/>
              <a:t>“accessible formats”</a:t>
            </a:r>
          </a:p>
        </p:txBody>
      </p:sp>
      <p:sp>
        <p:nvSpPr>
          <p:cNvPr id="38915" name="Content Placeholder 2"/>
          <p:cNvSpPr>
            <a:spLocks noGrp="1"/>
          </p:cNvSpPr>
          <p:nvPr>
            <p:ph idx="1"/>
          </p:nvPr>
        </p:nvSpPr>
        <p:spPr/>
        <p:txBody>
          <a:bodyPr/>
          <a:lstStyle/>
          <a:p>
            <a:r>
              <a:rPr lang="en-US" altLang="en-US" sz="2800" dirty="0"/>
              <a:t>Changed the term “specialized formats,” the definition of which was limited to specific technologies, to “accessible formats,” which is defined more broadly as an “alternative manner or format” that allows an eligible person to have access to a work that is equivalent to a person without a disability.</a:t>
            </a:r>
          </a:p>
          <a:p>
            <a:r>
              <a:rPr lang="en-US" altLang="en-US" sz="2800" dirty="0"/>
              <a:t>Shift from focus on the technology (4-track tape, DAISY, braille) </a:t>
            </a:r>
            <a:r>
              <a:rPr lang="en-US" altLang="en-US" sz="2800" dirty="0">
                <a:sym typeface="Wingdings" panose="05000000000000000000" pitchFamily="2" charset="2"/>
              </a:rPr>
              <a:t> Focus on the individual’s needs</a:t>
            </a:r>
            <a:endParaRPr lang="en-US" alt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“eligible person”</a:t>
            </a:r>
          </a:p>
        </p:txBody>
      </p:sp>
      <p:sp>
        <p:nvSpPr>
          <p:cNvPr id="3" name="Content Placeholder 2"/>
          <p:cNvSpPr>
            <a:spLocks noGrp="1"/>
          </p:cNvSpPr>
          <p:nvPr>
            <p:ph idx="1"/>
          </p:nvPr>
        </p:nvSpPr>
        <p:spPr/>
        <p:txBody>
          <a:bodyPr/>
          <a:lstStyle/>
          <a:p>
            <a:pPr>
              <a:defRPr/>
            </a:pPr>
            <a:r>
              <a:rPr lang="en-US" sz="2800" dirty="0"/>
              <a:t>Updated the term “blind or other persons with disabilities,” to “eligible person,” which is defined as someone who is either blind, has a “visual impairment or perceptual or reading disability” rendering them unable to read printed works “to substantially the same degree as a person without an impairment or disability,” or has a physical disability making them unable to hold or manipulate a book or focus or move their eyes to read.  </a:t>
            </a:r>
          </a:p>
          <a:p>
            <a:pPr>
              <a:defRP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52400" y="2590800"/>
            <a:ext cx="8229600" cy="1371600"/>
          </a:xfrm>
        </p:spPr>
        <p:txBody>
          <a:bodyPr/>
          <a:lstStyle/>
          <a:p>
            <a:r>
              <a:rPr lang="en-US" altLang="en-US"/>
              <a:t>New NLS Guidelines = </a:t>
            </a:r>
            <a:br>
              <a:rPr lang="en-US" altLang="en-US"/>
            </a:br>
            <a:r>
              <a:rPr lang="en-US" altLang="en-US"/>
              <a:t>New NIMAS Eligibility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Eligibility: First Category</a:t>
            </a:r>
          </a:p>
        </p:txBody>
      </p:sp>
      <p:sp>
        <p:nvSpPr>
          <p:cNvPr id="3" name="Content Placeholder 2"/>
          <p:cNvSpPr>
            <a:spLocks noGrp="1"/>
          </p:cNvSpPr>
          <p:nvPr>
            <p:ph idx="1"/>
          </p:nvPr>
        </p:nvSpPr>
        <p:spPr>
          <a:xfrm>
            <a:off x="457200" y="1981200"/>
            <a:ext cx="8229600" cy="4144963"/>
          </a:xfrm>
        </p:spPr>
        <p:txBody>
          <a:bodyPr/>
          <a:lstStyle/>
          <a:p>
            <a:pPr marL="0" indent="0">
              <a:buFontTx/>
              <a:buNone/>
              <a:defRPr/>
            </a:pPr>
            <a:r>
              <a:rPr lang="en-US" sz="2800" dirty="0"/>
              <a:t>(b) </a:t>
            </a:r>
            <a:r>
              <a:rPr lang="en-US" sz="2800" i="1" dirty="0"/>
              <a:t>Eligibility.</a:t>
            </a:r>
            <a:r>
              <a:rPr lang="en-US" sz="2800" dirty="0"/>
              <a:t> (1) Individuals who meet the definition of “eligible person” in 17 U.S.C. 121</a:t>
            </a:r>
            <a:r>
              <a:rPr lang="en-US" sz="2800" baseline="30000" dirty="0"/>
              <a:t>4</a:t>
            </a:r>
            <a:r>
              <a:rPr lang="en-US" sz="2800" dirty="0"/>
              <a:t> are eligible for NLS's loan services. An “eligible person” thus means an individual who, regardless of any other disability—</a:t>
            </a:r>
          </a:p>
          <a:p>
            <a:pPr marL="0" indent="0">
              <a:buFontTx/>
              <a:buNone/>
              <a:defRPr/>
            </a:pPr>
            <a:endParaRPr lang="en-US" sz="2800" dirty="0"/>
          </a:p>
          <a:p>
            <a:pPr marL="0" indent="0">
              <a:buFontTx/>
              <a:buNone/>
              <a:defRPr/>
            </a:pPr>
            <a:r>
              <a:rPr lang="en-US" sz="2800" dirty="0"/>
              <a:t>(</a:t>
            </a:r>
            <a:r>
              <a:rPr lang="en-US" sz="2800" dirty="0" err="1"/>
              <a:t>i</a:t>
            </a:r>
            <a:r>
              <a:rPr lang="en-US" sz="2800" dirty="0"/>
              <a:t>) Is blind;</a:t>
            </a:r>
          </a:p>
          <a:p>
            <a:pPr>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Eligibility: Second Category</a:t>
            </a:r>
          </a:p>
        </p:txBody>
      </p:sp>
      <p:sp>
        <p:nvSpPr>
          <p:cNvPr id="44035" name="Content Placeholder 2"/>
          <p:cNvSpPr>
            <a:spLocks noGrp="1"/>
          </p:cNvSpPr>
          <p:nvPr>
            <p:ph idx="1"/>
          </p:nvPr>
        </p:nvSpPr>
        <p:spPr/>
        <p:txBody>
          <a:bodyPr/>
          <a:lstStyle/>
          <a:p>
            <a:pPr marL="0" indent="0">
              <a:buFontTx/>
              <a:buNone/>
            </a:pPr>
            <a:r>
              <a:rPr lang="en-US" altLang="en-US" sz="2800"/>
              <a:t>(ii) Has a visual impairment or perceptual or reading disability that cannot be improved to give visual function substantially equivalent to that of a person who has no such impairment or disability and so is unable to read printed works to substantially the same degree as a person without an impairment or disability; 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a:t>Eligibility: Third Category</a:t>
            </a:r>
          </a:p>
        </p:txBody>
      </p:sp>
      <p:sp>
        <p:nvSpPr>
          <p:cNvPr id="45059" name="Content Placeholder 2"/>
          <p:cNvSpPr>
            <a:spLocks noGrp="1"/>
          </p:cNvSpPr>
          <p:nvPr>
            <p:ph idx="1"/>
          </p:nvPr>
        </p:nvSpPr>
        <p:spPr/>
        <p:txBody>
          <a:bodyPr/>
          <a:lstStyle/>
          <a:p>
            <a:pPr marL="0" indent="0">
              <a:buFontTx/>
              <a:buNone/>
            </a:pPr>
            <a:br>
              <a:rPr lang="en-US" altLang="en-US"/>
            </a:br>
            <a:r>
              <a:rPr lang="en-US" altLang="en-US" sz="2800"/>
              <a:t>(iii) Is otherwise unable, through physical disability, to hold or manipulate a book or to focus or move the eyes to the extent that would be normally acceptable for reading</a:t>
            </a:r>
            <a:r>
              <a:rPr lang="en-US" altLang="en-US"/>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a:t>Competent Authority</a:t>
            </a:r>
          </a:p>
        </p:txBody>
      </p:sp>
      <p:sp>
        <p:nvSpPr>
          <p:cNvPr id="46083" name="Content Placeholder 2"/>
          <p:cNvSpPr>
            <a:spLocks noGrp="1"/>
          </p:cNvSpPr>
          <p:nvPr>
            <p:ph idx="1"/>
          </p:nvPr>
        </p:nvSpPr>
        <p:spPr>
          <a:xfrm>
            <a:off x="457200" y="1752600"/>
            <a:ext cx="8229600" cy="4373563"/>
          </a:xfrm>
        </p:spPr>
        <p:txBody>
          <a:bodyPr/>
          <a:lstStyle/>
          <a:p>
            <a:pPr marL="0" indent="0">
              <a:buFontTx/>
              <a:buNone/>
            </a:pPr>
            <a:r>
              <a:rPr lang="en-US" altLang="en-US" sz="2400"/>
              <a:t>(2) Eligibility must be certified by one of the following: doctor of medicine, doctor of osteopathy, ophthalmologist, optometrist, psychologist, registered nurse, therapist, and professional staff of hospitals, institutions, and public or welfare agencies (such as an educator, a social worker, case worker, counselor, rehabilitation teacher, certified reading specialist, school psychologist, superintendent, or librarian).</a:t>
            </a:r>
          </a:p>
          <a:p>
            <a:pPr marL="0" indent="0">
              <a:buFontTx/>
              <a:buNone/>
            </a:pPr>
            <a:endParaRPr lang="en-US" altLang="en-US" sz="2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Reading Disabilities</a:t>
            </a:r>
          </a:p>
        </p:txBody>
      </p:sp>
      <p:sp>
        <p:nvSpPr>
          <p:cNvPr id="47107" name="Content Placeholder 2"/>
          <p:cNvSpPr>
            <a:spLocks noGrp="1"/>
          </p:cNvSpPr>
          <p:nvPr>
            <p:ph idx="1"/>
          </p:nvPr>
        </p:nvSpPr>
        <p:spPr>
          <a:xfrm>
            <a:off x="457200" y="1752600"/>
            <a:ext cx="8229600" cy="4373563"/>
          </a:xfrm>
        </p:spPr>
        <p:txBody>
          <a:bodyPr/>
          <a:lstStyle/>
          <a:p>
            <a:r>
              <a:rPr lang="en-US" altLang="en-US" sz="2800"/>
              <a:t>The new guidelines remove the requirement for certification by a medical doctor for those with reading disabilities.</a:t>
            </a:r>
          </a:p>
          <a:p>
            <a:r>
              <a:rPr lang="en-US" altLang="en-US" sz="2800"/>
              <a:t>These individuals may now be certified by the same persons who are authorized to certify other print-disabled individuals for participation in the program.</a:t>
            </a:r>
          </a:p>
          <a:p>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a:t>IDEA 2004 and MTIA</a:t>
            </a:r>
          </a:p>
        </p:txBody>
      </p:sp>
      <p:sp>
        <p:nvSpPr>
          <p:cNvPr id="48131" name="Content Placeholder 2"/>
          <p:cNvSpPr>
            <a:spLocks noGrp="1"/>
          </p:cNvSpPr>
          <p:nvPr>
            <p:ph idx="1"/>
          </p:nvPr>
        </p:nvSpPr>
        <p:spPr>
          <a:xfrm>
            <a:off x="457200" y="1417638"/>
            <a:ext cx="8229600" cy="5211762"/>
          </a:xfrm>
        </p:spPr>
        <p:txBody>
          <a:bodyPr/>
          <a:lstStyle/>
          <a:p>
            <a:r>
              <a:rPr lang="en-US" altLang="en-US" sz="2400"/>
              <a:t>IDEA 2004 has not yet been updated to align the language with MTIA.</a:t>
            </a:r>
          </a:p>
          <a:p>
            <a:endParaRPr lang="en-US" altLang="en-US" sz="2400"/>
          </a:p>
          <a:p>
            <a:r>
              <a:rPr lang="en-US" altLang="en-US" sz="2400"/>
              <a:t>However, OSEP has instructed states to begin using the new terminology, advising that “[u]ntil such time as Congress makes technical amendments to the IDEA statute and the Department is able to make conforming technical amendments to the IDEA Part B regulations, States should rely on, and utilize, the terms and definitions as updated and implemented by the Marrakesh Treaty and found in the Copyright Act at 17 U.S.C § 121.”</a:t>
            </a:r>
            <a:r>
              <a:rPr lang="en-US" altLang="en-US" sz="2400" baseline="30000"/>
              <a:t>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152400" y="2590800"/>
            <a:ext cx="8229600" cy="1371600"/>
          </a:xfrm>
        </p:spPr>
        <p:txBody>
          <a:bodyPr/>
          <a:lstStyle/>
          <a:p>
            <a:r>
              <a:rPr lang="en-US" altLang="en-US"/>
              <a:t>New NIMAC Agreements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a:t>NIMAC Agreements</a:t>
            </a:r>
          </a:p>
        </p:txBody>
      </p:sp>
      <p:sp>
        <p:nvSpPr>
          <p:cNvPr id="51203" name="Content Placeholder 2"/>
          <p:cNvSpPr>
            <a:spLocks noGrp="1"/>
          </p:cNvSpPr>
          <p:nvPr>
            <p:ph idx="1"/>
          </p:nvPr>
        </p:nvSpPr>
        <p:spPr/>
        <p:txBody>
          <a:bodyPr/>
          <a:lstStyle/>
          <a:p>
            <a:r>
              <a:rPr lang="en-US" altLang="en-US"/>
              <a:t>The NIMAC is currently in the process of revising its Coordination Agreement and Limitation of Use Agreement to reflect the updated NLS Guidelines and the NOI.</a:t>
            </a:r>
          </a:p>
          <a:p>
            <a:r>
              <a:rPr lang="en-US" altLang="en-US"/>
              <a:t>If you are a NIMAC Authorized User, Accessible Media Producer or State Coordinator, keep an eye out for the new agreement to appear in your Inbox in the next few weeks!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a:t>Resources</a:t>
            </a:r>
          </a:p>
        </p:txBody>
      </p:sp>
      <p:sp>
        <p:nvSpPr>
          <p:cNvPr id="52227" name="Content Placeholder 2"/>
          <p:cNvSpPr>
            <a:spLocks noGrp="1"/>
          </p:cNvSpPr>
          <p:nvPr>
            <p:ph idx="1"/>
          </p:nvPr>
        </p:nvSpPr>
        <p:spPr>
          <a:xfrm>
            <a:off x="457200" y="1417638"/>
            <a:ext cx="8229600" cy="4708525"/>
          </a:xfrm>
        </p:spPr>
        <p:txBody>
          <a:bodyPr/>
          <a:lstStyle/>
          <a:p>
            <a:pPr marL="514350" indent="-457200">
              <a:buFontTx/>
              <a:buAutoNum type="arabicPeriod"/>
            </a:pPr>
            <a:endParaRPr lang="en-US" altLang="en-US" sz="2400" dirty="0">
              <a:hlinkClick r:id="rId2"/>
            </a:endParaRPr>
          </a:p>
          <a:p>
            <a:pPr marL="514350" indent="-457200">
              <a:buFontTx/>
              <a:buAutoNum type="arabicPeriod"/>
            </a:pPr>
            <a:r>
              <a:rPr lang="en-US" altLang="en-US" sz="2800" dirty="0" err="1">
                <a:hlinkClick r:id="rId3"/>
              </a:rPr>
              <a:t>NIMAS</a:t>
            </a:r>
            <a:r>
              <a:rPr lang="en-US" altLang="en-US" sz="2800" dirty="0">
                <a:hlinkClick r:id="rId3"/>
              </a:rPr>
              <a:t> Provisions in IDEA 2004</a:t>
            </a:r>
            <a:endParaRPr lang="en-US" altLang="en-US" sz="2800" dirty="0">
              <a:hlinkClick r:id="rId4"/>
            </a:endParaRPr>
          </a:p>
          <a:p>
            <a:pPr marL="514350" indent="-457200">
              <a:buFontTx/>
              <a:buAutoNum type="arabicPeriod"/>
            </a:pPr>
            <a:r>
              <a:rPr lang="en-US" altLang="en-US" sz="2800" dirty="0" err="1">
                <a:hlinkClick r:id="rId5"/>
              </a:rPr>
              <a:t>NLS</a:t>
            </a:r>
            <a:r>
              <a:rPr lang="en-US" altLang="en-US" sz="2800" dirty="0">
                <a:hlinkClick r:id="rId5"/>
              </a:rPr>
              <a:t> Guidelines</a:t>
            </a:r>
            <a:endParaRPr lang="en-US" altLang="en-US" sz="2800" dirty="0"/>
          </a:p>
          <a:p>
            <a:pPr marL="514350" indent="-457200">
              <a:buFontTx/>
              <a:buAutoNum type="arabicPeriod"/>
            </a:pPr>
            <a:r>
              <a:rPr lang="en-US" altLang="en-US" sz="2800" dirty="0">
                <a:hlinkClick r:id="rId4"/>
              </a:rPr>
              <a:t>Marrakesh Changes to US Copyright Law</a:t>
            </a:r>
            <a:endParaRPr lang="en-US" altLang="en-US" sz="2800" dirty="0"/>
          </a:p>
          <a:p>
            <a:pPr marL="514350" indent="-457200">
              <a:buFontTx/>
              <a:buAutoNum type="arabicPeriod"/>
            </a:pPr>
            <a:r>
              <a:rPr lang="en-US" altLang="en-US" sz="2800" dirty="0">
                <a:hlinkClick r:id="rId6"/>
              </a:rPr>
              <a:t>Section 121 of Copyright Law</a:t>
            </a:r>
            <a:endParaRPr lang="en-US" altLang="en-US" sz="2800" dirty="0"/>
          </a:p>
          <a:p>
            <a:pPr marL="514350" indent="-457200">
              <a:buFontTx/>
              <a:buAutoNum type="arabicPeriod"/>
            </a:pPr>
            <a:r>
              <a:rPr lang="en-US" altLang="en-US" sz="2800" dirty="0" err="1">
                <a:hlinkClick r:id="rId7"/>
              </a:rPr>
              <a:t>OSEP</a:t>
            </a:r>
            <a:r>
              <a:rPr lang="en-US" altLang="en-US" sz="2800" dirty="0">
                <a:hlinkClick r:id="rId7"/>
              </a:rPr>
              <a:t> Memorandum 20-01</a:t>
            </a:r>
            <a:endParaRPr lang="en-US" altLang="en-US" sz="2800" dirty="0"/>
          </a:p>
          <a:p>
            <a:pPr marL="514350" indent="-457200">
              <a:buFontTx/>
              <a:buNone/>
            </a:pPr>
            <a:endParaRPr lang="en-US"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57200" y="274638"/>
            <a:ext cx="8229600" cy="639762"/>
          </a:xfrm>
        </p:spPr>
        <p:txBody>
          <a:bodyPr/>
          <a:lstStyle/>
          <a:p>
            <a:r>
              <a:rPr lang="en-US" altLang="en-US" sz="3200"/>
              <a:t>Appendix A: The Obsolete NLS Criteria</a:t>
            </a:r>
          </a:p>
        </p:txBody>
      </p:sp>
      <p:sp>
        <p:nvSpPr>
          <p:cNvPr id="53251" name="Content Placeholder 2"/>
          <p:cNvSpPr>
            <a:spLocks noGrp="1"/>
          </p:cNvSpPr>
          <p:nvPr>
            <p:ph idx="1"/>
          </p:nvPr>
        </p:nvSpPr>
        <p:spPr>
          <a:xfrm>
            <a:off x="457200" y="1143000"/>
            <a:ext cx="8229600" cy="5181600"/>
          </a:xfrm>
        </p:spPr>
        <p:txBody>
          <a:bodyPr/>
          <a:lstStyle/>
          <a:p>
            <a:pPr marL="0" indent="0">
              <a:buFontTx/>
              <a:buNone/>
            </a:pPr>
            <a:r>
              <a:rPr lang="en-US" altLang="en-US" sz="1600"/>
              <a:t>The Library of Congress regulations (36 CFR 701.6(b)(1)) related to 'An Act to provide books for the adult blind' provide that blind persons or other persons with print disabilities include:</a:t>
            </a:r>
          </a:p>
          <a:p>
            <a:pPr marL="400050" lvl="1" indent="0">
              <a:buFontTx/>
              <a:buNone/>
            </a:pPr>
            <a:r>
              <a:rPr lang="en-US" altLang="en-US" sz="1400"/>
              <a:t>1.3.1 Blind persons whose visual acuity, as determined by competent authority, is 20/200 or less in the better eye with correcting glasses, or whose widest diameter if visual field subtends an angular distance no greater than 20 degrees. </a:t>
            </a:r>
          </a:p>
          <a:p>
            <a:pPr marL="400050" lvl="1" indent="0">
              <a:buFontTx/>
              <a:buNone/>
            </a:pPr>
            <a:r>
              <a:rPr lang="en-US" altLang="en-US" sz="1400"/>
              <a:t>1.3.2 Persons whose visual disability, with correction and regardless of optical measurement, is certified by competent authority as preventing the reading of standard printed material. </a:t>
            </a:r>
          </a:p>
          <a:p>
            <a:pPr marL="400050" lvl="1" indent="0">
              <a:buFontTx/>
              <a:buNone/>
            </a:pPr>
            <a:r>
              <a:rPr lang="en-US" altLang="en-US" sz="1400"/>
              <a:t>1.3.3 Persons certified by competent authority as unable to read or unable to use standard printed material as a result of physical limitations. </a:t>
            </a:r>
          </a:p>
          <a:p>
            <a:pPr marL="400050" lvl="1" indent="0">
              <a:buFontTx/>
              <a:buNone/>
            </a:pPr>
            <a:r>
              <a:rPr lang="en-US" altLang="en-US" sz="1400"/>
              <a:t>1.3.4 Persons certified by competent authority as having a reading disability resulting from organic dysfunction and of sufficient severity to prevent their reading printed material in a normal manner. </a:t>
            </a:r>
          </a:p>
          <a:p>
            <a:pPr marL="0" indent="0">
              <a:buFontTx/>
              <a:buNone/>
            </a:pPr>
            <a:r>
              <a:rPr lang="en-US" altLang="en-US" sz="1600"/>
              <a:t>Competent authority is defined in 36 CFR 701.6(b)(2) as follows:</a:t>
            </a:r>
          </a:p>
          <a:p>
            <a:pPr marL="400050" lvl="1" indent="0">
              <a:buFontTx/>
              <a:buNone/>
            </a:pPr>
            <a:r>
              <a:rPr lang="en-US" altLang="en-US" sz="1400"/>
              <a:t>1.3.5 In cases of blindness, visual disability, or physical limitations "competent authority" is defined to include doctors of medicine, doctors of osteopathy, ophthalmologists, optometrists, registered nurses, therapists, professional staff of hospitals, institutions, and public or welfare agencies (e.g., social workers, case workers, counselors, rehabilitation teachers, and superintendents).</a:t>
            </a:r>
          </a:p>
          <a:p>
            <a:pPr marL="400050" lvl="1" indent="0">
              <a:buFontTx/>
              <a:buNone/>
            </a:pPr>
            <a:r>
              <a:rPr lang="en-US" altLang="en-US" sz="1400"/>
              <a:t>1.3.6 In the case of a reading disability from organic dysfunction, competent authority is defined as doctors of medicine who may consult with colleagues in associated disciplines.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z="3200"/>
              <a:t>Appendix B: The New NLS Criteria</a:t>
            </a:r>
          </a:p>
        </p:txBody>
      </p:sp>
      <p:sp>
        <p:nvSpPr>
          <p:cNvPr id="3" name="Content Placeholder 2"/>
          <p:cNvSpPr>
            <a:spLocks noGrp="1"/>
          </p:cNvSpPr>
          <p:nvPr>
            <p:ph idx="1"/>
          </p:nvPr>
        </p:nvSpPr>
        <p:spPr>
          <a:xfrm>
            <a:off x="457200" y="1417638"/>
            <a:ext cx="8229600" cy="4708525"/>
          </a:xfrm>
        </p:spPr>
        <p:txBody>
          <a:bodyPr/>
          <a:lstStyle/>
          <a:p>
            <a:pPr marL="0" indent="0">
              <a:buFontTx/>
              <a:buNone/>
              <a:defRPr/>
            </a:pPr>
            <a:r>
              <a:rPr lang="en-US" sz="1600" dirty="0"/>
              <a:t>(b) </a:t>
            </a:r>
            <a:r>
              <a:rPr lang="en-US" sz="1600" i="1" dirty="0"/>
              <a:t>Eligibility.</a:t>
            </a:r>
            <a:r>
              <a:rPr lang="en-US" sz="1600" dirty="0"/>
              <a:t> (1) Individuals who meet the definition of “eligible person” in 17 U.S.C. 121 are eligible for NLS’s loan services. An “eligible person” thus means an individual who, regardless of any other disability—</a:t>
            </a:r>
          </a:p>
          <a:p>
            <a:pPr marL="400050" lvl="1" indent="0">
              <a:buFontTx/>
              <a:buNone/>
              <a:defRPr/>
            </a:pPr>
            <a:r>
              <a:rPr lang="en-US" sz="1500" dirty="0"/>
              <a:t>(</a:t>
            </a:r>
            <a:r>
              <a:rPr lang="en-US" sz="1500" dirty="0" err="1"/>
              <a:t>i</a:t>
            </a:r>
            <a:r>
              <a:rPr lang="en-US" sz="1500" dirty="0"/>
              <a:t>) Is blind;</a:t>
            </a:r>
          </a:p>
          <a:p>
            <a:pPr marL="400050" lvl="1" indent="0">
              <a:buFontTx/>
              <a:buNone/>
              <a:defRPr/>
            </a:pPr>
            <a:r>
              <a:rPr lang="en-US" sz="1500" dirty="0"/>
              <a:t>(ii) Has a visual impairment or perceptual or reading disability that cannot be improved to give visual function substantially equivalent to that of a person who has no such impairment or disability and so is unable to read printed works to substantially the same degree as a person without an impairment or disability; or</a:t>
            </a:r>
          </a:p>
          <a:p>
            <a:pPr marL="400050" lvl="1" indent="0">
              <a:buFontTx/>
              <a:buNone/>
              <a:defRPr/>
            </a:pPr>
            <a:r>
              <a:rPr lang="en-US" sz="1500" dirty="0"/>
              <a:t>(iii) Is otherwise unable, through physical disability, to hold or manipulate a book or to focus or move the eyes to the extent that would be normally acceptable for reading.</a:t>
            </a:r>
          </a:p>
          <a:p>
            <a:pPr marL="0" indent="0">
              <a:buFontTx/>
              <a:buNone/>
              <a:defRPr/>
            </a:pPr>
            <a:endParaRPr lang="en-US" sz="1600" dirty="0"/>
          </a:p>
          <a:p>
            <a:pPr marL="0" indent="0">
              <a:buFontTx/>
              <a:buNone/>
              <a:defRPr/>
            </a:pPr>
            <a:r>
              <a:rPr lang="en-US" sz="1600" dirty="0"/>
              <a:t>(2) Eligibility must be certified by one of the following: doctor of medicine, doctor of osteopathy, ophthalmologist, optometrist, psychologist, registered nurse, therapist, and professional staff of hospitals, institutions, and public or welfare agencies (such as an educator, a social worker, case worker, counselor, rehabilitation teacher, certified reading specialist, school psychologist, superintendent, or librarian).</a:t>
            </a:r>
          </a:p>
          <a:p>
            <a:pPr>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52400" y="2590800"/>
            <a:ext cx="8229600" cy="1371600"/>
          </a:xfrm>
        </p:spPr>
        <p:txBody>
          <a:bodyPr/>
          <a:lstStyle/>
          <a:p>
            <a:r>
              <a:rPr lang="en-US" altLang="en-US"/>
              <a:t>Part Three: NIMAC Case Study and Gap Analysis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Case Study Goals</a:t>
            </a:r>
          </a:p>
        </p:txBody>
      </p:sp>
      <p:sp>
        <p:nvSpPr>
          <p:cNvPr id="57347" name="Content Placeholder 2"/>
          <p:cNvSpPr>
            <a:spLocks noGrp="1"/>
          </p:cNvSpPr>
          <p:nvPr>
            <p:ph idx="1"/>
          </p:nvPr>
        </p:nvSpPr>
        <p:spPr>
          <a:xfrm>
            <a:off x="457200" y="1417638"/>
            <a:ext cx="8229600" cy="5135562"/>
          </a:xfrm>
        </p:spPr>
        <p:txBody>
          <a:bodyPr/>
          <a:lstStyle/>
          <a:p>
            <a:r>
              <a:rPr lang="en-US" altLang="en-US" dirty="0"/>
              <a:t>Since the </a:t>
            </a:r>
            <a:r>
              <a:rPr lang="en-US" altLang="en-US" dirty="0" err="1"/>
              <a:t>NIMAC</a:t>
            </a:r>
            <a:r>
              <a:rPr lang="en-US" altLang="en-US" dirty="0"/>
              <a:t> is “far upstream” from students in the classroom, the case study approach allows us to get feedback from teachers and students who work with accessible formats. </a:t>
            </a:r>
          </a:p>
          <a:p>
            <a:r>
              <a:rPr lang="en-US" altLang="en-US" dirty="0"/>
              <a:t>We can get a better sense of the importance of these materials for students, and identify challenges.</a:t>
            </a:r>
          </a:p>
          <a:p>
            <a:r>
              <a:rPr lang="en-US" altLang="en-US" dirty="0"/>
              <a:t>The information helps the </a:t>
            </a:r>
            <a:r>
              <a:rPr lang="en-US" altLang="en-US" dirty="0" err="1"/>
              <a:t>NIMAC</a:t>
            </a:r>
            <a:r>
              <a:rPr lang="en-US" altLang="en-US" dirty="0"/>
              <a:t> in planning its services.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74638"/>
            <a:ext cx="8229600" cy="1020762"/>
          </a:xfrm>
        </p:spPr>
        <p:txBody>
          <a:bodyPr/>
          <a:lstStyle/>
          <a:p>
            <a:r>
              <a:rPr lang="en-US" altLang="en-US"/>
              <a:t>Case Study Phase I</a:t>
            </a:r>
          </a:p>
        </p:txBody>
      </p:sp>
      <p:sp>
        <p:nvSpPr>
          <p:cNvPr id="58371" name="Content Placeholder 2"/>
          <p:cNvSpPr>
            <a:spLocks noGrp="1"/>
          </p:cNvSpPr>
          <p:nvPr>
            <p:ph idx="1"/>
          </p:nvPr>
        </p:nvSpPr>
        <p:spPr>
          <a:xfrm>
            <a:off x="457200" y="1295400"/>
            <a:ext cx="8229600" cy="5181600"/>
          </a:xfrm>
        </p:spPr>
        <p:txBody>
          <a:bodyPr/>
          <a:lstStyle/>
          <a:p>
            <a:r>
              <a:rPr lang="en-US" altLang="en-US" dirty="0"/>
              <a:t>Last year, the </a:t>
            </a:r>
            <a:r>
              <a:rPr lang="en-US" altLang="en-US" dirty="0" err="1"/>
              <a:t>NIMAC</a:t>
            </a:r>
            <a:r>
              <a:rPr lang="en-US" altLang="en-US" dirty="0"/>
              <a:t> partnered with Evergreen Evaluation &amp; Consulting on a case study focused on the experiences of K-12 students who are </a:t>
            </a:r>
            <a:r>
              <a:rPr lang="en-US" altLang="en-US" dirty="0" err="1"/>
              <a:t>braille</a:t>
            </a:r>
            <a:r>
              <a:rPr lang="en-US" altLang="en-US" dirty="0"/>
              <a:t> readers.</a:t>
            </a:r>
          </a:p>
          <a:p>
            <a:r>
              <a:rPr lang="en-US" altLang="en-US" dirty="0" err="1"/>
              <a:t>NIMAC</a:t>
            </a:r>
            <a:r>
              <a:rPr lang="en-US" altLang="en-US" dirty="0"/>
              <a:t> partnered with a school district in Florida for this work.</a:t>
            </a:r>
          </a:p>
          <a:p>
            <a:r>
              <a:rPr lang="en-US" altLang="en-US" dirty="0"/>
              <a:t>The complete </a:t>
            </a:r>
            <a:r>
              <a:rPr lang="en-US" altLang="en-US" dirty="0">
                <a:hlinkClick r:id="rId2"/>
              </a:rPr>
              <a:t>Impact Report</a:t>
            </a:r>
            <a:r>
              <a:rPr lang="en-US" altLang="en-US" dirty="0"/>
              <a:t> and a </a:t>
            </a:r>
            <a:r>
              <a:rPr lang="en-US" altLang="en-US" dirty="0">
                <a:hlinkClick r:id="rId3"/>
              </a:rPr>
              <a:t>Summary</a:t>
            </a:r>
            <a:r>
              <a:rPr lang="en-US" altLang="en-US" dirty="0"/>
              <a:t> can be downloaded from the </a:t>
            </a:r>
            <a:r>
              <a:rPr lang="en-US" altLang="en-US" dirty="0" err="1"/>
              <a:t>NIMAC</a:t>
            </a:r>
            <a:r>
              <a:rPr lang="en-US" altLang="en-US" dirty="0"/>
              <a:t> website. </a:t>
            </a:r>
          </a:p>
          <a:p>
            <a:endParaRPr lang="en-US" altLang="en-US" dirty="0"/>
          </a:p>
          <a:p>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a:t>Phase II</a:t>
            </a:r>
          </a:p>
        </p:txBody>
      </p:sp>
      <p:sp>
        <p:nvSpPr>
          <p:cNvPr id="59395" name="Content Placeholder 2"/>
          <p:cNvSpPr>
            <a:spLocks noGrp="1"/>
          </p:cNvSpPr>
          <p:nvPr>
            <p:ph idx="1"/>
          </p:nvPr>
        </p:nvSpPr>
        <p:spPr>
          <a:xfrm>
            <a:off x="457200" y="1417638"/>
            <a:ext cx="8229600" cy="4708525"/>
          </a:xfrm>
        </p:spPr>
        <p:txBody>
          <a:bodyPr/>
          <a:lstStyle/>
          <a:p>
            <a:r>
              <a:rPr lang="en-US" altLang="en-US"/>
              <a:t>The second case study will focus on the experiences of students with print disabilities such as dyslexia, who rely on accessible digital formats.  </a:t>
            </a:r>
          </a:p>
          <a:p>
            <a:r>
              <a:rPr lang="en-US" altLang="en-US"/>
              <a:t>We are currently in the process of selecting a state to highlight in Phase II.</a:t>
            </a:r>
          </a:p>
          <a:p>
            <a:r>
              <a:rPr lang="en-US" altLang="en-US"/>
              <a:t>We look forward to sharing the results of the work this summer. </a:t>
            </a:r>
          </a:p>
          <a:p>
            <a:endParaRPr lang="en-US" altLang="en-US"/>
          </a:p>
          <a:p>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a:t>Gap Analysis</a:t>
            </a:r>
          </a:p>
        </p:txBody>
      </p:sp>
      <p:sp>
        <p:nvSpPr>
          <p:cNvPr id="60419" name="Content Placeholder 2"/>
          <p:cNvSpPr>
            <a:spLocks noGrp="1"/>
          </p:cNvSpPr>
          <p:nvPr>
            <p:ph idx="1"/>
          </p:nvPr>
        </p:nvSpPr>
        <p:spPr/>
        <p:txBody>
          <a:bodyPr/>
          <a:lstStyle/>
          <a:p>
            <a:r>
              <a:rPr lang="en-US" altLang="en-US"/>
              <a:t>In addition to the case study, the NIMAC is working with EEC to identify areas where SEAs or LEAs need more technical assistance regarding NIMAS or AEM.</a:t>
            </a:r>
          </a:p>
          <a:p>
            <a:r>
              <a:rPr lang="en-US" altLang="en-US"/>
              <a:t>A national survey that included NIMAC State Coordinators and State Directors of Special Education is being followed up by outreach to 9 states for brief interviews.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a:t>Goals of the Gap Analysis</a:t>
            </a:r>
          </a:p>
        </p:txBody>
      </p:sp>
      <p:sp>
        <p:nvSpPr>
          <p:cNvPr id="61443" name="Content Placeholder 2"/>
          <p:cNvSpPr>
            <a:spLocks noGrp="1"/>
          </p:cNvSpPr>
          <p:nvPr>
            <p:ph idx="1"/>
          </p:nvPr>
        </p:nvSpPr>
        <p:spPr/>
        <p:txBody>
          <a:bodyPr/>
          <a:lstStyle/>
          <a:p>
            <a:r>
              <a:rPr lang="en-US" altLang="en-US"/>
              <a:t>We are hoping to identify areas where the NIMAC, in collaboration with projects such as the National AEM Center, can offer additional support to states. </a:t>
            </a:r>
          </a:p>
          <a:p>
            <a:r>
              <a:rPr lang="en-US" altLang="en-US"/>
              <a:t>This work will help the NIMAC as we plan for the next five years of the project.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a:t>Re-cap and Takeaways 1 </a:t>
            </a:r>
          </a:p>
        </p:txBody>
      </p:sp>
      <p:sp>
        <p:nvSpPr>
          <p:cNvPr id="62467" name="Content Placeholder 2"/>
          <p:cNvSpPr>
            <a:spLocks noGrp="1"/>
          </p:cNvSpPr>
          <p:nvPr>
            <p:ph idx="1"/>
          </p:nvPr>
        </p:nvSpPr>
        <p:spPr/>
        <p:txBody>
          <a:bodyPr/>
          <a:lstStyle/>
          <a:p>
            <a:r>
              <a:rPr lang="en-US" altLang="en-US"/>
              <a:t>The NIMAC can now receive NIMAS for some digital materials. </a:t>
            </a:r>
          </a:p>
          <a:p>
            <a:r>
              <a:rPr lang="en-US" altLang="en-US"/>
              <a:t>New resources are available on the NIMAC website and we continue to work with the AEM Center to identify further needs. </a:t>
            </a:r>
          </a:p>
          <a:p>
            <a:r>
              <a:rPr lang="en-US" altLang="en-US"/>
              <a:t>If you have any technical questions, please feel free to reach out.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a:t>Re-cap and Takeaways 2</a:t>
            </a:r>
          </a:p>
        </p:txBody>
      </p:sp>
      <p:sp>
        <p:nvSpPr>
          <p:cNvPr id="63491" name="Content Placeholder 2"/>
          <p:cNvSpPr>
            <a:spLocks noGrp="1"/>
          </p:cNvSpPr>
          <p:nvPr>
            <p:ph idx="1"/>
          </p:nvPr>
        </p:nvSpPr>
        <p:spPr>
          <a:xfrm>
            <a:off x="457200" y="1417638"/>
            <a:ext cx="8229600" cy="5287962"/>
          </a:xfrm>
        </p:spPr>
        <p:txBody>
          <a:bodyPr/>
          <a:lstStyle/>
          <a:p>
            <a:r>
              <a:rPr lang="en-US" altLang="en-US"/>
              <a:t>The NLS has updated its eligibility guidelines and these apply to NIMAS eligibility.</a:t>
            </a:r>
          </a:p>
          <a:p>
            <a:r>
              <a:rPr lang="en-US" altLang="en-US"/>
              <a:t>The pool of professionals who can certify eligibility has been expanded, and a medical doctor does not need to certify reading disabilities. </a:t>
            </a:r>
          </a:p>
          <a:p>
            <a:r>
              <a:rPr lang="en-US" altLang="en-US"/>
              <a:t>The NIMAC is revising its user agreements and will be sending these out soon.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a:t>Re-cap and Takeaways 3</a:t>
            </a:r>
          </a:p>
        </p:txBody>
      </p:sp>
      <p:sp>
        <p:nvSpPr>
          <p:cNvPr id="64515" name="Content Placeholder 2"/>
          <p:cNvSpPr>
            <a:spLocks noGrp="1"/>
          </p:cNvSpPr>
          <p:nvPr>
            <p:ph idx="1"/>
          </p:nvPr>
        </p:nvSpPr>
        <p:spPr>
          <a:xfrm>
            <a:off x="457200" y="1828800"/>
            <a:ext cx="8229600" cy="4297363"/>
          </a:xfrm>
        </p:spPr>
        <p:txBody>
          <a:bodyPr/>
          <a:lstStyle/>
          <a:p>
            <a:r>
              <a:rPr lang="en-US" altLang="en-US"/>
              <a:t>The NIMAC continues to work with EEC to gather information on the impact of NIMAS to help inform our planning and future services for the NIMAC.</a:t>
            </a:r>
          </a:p>
          <a:p>
            <a:r>
              <a:rPr lang="en-US" altLang="en-US"/>
              <a:t>We look forward to sharing the results of this work this summer.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noChangeArrowheads="1"/>
          </p:cNvSpPr>
          <p:nvPr>
            <p:ph type="title"/>
          </p:nvPr>
        </p:nvSpPr>
        <p:spPr>
          <a:xfrm>
            <a:off x="457200" y="609600"/>
            <a:ext cx="8229600" cy="808038"/>
          </a:xfrm>
        </p:spPr>
        <p:txBody>
          <a:bodyPr/>
          <a:lstStyle/>
          <a:p>
            <a:r>
              <a:rPr lang="en-US" altLang="en-US"/>
              <a:t>Questions? Contact us!</a:t>
            </a:r>
          </a:p>
        </p:txBody>
      </p:sp>
      <p:sp>
        <p:nvSpPr>
          <p:cNvPr id="65539" name="Content Placeholder 2"/>
          <p:cNvSpPr>
            <a:spLocks noGrp="1" noChangeArrowheads="1"/>
          </p:cNvSpPr>
          <p:nvPr>
            <p:ph idx="1"/>
          </p:nvPr>
        </p:nvSpPr>
        <p:spPr>
          <a:xfrm>
            <a:off x="457200" y="1676400"/>
            <a:ext cx="8229600" cy="4648200"/>
          </a:xfrm>
        </p:spPr>
        <p:txBody>
          <a:bodyPr/>
          <a:lstStyle/>
          <a:p>
            <a:pPr algn="ctr">
              <a:buFontTx/>
              <a:buNone/>
            </a:pPr>
            <a:endParaRPr lang="en-US" altLang="en-US" dirty="0">
              <a:hlinkClick r:id="rId2"/>
            </a:endParaRPr>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r>
              <a:rPr lang="en-US" altLang="en-US" sz="1400" dirty="0">
                <a:solidFill>
                  <a:srgbClr val="000099"/>
                </a:solidFill>
              </a:rPr>
              <a:t>	</a:t>
            </a:r>
          </a:p>
          <a:p>
            <a:pPr>
              <a:buFontTx/>
              <a:buNone/>
            </a:pPr>
            <a:r>
              <a:rPr lang="en-US" altLang="en-US" sz="1400" dirty="0">
                <a:solidFill>
                  <a:srgbClr val="000099"/>
                </a:solidFill>
              </a:rPr>
              <a:t>	This resource was developed under a grant from the US Department of Education, #H327E160001. However, these contents do not necessarily represent the policy of the U.S. Department of Education, and the reader should not assume endorsement by the federal government. Project Officer: Rebecca Sheffield, Ph.D.</a:t>
            </a: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3B519259C26B41963B630331070231" ma:contentTypeVersion="14" ma:contentTypeDescription="Create a new document." ma:contentTypeScope="" ma:versionID="a15e1cb4ebe0d061edb534a024ebe185">
  <xsd:schema xmlns:xsd="http://www.w3.org/2001/XMLSchema" xmlns:xs="http://www.w3.org/2001/XMLSchema" xmlns:p="http://schemas.microsoft.com/office/2006/metadata/properties" xmlns:ns3="7687bbe8-e4ff-4d4d-82b8-0d00cdc57a54" xmlns:ns4="7e440f72-782c-498a-a6b7-f4dd9da63aeb" targetNamespace="http://schemas.microsoft.com/office/2006/metadata/properties" ma:root="true" ma:fieldsID="0470cb4c420c74a981b98f8f94f66826" ns3:_="" ns4:_="">
    <xsd:import namespace="7687bbe8-e4ff-4d4d-82b8-0d00cdc57a54"/>
    <xsd:import namespace="7e440f72-782c-498a-a6b7-f4dd9da63ae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EventHashCode" minOccurs="0"/>
                <xsd:element ref="ns4:MediaServiceGenerationTime" minOccurs="0"/>
                <xsd:element ref="ns4:MediaServiceAutoKeyPoints" minOccurs="0"/>
                <xsd:element ref="ns4:MediaServiceKeyPoints" minOccurs="0"/>
                <xsd:element ref="ns4:MediaServiceOCR"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87bbe8-e4ff-4d4d-82b8-0d00cdc57a5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440f72-782c-498a-a6b7-f4dd9da63ae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AF2369-7B20-45BE-81EA-679789FE0E56}">
  <ds:schemaRefs>
    <ds:schemaRef ds:uri="http://purl.org/dc/dcmitype/"/>
    <ds:schemaRef ds:uri="http://purl.org/dc/elements/1.1/"/>
    <ds:schemaRef ds:uri="http://purl.org/dc/term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7e440f72-782c-498a-a6b7-f4dd9da63aeb"/>
    <ds:schemaRef ds:uri="7687bbe8-e4ff-4d4d-82b8-0d00cdc57a54"/>
  </ds:schemaRefs>
</ds:datastoreItem>
</file>

<file path=customXml/itemProps2.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3.xml><?xml version="1.0" encoding="utf-8"?>
<ds:datastoreItem xmlns:ds="http://schemas.openxmlformats.org/officeDocument/2006/customXml" ds:itemID="{82BB377D-5C5C-4932-A2CD-8E6598B03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87bbe8-e4ff-4d4d-82b8-0d00cdc57a54"/>
    <ds:schemaRef ds:uri="7e440f72-782c-498a-a6b7-f4dd9da63a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15227</TotalTime>
  <Words>2851</Words>
  <Application>Microsoft Office PowerPoint</Application>
  <PresentationFormat>On-screen Show (4:3)</PresentationFormat>
  <Paragraphs>201</Paragraphs>
  <Slides>48</Slides>
  <Notes>9</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2" baseType="lpstr">
      <vt:lpstr>Arial</vt:lpstr>
      <vt:lpstr>Tahoma</vt:lpstr>
      <vt:lpstr>NIMAClayout</vt:lpstr>
      <vt:lpstr>Photo Editor Photo</vt:lpstr>
      <vt:lpstr>PowerPoint Presentation</vt:lpstr>
      <vt:lpstr>Today’s Webinar</vt:lpstr>
      <vt:lpstr>Part One: The Notice of Interpretation on Digital Materials (NOI)</vt:lpstr>
      <vt:lpstr>Part One: The NOI</vt:lpstr>
      <vt:lpstr>The Notice of Interpretation</vt:lpstr>
      <vt:lpstr>“Notice of Interpretation”  on Digital Instructional Materials</vt:lpstr>
      <vt:lpstr>Scope of NIMAS/NIMAC</vt:lpstr>
      <vt:lpstr>Serving Students with Disabilities</vt:lpstr>
      <vt:lpstr>The NOI and the NIMAS Format</vt:lpstr>
      <vt:lpstr>Which materials are suitable for supplying in NIMAS format?</vt:lpstr>
      <vt:lpstr>What materials are not suitable for supplying in the NIMAS format?</vt:lpstr>
      <vt:lpstr>NIMAS &amp; Procurement</vt:lpstr>
      <vt:lpstr>NIMAS Exemption for  “Born-Accessible” Materials</vt:lpstr>
      <vt:lpstr>The Need for Braille</vt:lpstr>
      <vt:lpstr>Technical Assistance on Procurement</vt:lpstr>
      <vt:lpstr>Additional Resources</vt:lpstr>
      <vt:lpstr>Part Two: NLS Eligibility Guidelines</vt:lpstr>
      <vt:lpstr>Part Two: NLS Eligibility Guidelines</vt:lpstr>
      <vt:lpstr>NIMAS Eligibility</vt:lpstr>
      <vt:lpstr>Eligibility in IDEA 2004</vt:lpstr>
      <vt:lpstr>Qualifying Disability</vt:lpstr>
      <vt:lpstr>The Marrakesh Treaty: Why?</vt:lpstr>
      <vt:lpstr>“Ripple Effect”</vt:lpstr>
      <vt:lpstr>MTIA Changes to Copyright3</vt:lpstr>
      <vt:lpstr>“accessible formats”</vt:lpstr>
      <vt:lpstr>“eligible person”</vt:lpstr>
      <vt:lpstr>New NLS Guidelines =  New NIMAS Eligibility </vt:lpstr>
      <vt:lpstr>Eligibility: First Category</vt:lpstr>
      <vt:lpstr>Eligibility: Second Category</vt:lpstr>
      <vt:lpstr>Eligibility: Third Category</vt:lpstr>
      <vt:lpstr>Competent Authority</vt:lpstr>
      <vt:lpstr>Reading Disabilities</vt:lpstr>
      <vt:lpstr>IDEA 2004 and MTIA</vt:lpstr>
      <vt:lpstr>New NIMAC Agreements</vt:lpstr>
      <vt:lpstr>NIMAC Agreements</vt:lpstr>
      <vt:lpstr>Resources</vt:lpstr>
      <vt:lpstr>Appendix A: The Obsolete NLS Criteria</vt:lpstr>
      <vt:lpstr>Appendix B: The New NLS Criteria</vt:lpstr>
      <vt:lpstr>Part Three: NIMAC Case Study and Gap Analysis Work</vt:lpstr>
      <vt:lpstr>Case Study Goals</vt:lpstr>
      <vt:lpstr>Case Study Phase I</vt:lpstr>
      <vt:lpstr>Phase II</vt:lpstr>
      <vt:lpstr>Gap Analysis</vt:lpstr>
      <vt:lpstr>Goals of the Gap Analysis</vt:lpstr>
      <vt:lpstr>Re-cap and Takeaways 1 </vt:lpstr>
      <vt:lpstr>Re-cap and Takeaways 2</vt:lpstr>
      <vt:lpstr>Re-cap and Takeaways 3</vt:lpstr>
      <vt:lpstr>Questions? Contact us!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Elizabeth Schaller</cp:lastModifiedBy>
  <cp:revision>1589</cp:revision>
  <dcterms:created xsi:type="dcterms:W3CDTF">2006-11-09T18:18:09Z</dcterms:created>
  <dcterms:modified xsi:type="dcterms:W3CDTF">2021-05-19T13:59:42Z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0x010100613B519259C26B41963B630331070231</vt:lpwstr>
  </property>
</Properties>
</file>