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</p:sldMasterIdLst>
  <p:notesMasterIdLst>
    <p:notesMasterId r:id="rId49"/>
  </p:notesMasterIdLst>
  <p:handoutMasterIdLst>
    <p:handoutMasterId r:id="rId50"/>
  </p:handoutMasterIdLst>
  <p:sldIdLst>
    <p:sldId id="256" r:id="rId2"/>
    <p:sldId id="556" r:id="rId3"/>
    <p:sldId id="547" r:id="rId4"/>
    <p:sldId id="601" r:id="rId5"/>
    <p:sldId id="595" r:id="rId6"/>
    <p:sldId id="596" r:id="rId7"/>
    <p:sldId id="597" r:id="rId8"/>
    <p:sldId id="598" r:id="rId9"/>
    <p:sldId id="592" r:id="rId10"/>
    <p:sldId id="573" r:id="rId11"/>
    <p:sldId id="554" r:id="rId12"/>
    <p:sldId id="488" r:id="rId13"/>
    <p:sldId id="489" r:id="rId14"/>
    <p:sldId id="599" r:id="rId15"/>
    <p:sldId id="490" r:id="rId16"/>
    <p:sldId id="491" r:id="rId17"/>
    <p:sldId id="561" r:id="rId18"/>
    <p:sldId id="492" r:id="rId19"/>
    <p:sldId id="493" r:id="rId20"/>
    <p:sldId id="494" r:id="rId21"/>
    <p:sldId id="495" r:id="rId22"/>
    <p:sldId id="497" r:id="rId23"/>
    <p:sldId id="576" r:id="rId24"/>
    <p:sldId id="498" r:id="rId25"/>
    <p:sldId id="577" r:id="rId26"/>
    <p:sldId id="603" r:id="rId27"/>
    <p:sldId id="558" r:id="rId28"/>
    <p:sldId id="584" r:id="rId29"/>
    <p:sldId id="585" r:id="rId30"/>
    <p:sldId id="591" r:id="rId31"/>
    <p:sldId id="587" r:id="rId32"/>
    <p:sldId id="586" r:id="rId33"/>
    <p:sldId id="590" r:id="rId34"/>
    <p:sldId id="589" r:id="rId35"/>
    <p:sldId id="600" r:id="rId36"/>
    <p:sldId id="582" r:id="rId37"/>
    <p:sldId id="523" r:id="rId38"/>
    <p:sldId id="532" r:id="rId39"/>
    <p:sldId id="524" r:id="rId40"/>
    <p:sldId id="533" r:id="rId41"/>
    <p:sldId id="571" r:id="rId42"/>
    <p:sldId id="525" r:id="rId43"/>
    <p:sldId id="575" r:id="rId44"/>
    <p:sldId id="526" r:id="rId45"/>
    <p:sldId id="562" r:id="rId46"/>
    <p:sldId id="530" r:id="rId47"/>
    <p:sldId id="482" r:id="rId48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06" autoAdjust="0"/>
    <p:restoredTop sz="93738" autoAdjust="0"/>
  </p:normalViewPr>
  <p:slideViewPr>
    <p:cSldViewPr>
      <p:cViewPr varScale="1">
        <p:scale>
          <a:sx n="80" d="100"/>
          <a:sy n="80" d="100"/>
        </p:scale>
        <p:origin x="14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491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>
            <a:extLst>
              <a:ext uri="{FF2B5EF4-FFF2-40B4-BE49-F238E27FC236}">
                <a16:creationId xmlns:a16="http://schemas.microsoft.com/office/drawing/2014/main" id="{6FEF8535-A90B-4CB7-881E-26B07F3B829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3" name="Rectangle 3">
            <a:extLst>
              <a:ext uri="{FF2B5EF4-FFF2-40B4-BE49-F238E27FC236}">
                <a16:creationId xmlns:a16="http://schemas.microsoft.com/office/drawing/2014/main" id="{79F42258-E936-4730-B0B3-1CFFB9CEEF7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4" name="Rectangle 4">
            <a:extLst>
              <a:ext uri="{FF2B5EF4-FFF2-40B4-BE49-F238E27FC236}">
                <a16:creationId xmlns:a16="http://schemas.microsoft.com/office/drawing/2014/main" id="{31F11F91-8420-4614-8071-FD3C8796F5C5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5" name="Rectangle 5">
            <a:extLst>
              <a:ext uri="{FF2B5EF4-FFF2-40B4-BE49-F238E27FC236}">
                <a16:creationId xmlns:a16="http://schemas.microsoft.com/office/drawing/2014/main" id="{68974239-1A46-4B70-BF8B-381605496DC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B8998E4-533F-49BA-B3A0-BA8C9C3EE65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EC6D667A-65B9-4448-9C9E-17A94E27FB6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8ED9F768-7BC1-4D4D-BB15-697D697CD31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A4FA5876-9F6D-4789-996E-3E1A0101BE9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id="{0943A642-1FCA-4139-94C5-F3CCEDA441F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510" name="Rectangle 6">
            <a:extLst>
              <a:ext uri="{FF2B5EF4-FFF2-40B4-BE49-F238E27FC236}">
                <a16:creationId xmlns:a16="http://schemas.microsoft.com/office/drawing/2014/main" id="{41DD50F5-405E-4D8E-8F41-92F1680A070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1" name="Rectangle 7">
            <a:extLst>
              <a:ext uri="{FF2B5EF4-FFF2-40B4-BE49-F238E27FC236}">
                <a16:creationId xmlns:a16="http://schemas.microsoft.com/office/drawing/2014/main" id="{B1054E17-0707-452C-BDE0-403A25E29A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4F46D9C-CFE4-4264-BE0F-EB6FD9C7CC9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6FB9CB92-711E-41E4-AD2E-E22CFB236C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4F960EFC-D072-45EA-8B6E-E22BBDB27A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E4B7C32F-F63E-4C9A-BBD0-A63314AE77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E550F91E-4247-4244-812C-D23A6E075032}" type="slidenum">
              <a:rPr lang="en-US" altLang="en-US" smtClean="0">
                <a:latin typeface="Arial" panose="020B0604020202020204" pitchFamily="34" charset="0"/>
              </a:rPr>
              <a:pPr/>
              <a:t>6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5DACFD43-7D4C-48CE-B4E5-5246C507AA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41F897CD-3C56-4F7E-99E2-FC1DE2E539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BDC534BC-517A-4948-8761-3B36AE98B0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ED93B32-6261-409E-A2A6-CAB89154D1A0}" type="slidenum">
              <a:rPr lang="en-US" altLang="en-US" smtClean="0"/>
              <a:pPr>
                <a:spcBef>
                  <a:spcPct val="0"/>
                </a:spcBef>
              </a:pPr>
              <a:t>16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id="{094B0542-C6CB-4F4D-B6DE-3B8160FD07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id="{C34BA55A-6E3E-4032-A126-762A1A6D26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AE2246A5-6BB0-4A9B-8FB8-F5A072410C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1FB33D0-B300-4450-8CC9-B91C9DDBBC0A}" type="slidenum">
              <a:rPr lang="en-US" altLang="en-US" smtClean="0"/>
              <a:pPr>
                <a:spcBef>
                  <a:spcPct val="0"/>
                </a:spcBef>
              </a:pPr>
              <a:t>17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1FC5A398-E2B3-4C98-9F06-2F4AA93FC0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4F3D15AF-4D42-4523-86B3-18905AFE8D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434F6ACC-6CCB-496F-9B15-4F2B4E7D7D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07C64C4-B9D7-4461-9B53-9365ACD57C6B}" type="slidenum">
              <a:rPr lang="en-US" altLang="en-US" smtClean="0"/>
              <a:pPr>
                <a:spcBef>
                  <a:spcPct val="0"/>
                </a:spcBef>
              </a:pPr>
              <a:t>19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>
            <a:extLst>
              <a:ext uri="{FF2B5EF4-FFF2-40B4-BE49-F238E27FC236}">
                <a16:creationId xmlns:a16="http://schemas.microsoft.com/office/drawing/2014/main" id="{05BD060C-D982-465F-964F-BC9D1D7CCA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>
            <a:extLst>
              <a:ext uri="{FF2B5EF4-FFF2-40B4-BE49-F238E27FC236}">
                <a16:creationId xmlns:a16="http://schemas.microsoft.com/office/drawing/2014/main" id="{B40B4B69-850B-4017-BAB8-48C7F4AE1A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1748" name="Slide Number Placeholder 3">
            <a:extLst>
              <a:ext uri="{FF2B5EF4-FFF2-40B4-BE49-F238E27FC236}">
                <a16:creationId xmlns:a16="http://schemas.microsoft.com/office/drawing/2014/main" id="{0C3725CA-A537-4364-B124-4BA9D20C93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3D9DA1C3-6AB6-4036-AC2B-64641DABF7ED}" type="slidenum">
              <a:rPr lang="en-US" altLang="en-US" smtClean="0">
                <a:latin typeface="Arial" panose="020B0604020202020204" pitchFamily="34" charset="0"/>
              </a:rPr>
              <a:pPr/>
              <a:t>23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>
            <a:extLst>
              <a:ext uri="{FF2B5EF4-FFF2-40B4-BE49-F238E27FC236}">
                <a16:creationId xmlns:a16="http://schemas.microsoft.com/office/drawing/2014/main" id="{6C4F4664-3405-49D4-A156-F27817B715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>
            <a:extLst>
              <a:ext uri="{FF2B5EF4-FFF2-40B4-BE49-F238E27FC236}">
                <a16:creationId xmlns:a16="http://schemas.microsoft.com/office/drawing/2014/main" id="{BEAED6F9-AAB1-42AC-A6C4-0E01A9856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1988" name="Slide Number Placeholder 3">
            <a:extLst>
              <a:ext uri="{FF2B5EF4-FFF2-40B4-BE49-F238E27FC236}">
                <a16:creationId xmlns:a16="http://schemas.microsoft.com/office/drawing/2014/main" id="{F55B0DB1-062E-408D-B416-55EA36D7B2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AA0EF1DB-5F8C-48D0-BBCA-00C98192C700}" type="slidenum">
              <a:rPr lang="en-US" altLang="en-US" smtClean="0">
                <a:latin typeface="Arial" panose="020B0604020202020204" pitchFamily="34" charset="0"/>
              </a:rPr>
              <a:pPr/>
              <a:t>32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>
            <a:extLst>
              <a:ext uri="{FF2B5EF4-FFF2-40B4-BE49-F238E27FC236}">
                <a16:creationId xmlns:a16="http://schemas.microsoft.com/office/drawing/2014/main" id="{0C59F58D-F10C-4C9B-9CC1-D7F2516535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>
            <a:extLst>
              <a:ext uri="{FF2B5EF4-FFF2-40B4-BE49-F238E27FC236}">
                <a16:creationId xmlns:a16="http://schemas.microsoft.com/office/drawing/2014/main" id="{D733DE02-6C8A-4B90-81F1-779E9AB309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5060" name="Slide Number Placeholder 3">
            <a:extLst>
              <a:ext uri="{FF2B5EF4-FFF2-40B4-BE49-F238E27FC236}">
                <a16:creationId xmlns:a16="http://schemas.microsoft.com/office/drawing/2014/main" id="{9F915746-83B8-4A0D-80C2-6436849038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C210B365-8B1C-40D5-9E64-369800AC38FB}" type="slidenum">
              <a:rPr lang="en-US" altLang="en-US" smtClean="0">
                <a:latin typeface="Arial" panose="020B0604020202020204" pitchFamily="34" charset="0"/>
              </a:rPr>
              <a:pPr/>
              <a:t>34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967C809-68EC-4AB9-B46A-747E903A42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E9BA93-A6E0-426B-A812-501BF503E6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B7F3FA8-39DB-47C9-B805-57E314BF9E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72CE82-ECBF-4EB4-BBEB-83E8F5C1328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39440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A2EAF60-9C87-4E93-A84F-98F68661C5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4CBA0B9-3ECB-44A8-B49A-429FD073F1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4F99EEB-6461-4FAB-BB69-8A39645F0C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272688-A645-4FD1-8539-7C1785AFBBB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32396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97F9B41-B86D-4133-9ABB-F9F2C6EBC5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C3331D6-D50E-47C3-80E4-BE70CE315A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D511EC8-C67B-45FB-8F3A-29B80B90F7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39F4C1-B1E0-49FD-9090-CD0340EC66D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03193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5A783B-B7B2-412B-B065-FF54E15A39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75866F-5E5E-4096-9E3B-28A04931B8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DF8FA3-180B-4DBC-A411-A51DB047BD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4A6573-9FC1-4EDE-B4AF-E5BBA8B22F6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31522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1392680-D6C7-4A28-A5FE-25C2DE322A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4283A6F-F4AA-42CD-8F19-F481216230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39C5DAE-6222-4697-83CA-BCFB4AEB50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FBAE6F-3B83-40E2-ABAE-CF4A1C6FCB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13522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789C8F2-E33E-4378-8287-A7CA084916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786D029-908C-4566-AA65-8CBE2F7661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A5A873B-D615-4E5D-886E-53CE4C143B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18E0B8-1FE3-4E41-BF0F-5AD3C3F2A1C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17200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B8F348B-5CA8-41DC-A586-2A581CE230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1AB9480-D8B5-402D-9CA8-42A52FCB83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153B268-6164-4BCD-9082-5AD02EC716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6BFC55-FA35-4F7D-B821-178965E4588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68064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7BE126-5936-4CA3-BFA0-5DAD16C5AD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9675B9E-1563-4DF4-82A3-0EC6612076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ECCB9A-CE0F-4D76-B122-64A9CBB63A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0DF8CF-5079-4B3B-9348-FA9D8932AE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58102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30FD2A-3D5D-4847-844F-8820FE95A0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62DB9C-0904-4BF1-A55A-07C2BF04FF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FA815F-12A1-4383-87DA-1E5E304B42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AAE76B-0175-4C06-91D5-C80EAC0B57F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27099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FCA1D86-B600-4632-A32B-B2AA4C5545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253CBEE-A17C-4F76-95C1-62288E36D9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F473F14-E934-46DB-BF9D-29C56EC185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D64589-D447-42A1-BD6F-DE2C8FB09A7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8085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4278C8-9698-4943-9083-CB50CF6492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8CD3FD-40C1-49EE-84B6-0DF54110BF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7C0B867-A84E-4C48-97ED-0EB48DA1E2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B52D78-33A3-4AAC-A782-52779456ED9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95446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C692972-B221-4955-858D-EB5238BBF3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DE2B3B0-4D89-4197-A0BA-9ADFFC3577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8484" name="Rectangle 4">
            <a:extLst>
              <a:ext uri="{FF2B5EF4-FFF2-40B4-BE49-F238E27FC236}">
                <a16:creationId xmlns:a16="http://schemas.microsoft.com/office/drawing/2014/main" id="{FE588ED0-C69C-4BD3-9EB7-ECEC9D16A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8485" name="Rectangle 5">
            <a:extLst>
              <a:ext uri="{FF2B5EF4-FFF2-40B4-BE49-F238E27FC236}">
                <a16:creationId xmlns:a16="http://schemas.microsoft.com/office/drawing/2014/main" id="{23E5D2FF-136D-4AB5-B2DD-A8410B46CFF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8486" name="Rectangle 6">
            <a:extLst>
              <a:ext uri="{FF2B5EF4-FFF2-40B4-BE49-F238E27FC236}">
                <a16:creationId xmlns:a16="http://schemas.microsoft.com/office/drawing/2014/main" id="{B6209E26-7207-412E-8BEE-3751577B18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0553645-6CC7-430B-A3C4-F337CE042A1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1031" name="Object 8">
            <a:extLst>
              <a:ext uri="{FF2B5EF4-FFF2-40B4-BE49-F238E27FC236}">
                <a16:creationId xmlns:a16="http://schemas.microsoft.com/office/drawing/2014/main" id="{788272B5-5E69-4529-BC82-71519897716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10400" y="6172200"/>
          <a:ext cx="180022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13" imgW="1800476" imgH="466543" progId="">
                  <p:embed/>
                </p:oleObj>
              </mc:Choice>
              <mc:Fallback>
                <p:oleObj name="Photo Editor Photo" r:id="rId13" imgW="1800476" imgH="466543" progId="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6172200"/>
                        <a:ext cx="1800225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99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imac.us/publishers-conversion-houses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 descr="NIMAC_horiz">
            <a:extLst>
              <a:ext uri="{FF2B5EF4-FFF2-40B4-BE49-F238E27FC236}">
                <a16:creationId xmlns:a16="http://schemas.microsoft.com/office/drawing/2014/main" id="{7A62D021-E09D-495A-AAA9-B7EAD20E6509}"/>
              </a:ext>
            </a:extLst>
          </p:cNvPr>
          <p:cNvPicPr>
            <a:picLocks noGrp="1" noChangeAspect="1" noChangeArrowheads="1"/>
          </p:cNvPicPr>
          <p:nvPr>
            <p:ph type="ctr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5000" y="609600"/>
            <a:ext cx="5599113" cy="1470025"/>
          </a:xfrm>
        </p:spPr>
      </p:pic>
      <p:sp>
        <p:nvSpPr>
          <p:cNvPr id="4099" name="Rectangle 3">
            <a:extLst>
              <a:ext uri="{FF2B5EF4-FFF2-40B4-BE49-F238E27FC236}">
                <a16:creationId xmlns:a16="http://schemas.microsoft.com/office/drawing/2014/main" id="{E0B56945-87E3-464A-AF8F-9E6C49550FF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57200" y="2743200"/>
            <a:ext cx="8229600" cy="2438400"/>
          </a:xfrm>
        </p:spPr>
        <p:txBody>
          <a:bodyPr/>
          <a:lstStyle/>
          <a:p>
            <a:pPr eaLnBrk="1" hangingPunct="1"/>
            <a:r>
              <a:rPr lang="es-US" altLang="en-US" sz="4000"/>
              <a:t>NIMAC para editoriales y proveedores:</a:t>
            </a:r>
          </a:p>
          <a:p>
            <a:pPr eaLnBrk="1" hangingPunct="1"/>
            <a:r>
              <a:rPr lang="es-US" altLang="en-US" sz="4000"/>
              <a:t>Entrega de archivos</a:t>
            </a:r>
          </a:p>
        </p:txBody>
      </p:sp>
      <p:sp>
        <p:nvSpPr>
          <p:cNvPr id="2052" name="Text Box 8">
            <a:extLst>
              <a:ext uri="{FF2B5EF4-FFF2-40B4-BE49-F238E27FC236}">
                <a16:creationId xmlns:a16="http://schemas.microsoft.com/office/drawing/2014/main" id="{E0826119-1DD1-4273-B335-6FF4534C17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105400"/>
            <a:ext cx="27590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sz="2400" dirty="0">
              <a:cs typeface="Arial" charset="0"/>
            </a:endParaRPr>
          </a:p>
          <a:p>
            <a:pPr>
              <a:defRPr/>
            </a:pPr>
            <a:endParaRPr lang="en-US" dirty="0">
              <a:cs typeface="Arial" charset="0"/>
            </a:endParaRPr>
          </a:p>
          <a:p>
            <a:pPr>
              <a:defRPr/>
            </a:pPr>
            <a:r>
              <a:rPr lang="en-US" dirty="0">
                <a:latin typeface="+mj-lt"/>
                <a:cs typeface="Arial" charset="0"/>
              </a:rPr>
              <a:t>Junio 2018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5825715F-1F84-4128-A277-6841E1565A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1981200"/>
            <a:ext cx="8229600" cy="1143000"/>
          </a:xfrm>
        </p:spPr>
        <p:txBody>
          <a:bodyPr/>
          <a:lstStyle/>
          <a:p>
            <a:r>
              <a:rPr lang="es-US" altLang="en-US"/>
              <a:t>Entrega de archivos: </a:t>
            </a:r>
            <a:br>
              <a:rPr lang="es-US" altLang="en-US"/>
            </a:br>
            <a:r>
              <a:rPr lang="es-US" altLang="en-US"/>
              <a:t>Carga manual, DVD, FTP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58A9A914-409C-495E-98FC-31BF3BDEF4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/>
              <a:t>¿Cómo entrego mis archivos NIMAS al NIMAC?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0AEC32CA-CF29-489C-A13C-C0E60F5D59D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0850" y="1981200"/>
            <a:ext cx="8229600" cy="4038600"/>
          </a:xfrm>
        </p:spPr>
        <p:txBody>
          <a:bodyPr/>
          <a:lstStyle/>
          <a:p>
            <a:r>
              <a:rPr lang="es-US" altLang="en-US"/>
              <a:t>Cada archivo de hasta 300 MB se puede cargar manualmente al sistema del NIMAC. </a:t>
            </a:r>
          </a:p>
          <a:p>
            <a:endParaRPr lang="es-US" altLang="en-US"/>
          </a:p>
          <a:p>
            <a:r>
              <a:rPr lang="es-US" altLang="en-US"/>
              <a:t>Debido a los tiempos de carga, sin embargo, quizá podrían considerar entregar los archivos de más de 200 MB por FTP.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A12BA9F7-ED6A-4357-9ED9-8A2FA2E1FD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/>
              <a:t>Archivos nuevos frente a archivos reenviados</a:t>
            </a:r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7F09CCC1-93A3-49F2-A73D-74A74F07F9E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66700" y="1428750"/>
            <a:ext cx="8610600" cy="5181600"/>
          </a:xfrm>
        </p:spPr>
        <p:txBody>
          <a:bodyPr/>
          <a:lstStyle/>
          <a:p>
            <a:r>
              <a:rPr lang="es-US" altLang="en-US" sz="2900"/>
              <a:t>Los archivos nuevos son materiales con un ISBN que no está en el sistema. Estos archivos se cargan usando el vínculo “</a:t>
            </a:r>
            <a:r>
              <a:rPr lang="es-US" altLang="en-US" sz="2900" b="1"/>
              <a:t>Add New Content</a:t>
            </a:r>
            <a:r>
              <a:rPr lang="es-US" altLang="en-US" sz="2900"/>
              <a:t>” (Agregar contenido nuevo).</a:t>
            </a:r>
          </a:p>
          <a:p>
            <a:r>
              <a:rPr lang="es-US" altLang="en-US" sz="2900"/>
              <a:t>Los archivos reenviados/de reemplazo son materiales con un ISBN que ya está en el sistema. Estos se cargan usando el botón “</a:t>
            </a:r>
            <a:r>
              <a:rPr lang="es-US" altLang="en-US" sz="2900" b="1"/>
              <a:t>Replace Zip File</a:t>
            </a:r>
            <a:r>
              <a:rPr lang="es-US" altLang="en-US" sz="2900"/>
              <a:t>” (Reemplazar archivo ZIP).</a:t>
            </a:r>
          </a:p>
          <a:p>
            <a:r>
              <a:rPr lang="es-US" altLang="en-US" sz="2900"/>
              <a:t>Si no saben si el ISBN ya está en el sistema, simplemente hagan una búsqueda rápida para averiguarlo.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4DD57247-0DC4-42BB-98C1-884FAD367B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6037"/>
          </a:xfrm>
        </p:spPr>
        <p:txBody>
          <a:bodyPr/>
          <a:lstStyle/>
          <a:p>
            <a:r>
              <a:rPr lang="es-US" altLang="en-US" sz="3200"/>
              <a:t>Este ISBN ya está en el sistema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A87EF0B8-9609-4784-9E09-53809DF32BA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8196" name="Picture 1" descr="Screen shot showing record result for an ISBN search." title="Screen shot of ISBN search with hit">
            <a:extLst>
              <a:ext uri="{FF2B5EF4-FFF2-40B4-BE49-F238E27FC236}">
                <a16:creationId xmlns:a16="http://schemas.microsoft.com/office/drawing/2014/main" id="{63442E30-2CF9-4829-ABE2-D7C37DA745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8813"/>
            <a:ext cx="9118600" cy="6199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9EAF9781-5FD9-4AE9-A324-671395EA46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r>
              <a:rPr lang="es-US" altLang="en-US" sz="3200"/>
              <a:t>Este ISBN no está en el sistema</a:t>
            </a:r>
            <a:endParaRPr lang="es-US" altLang="en-US"/>
          </a:p>
        </p:txBody>
      </p:sp>
      <p:pic>
        <p:nvPicPr>
          <p:cNvPr id="9219" name="Content Placeholder 2" descr="Screen showing no hits to ISBN search and Add New Content link circled. " title="ISBN search with no results">
            <a:extLst>
              <a:ext uri="{FF2B5EF4-FFF2-40B4-BE49-F238E27FC236}">
                <a16:creationId xmlns:a16="http://schemas.microsoft.com/office/drawing/2014/main" id="{D2BFA811-9540-4D50-8429-887F7C814E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-28575" y="1219200"/>
            <a:ext cx="9170988" cy="56388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D0092662-524E-40B1-B810-049B57213F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/>
              <a:t>Carga manual de archivos</a:t>
            </a:r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873A85D8-03BA-4E0C-94B6-3216759CD62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229600" cy="4906963"/>
          </a:xfrm>
        </p:spPr>
        <p:txBody>
          <a:bodyPr/>
          <a:lstStyle/>
          <a:p>
            <a:r>
              <a:rPr lang="es-US" altLang="en-US"/>
              <a:t>La opción de carga manual los lleva a una página donde navegarán hasta su archivo ZIP.</a:t>
            </a:r>
          </a:p>
          <a:p>
            <a:r>
              <a:rPr lang="es-US" altLang="en-US"/>
              <a:t>Después de la validación y la carga, el sistema extrae los metadatos y pueden ver el archivo.</a:t>
            </a:r>
          </a:p>
          <a:p>
            <a:r>
              <a:rPr lang="es-US" altLang="en-US"/>
              <a:t>En este momento pueden realizar modificaciones en los metadatos.</a:t>
            </a:r>
          </a:p>
          <a:p>
            <a:r>
              <a:rPr lang="es-US" altLang="en-US"/>
              <a:t>Los cambios se guardarán en el registro del sistema y el archivo OPF. </a:t>
            </a:r>
          </a:p>
          <a:p>
            <a:endParaRPr lang="es-US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82D9761A-4C60-4F34-9B31-815D473427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s-US" altLang="en-US"/>
              <a:t>Guardar archivos </a:t>
            </a: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953AB0B1-3776-41CD-A20A-E7EBE07410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066800"/>
            <a:ext cx="8229600" cy="4906963"/>
          </a:xfrm>
        </p:spPr>
        <p:txBody>
          <a:bodyPr/>
          <a:lstStyle/>
          <a:p>
            <a:r>
              <a:rPr lang="es-US" altLang="en-US"/>
              <a:t>Los archivos guardados se colocan automáticamente en el inventario No Certificado y esto activa el proceso de revisión.</a:t>
            </a:r>
          </a:p>
          <a:p>
            <a:r>
              <a:rPr lang="es-US" altLang="en-US"/>
              <a:t>Para obtener más detalles sobre cómo iniciar una sesión y cargar archivos directamente, por favor consulten los videos de instrucción v3 del NIMAC que se encuentran en el sitio web: </a:t>
            </a:r>
          </a:p>
          <a:p>
            <a:r>
              <a:rPr lang="es-US" altLang="en-US" sz="2800">
                <a:hlinkClick r:id="rId2"/>
              </a:rPr>
              <a:t>http://www.nimac.us/publishers-conversion-houses/</a:t>
            </a:r>
            <a:r>
              <a:rPr lang="es-US" altLang="en-US" sz="2800"/>
              <a:t> </a:t>
            </a:r>
            <a:r>
              <a:rPr lang="es-US" altLang="en-US" sz="2000"/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789FC945-F718-49CC-94BF-B81A82E4D7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192088"/>
            <a:ext cx="8229600" cy="1143001"/>
          </a:xfrm>
        </p:spPr>
        <p:txBody>
          <a:bodyPr/>
          <a:lstStyle/>
          <a:p>
            <a:r>
              <a:rPr lang="es-US" altLang="en-US"/>
              <a:t>Entrega de archivos por FTP</a:t>
            </a:r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A93895F1-9C52-4F6A-B2A0-390867376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685800"/>
            <a:ext cx="8534400" cy="4983163"/>
          </a:xfrm>
        </p:spPr>
        <p:txBody>
          <a:bodyPr/>
          <a:lstStyle/>
          <a:p>
            <a:pPr>
              <a:defRPr/>
            </a:pPr>
            <a:r>
              <a:rPr lang="es-US" altLang="en-US" sz="3000" dirty="0"/>
              <a:t>Los archivos de más de 300 MB pero de menos de 1 GB se deben entregar individualmente por FTP.</a:t>
            </a:r>
          </a:p>
          <a:p>
            <a:pPr>
              <a:defRPr/>
            </a:pPr>
            <a:r>
              <a:rPr lang="es-US" altLang="en-US" sz="3000" dirty="0"/>
              <a:t>Estas entregas se realizan directamente a nuestro proveedor del sistema, OverDrive, Inc. </a:t>
            </a:r>
          </a:p>
          <a:p>
            <a:pPr>
              <a:defRPr/>
            </a:pPr>
            <a:r>
              <a:rPr lang="es-419" altLang="en-US" sz="3000" dirty="0"/>
              <a:t>La ubicación del host de FTP es</a:t>
            </a:r>
            <a:r>
              <a:rPr lang="es-US" altLang="en-US" sz="3000" dirty="0"/>
              <a:t>:</a:t>
            </a:r>
          </a:p>
          <a:p>
            <a:pPr marL="0" indent="0" algn="ctr">
              <a:buFontTx/>
              <a:buNone/>
              <a:defRPr/>
            </a:pPr>
            <a:r>
              <a:rPr lang="es-US" sz="3000" b="1" dirty="0"/>
              <a:t>transfer.overdrive.com</a:t>
            </a:r>
          </a:p>
          <a:p>
            <a:pPr>
              <a:defRPr/>
            </a:pPr>
            <a:r>
              <a:rPr lang="es-PE" altLang="en-US" sz="3000" dirty="0"/>
              <a:t>Si todavía no tienen un nombre de inicio de sesión FTP, pueden solicitarlo por correo electrónico a OverDrive</a:t>
            </a:r>
            <a:r>
              <a:rPr lang="es-US" altLang="en-US" sz="3000" dirty="0"/>
              <a:t>:  	</a:t>
            </a:r>
          </a:p>
          <a:p>
            <a:pPr marL="0" indent="0" algn="ctr">
              <a:buFontTx/>
              <a:buNone/>
              <a:defRPr/>
            </a:pPr>
            <a:r>
              <a:rPr lang="es-US" sz="3000" b="1" dirty="0"/>
              <a:t>   </a:t>
            </a:r>
            <a:r>
              <a:rPr lang="es-US" sz="2800" b="1" dirty="0"/>
              <a:t>NIMAC-Support@overdrive.com</a:t>
            </a:r>
            <a:endParaRPr lang="es-US" altLang="en-US" sz="30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99EE7E86-A94C-4C8E-A935-29903DB8DA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s-419" altLang="en-US"/>
              <a:t>Solicitar acceso a FTP</a:t>
            </a:r>
            <a:endParaRPr lang="es-US" altLang="en-US"/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5956FE35-226E-41FA-9452-7485CAC9FF6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990600"/>
            <a:ext cx="8229600" cy="4602163"/>
          </a:xfrm>
        </p:spPr>
        <p:txBody>
          <a:bodyPr/>
          <a:lstStyle/>
          <a:p>
            <a:r>
              <a:rPr lang="es-PE" altLang="en-US"/>
              <a:t>En su solicitud de credenciales para FTP, asegúrense de incluir su ID de inicio de sesión del NIMAC correspondiente a la cuenta de la editorial específica.</a:t>
            </a:r>
          </a:p>
          <a:p>
            <a:r>
              <a:rPr lang="es-419" altLang="en-US"/>
              <a:t>Esta es la cuenta del NIMAC que la editorial establece para cada proveedor de servicios de conversión para dar acceso a su inventario.</a:t>
            </a:r>
          </a:p>
          <a:p>
            <a:r>
              <a:rPr lang="es-US" altLang="en-US"/>
              <a:t>Necesitan </a:t>
            </a:r>
            <a:r>
              <a:rPr lang="es-PE" altLang="en-US"/>
              <a:t>un nombre de inicio de sesión FTP por separado para cada editorial con la que trabaje</a:t>
            </a:r>
            <a:r>
              <a:rPr lang="es-US" altLang="en-US"/>
              <a:t>n.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DF6BCEB3-AA58-4724-AC22-B29A8505D4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1981200"/>
            <a:ext cx="8229600" cy="1143000"/>
          </a:xfrm>
        </p:spPr>
        <p:txBody>
          <a:bodyPr/>
          <a:lstStyle/>
          <a:p>
            <a:r>
              <a:rPr lang="es-US" altLang="en-US"/>
              <a:t>Uso del Asistente de Validación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01049AA7-6CD0-4608-9CEB-A0178425B8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"/>
            <a:ext cx="8229600" cy="1143000"/>
          </a:xfrm>
        </p:spPr>
        <p:txBody>
          <a:bodyPr/>
          <a:lstStyle/>
          <a:p>
            <a:r>
              <a:rPr lang="es-US" altLang="en-US"/>
              <a:t>Validación </a:t>
            </a:r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F508B36E-20D8-4644-8C4B-4468E3FF42F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143000"/>
            <a:ext cx="8229600" cy="5105400"/>
          </a:xfrm>
        </p:spPr>
        <p:txBody>
          <a:bodyPr/>
          <a:lstStyle/>
          <a:p>
            <a:r>
              <a:rPr lang="es-PE" altLang="en-US"/>
              <a:t>TODOS los archivos enviados al NIMAC, ya sea por carga manual o en lotes, se deben pasar por el Asistente de Validación del NIMAC </a:t>
            </a:r>
            <a:r>
              <a:rPr lang="es-PE" altLang="en-US" b="1"/>
              <a:t>antes</a:t>
            </a:r>
            <a:r>
              <a:rPr lang="es-PE" altLang="en-US"/>
              <a:t> del envío.</a:t>
            </a:r>
          </a:p>
          <a:p>
            <a:r>
              <a:rPr lang="es-US" altLang="en-US"/>
              <a:t>También solicitamos que verifiquen que sus archivos ZIP puedan abrirse antes de enviarlos por FTP.</a:t>
            </a:r>
          </a:p>
          <a:p>
            <a:r>
              <a:rPr lang="es-US" altLang="en-US"/>
              <a:t>Esto ayuda a asegurar que la compresión de los archivos se realizó debidamente y que el archivo ZIP no está dañado.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A1AB0517-8450-4132-8FA0-38AAF1B7A0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/>
              <a:t>Asistente de Validación</a:t>
            </a:r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75D0918C-3E48-43C7-BFE8-C6DF9BDA0D4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229600" cy="4983163"/>
          </a:xfrm>
        </p:spPr>
        <p:txBody>
          <a:bodyPr/>
          <a:lstStyle/>
          <a:p>
            <a:r>
              <a:rPr lang="es-US" altLang="en-US"/>
              <a:t>El Asistente de Validación está disponible para descarga por todas las editoriales y proveedores desde la pestaña Support (Soporte) del portal para editoriales.</a:t>
            </a:r>
          </a:p>
          <a:p>
            <a:r>
              <a:rPr lang="es-US" altLang="en-US"/>
              <a:t>Este es un programa pequeño autónomo.</a:t>
            </a:r>
          </a:p>
          <a:p>
            <a:r>
              <a:rPr lang="es-PE" altLang="en-US"/>
              <a:t>En este momento, solo existe una versión para Windows del validador.</a:t>
            </a:r>
          </a:p>
          <a:p>
            <a:r>
              <a:rPr lang="es-419" altLang="en-US"/>
              <a:t>Pueden exportar los resultados de la validación como un archivo HTML si desean</a:t>
            </a:r>
            <a:r>
              <a:rPr lang="es-US" altLang="en-US"/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4">
            <a:extLst>
              <a:ext uri="{FF2B5EF4-FFF2-40B4-BE49-F238E27FC236}">
                <a16:creationId xmlns:a16="http://schemas.microsoft.com/office/drawing/2014/main" id="{E569A4BC-125C-41EA-B4BF-853E8D0B94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1143000"/>
          </a:xfrm>
        </p:spPr>
        <p:txBody>
          <a:bodyPr/>
          <a:lstStyle/>
          <a:p>
            <a:r>
              <a:rPr lang="es-419" altLang="en-US" sz="2800"/>
              <a:t>El Asistente de Validación se puede descargar en cualquier momento de la página Resources/Recursos del sistema.</a:t>
            </a:r>
            <a:endParaRPr lang="es-US" altLang="en-US" sz="2800"/>
          </a:p>
        </p:txBody>
      </p:sp>
      <p:pic>
        <p:nvPicPr>
          <p:cNvPr id="19459" name="Content Placeholder 6" descr="Vendor or publisher NIMAC account landing page, showing the Resources link circled. " title="Home page with Resources circled">
            <a:extLst>
              <a:ext uri="{FF2B5EF4-FFF2-40B4-BE49-F238E27FC236}">
                <a16:creationId xmlns:a16="http://schemas.microsoft.com/office/drawing/2014/main" id="{6D04BCFF-AABE-42B1-87A0-CC1A79A039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-28575" y="1603375"/>
            <a:ext cx="9153525" cy="5222875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1F84EA68-0CA0-41D5-B992-6B97900C8E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"/>
            <a:ext cx="8229600" cy="1143000"/>
          </a:xfrm>
        </p:spPr>
        <p:txBody>
          <a:bodyPr/>
          <a:lstStyle/>
          <a:p>
            <a:r>
              <a:rPr lang="es-419" altLang="en-US"/>
              <a:t>Uso del Asistente de Validación</a:t>
            </a:r>
            <a:endParaRPr lang="es-US" altLang="en-US"/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BED60BF5-09EF-47CE-9120-59BD1C2026D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66700" y="1295400"/>
            <a:ext cx="8610600" cy="4953000"/>
          </a:xfrm>
        </p:spPr>
        <p:txBody>
          <a:bodyPr/>
          <a:lstStyle/>
          <a:p>
            <a:r>
              <a:rPr lang="es-US" altLang="en-US" sz="2900"/>
              <a:t>El asistente de validación revisa que:</a:t>
            </a:r>
          </a:p>
          <a:p>
            <a:pPr lvl="1"/>
            <a:r>
              <a:rPr lang="es-PE" altLang="en-US" sz="2500"/>
              <a:t>El XML esté bien formado y lo valida contra el DTD del NIMAS (y el DTD de MathML, si corresponde).</a:t>
            </a:r>
            <a:endParaRPr lang="es-US" altLang="en-US" sz="2500"/>
          </a:p>
          <a:p>
            <a:pPr lvl="1"/>
            <a:r>
              <a:rPr lang="es-PE" altLang="en-US" sz="2500"/>
              <a:t>Todas las imágenes a las que se hace referencia en el XML y el OPF estén presentes en la carpeta de imágenes.</a:t>
            </a:r>
            <a:endParaRPr lang="es-US" altLang="en-US" sz="2500"/>
          </a:p>
          <a:p>
            <a:r>
              <a:rPr lang="es-US" altLang="en-US" sz="2900"/>
              <a:t>El asistente no:</a:t>
            </a:r>
          </a:p>
          <a:p>
            <a:pPr lvl="1"/>
            <a:r>
              <a:rPr lang="es-PE" altLang="en-US" sz="2500"/>
              <a:t>Verifica si los metadatos están correctos/completos.</a:t>
            </a:r>
            <a:endParaRPr lang="es-US" altLang="en-US" sz="2500"/>
          </a:p>
          <a:p>
            <a:pPr lvl="1"/>
            <a:r>
              <a:rPr lang="es-PE" altLang="en-US" sz="2500"/>
              <a:t>Evalúa el contenido ni las decisiones de etiquetado.</a:t>
            </a:r>
          </a:p>
          <a:p>
            <a:pPr lvl="1"/>
            <a:r>
              <a:rPr lang="es-419" altLang="en-US" sz="2500"/>
              <a:t>Detecta archivos extraños en el archivo ZIP.</a:t>
            </a:r>
            <a:endParaRPr lang="es-US" altLang="en-US" sz="25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3" descr="Windows navigation panel to Validation Wizard using All Programs." title="Windows page showing program selected">
            <a:extLst>
              <a:ext uri="{FF2B5EF4-FFF2-40B4-BE49-F238E27FC236}">
                <a16:creationId xmlns:a16="http://schemas.microsoft.com/office/drawing/2014/main" id="{C03AA6E0-4FC8-4B8A-8324-7F8A21B4B53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3" descr="NIMAC Validation Wizard welcome screen with Next button circled. " title="First screen of Validation Wizard">
            <a:extLst>
              <a:ext uri="{FF2B5EF4-FFF2-40B4-BE49-F238E27FC236}">
                <a16:creationId xmlns:a16="http://schemas.microsoft.com/office/drawing/2014/main" id="{3A82D1D0-9041-42C2-A720-3F49F3E1C4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13838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" descr="NIMAC Validation Wizard Select Source screen with the OPF navigation box circled. " title="Validate file selection box">
            <a:extLst>
              <a:ext uri="{FF2B5EF4-FFF2-40B4-BE49-F238E27FC236}">
                <a16:creationId xmlns:a16="http://schemas.microsoft.com/office/drawing/2014/main" id="{89959B07-EE62-4747-B604-003FA50E73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88438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Validation Wizard showing the selected OPF in the text box." title="Selection of OPF for validation">
            <a:extLst>
              <a:ext uri="{FF2B5EF4-FFF2-40B4-BE49-F238E27FC236}">
                <a16:creationId xmlns:a16="http://schemas.microsoft.com/office/drawing/2014/main" id="{9C51F277-ED3B-49AD-AFBD-7D49361DA5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70"/>
          <a:stretch>
            <a:fillRect/>
          </a:stretch>
        </p:blipFill>
        <p:spPr bwMode="auto">
          <a:xfrm>
            <a:off x="0" y="0"/>
            <a:ext cx="91376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" descr="NIMAC Validation Wizard Validate screen showing the progress bar as validation is being run on the file set. " title="Validation Progress bar">
            <a:extLst>
              <a:ext uri="{FF2B5EF4-FFF2-40B4-BE49-F238E27FC236}">
                <a16:creationId xmlns:a16="http://schemas.microsoft.com/office/drawing/2014/main" id="{4DA08B81-38CC-4873-A83F-823BBE3385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6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 descr="Validation Wizard results screen showing no errors and no warnings. " title="Validation results screen">
            <a:extLst>
              <a:ext uri="{FF2B5EF4-FFF2-40B4-BE49-F238E27FC236}">
                <a16:creationId xmlns:a16="http://schemas.microsoft.com/office/drawing/2014/main" id="{EE1E3A40-B1DC-45C9-A374-2D7FF215FF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0638"/>
            <a:ext cx="9144000" cy="681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A6DE490F-4DE7-4EF1-9A8D-D1102EF1C6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/>
          <a:lstStyle/>
          <a:p>
            <a:r>
              <a:rPr lang="es-419" altLang="en-US"/>
              <a:t>Errores hallados en la validación</a:t>
            </a:r>
            <a:endParaRPr lang="es-US" altLang="en-US"/>
          </a:p>
        </p:txBody>
      </p:sp>
      <p:sp>
        <p:nvSpPr>
          <p:cNvPr id="29699" name="Content Placeholder 2">
            <a:extLst>
              <a:ext uri="{FF2B5EF4-FFF2-40B4-BE49-F238E27FC236}">
                <a16:creationId xmlns:a16="http://schemas.microsoft.com/office/drawing/2014/main" id="{FBA6934D-17E6-4BB9-B918-98A969B0B01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7025" y="1219200"/>
            <a:ext cx="8534400" cy="4678363"/>
          </a:xfrm>
        </p:spPr>
        <p:txBody>
          <a:bodyPr/>
          <a:lstStyle/>
          <a:p>
            <a:r>
              <a:rPr lang="es-PE" altLang="en-US" sz="2900"/>
              <a:t>Si tienen errores, pueden ampliar la ventana para verlos o exportar el informe de errores.</a:t>
            </a:r>
          </a:p>
          <a:p>
            <a:r>
              <a:rPr lang="es-PE" altLang="en-US" sz="2900"/>
              <a:t>Cualquier error que se muestre en el informe se debe corregir antes de presentar el conjunto de archivos.</a:t>
            </a:r>
          </a:p>
          <a:p>
            <a:r>
              <a:rPr lang="es-PE" altLang="en-US" sz="2900"/>
              <a:t>Nota: Ciertos errores podrían detener al validador.</a:t>
            </a:r>
          </a:p>
          <a:p>
            <a:r>
              <a:rPr lang="es-PE" altLang="en-US" sz="2900"/>
              <a:t>Después de realizar las correcciones, pasen el archivo por el asistente de nuevo para asegurarse de que no haya problemas adicionales.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1B74C613-15BB-45B9-B2AD-1F151C352A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s-US" altLang="en-US" sz="3600"/>
              <a:t>Ejemplo de resultados con errores</a:t>
            </a:r>
          </a:p>
        </p:txBody>
      </p:sp>
      <p:pic>
        <p:nvPicPr>
          <p:cNvPr id="30723" name="Picture 2" descr="Expanded Validation Wizard results screen showing 2 errors in the XML file. ">
            <a:extLst>
              <a:ext uri="{FF2B5EF4-FFF2-40B4-BE49-F238E27FC236}">
                <a16:creationId xmlns:a16="http://schemas.microsoft.com/office/drawing/2014/main" id="{F85B9CE3-00F3-434E-83EB-7825B8153C6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143000"/>
            <a:ext cx="9144000" cy="6257925"/>
          </a:xfr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8B737DD3-C8E5-481B-B0EA-6DC3D3D3C1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/>
              <a:t>Archivos dañados</a:t>
            </a:r>
            <a:endParaRPr lang="es-US" altLang="en-US"/>
          </a:p>
        </p:txBody>
      </p:sp>
      <p:sp>
        <p:nvSpPr>
          <p:cNvPr id="32771" name="Content Placeholder 2">
            <a:extLst>
              <a:ext uri="{FF2B5EF4-FFF2-40B4-BE49-F238E27FC236}">
                <a16:creationId xmlns:a16="http://schemas.microsoft.com/office/drawing/2014/main" id="{C8E0D3B2-C109-457E-9DFD-1F437D91E4B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r>
              <a:rPr lang="es-PE" altLang="en-US"/>
              <a:t>Después de comprimir sus conjuntos de archivos NIMAS, por favor verifiquen que los archivos no se dañaron durante el proceso de compresión.</a:t>
            </a:r>
          </a:p>
          <a:p>
            <a:r>
              <a:rPr lang="es-PE" altLang="en-US"/>
              <a:t>Simplemente hagan clic en el archivo ZIP. Si se abre, el archivo probablemente está bien y no se ha dañado.</a:t>
            </a:r>
          </a:p>
          <a:p>
            <a:r>
              <a:rPr lang="es-US" altLang="en-US"/>
              <a:t>Por favor revisen todos los archivos antes de entregarlos por FTP o en un DVD.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4521C2B5-BF6C-4443-95A6-6B25322C5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/>
              <a:t>Transferir por FTP</a:t>
            </a:r>
          </a:p>
        </p:txBody>
      </p:sp>
      <p:sp>
        <p:nvSpPr>
          <p:cNvPr id="33795" name="Content Placeholder 2">
            <a:extLst>
              <a:ext uri="{FF2B5EF4-FFF2-40B4-BE49-F238E27FC236}">
                <a16:creationId xmlns:a16="http://schemas.microsoft.com/office/drawing/2014/main" id="{CC6243CD-43A3-497B-8F20-CE6B793A95E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s-US" altLang="en-US"/>
              <a:t>Una vez que han validado sus archivos, transfiéranlos al directorio raíz de su cuenta FTP en OverDrive:</a:t>
            </a:r>
          </a:p>
          <a:p>
            <a:pPr lvl="1"/>
            <a:r>
              <a:rPr lang="es-US" altLang="en-US"/>
              <a:t>¡Ya no necesitan enviar un correo electrónico de notificación de la entrega!</a:t>
            </a:r>
          </a:p>
          <a:p>
            <a:pPr lvl="1"/>
            <a:r>
              <a:rPr lang="es-US" altLang="en-US"/>
              <a:t>¡Ya no necesitan proporcionar una hoja Excel de metadatos de la entrega por lotes con los archivos!</a:t>
            </a:r>
          </a:p>
          <a:p>
            <a:pPr lvl="1"/>
            <a:r>
              <a:rPr lang="es-US" altLang="en-US"/>
              <a:t>¡Ya no necesitan separar los archivos nuevos de los archivos reenviados en dos entregas separadas!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>
            <a:extLst>
              <a:ext uri="{FF2B5EF4-FFF2-40B4-BE49-F238E27FC236}">
                <a16:creationId xmlns:a16="http://schemas.microsoft.com/office/drawing/2014/main" id="{5BD16016-96F5-4865-B9AB-5A9335D37C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/>
              <a:t>¡Coloquen los archivos en el directorio raíz!</a:t>
            </a:r>
          </a:p>
        </p:txBody>
      </p:sp>
      <p:sp>
        <p:nvSpPr>
          <p:cNvPr id="34819" name="Content Placeholder 2">
            <a:extLst>
              <a:ext uri="{FF2B5EF4-FFF2-40B4-BE49-F238E27FC236}">
                <a16:creationId xmlns:a16="http://schemas.microsoft.com/office/drawing/2014/main" id="{301A5B18-8F81-48B1-A800-B8B8C62709C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s-US" altLang="en-US"/>
              <a:t>Coloquen los archivos únicamente en el directorio raíz (ROOT) del FTP.</a:t>
            </a:r>
          </a:p>
          <a:p>
            <a:r>
              <a:rPr lang="es-US" altLang="en-US"/>
              <a:t>No utilicen carpetas/subcarpetas en el FTP.</a:t>
            </a:r>
          </a:p>
          <a:p>
            <a:endParaRPr lang="es-US" altLang="en-US" sz="1000"/>
          </a:p>
          <a:p>
            <a:r>
              <a:rPr lang="es-US" altLang="en-US"/>
              <a:t>El proceso por lotes automatizado en OverDrive no hará caso de los archivos que no estén guardados directamente en el directorio raíz del FTP.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879447CB-B9BE-49DD-9024-79EFF1ED8F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981200"/>
            <a:ext cx="8229600" cy="1143000"/>
          </a:xfrm>
        </p:spPr>
        <p:txBody>
          <a:bodyPr/>
          <a:lstStyle/>
          <a:p>
            <a:r>
              <a:rPr lang="es-419" altLang="en-US"/>
              <a:t>El informe diario </a:t>
            </a:r>
            <a:br>
              <a:rPr lang="es-419" altLang="en-US"/>
            </a:br>
            <a:r>
              <a:rPr lang="es-419" altLang="en-US"/>
              <a:t>de entregas de lotes</a:t>
            </a:r>
            <a:endParaRPr lang="es-US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9D48DDCC-E7DA-4127-BE53-835FAC0C07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/>
              <a:t>Informe de entrega de lotes</a:t>
            </a:r>
            <a:endParaRPr lang="es-US" altLang="en-US"/>
          </a:p>
        </p:txBody>
      </p:sp>
      <p:sp>
        <p:nvSpPr>
          <p:cNvPr id="36867" name="Content Placeholder 2">
            <a:extLst>
              <a:ext uri="{FF2B5EF4-FFF2-40B4-BE49-F238E27FC236}">
                <a16:creationId xmlns:a16="http://schemas.microsoft.com/office/drawing/2014/main" id="{E760BB8D-19F6-4677-8E23-E8186C31C0C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830762"/>
          </a:xfrm>
        </p:spPr>
        <p:txBody>
          <a:bodyPr/>
          <a:lstStyle/>
          <a:p>
            <a:r>
              <a:rPr lang="es-PE" altLang="en-US"/>
              <a:t>Las entregas por FTP se procesan por la noche.</a:t>
            </a:r>
          </a:p>
          <a:p>
            <a:r>
              <a:rPr lang="es-PE" altLang="en-US"/>
              <a:t>En la mañana después de que su entrega por FTP se ha procesado, ustedes recibirán un informe automatizado que detalla los resultados del procesamiento.</a:t>
            </a:r>
          </a:p>
          <a:p>
            <a:r>
              <a:rPr lang="es-PE" altLang="en-US"/>
              <a:t>Si usted es un proveedor que proporciona archivos a varias editoriales, recibirá un informe separado para cada editorial.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31285D6E-39BD-4391-962F-E6A34D770B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/>
              <a:t>Lectura del informe</a:t>
            </a:r>
          </a:p>
        </p:txBody>
      </p:sp>
      <p:sp>
        <p:nvSpPr>
          <p:cNvPr id="37891" name="Content Placeholder 2">
            <a:extLst>
              <a:ext uri="{FF2B5EF4-FFF2-40B4-BE49-F238E27FC236}">
                <a16:creationId xmlns:a16="http://schemas.microsoft.com/office/drawing/2014/main" id="{B1EB513B-ECC6-46FC-B91B-FE03D5AD01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/>
          <a:lstStyle/>
          <a:p>
            <a:r>
              <a:rPr lang="es-PE" altLang="en-US"/>
              <a:t>Este informe sustituye el sistema de seguimiento de entregas que se utilizaba anteriormente. </a:t>
            </a:r>
          </a:p>
          <a:p>
            <a:r>
              <a:rPr lang="es-PE" altLang="en-US" b="1"/>
              <a:t>Asegúrense de revisar todos los informes que reciban -- Este informe diario es su notificación oficial de parte de OverDrive si falla una entrega.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550EBC49-F8BA-4065-967C-488EA3AE96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/>
              <a:t>Lectura del informe</a:t>
            </a:r>
          </a:p>
        </p:txBody>
      </p:sp>
      <p:sp>
        <p:nvSpPr>
          <p:cNvPr id="38915" name="Content Placeholder 2">
            <a:extLst>
              <a:ext uri="{FF2B5EF4-FFF2-40B4-BE49-F238E27FC236}">
                <a16:creationId xmlns:a16="http://schemas.microsoft.com/office/drawing/2014/main" id="{A1D7AA96-9CBF-41B1-8E64-764C97A568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229600" cy="4708525"/>
          </a:xfrm>
        </p:spPr>
        <p:txBody>
          <a:bodyPr/>
          <a:lstStyle/>
          <a:p>
            <a:r>
              <a:rPr lang="es-PE" altLang="en-US"/>
              <a:t>En la parte superior del informe verán un resumen de los resultados de la carga.</a:t>
            </a:r>
          </a:p>
          <a:p>
            <a:r>
              <a:rPr lang="es-PE" altLang="en-US" b="1"/>
              <a:t>Si el informe muestra que no hay cargas fallidas, no necesitan realizar ninguna acción más.</a:t>
            </a:r>
          </a:p>
          <a:p>
            <a:r>
              <a:rPr lang="es-PE" altLang="en-US"/>
              <a:t>Si el informe </a:t>
            </a:r>
            <a:r>
              <a:rPr lang="es-PE" altLang="en-US" b="1"/>
              <a:t>sí</a:t>
            </a:r>
            <a:r>
              <a:rPr lang="es-PE" altLang="en-US"/>
              <a:t> muestra cargas fallidas, por favor lean la información en la columna Details/Detalles, corrijan el problema, y entreguen el archivo de nuevo.</a:t>
            </a:r>
            <a:endParaRPr lang="es-US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>
            <a:extLst>
              <a:ext uri="{FF2B5EF4-FFF2-40B4-BE49-F238E27FC236}">
                <a16:creationId xmlns:a16="http://schemas.microsoft.com/office/drawing/2014/main" id="{905F70A8-B9CF-42B1-9B5F-9FA719FF2D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sz="3600"/>
              <a:t>Informe: Todas las cargas se realizaron correctamente</a:t>
            </a:r>
            <a:endParaRPr lang="es-US" altLang="en-US" sz="3600"/>
          </a:p>
        </p:txBody>
      </p:sp>
      <p:sp>
        <p:nvSpPr>
          <p:cNvPr id="39939" name="Content Placeholder 1">
            <a:extLst>
              <a:ext uri="{FF2B5EF4-FFF2-40B4-BE49-F238E27FC236}">
                <a16:creationId xmlns:a16="http://schemas.microsoft.com/office/drawing/2014/main" id="{5899AFE7-F00C-4149-A12F-A9236602641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endParaRPr lang="en-US" altLang="en-US"/>
          </a:p>
        </p:txBody>
      </p:sp>
      <p:pic>
        <p:nvPicPr>
          <p:cNvPr id="39940" name="Picture 1" descr="Report showing all successful uploads." title="Sample successful uploads report">
            <a:extLst>
              <a:ext uri="{FF2B5EF4-FFF2-40B4-BE49-F238E27FC236}">
                <a16:creationId xmlns:a16="http://schemas.microsoft.com/office/drawing/2014/main" id="{25F5FFC4-9942-49CF-BF9C-A442E49F04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0638" y="1600200"/>
            <a:ext cx="9144001" cy="346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ECFCBA01-99BE-48F2-BDD6-F5025AB864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s-419" altLang="en-US" sz="3600"/>
              <a:t>Informe que incluye una carga fallida</a:t>
            </a:r>
            <a:endParaRPr lang="es-US" altLang="en-US" sz="3600"/>
          </a:p>
        </p:txBody>
      </p:sp>
      <p:sp>
        <p:nvSpPr>
          <p:cNvPr id="40963" name="Content Placeholder 5">
            <a:extLst>
              <a:ext uri="{FF2B5EF4-FFF2-40B4-BE49-F238E27FC236}">
                <a16:creationId xmlns:a16="http://schemas.microsoft.com/office/drawing/2014/main" id="{F5238105-CC44-48A5-8528-908B204AFF1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3810000"/>
          </a:xfrm>
        </p:spPr>
        <p:txBody>
          <a:bodyPr/>
          <a:lstStyle/>
          <a:p>
            <a:endParaRPr lang="en-US" altLang="en-US"/>
          </a:p>
        </p:txBody>
      </p:sp>
      <p:pic>
        <p:nvPicPr>
          <p:cNvPr id="40964" name="Picture 1" descr="Report showing 3 successful uploads but one failed upload. Failed uploads will show at the top of the report. " title="Report showing one failed upload">
            <a:extLst>
              <a:ext uri="{FF2B5EF4-FFF2-40B4-BE49-F238E27FC236}">
                <a16:creationId xmlns:a16="http://schemas.microsoft.com/office/drawing/2014/main" id="{A5DC12E3-A872-4EE2-8EBB-B998AFF65B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03363"/>
            <a:ext cx="9144000" cy="400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D0EB83E7-4BEF-4E35-A121-97F27D8BBC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9525"/>
            <a:ext cx="8229600" cy="1143000"/>
          </a:xfrm>
        </p:spPr>
        <p:txBody>
          <a:bodyPr/>
          <a:lstStyle/>
          <a:p>
            <a:r>
              <a:rPr lang="es-419" altLang="en-US"/>
              <a:t>Cargas fallidas</a:t>
            </a:r>
            <a:endParaRPr lang="es-US" altLang="en-US"/>
          </a:p>
        </p:txBody>
      </p:sp>
      <p:sp>
        <p:nvSpPr>
          <p:cNvPr id="43011" name="Content Placeholder 2">
            <a:extLst>
              <a:ext uri="{FF2B5EF4-FFF2-40B4-BE49-F238E27FC236}">
                <a16:creationId xmlns:a16="http://schemas.microsoft.com/office/drawing/2014/main" id="{AF434ECC-9ED5-4406-AF4F-64A41ECAD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914400"/>
            <a:ext cx="8610600" cy="4708525"/>
          </a:xfrm>
        </p:spPr>
        <p:txBody>
          <a:bodyPr/>
          <a:lstStyle/>
          <a:p>
            <a:pPr>
              <a:defRPr/>
            </a:pPr>
            <a:r>
              <a:rPr lang="es-PE" altLang="en-US" sz="2950" dirty="0"/>
              <a:t>Si falla una entrega, la columna Details/Detalles en el informe diario proporcionará la información relacionada con el error que impidió la carga.</a:t>
            </a:r>
          </a:p>
          <a:p>
            <a:pPr>
              <a:defRPr/>
            </a:pPr>
            <a:r>
              <a:rPr lang="es-PE" altLang="en-US" sz="2950" b="1" dirty="0"/>
              <a:t>El informe diario es su notificación oficial respecto a las entregas fallidas.</a:t>
            </a:r>
          </a:p>
          <a:p>
            <a:pPr>
              <a:defRPr/>
            </a:pPr>
            <a:r>
              <a:rPr lang="es-PE" altLang="en-US" sz="2950" b="1" dirty="0"/>
              <a:t>Ustedes son responsables de corregir el problema y reenviar cualquier archivo que no se logró cargar.</a:t>
            </a:r>
          </a:p>
          <a:p>
            <a:pPr>
              <a:defRPr/>
            </a:pPr>
            <a:r>
              <a:rPr lang="es-PE" altLang="en-US" sz="2950" dirty="0"/>
              <a:t>Si tienen alguna pregunta acerca de la información de errores, comuníquense con el NIMAC.</a:t>
            </a:r>
            <a:endParaRPr lang="es-US" altLang="en-US" sz="29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3">
            <a:extLst>
              <a:ext uri="{FF2B5EF4-FFF2-40B4-BE49-F238E27FC236}">
                <a16:creationId xmlns:a16="http://schemas.microsoft.com/office/drawing/2014/main" id="{7BFF721F-307C-4EC0-AA42-5498C58436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152400"/>
            <a:ext cx="9172575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Picture 4">
            <a:extLst>
              <a:ext uri="{FF2B5EF4-FFF2-40B4-BE49-F238E27FC236}">
                <a16:creationId xmlns:a16="http://schemas.microsoft.com/office/drawing/2014/main" id="{3772AC1D-36BA-4DC2-BC08-DA8EA5FAC5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123825"/>
            <a:ext cx="9096375" cy="661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>
            <a:extLst>
              <a:ext uri="{FF2B5EF4-FFF2-40B4-BE49-F238E27FC236}">
                <a16:creationId xmlns:a16="http://schemas.microsoft.com/office/drawing/2014/main" id="{E175A555-2D00-4F48-A40F-E5078655D3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/>
              <a:t>Carga de archivos corregidos</a:t>
            </a:r>
            <a:endParaRPr lang="es-US" altLang="en-US"/>
          </a:p>
        </p:txBody>
      </p:sp>
      <p:sp>
        <p:nvSpPr>
          <p:cNvPr id="46083" name="Content Placeholder 2">
            <a:extLst>
              <a:ext uri="{FF2B5EF4-FFF2-40B4-BE49-F238E27FC236}">
                <a16:creationId xmlns:a16="http://schemas.microsoft.com/office/drawing/2014/main" id="{6D0FEBA1-90AE-4CDC-9FBF-E0A550FDC6F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es-PE" altLang="en-US"/>
              <a:t>Una vez que han corregido y reenviado un archivo, no necesitan cursar ninguna notificación a OverDrive.</a:t>
            </a:r>
          </a:p>
          <a:p>
            <a:r>
              <a:rPr lang="es-PE" altLang="en-US"/>
              <a:t>Simplemente entreguen el(los) archivo(s) de nuevo por FTP.</a:t>
            </a:r>
          </a:p>
          <a:p>
            <a:r>
              <a:rPr lang="es-PE" altLang="en-US"/>
              <a:t>La nueva entrega aparecerá en el informe diario del día siguiente.</a:t>
            </a:r>
          </a:p>
          <a:p>
            <a:r>
              <a:rPr lang="es-419" altLang="en-US"/>
              <a:t>Podrán verificar en ese momento si el archivo corregido se cargó con éxito.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>
            <a:extLst>
              <a:ext uri="{FF2B5EF4-FFF2-40B4-BE49-F238E27FC236}">
                <a16:creationId xmlns:a16="http://schemas.microsoft.com/office/drawing/2014/main" id="{902F46B4-6B7E-4A1A-941A-5D9C51B573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0"/>
            <a:ext cx="8229600" cy="1600200"/>
          </a:xfrm>
        </p:spPr>
        <p:txBody>
          <a:bodyPr/>
          <a:lstStyle/>
          <a:p>
            <a:r>
              <a:rPr lang="es-US" altLang="en-US"/>
              <a:t>Proceso de revisión de archivos y recordatorios útiles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>
            <a:extLst>
              <a:ext uri="{FF2B5EF4-FFF2-40B4-BE49-F238E27FC236}">
                <a16:creationId xmlns:a16="http://schemas.microsoft.com/office/drawing/2014/main" id="{51B62FCB-24B1-409D-8A9E-B49900AD57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1143000"/>
          </a:xfrm>
        </p:spPr>
        <p:txBody>
          <a:bodyPr/>
          <a:lstStyle/>
          <a:p>
            <a:r>
              <a:rPr lang="es-US" altLang="en-US" sz="4300"/>
              <a:t>Revisión y certificación de archivos</a:t>
            </a:r>
          </a:p>
        </p:txBody>
      </p:sp>
      <p:sp>
        <p:nvSpPr>
          <p:cNvPr id="48131" name="Content Placeholder 2">
            <a:extLst>
              <a:ext uri="{FF2B5EF4-FFF2-40B4-BE49-F238E27FC236}">
                <a16:creationId xmlns:a16="http://schemas.microsoft.com/office/drawing/2014/main" id="{107D4500-6D3C-431B-B705-8058AF5E413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143000"/>
            <a:ext cx="8534400" cy="4678363"/>
          </a:xfrm>
        </p:spPr>
        <p:txBody>
          <a:bodyPr/>
          <a:lstStyle/>
          <a:p>
            <a:r>
              <a:rPr lang="es-US" altLang="en-US" sz="2800"/>
              <a:t>Una vez que los archivos están cargados en el sistema, el personal del NIMAC los revisa y certifica.</a:t>
            </a:r>
          </a:p>
          <a:p>
            <a:r>
              <a:rPr lang="es-US" altLang="en-US" sz="2800"/>
              <a:t>Esto incluye una revisión de los metadatos y algunas comprobaciones de calidad adicionales del XML.</a:t>
            </a:r>
          </a:p>
          <a:p>
            <a:r>
              <a:rPr lang="es-US" altLang="en-US" sz="2800"/>
              <a:t>El “superusuario” de la editorial recibe un correo electrónico con el número del certificado digital cuando se certifica cada archivo. </a:t>
            </a:r>
          </a:p>
          <a:p>
            <a:r>
              <a:rPr lang="es-US" altLang="en-US" sz="2800"/>
              <a:t>Siempre se puede tener acceso a estos números en el registro completo o en su informe de inventario.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>
            <a:extLst>
              <a:ext uri="{FF2B5EF4-FFF2-40B4-BE49-F238E27FC236}">
                <a16:creationId xmlns:a16="http://schemas.microsoft.com/office/drawing/2014/main" id="{2AEC3F79-980C-4993-A1CA-974098FCE2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/>
              <a:t>Informe de errores</a:t>
            </a:r>
          </a:p>
        </p:txBody>
      </p:sp>
      <p:sp>
        <p:nvSpPr>
          <p:cNvPr id="49155" name="Content Placeholder 2">
            <a:extLst>
              <a:ext uri="{FF2B5EF4-FFF2-40B4-BE49-F238E27FC236}">
                <a16:creationId xmlns:a16="http://schemas.microsoft.com/office/drawing/2014/main" id="{EDC47F6F-A337-4A71-B8D1-9E5B3C30787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165225"/>
            <a:ext cx="8229600" cy="4525963"/>
          </a:xfrm>
        </p:spPr>
        <p:txBody>
          <a:bodyPr/>
          <a:lstStyle/>
          <a:p>
            <a:r>
              <a:rPr lang="es-US" altLang="en-US"/>
              <a:t>El personal del NIMAC puede realizar muchas correcciones de los metadatos del portal y de los OPF sin que se necesite reenviar los archivos.</a:t>
            </a:r>
          </a:p>
          <a:p>
            <a:r>
              <a:rPr lang="es-US" altLang="en-US"/>
              <a:t>Sin embargo, si un archivo tiene un problema que el NIMAC no puede corregir por ustedes, enviaremos un informe detallado para que el archivo se pueda corregir y reenviar lo más rápidamente posible.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>
            <a:extLst>
              <a:ext uri="{FF2B5EF4-FFF2-40B4-BE49-F238E27FC236}">
                <a16:creationId xmlns:a16="http://schemas.microsoft.com/office/drawing/2014/main" id="{D63D0072-EC90-4B6E-930D-EDB55B3FB2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/>
              <a:t>Recordatorios</a:t>
            </a:r>
          </a:p>
        </p:txBody>
      </p:sp>
      <p:sp>
        <p:nvSpPr>
          <p:cNvPr id="50179" name="Content Placeholder 2">
            <a:extLst>
              <a:ext uri="{FF2B5EF4-FFF2-40B4-BE49-F238E27FC236}">
                <a16:creationId xmlns:a16="http://schemas.microsoft.com/office/drawing/2014/main" id="{493F2F54-7610-428B-A687-B408B75B77B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r>
              <a:rPr lang="es-US" altLang="en-US"/>
              <a:t>Los recordatorios siguientes se refieren a los problemas que pueden causar que un archivo no apruebe el proceso de revisión para la certificación.</a:t>
            </a:r>
          </a:p>
          <a:p>
            <a:r>
              <a:rPr lang="es-US" altLang="en-US"/>
              <a:t>Por favor ténganlos presente mientras preparan sus archivos NIMAS para ayudar a asegurarse de que se puedan revisar y certificar lo más rápidamente posible.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>
            <a:extLst>
              <a:ext uri="{FF2B5EF4-FFF2-40B4-BE49-F238E27FC236}">
                <a16:creationId xmlns:a16="http://schemas.microsoft.com/office/drawing/2014/main" id="{C383D1CE-6E94-40FD-9E48-57B9308C0A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s-US" altLang="en-US"/>
              <a:t>Recordatorios: Los PDF</a:t>
            </a:r>
          </a:p>
        </p:txBody>
      </p:sp>
      <p:sp>
        <p:nvSpPr>
          <p:cNvPr id="51203" name="Content Placeholder 2">
            <a:extLst>
              <a:ext uri="{FF2B5EF4-FFF2-40B4-BE49-F238E27FC236}">
                <a16:creationId xmlns:a16="http://schemas.microsoft.com/office/drawing/2014/main" id="{1CD09EB8-13DB-4A99-934C-A7935C66947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914400"/>
            <a:ext cx="8229600" cy="4754563"/>
          </a:xfrm>
        </p:spPr>
        <p:txBody>
          <a:bodyPr/>
          <a:lstStyle/>
          <a:p>
            <a:r>
              <a:rPr lang="es-US" altLang="en-US"/>
              <a:t>Asegúrense de que sus PDF estén completos.</a:t>
            </a:r>
          </a:p>
          <a:p>
            <a:r>
              <a:rPr lang="es-US" altLang="en-US"/>
              <a:t>El PDF tiene que incluir:</a:t>
            </a:r>
          </a:p>
          <a:p>
            <a:pPr lvl="1"/>
            <a:r>
              <a:rPr lang="es-US" altLang="en-US"/>
              <a:t>El título completo del libro</a:t>
            </a:r>
          </a:p>
          <a:p>
            <a:pPr lvl="1"/>
            <a:r>
              <a:rPr lang="es-US" altLang="en-US"/>
              <a:t>El ISBN</a:t>
            </a:r>
          </a:p>
          <a:p>
            <a:pPr lvl="1"/>
            <a:r>
              <a:rPr lang="es-US" altLang="en-US"/>
              <a:t>La declaración de derechos de autor</a:t>
            </a:r>
          </a:p>
          <a:p>
            <a:pPr lvl="1"/>
            <a:r>
              <a:rPr lang="es-US" altLang="en-US"/>
              <a:t>El sello de la editorial</a:t>
            </a:r>
          </a:p>
          <a:p>
            <a:r>
              <a:rPr lang="es-PE" altLang="en-US"/>
              <a:t>Si hay información bibliográfica clave que solo se encuentra en la(s) portada(s), la(s) portada(s) también se tiene(n) que incluir en el PDF</a:t>
            </a:r>
            <a:r>
              <a:rPr lang="es-US" altLang="en-US"/>
              <a:t>. </a:t>
            </a:r>
          </a:p>
          <a:p>
            <a:pPr lvl="1"/>
            <a:endParaRPr lang="es-US" alt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>
            <a:extLst>
              <a:ext uri="{FF2B5EF4-FFF2-40B4-BE49-F238E27FC236}">
                <a16:creationId xmlns:a16="http://schemas.microsoft.com/office/drawing/2014/main" id="{3F7ABC1D-77F6-4149-96ED-5CA70EFE36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9525"/>
            <a:ext cx="8229600" cy="1143000"/>
          </a:xfrm>
        </p:spPr>
        <p:txBody>
          <a:bodyPr/>
          <a:lstStyle/>
          <a:p>
            <a:r>
              <a:rPr lang="es-US" altLang="en-US"/>
              <a:t>Recordatorios: Los PDF</a:t>
            </a:r>
          </a:p>
        </p:txBody>
      </p:sp>
      <p:sp>
        <p:nvSpPr>
          <p:cNvPr id="50179" name="Content Placeholder 2">
            <a:extLst>
              <a:ext uri="{FF2B5EF4-FFF2-40B4-BE49-F238E27FC236}">
                <a16:creationId xmlns:a16="http://schemas.microsoft.com/office/drawing/2014/main" id="{03B6CFE5-DBA5-47B4-8DD2-520991D54C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788" y="914400"/>
            <a:ext cx="8229600" cy="4754563"/>
          </a:xfrm>
        </p:spPr>
        <p:txBody>
          <a:bodyPr/>
          <a:lstStyle/>
          <a:p>
            <a:pPr>
              <a:defRPr/>
            </a:pPr>
            <a:r>
              <a:rPr lang="es-US" altLang="en-US" dirty="0"/>
              <a:t>La información clave incluye, por ejemplo, el título completo del libro, el autor, el sello de la editorial, la edición estatal o el ISBN.</a:t>
            </a:r>
          </a:p>
          <a:p>
            <a:pPr>
              <a:defRPr/>
            </a:pPr>
            <a:r>
              <a:rPr lang="es-US" altLang="en-US" dirty="0"/>
              <a:t>El PDF en el conjunto de archivos NIMAS se utiliza únicamente para fines de verificación del archivo.</a:t>
            </a:r>
          </a:p>
          <a:p>
            <a:pPr>
              <a:defRPr/>
            </a:pPr>
            <a:r>
              <a:rPr lang="es-US" altLang="en-US" dirty="0"/>
              <a:t>*No* se utiliza en la producción de formatos accesibles. </a:t>
            </a:r>
          </a:p>
          <a:p>
            <a:pPr>
              <a:defRPr/>
            </a:pPr>
            <a:r>
              <a:rPr lang="es-US" altLang="en-US" dirty="0"/>
              <a:t>Por favor asegúrense de que sus archivos PDF no sean excesivamente grandes.</a:t>
            </a:r>
          </a:p>
          <a:p>
            <a:pPr marL="0" indent="0">
              <a:buFontTx/>
              <a:buNone/>
              <a:defRPr/>
            </a:pPr>
            <a:endParaRPr lang="es-US" alt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>
            <a:extLst>
              <a:ext uri="{FF2B5EF4-FFF2-40B4-BE49-F238E27FC236}">
                <a16:creationId xmlns:a16="http://schemas.microsoft.com/office/drawing/2014/main" id="{04CBEA18-27C4-44F5-89C9-EF66B4C27C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r>
              <a:rPr lang="es-US" altLang="en-US" sz="4100"/>
              <a:t>Recordatorios: Metadatos en el XML</a:t>
            </a:r>
          </a:p>
        </p:txBody>
      </p:sp>
      <p:sp>
        <p:nvSpPr>
          <p:cNvPr id="53251" name="Content Placeholder 2">
            <a:extLst>
              <a:ext uri="{FF2B5EF4-FFF2-40B4-BE49-F238E27FC236}">
                <a16:creationId xmlns:a16="http://schemas.microsoft.com/office/drawing/2014/main" id="{EAEBF9B6-BD2D-49E7-B970-94E9BD0A899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s-US" altLang="en-US"/>
              <a:t>Por favor </a:t>
            </a:r>
            <a:r>
              <a:rPr lang="es-US" altLang="en-US" b="1"/>
              <a:t>no</a:t>
            </a:r>
            <a:r>
              <a:rPr lang="es-US" altLang="en-US"/>
              <a:t> incluyan un encabezado de metadatos en el archivo XML de NIMAS.</a:t>
            </a:r>
          </a:p>
          <a:p>
            <a:r>
              <a:rPr lang="es-US" altLang="en-US"/>
              <a:t>La especificación </a:t>
            </a:r>
            <a:r>
              <a:rPr lang="es-PE" altLang="en-US"/>
              <a:t>NIMAS requiere que la etiqueta &lt;head /&gt; esté </a:t>
            </a:r>
            <a:r>
              <a:rPr lang="es-PE" altLang="en-US" b="1"/>
              <a:t>vacía</a:t>
            </a:r>
            <a:r>
              <a:rPr lang="es-US" altLang="en-US"/>
              <a:t>.</a:t>
            </a:r>
          </a:p>
          <a:p>
            <a:r>
              <a:rPr lang="es-PE" altLang="en-US"/>
              <a:t>Incluir metadatos que no son del NIMAS en un encabezado del XML a menudo retrasa la certificación, ya que los metadatos se tienen que retirar y el proveedor deberá volver a enviar el archivo.</a:t>
            </a:r>
            <a:r>
              <a:rPr lang="es-US" altLang="en-US"/>
              <a:t> 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>
            <a:extLst>
              <a:ext uri="{FF2B5EF4-FFF2-40B4-BE49-F238E27FC236}">
                <a16:creationId xmlns:a16="http://schemas.microsoft.com/office/drawing/2014/main" id="{8047567C-7C8F-4CFB-9548-BED28989F1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r>
              <a:rPr lang="es-US" altLang="en-US" sz="4000"/>
              <a:t>Recordatorios: Por favor transcriban la información de la portada</a:t>
            </a:r>
          </a:p>
        </p:txBody>
      </p:sp>
      <p:sp>
        <p:nvSpPr>
          <p:cNvPr id="54275" name="Content Placeholder 2">
            <a:extLst>
              <a:ext uri="{FF2B5EF4-FFF2-40B4-BE49-F238E27FC236}">
                <a16:creationId xmlns:a16="http://schemas.microsoft.com/office/drawing/2014/main" id="{F316833A-467F-478C-8B00-31E9525A286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s-US" altLang="en-US"/>
              <a:t>Muchos materiales de instrucción impresos incluyen información clave sobre el libro solo en la portada.</a:t>
            </a:r>
          </a:p>
          <a:p>
            <a:r>
              <a:rPr lang="es-419" altLang="en-US"/>
              <a:t>Cuando información bibliográfica clave, tal como el título completo, el ISBN, el nombre de la editorial, la serie o la edición estatal, solo aparece en la portada del libro, la portada SE TIENE QUE transcribir en el XML del archivo NIMAS.</a:t>
            </a:r>
            <a:endParaRPr lang="es-US" alt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>
            <a:extLst>
              <a:ext uri="{FF2B5EF4-FFF2-40B4-BE49-F238E27FC236}">
                <a16:creationId xmlns:a16="http://schemas.microsoft.com/office/drawing/2014/main" id="{50749A49-BA9A-42BF-8749-E08FB6B80D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/>
              <a:t>Recordatorio: Identificadores</a:t>
            </a:r>
          </a:p>
        </p:txBody>
      </p:sp>
      <p:sp>
        <p:nvSpPr>
          <p:cNvPr id="55299" name="Content Placeholder 2">
            <a:extLst>
              <a:ext uri="{FF2B5EF4-FFF2-40B4-BE49-F238E27FC236}">
                <a16:creationId xmlns:a16="http://schemas.microsoft.com/office/drawing/2014/main" id="{9A7E75CA-C74D-406F-B912-28A64DAB0C3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s-US" altLang="en-US"/>
              <a:t>El Identificador del conjunto de archivos debe ser el ISBN de 13 dígitos.</a:t>
            </a:r>
          </a:p>
          <a:p>
            <a:r>
              <a:rPr lang="es-US" altLang="en-US"/>
              <a:t>Por favor no usen un ISBN que no aparece como el Identificador en el libro impreso.</a:t>
            </a:r>
          </a:p>
          <a:p>
            <a:r>
              <a:rPr lang="es-US" altLang="en-US"/>
              <a:t>Siempre usen el Identificador como el nombre del archivo ZIP.</a:t>
            </a:r>
          </a:p>
          <a:p>
            <a:r>
              <a:rPr lang="es-US" altLang="en-US"/>
              <a:t>Recomendamos que el Identificador también se utilice como nombre de los archivos XML, PDF y OPF.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>
            <a:extLst>
              <a:ext uri="{FF2B5EF4-FFF2-40B4-BE49-F238E27FC236}">
                <a16:creationId xmlns:a16="http://schemas.microsoft.com/office/drawing/2014/main" id="{8C98323C-01E8-4663-A423-7F4D14F7AA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9525"/>
            <a:ext cx="8229600" cy="1143000"/>
          </a:xfrm>
        </p:spPr>
        <p:txBody>
          <a:bodyPr/>
          <a:lstStyle/>
          <a:p>
            <a:r>
              <a:rPr lang="es-US" altLang="en-US"/>
              <a:t>Recordatorio: Archivos extraños</a:t>
            </a:r>
          </a:p>
        </p:txBody>
      </p:sp>
      <p:sp>
        <p:nvSpPr>
          <p:cNvPr id="56323" name="Content Placeholder 2">
            <a:extLst>
              <a:ext uri="{FF2B5EF4-FFF2-40B4-BE49-F238E27FC236}">
                <a16:creationId xmlns:a16="http://schemas.microsoft.com/office/drawing/2014/main" id="{49142773-49E0-4C2E-B91F-924CCDD24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838200"/>
            <a:ext cx="8610600" cy="4876800"/>
          </a:xfrm>
        </p:spPr>
        <p:txBody>
          <a:bodyPr/>
          <a:lstStyle/>
          <a:p>
            <a:pPr>
              <a:defRPr/>
            </a:pPr>
            <a:r>
              <a:rPr lang="es-PE" altLang="en-US" sz="2950" dirty="0"/>
              <a:t>Si se usa una computadora Mac para comprimir el conjunto de archivos, archivos extraños podrían terminar incluidos en el archivo ZIP.</a:t>
            </a:r>
          </a:p>
          <a:p>
            <a:pPr>
              <a:defRPr/>
            </a:pPr>
            <a:r>
              <a:rPr lang="es-PE" altLang="en-US" sz="2950" dirty="0"/>
              <a:t>Estos archivos adicionales pueden causar que falle el proceso de carga del lote a OverDrive.</a:t>
            </a:r>
          </a:p>
          <a:p>
            <a:pPr>
              <a:defRPr/>
            </a:pPr>
            <a:r>
              <a:rPr lang="es-419" altLang="en-US" sz="2950" dirty="0"/>
              <a:t>Por favor asegúrense de que no se añadan archivos adicionales generados por Mac al archivo ZIP.</a:t>
            </a:r>
          </a:p>
          <a:p>
            <a:pPr>
              <a:defRPr/>
            </a:pPr>
            <a:r>
              <a:rPr lang="es-419" altLang="en-US" sz="2950" dirty="0"/>
              <a:t>No incluyan ningún otro archivo </a:t>
            </a:r>
            <a:r>
              <a:rPr lang="es-419" altLang="en-US" sz="2950" dirty="0">
                <a:cs typeface="Calibri" panose="020F0502020204030204" pitchFamily="34" charset="0"/>
              </a:rPr>
              <a:t>—tal como una captura de pantalla de una validación— en el archivo ZIP</a:t>
            </a:r>
            <a:r>
              <a:rPr lang="es-US" altLang="en-US" sz="2950" dirty="0"/>
              <a:t>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>
            <a:extLst>
              <a:ext uri="{FF2B5EF4-FFF2-40B4-BE49-F238E27FC236}">
                <a16:creationId xmlns:a16="http://schemas.microsoft.com/office/drawing/2014/main" id="{53296013-D568-4EE2-A27B-2427765861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/>
              <a:t>Recordatorio: Sellos nuevos</a:t>
            </a:r>
          </a:p>
        </p:txBody>
      </p:sp>
      <p:sp>
        <p:nvSpPr>
          <p:cNvPr id="57347" name="Content Placeholder 2">
            <a:extLst>
              <a:ext uri="{FF2B5EF4-FFF2-40B4-BE49-F238E27FC236}">
                <a16:creationId xmlns:a16="http://schemas.microsoft.com/office/drawing/2014/main" id="{74B0EAAA-1084-4B4D-A215-D836C8A87A5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r>
              <a:rPr lang="es-US" altLang="en-US"/>
              <a:t>Para evitar la carga de inventario a la cuenta equivocada, el proceso de carga del lote verifica que el sello de la editorial incluido en el OPF esté asociado a la editorial que está cargando el archivo. </a:t>
            </a:r>
          </a:p>
          <a:p>
            <a:r>
              <a:rPr lang="es-US" altLang="en-US"/>
              <a:t>Si no concuerda, se rechazará el archivo. </a:t>
            </a:r>
          </a:p>
          <a:p>
            <a:r>
              <a:rPr lang="es-US" altLang="en-US"/>
              <a:t>Por favor notifiquen al NIMAC si necesitan que un sello nuevo se asocie a su cuenta.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>
            <a:extLst>
              <a:ext uri="{FF2B5EF4-FFF2-40B4-BE49-F238E27FC236}">
                <a16:creationId xmlns:a16="http://schemas.microsoft.com/office/drawing/2014/main" id="{3D0BE169-7EE7-4D2E-A47C-87915738B0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/>
              <a:t>¿Preguntas?</a:t>
            </a:r>
          </a:p>
        </p:txBody>
      </p:sp>
      <p:sp>
        <p:nvSpPr>
          <p:cNvPr id="58371" name="Content Placeholder 2">
            <a:extLst>
              <a:ext uri="{FF2B5EF4-FFF2-40B4-BE49-F238E27FC236}">
                <a16:creationId xmlns:a16="http://schemas.microsoft.com/office/drawing/2014/main" id="{34D81A76-5E3F-4140-B366-316CADB1EDB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r>
              <a:rPr lang="es-US" altLang="en-US"/>
              <a:t>Para cualquier pregunta acerca de su informe diario de FTP, el estado de los archivos en el sistema del NIMAC, o los informes recibidos de nuestro personal, no duden en comunicarse con nosotros para obtener asistencia: </a:t>
            </a:r>
          </a:p>
          <a:p>
            <a:pPr algn="ctr">
              <a:buFontTx/>
              <a:buNone/>
            </a:pPr>
            <a:r>
              <a:rPr lang="es-US" altLang="en-US">
                <a:hlinkClick r:id="rId2"/>
              </a:rPr>
              <a:t>nimac@aph.org</a:t>
            </a:r>
            <a:r>
              <a:rPr lang="es-US" altLang="en-US"/>
              <a:t>  </a:t>
            </a:r>
          </a:p>
          <a:p>
            <a:pPr algn="ctr">
              <a:buFontTx/>
              <a:buNone/>
            </a:pPr>
            <a:r>
              <a:rPr lang="es-US" altLang="en-US"/>
              <a:t>877-526-4622</a:t>
            </a:r>
            <a:endParaRPr lang="es-US" altLang="en-US" sz="2800" b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IMAClayout">
  <a:themeElements>
    <a:clrScheme name="NIMAClayout 14">
      <a:dk1>
        <a:srgbClr val="000099"/>
      </a:dk1>
      <a:lt1>
        <a:srgbClr val="FFFFFF"/>
      </a:lt1>
      <a:dk2>
        <a:srgbClr val="A50021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82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NIMAClayo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3">
        <a:dk1>
          <a:srgbClr val="0033CC"/>
        </a:dk1>
        <a:lt1>
          <a:srgbClr val="FFFFFF"/>
        </a:lt1>
        <a:dk2>
          <a:srgbClr val="0000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AAE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14">
        <a:dk1>
          <a:srgbClr val="000099"/>
        </a:dk1>
        <a:lt1>
          <a:srgbClr val="FFFFFF"/>
        </a:lt1>
        <a:dk2>
          <a:srgbClr val="A50021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82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14123</TotalTime>
  <Words>2072</Words>
  <Application>Microsoft Office PowerPoint</Application>
  <PresentationFormat>On-screen Show (4:3)</PresentationFormat>
  <Paragraphs>156</Paragraphs>
  <Slides>47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2" baseType="lpstr">
      <vt:lpstr>Tahoma</vt:lpstr>
      <vt:lpstr>Arial</vt:lpstr>
      <vt:lpstr>Calibri</vt:lpstr>
      <vt:lpstr>NIMAClayout</vt:lpstr>
      <vt:lpstr>Photo Editor Photo</vt:lpstr>
      <vt:lpstr>PowerPoint Presentation</vt:lpstr>
      <vt:lpstr>Entrega de archivos:  Carga manual, DVD, FTP</vt:lpstr>
      <vt:lpstr>¿Cómo entrego mis archivos NIMAS al NIMAC?</vt:lpstr>
      <vt:lpstr>Archivos nuevos frente a archivos reenviados</vt:lpstr>
      <vt:lpstr>Este ISBN ya está en el sistema</vt:lpstr>
      <vt:lpstr>Este ISBN no está en el sistema</vt:lpstr>
      <vt:lpstr>Carga manual de archivos</vt:lpstr>
      <vt:lpstr>Guardar archivos </vt:lpstr>
      <vt:lpstr>Entrega de archivos por FTP</vt:lpstr>
      <vt:lpstr>Solicitar acceso a FTP</vt:lpstr>
      <vt:lpstr>Uso del Asistente de Validación</vt:lpstr>
      <vt:lpstr>Validación </vt:lpstr>
      <vt:lpstr>Asistente de Validación</vt:lpstr>
      <vt:lpstr>El Asistente de Validación se puede descargar en cualquier momento de la página Resources/Recursos del sistema.</vt:lpstr>
      <vt:lpstr>Uso del Asistente de Validación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Errores hallados en la validación</vt:lpstr>
      <vt:lpstr>Ejemplo de resultados con errores</vt:lpstr>
      <vt:lpstr>Archivos dañados</vt:lpstr>
      <vt:lpstr>Transferir por FTP</vt:lpstr>
      <vt:lpstr>¡Coloquen los archivos en el directorio raíz!</vt:lpstr>
      <vt:lpstr>El informe diario  de entregas de lotes</vt:lpstr>
      <vt:lpstr>Informe de entrega de lotes</vt:lpstr>
      <vt:lpstr>Lectura del informe</vt:lpstr>
      <vt:lpstr>Lectura del informe</vt:lpstr>
      <vt:lpstr>Informe: Todas las cargas se realizaron correctamente</vt:lpstr>
      <vt:lpstr>Informe que incluye una carga fallida</vt:lpstr>
      <vt:lpstr>Cargas fallidas</vt:lpstr>
      <vt:lpstr>PowerPoint Presentation</vt:lpstr>
      <vt:lpstr>Carga de archivos corregidos</vt:lpstr>
      <vt:lpstr>Proceso de revisión de archivos y recordatorios útiles</vt:lpstr>
      <vt:lpstr>Revisión y certificación de archivos</vt:lpstr>
      <vt:lpstr>Informe de errores</vt:lpstr>
      <vt:lpstr>Recordatorios</vt:lpstr>
      <vt:lpstr>Recordatorios: Los PDF</vt:lpstr>
      <vt:lpstr>Recordatorios: Los PDF</vt:lpstr>
      <vt:lpstr>Recordatorios: Metadatos en el XML</vt:lpstr>
      <vt:lpstr>Recordatorios: Por favor transcriban la información de la portada</vt:lpstr>
      <vt:lpstr>Recordatorio: Identificadores</vt:lpstr>
      <vt:lpstr>Recordatorio: Archivos extraños</vt:lpstr>
      <vt:lpstr>Recordatorio: Sellos nuevos</vt:lpstr>
      <vt:lpstr>¿Preguntas?</vt:lpstr>
    </vt:vector>
  </TitlesOfParts>
  <Company>APH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jmyers</dc:creator>
  <cp:lastModifiedBy>Elizabeth Schaller</cp:lastModifiedBy>
  <cp:revision>1114</cp:revision>
  <dcterms:created xsi:type="dcterms:W3CDTF">2006-11-09T18:18:09Z</dcterms:created>
  <dcterms:modified xsi:type="dcterms:W3CDTF">2021-09-20T16:27:12Z</dcterms:modified>
</cp:coreProperties>
</file>