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53"/>
  </p:notesMasterIdLst>
  <p:handoutMasterIdLst>
    <p:handoutMasterId r:id="rId54"/>
  </p:handoutMasterIdLst>
  <p:sldIdLst>
    <p:sldId id="256" r:id="rId5"/>
    <p:sldId id="507" r:id="rId6"/>
    <p:sldId id="530" r:id="rId7"/>
    <p:sldId id="521" r:id="rId8"/>
    <p:sldId id="509" r:id="rId9"/>
    <p:sldId id="510" r:id="rId10"/>
    <p:sldId id="511" r:id="rId11"/>
    <p:sldId id="512" r:id="rId12"/>
    <p:sldId id="513" r:id="rId13"/>
    <p:sldId id="514" r:id="rId14"/>
    <p:sldId id="515" r:id="rId15"/>
    <p:sldId id="516" r:id="rId16"/>
    <p:sldId id="517" r:id="rId17"/>
    <p:sldId id="518" r:id="rId18"/>
    <p:sldId id="536" r:id="rId19"/>
    <p:sldId id="519" r:id="rId20"/>
    <p:sldId id="529" r:id="rId21"/>
    <p:sldId id="503" r:id="rId22"/>
    <p:sldId id="498" r:id="rId23"/>
    <p:sldId id="502" r:id="rId24"/>
    <p:sldId id="484" r:id="rId25"/>
    <p:sldId id="499" r:id="rId26"/>
    <p:sldId id="495" r:id="rId27"/>
    <p:sldId id="500" r:id="rId28"/>
    <p:sldId id="493" r:id="rId29"/>
    <p:sldId id="485" r:id="rId30"/>
    <p:sldId id="497" r:id="rId31"/>
    <p:sldId id="491" r:id="rId32"/>
    <p:sldId id="486" r:id="rId33"/>
    <p:sldId id="487" r:id="rId34"/>
    <p:sldId id="488" r:id="rId35"/>
    <p:sldId id="489" r:id="rId36"/>
    <p:sldId id="494" r:id="rId37"/>
    <p:sldId id="522" r:id="rId38"/>
    <p:sldId id="490" r:id="rId39"/>
    <p:sldId id="501" r:id="rId40"/>
    <p:sldId id="505" r:id="rId41"/>
    <p:sldId id="504" r:id="rId42"/>
    <p:sldId id="523" r:id="rId43"/>
    <p:sldId id="526" r:id="rId44"/>
    <p:sldId id="524" r:id="rId45"/>
    <p:sldId id="525" r:id="rId46"/>
    <p:sldId id="527" r:id="rId47"/>
    <p:sldId id="528" r:id="rId48"/>
    <p:sldId id="533" r:id="rId49"/>
    <p:sldId id="535" r:id="rId50"/>
    <p:sldId id="534" r:id="rId51"/>
    <p:sldId id="482" r:id="rId5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90239" autoAdjust="0"/>
  </p:normalViewPr>
  <p:slideViewPr>
    <p:cSldViewPr>
      <p:cViewPr varScale="1">
        <p:scale>
          <a:sx n="65" d="100"/>
          <a:sy n="65" d="100"/>
        </p:scale>
        <p:origin x="8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878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713BB63B-4353-455C-8D40-825BEAE9BC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6FD96B20-0CDC-46DD-9422-427685C10F3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96B20-0CDC-46DD-9422-427685C10F39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6857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A8AC88-8918-47D2-94E4-7C332ED10F7F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1FC8EB-ACF7-4434-8BE7-AA5BB8515227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018405-A445-4547-AD3B-7E539B3BD3D9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58B6A4-DD48-4ABE-8A14-58600A02A6CF}" type="slidenum">
              <a:rPr lang="en-US" altLang="en-US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0B493E-63A0-4E95-B8E7-63FA429828E9}" type="slidenum">
              <a:rPr lang="en-US" altLang="en-US"/>
              <a:pPr/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5CE352-D62D-4FE2-B9FB-4A9DFC58900A}" type="slidenum">
              <a:rPr lang="en-US" altLang="en-US"/>
              <a:pPr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A77AFF-5EB5-4D1E-84E2-E5CB8AAC1907}" type="slidenum">
              <a:rPr lang="en-US" altLang="en-US"/>
              <a:pPr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4268E6-02E3-4407-988B-566FAEEE8119}" type="slidenum">
              <a:rPr lang="en-US" altLang="en-US"/>
              <a:pPr/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8E79D8-80E3-401B-A7A2-D49C434884CB}" type="slidenum">
              <a:rPr lang="en-US" altLang="en-US"/>
              <a:pPr/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71274B-6E7C-4884-9FE7-EF1C9C9236B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D433C0-3113-4CE2-9182-FF563514E44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CDB620-7A13-41DF-A72B-E0BFCA3BD66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F1335-4418-4ACE-9AE4-73CB8663229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A87893-5755-4A73-A22E-B6D237B7BB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9D64EF-355D-4FA3-99AB-D8BC94C4534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CC42D5-5E96-4932-B7BA-FBAC7BC558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4CAE0-C61C-4578-B6DF-3417701C4A8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492B6D-F671-4127-955C-A23E508218D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123CC7-86EA-4ABE-BE42-FADBB3204B7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1D50E0-ED06-4A56-AFBB-5F76F9BFDCA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D084E7CB-806E-4234-A802-0100910E0DA1}" type="slidenum">
              <a:rPr lang="en-US" altLang="en-US"/>
              <a:pPr/>
              <a:t>‹#›</a:t>
            </a:fld>
            <a:endParaRPr lang="en-US" altLang="en-US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ngaines@aph.or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info.gov/content/pkg/FR-2020-05-26/pdf/2020-09273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em.cast.org/nimas-nimac/nimas-purchase-orders-contracts" TargetMode="External"/><Relationship Id="rId2" Type="http://schemas.openxmlformats.org/officeDocument/2006/relationships/hyperlink" Target="https://aem.cast.org/acquire/communicating-accessibility-requirement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em@cast.or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info.gov/content/pkg/FR-2020-05-26/pdf/2020-09273.pdf" TargetMode="External"/><Relationship Id="rId7" Type="http://schemas.openxmlformats.org/officeDocument/2006/relationships/hyperlink" Target="https://aem.cast.org/creating/nimas-from-digital-materials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imac.us/nimac-digital-materials-faq/" TargetMode="External"/><Relationship Id="rId5" Type="http://schemas.openxmlformats.org/officeDocument/2006/relationships/hyperlink" Target="https://youtu.be/4EEoQZTYur4" TargetMode="External"/><Relationship Id="rId4" Type="http://schemas.openxmlformats.org/officeDocument/2006/relationships/hyperlink" Target="https://www.nimac.us/wp-content/uploads/2020/06/FY-2020-OSERS-NIMAC-NOI-FINAL.docx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aem.cast.org/nimas-nimac/nimas-idea" TargetMode="External"/><Relationship Id="rId7" Type="http://schemas.openxmlformats.org/officeDocument/2006/relationships/hyperlink" Target="https://osep.grads360.org/services/PDCService.svc/GetPDCDocumentFile?fileId=35283" TargetMode="External"/><Relationship Id="rId2" Type="http://schemas.openxmlformats.org/officeDocument/2006/relationships/hyperlink" Target="https://aem.cast.org/policies/nimas-aim-idea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vinfo.gov/link/uscode/17/121?type=usc&amp;year=mostrecent&amp;link-type=html" TargetMode="External"/><Relationship Id="rId5" Type="http://schemas.openxmlformats.org/officeDocument/2006/relationships/hyperlink" Target="https://www.loc.gov/nls/about/organization/laws-regulations/36-cfr-701-10-title-36-code-federal-regulations/" TargetMode="External"/><Relationship Id="rId4" Type="http://schemas.openxmlformats.org/officeDocument/2006/relationships/hyperlink" Target="https://www.copyright.gov/legislation/2018_marrakesh_faqs.pdf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wp-content/uploads/2020/09/NIMAC_Impact-Summary_June-2020_8.19.20.pdf" TargetMode="External"/><Relationship Id="rId2" Type="http://schemas.openxmlformats.org/officeDocument/2006/relationships/hyperlink" Target="https://www.nimac.us/wp-content/uploads/2020/09/EEC_NIMAC-NIMAS-Impact-Report_REVISEDFINAL_8-18-20.pdf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/>
          <p:cNvPicPr>
            <a:picLocks noGrp="1" noChangeAspect="1" noChangeArrowheads="1"/>
          </p:cNvPicPr>
          <p:nvPr>
            <p:ph type="ctr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048000"/>
            <a:ext cx="8229600" cy="1447800"/>
          </a:xfrm>
        </p:spPr>
        <p:txBody>
          <a:bodyPr/>
          <a:lstStyle/>
          <a:p>
            <a:pPr eaLnBrk="1" hangingPunct="1"/>
            <a:r>
              <a:rPr lang="es-US" altLang="en-US" sz="3600" dirty="0" err="1"/>
              <a:t>NIMAC</a:t>
            </a:r>
            <a:r>
              <a:rPr lang="es-US" altLang="en-US" sz="3600" dirty="0"/>
              <a:t> Primavera 2021: </a:t>
            </a:r>
          </a:p>
          <a:p>
            <a:pPr eaLnBrk="1" hangingPunct="1"/>
            <a:r>
              <a:rPr lang="es-US" altLang="en-US" sz="3600" dirty="0"/>
              <a:t>Actualizaciones </a:t>
            </a:r>
            <a:r>
              <a:rPr lang="es-US" altLang="en-US" sz="3600"/>
              <a:t>y noticias</a:t>
            </a:r>
            <a:endParaRPr lang="es-US" altLang="en-US" sz="3600" dirty="0"/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762000" y="5105400"/>
            <a:ext cx="464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US"/>
              <a:t>Nicole Gaines</a:t>
            </a:r>
          </a:p>
          <a:p>
            <a:pPr>
              <a:defRPr/>
            </a:pPr>
            <a:r>
              <a:rPr lang="es-US"/>
              <a:t>Directora, Servicios de Recursos y el NIMAC</a:t>
            </a:r>
          </a:p>
          <a:p>
            <a:pPr>
              <a:defRPr/>
            </a:pPr>
            <a:r>
              <a:rPr lang="es-US">
                <a:hlinkClick r:id="rId4"/>
              </a:rPr>
              <a:t>ngaines@aph.org</a:t>
            </a:r>
            <a:r>
              <a:rPr lang="es-US"/>
              <a:t> </a:t>
            </a:r>
          </a:p>
          <a:p>
            <a:pPr>
              <a:defRPr/>
            </a:pPr>
            <a:r>
              <a:rPr lang="es-US">
                <a:latin typeface="+mj-lt"/>
              </a:rPr>
              <a:t>13 de abril de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El seminario </a:t>
            </a:r>
            <a:r>
              <a:rPr lang="es-US" altLang="en-US" dirty="0"/>
              <a:t>web de hoy</a:t>
            </a:r>
            <a:endParaRPr lang="es-US" altLang="en-US" noProof="0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2057400"/>
          </a:xfrm>
        </p:spPr>
        <p:txBody>
          <a:bodyPr/>
          <a:lstStyle/>
          <a:p>
            <a:pPr lvl="1">
              <a:defRPr/>
            </a:pPr>
            <a:r>
              <a:rPr lang="es-US" altLang="en-US" noProof="0" dirty="0"/>
              <a:t>Primera parte: El Aviso de Interpretación</a:t>
            </a:r>
          </a:p>
          <a:p>
            <a:pPr lvl="1">
              <a:defRPr/>
            </a:pPr>
            <a:r>
              <a:rPr lang="es-US" altLang="en-US" noProof="0" dirty="0"/>
              <a:t>Segunda parte: Nuevos Lineamientos del </a:t>
            </a:r>
            <a:r>
              <a:rPr lang="es-US" altLang="en-US" noProof="0" dirty="0" err="1"/>
              <a:t>NLS</a:t>
            </a:r>
            <a:endParaRPr lang="es-US" altLang="en-US" noProof="0" dirty="0"/>
          </a:p>
          <a:p>
            <a:pPr lvl="1">
              <a:defRPr/>
            </a:pPr>
            <a:r>
              <a:rPr lang="es-US" altLang="en-US" noProof="0" dirty="0"/>
              <a:t>Tercera parte: Impacto del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y el trabajo de “Análisis de Lagunas”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33400" y="1905000"/>
            <a:ext cx="8229600" cy="2286000"/>
          </a:xfrm>
        </p:spPr>
        <p:txBody>
          <a:bodyPr/>
          <a:lstStyle/>
          <a:p>
            <a:r>
              <a:rPr lang="es-US" altLang="en-US" noProof="0" dirty="0"/>
              <a:t>Primera parte: El Aviso de Interpretación en Materiales Digitales </a:t>
            </a:r>
            <a:br>
              <a:rPr lang="es-US" altLang="en-US" noProof="0" dirty="0"/>
            </a:br>
            <a:r>
              <a:rPr lang="es-US" altLang="en-US" noProof="0" dirty="0"/>
              <a:t>(</a:t>
            </a:r>
            <a:r>
              <a:rPr lang="es-US" altLang="en-US" noProof="0" dirty="0" err="1"/>
              <a:t>NOI</a:t>
            </a:r>
            <a:r>
              <a:rPr lang="es-US" altLang="en-US" noProof="0" dirty="0"/>
              <a:t> - </a:t>
            </a:r>
            <a:r>
              <a:rPr lang="es-US" altLang="en-US" i="1" noProof="0" dirty="0" err="1"/>
              <a:t>Notice</a:t>
            </a:r>
            <a:r>
              <a:rPr lang="es-US" altLang="en-US" i="1" noProof="0" dirty="0"/>
              <a:t> </a:t>
            </a:r>
            <a:r>
              <a:rPr lang="es-US" altLang="en-US" i="1" noProof="0" dirty="0" err="1"/>
              <a:t>of</a:t>
            </a:r>
            <a:r>
              <a:rPr lang="es-US" altLang="en-US" i="1" noProof="0" dirty="0"/>
              <a:t> </a:t>
            </a:r>
            <a:r>
              <a:rPr lang="es-US" altLang="en-US" i="1" noProof="0" dirty="0" err="1"/>
              <a:t>Interpretation</a:t>
            </a:r>
            <a:r>
              <a:rPr lang="es-US" altLang="en-US" noProof="0" dirty="0"/>
              <a:t>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Primera parte: El </a:t>
            </a:r>
            <a:r>
              <a:rPr lang="es-US" altLang="en-US" noProof="0" dirty="0" err="1"/>
              <a:t>NOI</a:t>
            </a:r>
            <a:endParaRPr lang="es-US" altLang="en-US" noProof="0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2590800"/>
          </a:xfrm>
        </p:spPr>
        <p:txBody>
          <a:bodyPr/>
          <a:lstStyle/>
          <a:p>
            <a:pPr lvl="1">
              <a:defRPr/>
            </a:pPr>
            <a:r>
              <a:rPr lang="es-US" altLang="en-US" noProof="0" dirty="0"/>
              <a:t>¿Qué es el </a:t>
            </a:r>
            <a:r>
              <a:rPr lang="es-US" altLang="en-US" noProof="0" dirty="0" err="1"/>
              <a:t>NOI</a:t>
            </a:r>
            <a:r>
              <a:rPr lang="es-US" altLang="en-US" noProof="0" dirty="0"/>
              <a:t>?</a:t>
            </a:r>
          </a:p>
          <a:p>
            <a:pPr lvl="1">
              <a:defRPr/>
            </a:pPr>
            <a:r>
              <a:rPr lang="es-US" altLang="en-US" noProof="0" dirty="0"/>
              <a:t>Los materiales digitales y el formato </a:t>
            </a:r>
            <a:r>
              <a:rPr lang="es-US" altLang="en-US" noProof="0" dirty="0" err="1"/>
              <a:t>NIMAS</a:t>
            </a:r>
            <a:endParaRPr lang="es-US" altLang="en-US" noProof="0" dirty="0"/>
          </a:p>
          <a:p>
            <a:pPr lvl="1">
              <a:defRPr/>
            </a:pPr>
            <a:r>
              <a:rPr lang="es-US" altLang="en-US" noProof="0" dirty="0" err="1"/>
              <a:t>NIMAS</a:t>
            </a:r>
            <a:r>
              <a:rPr lang="es-US" altLang="en-US" noProof="0" dirty="0"/>
              <a:t> y su adquisición</a:t>
            </a:r>
          </a:p>
          <a:p>
            <a:pPr lvl="1">
              <a:defRPr/>
            </a:pPr>
            <a:r>
              <a:rPr lang="es-US" altLang="en-US" noProof="0" dirty="0"/>
              <a:t>Materiales “accesibles de nacimiento”</a:t>
            </a:r>
          </a:p>
          <a:p>
            <a:pPr lvl="2">
              <a:defRPr/>
            </a:pPr>
            <a:endParaRPr lang="es-US" altLang="en-US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El Aviso de Interpretación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“Aviso de Interpretación” en los materiales de instrucción digitales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221163"/>
          </a:xfrm>
        </p:spPr>
        <p:txBody>
          <a:bodyPr/>
          <a:lstStyle/>
          <a:p>
            <a:pPr eaLnBrk="1" hangingPunct="1"/>
            <a:r>
              <a:rPr lang="es-US" altLang="en-US" sz="2800" noProof="0" dirty="0"/>
              <a:t>En mayo, la </a:t>
            </a:r>
            <a:r>
              <a:rPr lang="es-US" altLang="en-US" sz="2800" noProof="0" dirty="0" err="1"/>
              <a:t>OSERS</a:t>
            </a:r>
            <a:r>
              <a:rPr lang="es-US" altLang="en-US" sz="2800" noProof="0" dirty="0"/>
              <a:t>/</a:t>
            </a:r>
            <a:r>
              <a:rPr lang="es-US" altLang="en-US" sz="2800" noProof="0" dirty="0" err="1"/>
              <a:t>OSEP</a:t>
            </a:r>
            <a:r>
              <a:rPr lang="es-US" altLang="en-US" sz="2800" noProof="0" dirty="0"/>
              <a:t> publicó un </a:t>
            </a:r>
            <a:r>
              <a:rPr lang="es-US" altLang="en-US" sz="2800" noProof="0" dirty="0">
                <a:hlinkClick r:id="rId2"/>
              </a:rPr>
              <a:t>Aviso de Interpretación</a:t>
            </a:r>
            <a:r>
              <a:rPr lang="es-US" altLang="en-US" sz="2800" noProof="0" dirty="0"/>
              <a:t> en el que se aclara que la definición de “materiales de instrucción impresos” en la Ley IDEA incluye los materiales de instrucción digitales. </a:t>
            </a:r>
          </a:p>
          <a:p>
            <a:pPr marL="400050" lvl="1" indent="0" eaLnBrk="1" hangingPunct="1">
              <a:buFontTx/>
              <a:buNone/>
            </a:pPr>
            <a:endParaRPr lang="es-US" altLang="en-US" sz="1800" noProof="0" dirty="0"/>
          </a:p>
          <a:p>
            <a:pPr marL="400050" lvl="1" indent="0" eaLnBrk="1" hangingPunct="1">
              <a:buFontTx/>
              <a:buNone/>
            </a:pPr>
            <a:r>
              <a:rPr lang="es-US" altLang="en-US" sz="1800" noProof="0" dirty="0"/>
              <a:t>(C) MATERIALES DE INSTRUCCIÓN IMPRESOS—El término ‘materiales de instrucción impresos’ se refiere a los libros de texto impresos y los materiales impresos básicos relacionados que se redactan y publican principalmente para uso en la enseñanza en la escuela primaria y la escuela secundaria y son requeridos por una entidad educacional estatal o una entidad educacional local para uso por los estudiantes en el salón de clase.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br>
              <a:rPr lang="es-US" altLang="en-US" sz="4000" noProof="0" dirty="0"/>
            </a:br>
            <a:r>
              <a:rPr lang="es-US" altLang="en-US" sz="4000" noProof="0" dirty="0"/>
              <a:t>Alcance de </a:t>
            </a:r>
            <a:r>
              <a:rPr lang="es-US" altLang="en-US" sz="4000" noProof="0" dirty="0" err="1"/>
              <a:t>NIMAS</a:t>
            </a:r>
            <a:r>
              <a:rPr lang="es-US" altLang="en-US" sz="4000" noProof="0" dirty="0"/>
              <a:t>/</a:t>
            </a:r>
            <a:r>
              <a:rPr lang="es-US" altLang="en-US" sz="4000" noProof="0" dirty="0" err="1"/>
              <a:t>NIMAC</a:t>
            </a:r>
            <a:endParaRPr lang="es-US" altLang="en-US" sz="4000" noProof="0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s-US" altLang="en-US" sz="2800" noProof="0" dirty="0"/>
              <a:t>Antes del Aviso, el </a:t>
            </a:r>
            <a:r>
              <a:rPr lang="es-US" altLang="en-US" sz="2800" noProof="0" dirty="0" err="1"/>
              <a:t>NIMAC</a:t>
            </a:r>
            <a:r>
              <a:rPr lang="es-US" altLang="en-US" sz="2800" noProof="0" dirty="0"/>
              <a:t> solo podía aceptar archivos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 para los materiales de instrucción publicados en un formato impreso.</a:t>
            </a:r>
          </a:p>
          <a:p>
            <a:pPr eaLnBrk="1" hangingPunct="1"/>
            <a:r>
              <a:rPr lang="es-US" altLang="en-US" sz="2800" noProof="0" dirty="0"/>
              <a:t>A partir de la primavera pasada, el </a:t>
            </a:r>
            <a:r>
              <a:rPr lang="es-US" altLang="en-US" sz="2800" noProof="0" dirty="0" err="1"/>
              <a:t>NIMAC</a:t>
            </a:r>
            <a:r>
              <a:rPr lang="es-US" altLang="en-US" sz="2800" noProof="0" dirty="0"/>
              <a:t> puede aceptar archivos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 para materiales de instrucción que se distribuyen a los estudiantes en un formato digital (es decir, no hay un libro impreso equivalente).</a:t>
            </a:r>
          </a:p>
          <a:p>
            <a:pPr eaLnBrk="1" hangingPunct="1"/>
            <a:r>
              <a:rPr lang="es-US" altLang="en-US" sz="2800" noProof="0" dirty="0"/>
              <a:t>A la fecha, el </a:t>
            </a:r>
            <a:r>
              <a:rPr lang="es-US" altLang="en-US" sz="2800" noProof="0" dirty="0" err="1"/>
              <a:t>NIMAC</a:t>
            </a:r>
            <a:r>
              <a:rPr lang="es-US" altLang="en-US" sz="2800" noProof="0" dirty="0"/>
              <a:t> ha aceptado 44 archivos de materiales de instrucción digitales.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Al servicio de estudiantes con discapacidades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68763"/>
          </a:xfrm>
        </p:spPr>
        <p:txBody>
          <a:bodyPr/>
          <a:lstStyle/>
          <a:p>
            <a:pPr eaLnBrk="1" hangingPunct="1"/>
            <a:r>
              <a:rPr lang="es-US" altLang="en-US" sz="2800" noProof="0" dirty="0"/>
              <a:t>No todos los materiales de instrucción digitales son accesibles.</a:t>
            </a:r>
          </a:p>
          <a:p>
            <a:pPr eaLnBrk="1" hangingPunct="1"/>
            <a:r>
              <a:rPr lang="es-US" altLang="en-US" sz="2800" noProof="0" dirty="0"/>
              <a:t>Cuando los estudiantes con discapacidades no pueden utilizar el formato digital distribuido a los otros alumnos,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 puede ser un punto de partida para producir en braille y otros formatos accesibles.</a:t>
            </a:r>
          </a:p>
          <a:p>
            <a:pPr eaLnBrk="1" hangingPunct="1"/>
            <a:r>
              <a:rPr lang="es-US" altLang="en-US" sz="2800" noProof="0" dirty="0"/>
              <a:t>Salvedad: Los “</a:t>
            </a:r>
            <a:r>
              <a:rPr lang="es-US" altLang="en-US" sz="2800" dirty="0"/>
              <a:t>materiales</a:t>
            </a:r>
            <a:r>
              <a:rPr lang="es-US" altLang="en-US" sz="2800" noProof="0" dirty="0"/>
              <a:t> de instrucción digitales” pueden incluir una amplia gama de productos y tecnologías.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El </a:t>
            </a:r>
            <a:r>
              <a:rPr lang="es-US" altLang="en-US" sz="4000" noProof="0" dirty="0" err="1"/>
              <a:t>NOI</a:t>
            </a:r>
            <a:r>
              <a:rPr lang="es-US" altLang="en-US" sz="4000" noProof="0" dirty="0"/>
              <a:t> y el formato </a:t>
            </a:r>
            <a:r>
              <a:rPr lang="es-US" altLang="en-US" sz="4000" noProof="0" dirty="0" err="1"/>
              <a:t>NIMAS</a:t>
            </a:r>
            <a:endParaRPr lang="es-US" altLang="en-US" sz="4000" noProof="0" dirty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038600"/>
          </a:xfrm>
        </p:spPr>
        <p:txBody>
          <a:bodyPr/>
          <a:lstStyle/>
          <a:p>
            <a:pPr eaLnBrk="1" hangingPunct="1"/>
            <a:r>
              <a:rPr lang="es-US" altLang="en-US" sz="2800" noProof="0" dirty="0"/>
              <a:t>El formato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 1.1 no ha cambiado.</a:t>
            </a:r>
          </a:p>
          <a:p>
            <a:pPr eaLnBrk="1" hangingPunct="1"/>
            <a:r>
              <a:rPr lang="es-US" altLang="en-US" sz="2800" noProof="0" dirty="0"/>
              <a:t>Este formato, basado en el Estándar DAISY, está diseñado para capturar el contenido, la estructura y el orden de lectura lineal de los libros impresos.</a:t>
            </a:r>
          </a:p>
          <a:p>
            <a:pPr eaLnBrk="1" hangingPunct="1"/>
            <a:r>
              <a:rPr lang="es-US" altLang="en-US" sz="2800" noProof="0" dirty="0">
                <a:latin typeface="+mj-lt"/>
              </a:rPr>
              <a:t>Los materiales digitales deben cumplir los requisitos de la especificación </a:t>
            </a:r>
            <a:r>
              <a:rPr lang="es-US" altLang="en-US" sz="2800" noProof="0" dirty="0" err="1">
                <a:latin typeface="+mj-lt"/>
              </a:rPr>
              <a:t>NIMAS</a:t>
            </a:r>
            <a:r>
              <a:rPr lang="es-US" altLang="en-US" sz="2800" noProof="0" dirty="0">
                <a:latin typeface="+mj-lt"/>
              </a:rPr>
              <a:t> </a:t>
            </a:r>
            <a:r>
              <a:rPr lang="es-US" altLang="en-US" sz="2800" noProof="0" dirty="0">
                <a:latin typeface="+mj-lt"/>
                <a:cs typeface="Calibri" panose="020F0502020204030204" pitchFamily="34" charset="0"/>
              </a:rPr>
              <a:t>—incluidos los requisitos de metadatos— para ser presentados al </a:t>
            </a:r>
            <a:r>
              <a:rPr lang="es-US" altLang="en-US" sz="2800" noProof="0" dirty="0" err="1">
                <a:latin typeface="+mj-lt"/>
                <a:cs typeface="Calibri" panose="020F0502020204030204" pitchFamily="34" charset="0"/>
              </a:rPr>
              <a:t>NIMAC</a:t>
            </a:r>
            <a:r>
              <a:rPr lang="es-US" altLang="en-US" sz="2800" noProof="0" dirty="0">
                <a:latin typeface="+mj-lt"/>
                <a:cs typeface="Calibri" panose="020F0502020204030204" pitchFamily="34" charset="0"/>
              </a:rPr>
              <a:t>.</a:t>
            </a:r>
            <a:endParaRPr lang="es-US" altLang="en-US" sz="2800" noProof="0" dirty="0">
              <a:latin typeface="+mj-lt"/>
            </a:endParaRPr>
          </a:p>
          <a:p>
            <a:pPr eaLnBrk="1" hangingPunct="1"/>
            <a:r>
              <a:rPr lang="es-US" altLang="en-US" sz="2800" noProof="0" dirty="0"/>
              <a:t>En este momento, esto incluye tener un ISBN.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371168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¿Qué materiales son adecuados para ser provistos en el formato </a:t>
            </a:r>
            <a:r>
              <a:rPr lang="es-US" altLang="en-US" sz="4000" noProof="0" dirty="0" err="1"/>
              <a:t>NIMAS</a:t>
            </a:r>
            <a:r>
              <a:rPr lang="es-US" altLang="en-US" sz="4000" noProof="0" dirty="0"/>
              <a:t>?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572000"/>
          </a:xfrm>
        </p:spPr>
        <p:txBody>
          <a:bodyPr/>
          <a:lstStyle/>
          <a:p>
            <a:pPr eaLnBrk="1" hangingPunct="1"/>
            <a:r>
              <a:rPr lang="es-US" altLang="en-US" sz="2800" noProof="0" dirty="0"/>
              <a:t>Los materiales de instrucción digitales que están compuestos principalmente de texto e imágenes estáticas, con ninguna o poca interactividad, son apropiados para </a:t>
            </a:r>
            <a:r>
              <a:rPr lang="es-US" altLang="en-US" sz="2800" noProof="0" dirty="0" err="1"/>
              <a:t>conversi</a:t>
            </a:r>
            <a:r>
              <a:rPr lang="es-US" altLang="en-US" sz="2800" dirty="0" err="1"/>
              <a:t>ón</a:t>
            </a:r>
            <a:r>
              <a:rPr lang="es-US" altLang="en-US" sz="2800" dirty="0"/>
              <a:t> al formato </a:t>
            </a:r>
            <a:r>
              <a:rPr lang="es-US" altLang="en-US" sz="2800" dirty="0" err="1"/>
              <a:t>NIMAS</a:t>
            </a:r>
            <a:r>
              <a:rPr lang="es-US" altLang="en-US" sz="2800" dirty="0"/>
              <a:t>.</a:t>
            </a:r>
            <a:endParaRPr lang="es-US" altLang="en-US" sz="2800" noProof="0" dirty="0"/>
          </a:p>
          <a:p>
            <a:pPr eaLnBrk="1" hangingPunct="1"/>
            <a:r>
              <a:rPr lang="es-US" altLang="en-US" sz="2800" noProof="0" dirty="0"/>
              <a:t>Por ejemplo, un texto digital que se distribuye en forma de PDF a las escuelas podría ser apropiado para conversión al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¿Qué materiales </a:t>
            </a:r>
            <a:r>
              <a:rPr lang="es-US" altLang="en-US" sz="4000" i="1" noProof="0" dirty="0"/>
              <a:t>no</a:t>
            </a:r>
            <a:r>
              <a:rPr lang="es-US" altLang="en-US" sz="4000" noProof="0" dirty="0"/>
              <a:t> son adecuados para ser provistos en el formato </a:t>
            </a:r>
            <a:r>
              <a:rPr lang="es-US" altLang="en-US" sz="4000" noProof="0" dirty="0" err="1"/>
              <a:t>NIMAS</a:t>
            </a:r>
            <a:r>
              <a:rPr lang="es-US" altLang="en-US" sz="4000" noProof="0" dirty="0"/>
              <a:t>?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92563"/>
          </a:xfrm>
        </p:spPr>
        <p:txBody>
          <a:bodyPr/>
          <a:lstStyle/>
          <a:p>
            <a:pPr eaLnBrk="1" hangingPunct="1"/>
            <a:r>
              <a:rPr lang="es-US" altLang="en-US" sz="2800" dirty="0"/>
              <a:t>Los materiales digitales altamente interactivos no se pueden convertir al </a:t>
            </a:r>
            <a:r>
              <a:rPr lang="es-US" altLang="en-US" sz="2800" dirty="0" err="1"/>
              <a:t>NIMAS</a:t>
            </a:r>
            <a:r>
              <a:rPr lang="es-US" altLang="en-US" sz="2800" dirty="0"/>
              <a:t>.</a:t>
            </a:r>
            <a:endParaRPr lang="es-US" altLang="en-US" sz="2800" noProof="0" dirty="0"/>
          </a:p>
          <a:p>
            <a:pPr eaLnBrk="1" hangingPunct="1"/>
            <a:r>
              <a:rPr lang="es-US" altLang="en-US" sz="2800" noProof="0" dirty="0"/>
              <a:t>Esto incluye productos como los juegos, el software y las aplicaciones educativas, así como los materiales, que están compuestos principalmente de multimedios, tales como los archivos de audio y video.</a:t>
            </a:r>
          </a:p>
          <a:p>
            <a:pPr eaLnBrk="1" hangingPunct="1"/>
            <a:r>
              <a:rPr lang="es-US" altLang="en-US" sz="2800" noProof="0" dirty="0"/>
              <a:t>Los exámenes estandarizados también siguen fuera del alcance del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, ya sean impresos o digitales.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sz="4000" noProof="0" dirty="0" err="1"/>
              <a:t>NIMAS</a:t>
            </a:r>
            <a:r>
              <a:rPr lang="es-US" altLang="en-US" sz="4000" noProof="0" dirty="0"/>
              <a:t> y su adquisición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45690" y="1143000"/>
            <a:ext cx="8229600" cy="4800600"/>
          </a:xfrm>
        </p:spPr>
        <p:txBody>
          <a:bodyPr/>
          <a:lstStyle/>
          <a:p>
            <a:pPr eaLnBrk="1" hangingPunct="1"/>
            <a:r>
              <a:rPr lang="es-US" altLang="en-US" sz="2800" noProof="0" dirty="0"/>
              <a:t>No hay un requisito general en virtud de la Ley IDEA 2004 de que las editoriales presenten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 para materiales de instrucción impresos o digitales.</a:t>
            </a:r>
          </a:p>
          <a:p>
            <a:pPr eaLnBrk="1" hangingPunct="1"/>
            <a:r>
              <a:rPr lang="es-US" altLang="en-US" sz="2800" noProof="0" dirty="0"/>
              <a:t>El </a:t>
            </a:r>
            <a:r>
              <a:rPr lang="es-US" altLang="en-US" sz="2800" noProof="0" dirty="0" err="1"/>
              <a:t>NOI</a:t>
            </a:r>
            <a:r>
              <a:rPr lang="es-US" altLang="en-US" sz="2800" noProof="0" dirty="0"/>
              <a:t> no ha cambiado el mecanismo para que los estados y los distritos les requieran materiales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 a las editoriales.</a:t>
            </a:r>
          </a:p>
          <a:p>
            <a:pPr eaLnBrk="1" hangingPunct="1"/>
            <a:r>
              <a:rPr lang="es-US" altLang="en-US" sz="2800" noProof="0" dirty="0"/>
              <a:t>Los clientes deben continuar requiriendo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 al momento de adquirir los materiales de instrucción, e incluir este requisito en sus contratos de adopción del estándar y contratos de compra.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r>
              <a:rPr lang="es-US" altLang="en-US" sz="4000" noProof="0" dirty="0"/>
              <a:t>Exoneración del </a:t>
            </a:r>
            <a:r>
              <a:rPr lang="es-US" altLang="en-US" sz="4000" noProof="0" dirty="0" err="1"/>
              <a:t>NIMAS</a:t>
            </a:r>
            <a:r>
              <a:rPr lang="es-US" altLang="en-US" sz="4000" noProof="0" dirty="0"/>
              <a:t> para materiales “accesibles de nacimiento”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44963"/>
          </a:xfrm>
        </p:spPr>
        <p:txBody>
          <a:bodyPr/>
          <a:lstStyle/>
          <a:p>
            <a:pPr eaLnBrk="1" hangingPunct="1"/>
            <a:r>
              <a:rPr lang="es-US" altLang="en-US" sz="2800" noProof="0" dirty="0"/>
              <a:t>Para promover la producción de materiales de instrucción digitales que son accesibles “directo de la caja”, el </a:t>
            </a:r>
            <a:r>
              <a:rPr lang="es-US" altLang="en-US" sz="2800" noProof="0" dirty="0" err="1"/>
              <a:t>NOI</a:t>
            </a:r>
            <a:r>
              <a:rPr lang="es-US" altLang="en-US" sz="2800" noProof="0" dirty="0"/>
              <a:t> dispone una exoneración para los materiales que cumplen los requisitos de </a:t>
            </a:r>
            <a:r>
              <a:rPr lang="es-US" altLang="en-US" sz="2800" noProof="0" dirty="0" err="1"/>
              <a:t>WCAG</a:t>
            </a:r>
            <a:r>
              <a:rPr lang="es-US" altLang="en-US" sz="2800" noProof="0" dirty="0"/>
              <a:t> 2.0 AA.</a:t>
            </a:r>
          </a:p>
          <a:p>
            <a:pPr eaLnBrk="1" hangingPunct="1"/>
            <a:r>
              <a:rPr lang="es-US" altLang="en-US" sz="2800" noProof="0" dirty="0"/>
              <a:t>Los materiales digitales que cumplen este estándar no se tienen que proporcionar al </a:t>
            </a:r>
            <a:r>
              <a:rPr lang="es-US" altLang="en-US" sz="2800" noProof="0" dirty="0" err="1"/>
              <a:t>NIMAC</a:t>
            </a:r>
            <a:r>
              <a:rPr lang="es-US" altLang="en-US" sz="2800" noProof="0" dirty="0"/>
              <a:t>.</a:t>
            </a:r>
          </a:p>
          <a:p>
            <a:pPr eaLnBrk="1" hangingPunct="1"/>
            <a:r>
              <a:rPr lang="es-US" altLang="en-US" sz="2800" noProof="0" dirty="0"/>
              <a:t>Prevemos que este parámetro de accesibilidad evolucionará a medida que cambien los estándares.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La necesidad de braille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0942" y="1295400"/>
            <a:ext cx="8229600" cy="4343400"/>
          </a:xfrm>
        </p:spPr>
        <p:txBody>
          <a:bodyPr/>
          <a:lstStyle/>
          <a:p>
            <a:pPr eaLnBrk="1" hangingPunct="1">
              <a:defRPr/>
            </a:pPr>
            <a:r>
              <a:rPr lang="es-US" altLang="en-US" sz="2800" noProof="0" dirty="0"/>
              <a:t>Aunque hay una exoneración del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 para los materiales de instrucción digitales que cumplen con </a:t>
            </a:r>
            <a:r>
              <a:rPr lang="es-US" altLang="en-US" sz="2800" noProof="0" dirty="0" err="1"/>
              <a:t>WCAG</a:t>
            </a:r>
            <a:r>
              <a:rPr lang="es-US" altLang="en-US" sz="2800" noProof="0" dirty="0"/>
              <a:t> 2.0 AA, en algunos casos el braille en forma impresa seguirá siendo el formato accesible apropiado para un alumno.</a:t>
            </a:r>
          </a:p>
          <a:p>
            <a:pPr eaLnBrk="1" hangingPunct="1">
              <a:defRPr/>
            </a:pPr>
            <a:r>
              <a:rPr lang="es-US" altLang="en-US" sz="2800" noProof="0" dirty="0"/>
              <a:t>Podría seguir siendo necesario que las editoriales proporcionen algún tipo de archivo de origen para la producción en braille, si el formato digital accesible distribuido a las escuelas no se puede usar para este propósito.</a:t>
            </a:r>
          </a:p>
          <a:p>
            <a:pPr marL="0" indent="0" eaLnBrk="1" hangingPunct="1">
              <a:buFontTx/>
              <a:buNone/>
              <a:defRPr/>
            </a:pPr>
            <a:endParaRPr lang="es-US" altLang="en-US" sz="2800" noProof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s-US" altLang="en-US" sz="3600" noProof="0" dirty="0"/>
              <a:t>Asistencia técnica para la adquisición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s-US" altLang="en-US" sz="2800" noProof="0" dirty="0"/>
              <a:t>El Centro Nacional </a:t>
            </a:r>
            <a:r>
              <a:rPr lang="es-US" altLang="en-US" sz="2800" noProof="0" dirty="0" err="1"/>
              <a:t>AEM</a:t>
            </a:r>
            <a:r>
              <a:rPr lang="es-US" altLang="en-US" sz="2800" noProof="0" dirty="0"/>
              <a:t> actualmente proporciona modelos de contratos y guías adicionales respecto a la inclusión de requisitos de accesibilidad al seleccionar los materiales digitales:</a:t>
            </a:r>
          </a:p>
          <a:p>
            <a:pPr eaLnBrk="1" hangingPunct="1">
              <a:defRPr/>
            </a:pPr>
            <a:r>
              <a:rPr lang="es-US" altLang="en-US" sz="2800" noProof="0" dirty="0">
                <a:hlinkClick r:id="rId2"/>
              </a:rPr>
              <a:t>https://aem.cast.org/acquire/communicating-accessibility-requirements</a:t>
            </a:r>
            <a:r>
              <a:rPr lang="es-US" altLang="en-US" sz="2800" noProof="0" dirty="0"/>
              <a:t> </a:t>
            </a:r>
          </a:p>
          <a:p>
            <a:pPr eaLnBrk="1" hangingPunct="1">
              <a:defRPr/>
            </a:pPr>
            <a:r>
              <a:rPr lang="es-US" altLang="en-US" sz="2800" noProof="0" dirty="0">
                <a:hlinkClick r:id="rId3"/>
              </a:rPr>
              <a:t>https://aem.cast.org/nimas-nimac/nimas-purchase-orders-contracts</a:t>
            </a:r>
            <a:r>
              <a:rPr lang="es-US" altLang="en-US" sz="2800" noProof="0" dirty="0"/>
              <a:t> </a:t>
            </a:r>
          </a:p>
          <a:p>
            <a:pPr eaLnBrk="1" hangingPunct="1">
              <a:defRPr/>
            </a:pPr>
            <a:r>
              <a:rPr lang="es-US" altLang="en-US" sz="2800" noProof="0" dirty="0"/>
              <a:t>Para obtener ayuda en estas áreas, por favor comuníquense con: </a:t>
            </a:r>
            <a:r>
              <a:rPr lang="es-US" altLang="en-US" sz="2800" noProof="0" dirty="0">
                <a:hlinkClick r:id="rId4"/>
              </a:rPr>
              <a:t>aem@cast.org</a:t>
            </a:r>
            <a:r>
              <a:rPr lang="es-US" altLang="en-US" sz="2800" noProof="0" dirty="0"/>
              <a:t> </a:t>
            </a:r>
          </a:p>
          <a:p>
            <a:pPr eaLnBrk="1" hangingPunct="1">
              <a:defRPr/>
            </a:pPr>
            <a:endParaRPr lang="es-US" alt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2556046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Recursos adicionales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8229600" cy="50292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US" sz="2400" b="1" noProof="0" dirty="0"/>
              <a:t>El Aviso</a:t>
            </a:r>
          </a:p>
          <a:p>
            <a:pPr>
              <a:defRPr/>
            </a:pPr>
            <a:r>
              <a:rPr lang="es-US" sz="2400" noProof="0" dirty="0"/>
              <a:t>El aviso completo, tal como lo publica el Registro Federal, se encuentra en: </a:t>
            </a:r>
            <a:r>
              <a:rPr lang="es-US" sz="2400" u="sng" noProof="0" dirty="0">
                <a:hlinkClick r:id="rId3"/>
              </a:rPr>
              <a:t>Final </a:t>
            </a:r>
            <a:r>
              <a:rPr lang="es-US" sz="2400" u="sng" noProof="0" dirty="0" err="1">
                <a:hlinkClick r:id="rId3"/>
              </a:rPr>
              <a:t>Notice</a:t>
            </a:r>
            <a:r>
              <a:rPr lang="es-US" sz="2400" u="sng" noProof="0" dirty="0">
                <a:hlinkClick r:id="rId3"/>
              </a:rPr>
              <a:t> </a:t>
            </a:r>
            <a:r>
              <a:rPr lang="es-US" sz="2400" u="sng" noProof="0" dirty="0" err="1">
                <a:hlinkClick r:id="rId3"/>
              </a:rPr>
              <a:t>of</a:t>
            </a:r>
            <a:r>
              <a:rPr lang="es-US" sz="2400" u="sng" noProof="0" dirty="0">
                <a:hlinkClick r:id="rId3"/>
              </a:rPr>
              <a:t> </a:t>
            </a:r>
            <a:r>
              <a:rPr lang="es-US" sz="2400" u="sng" noProof="0" dirty="0" err="1">
                <a:hlinkClick r:id="rId3"/>
              </a:rPr>
              <a:t>Interpretation</a:t>
            </a:r>
            <a:r>
              <a:rPr lang="es-US" sz="2400" noProof="0" dirty="0"/>
              <a:t>.</a:t>
            </a:r>
          </a:p>
          <a:p>
            <a:pPr>
              <a:defRPr/>
            </a:pPr>
            <a:r>
              <a:rPr lang="es-US" sz="2400" noProof="0" dirty="0"/>
              <a:t>También se puede obtener acceso a una versión accesible del Aviso en: </a:t>
            </a:r>
            <a:r>
              <a:rPr lang="es-US" sz="2400" u="sng" noProof="0" dirty="0">
                <a:hlinkClick r:id="rId4"/>
              </a:rPr>
              <a:t>Final </a:t>
            </a:r>
            <a:r>
              <a:rPr lang="es-US" sz="2400" u="sng" noProof="0" dirty="0" err="1">
                <a:hlinkClick r:id="rId4"/>
              </a:rPr>
              <a:t>Notice</a:t>
            </a:r>
            <a:r>
              <a:rPr lang="es-US" sz="2400" u="sng" noProof="0" dirty="0">
                <a:hlinkClick r:id="rId4"/>
              </a:rPr>
              <a:t>-Word Doc</a:t>
            </a:r>
            <a:r>
              <a:rPr lang="es-US" sz="2400" noProof="0" dirty="0"/>
              <a:t>.</a:t>
            </a:r>
          </a:p>
          <a:p>
            <a:pPr marL="0" indent="0">
              <a:buFontTx/>
              <a:buNone/>
              <a:defRPr/>
            </a:pPr>
            <a:r>
              <a:rPr lang="es-US" sz="2400" b="1" noProof="0" dirty="0"/>
              <a:t>Seminario web conjunto archivado con el Centro Nacional </a:t>
            </a:r>
            <a:r>
              <a:rPr lang="es-US" sz="2400" b="1" noProof="0" dirty="0" err="1"/>
              <a:t>AEM</a:t>
            </a:r>
            <a:endParaRPr lang="es-US" sz="2400" b="1" noProof="0" dirty="0"/>
          </a:p>
          <a:p>
            <a:pPr>
              <a:defRPr/>
            </a:pPr>
            <a:r>
              <a:rPr lang="es-US" sz="2400" noProof="0" dirty="0" err="1">
                <a:hlinkClick r:id="rId5"/>
              </a:rPr>
              <a:t>NIMAS</a:t>
            </a:r>
            <a:r>
              <a:rPr lang="es-US" sz="2400" noProof="0" dirty="0">
                <a:hlinkClick r:id="rId5"/>
              </a:rPr>
              <a:t> &amp; Digital </a:t>
            </a:r>
            <a:r>
              <a:rPr lang="es-US" sz="2400" noProof="0" dirty="0" err="1">
                <a:hlinkClick r:id="rId5"/>
              </a:rPr>
              <a:t>Instructional</a:t>
            </a:r>
            <a:r>
              <a:rPr lang="es-US" sz="2400" noProof="0" dirty="0">
                <a:hlinkClick r:id="rId5"/>
              </a:rPr>
              <a:t> </a:t>
            </a:r>
            <a:r>
              <a:rPr lang="es-US" sz="2400" noProof="0" dirty="0" err="1">
                <a:hlinkClick r:id="rId5"/>
              </a:rPr>
              <a:t>Materials</a:t>
            </a:r>
            <a:r>
              <a:rPr lang="es-US" sz="2400" noProof="0" dirty="0">
                <a:hlinkClick r:id="rId5"/>
              </a:rPr>
              <a:t> (March 2021)</a:t>
            </a:r>
            <a:r>
              <a:rPr lang="es-US" sz="2400" noProof="0" dirty="0"/>
              <a:t> </a:t>
            </a:r>
          </a:p>
          <a:p>
            <a:pPr marL="0" indent="0">
              <a:buFontTx/>
              <a:buNone/>
              <a:defRPr/>
            </a:pPr>
            <a:r>
              <a:rPr lang="es-US" sz="2400" b="1" noProof="0" dirty="0"/>
              <a:t>Guías adicionales del </a:t>
            </a:r>
            <a:r>
              <a:rPr lang="es-US" sz="2400" b="1" noProof="0" dirty="0" err="1"/>
              <a:t>NIMAC</a:t>
            </a:r>
            <a:r>
              <a:rPr lang="es-US" sz="2400" b="1" noProof="0" dirty="0"/>
              <a:t> y el Centro </a:t>
            </a:r>
            <a:r>
              <a:rPr lang="es-US" sz="2400" b="1" noProof="0" dirty="0" err="1"/>
              <a:t>AEM</a:t>
            </a:r>
            <a:endParaRPr lang="es-US" sz="2400" b="1" noProof="0" dirty="0"/>
          </a:p>
          <a:p>
            <a:pPr>
              <a:defRPr/>
            </a:pPr>
            <a:r>
              <a:rPr lang="es-US" sz="2400" u="sng" noProof="0" dirty="0" err="1">
                <a:hlinkClick r:id="rId6"/>
              </a:rPr>
              <a:t>FAQ</a:t>
            </a:r>
            <a:r>
              <a:rPr lang="es-US" sz="2400" u="sng" noProof="0" dirty="0">
                <a:hlinkClick r:id="rId6"/>
              </a:rPr>
              <a:t>: </a:t>
            </a:r>
            <a:r>
              <a:rPr lang="es-US" sz="2400" u="sng" noProof="0" dirty="0" err="1">
                <a:hlinkClick r:id="rId6"/>
              </a:rPr>
              <a:t>The</a:t>
            </a:r>
            <a:r>
              <a:rPr lang="es-US" sz="2400" u="sng" noProof="0" dirty="0">
                <a:hlinkClick r:id="rId6"/>
              </a:rPr>
              <a:t> </a:t>
            </a:r>
            <a:r>
              <a:rPr lang="es-US" sz="2400" u="sng" noProof="0" dirty="0" err="1">
                <a:hlinkClick r:id="rId6"/>
              </a:rPr>
              <a:t>NIMAC</a:t>
            </a:r>
            <a:r>
              <a:rPr lang="es-US" sz="2400" u="sng" noProof="0" dirty="0">
                <a:hlinkClick r:id="rId6"/>
              </a:rPr>
              <a:t> and Digital </a:t>
            </a:r>
            <a:r>
              <a:rPr lang="es-US" sz="2400" u="sng" noProof="0" dirty="0" err="1">
                <a:hlinkClick r:id="rId6"/>
              </a:rPr>
              <a:t>Materials</a:t>
            </a:r>
            <a:endParaRPr lang="es-US" sz="2400" u="sng" noProof="0" dirty="0"/>
          </a:p>
          <a:p>
            <a:pPr>
              <a:defRPr/>
            </a:pPr>
            <a:r>
              <a:rPr lang="es-US" sz="2400" u="sng" noProof="0" dirty="0" err="1">
                <a:hlinkClick r:id="rId6"/>
              </a:rPr>
              <a:t>NIMAS</a:t>
            </a:r>
            <a:r>
              <a:rPr lang="es-US" sz="2400" u="sng" noProof="0" dirty="0">
                <a:hlinkClick r:id="rId6"/>
              </a:rPr>
              <a:t> </a:t>
            </a:r>
            <a:r>
              <a:rPr lang="es-US" sz="2400" u="sng" noProof="0" dirty="0" err="1">
                <a:hlinkClick r:id="rId6"/>
              </a:rPr>
              <a:t>Exemplar</a:t>
            </a:r>
            <a:r>
              <a:rPr lang="es-US" sz="2400" u="sng" noProof="0" dirty="0">
                <a:hlinkClick r:id="rId6"/>
              </a:rPr>
              <a:t> </a:t>
            </a:r>
            <a:r>
              <a:rPr lang="es-US" sz="2400" u="sng" noProof="0" dirty="0" err="1">
                <a:hlinkClick r:id="rId6"/>
              </a:rPr>
              <a:t>for</a:t>
            </a:r>
            <a:r>
              <a:rPr lang="es-US" sz="2400" u="sng" noProof="0" dirty="0">
                <a:hlinkClick r:id="rId6"/>
              </a:rPr>
              <a:t> Digital Material</a:t>
            </a:r>
          </a:p>
          <a:p>
            <a:pPr>
              <a:defRPr/>
            </a:pPr>
            <a:r>
              <a:rPr lang="es-US" altLang="en-US" sz="2400" noProof="0" dirty="0" err="1">
                <a:solidFill>
                  <a:srgbClr val="00B050"/>
                </a:solidFill>
                <a:hlinkClick r:id="rId7"/>
              </a:rPr>
              <a:t>FAQ</a:t>
            </a:r>
            <a:r>
              <a:rPr lang="es-US" altLang="en-US" sz="2400" noProof="0" dirty="0">
                <a:solidFill>
                  <a:srgbClr val="00B050"/>
                </a:solidFill>
                <a:hlinkClick r:id="rId7"/>
              </a:rPr>
              <a:t>: </a:t>
            </a:r>
            <a:r>
              <a:rPr lang="es-US" altLang="en-US" sz="2400" noProof="0" dirty="0" err="1">
                <a:solidFill>
                  <a:srgbClr val="00B050"/>
                </a:solidFill>
                <a:hlinkClick r:id="rId7"/>
              </a:rPr>
              <a:t>NIMAS</a:t>
            </a:r>
            <a:r>
              <a:rPr lang="es-US" altLang="en-US" sz="2400" noProof="0" dirty="0">
                <a:solidFill>
                  <a:srgbClr val="00B050"/>
                </a:solidFill>
                <a:hlinkClick r:id="rId7"/>
              </a:rPr>
              <a:t> and Digital </a:t>
            </a:r>
            <a:r>
              <a:rPr lang="es-US" altLang="en-US" sz="2400" noProof="0" dirty="0" err="1">
                <a:solidFill>
                  <a:srgbClr val="00B050"/>
                </a:solidFill>
                <a:hlinkClick r:id="rId7"/>
              </a:rPr>
              <a:t>Materials</a:t>
            </a:r>
            <a:endParaRPr lang="es-US" altLang="en-US" sz="2400" noProof="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Segunda parte: Lineamientos de admisibilidad del </a:t>
            </a:r>
            <a:r>
              <a:rPr lang="es-US" altLang="en-US" noProof="0" dirty="0" err="1"/>
              <a:t>NLS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4000" noProof="0" dirty="0"/>
              <a:t>Segunda parte: Lineamientos de admisibilidad del </a:t>
            </a:r>
            <a:r>
              <a:rPr lang="es-US" altLang="en-US" sz="4000" noProof="0" dirty="0" err="1"/>
              <a:t>NLS</a:t>
            </a:r>
            <a:endParaRPr lang="es-US" altLang="en-US" sz="4000" noProof="0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defRPr/>
            </a:pPr>
            <a:r>
              <a:rPr lang="es-US" altLang="en-US" noProof="0" dirty="0"/>
              <a:t>Información general sobre los nuevos lineamientos del </a:t>
            </a:r>
            <a:r>
              <a:rPr lang="es-US" altLang="en-US" noProof="0" dirty="0" err="1"/>
              <a:t>NLS</a:t>
            </a:r>
            <a:endParaRPr lang="es-US" altLang="en-US" noProof="0" dirty="0"/>
          </a:p>
          <a:p>
            <a:pPr>
              <a:defRPr/>
            </a:pPr>
            <a:r>
              <a:rPr lang="es-US" altLang="en-US" noProof="0" dirty="0"/>
              <a:t>Dos cambios de terminología en los derechos de autor de EE. UU. conforme al Tratado de Marrakech.</a:t>
            </a:r>
          </a:p>
          <a:p>
            <a:pPr>
              <a:defRPr/>
            </a:pPr>
            <a:r>
              <a:rPr lang="es-US" altLang="en-US" noProof="0" dirty="0"/>
              <a:t>Nuevas categorías de admisibilidad del </a:t>
            </a:r>
            <a:r>
              <a:rPr lang="es-US" altLang="en-US" noProof="0" dirty="0" err="1"/>
              <a:t>NLS</a:t>
            </a:r>
            <a:r>
              <a:rPr lang="es-US" altLang="en-US" noProof="0" dirty="0"/>
              <a:t> (y </a:t>
            </a:r>
            <a:r>
              <a:rPr lang="es-US" altLang="en-US" noProof="0" dirty="0" err="1"/>
              <a:t>NIMAS</a:t>
            </a:r>
            <a:r>
              <a:rPr lang="es-US" altLang="en-US" noProof="0" dirty="0"/>
              <a:t>)</a:t>
            </a:r>
          </a:p>
          <a:p>
            <a:pPr>
              <a:defRPr/>
            </a:pPr>
            <a:r>
              <a:rPr lang="es-US" altLang="en-US" noProof="0" dirty="0"/>
              <a:t>Autoridad competente</a:t>
            </a:r>
          </a:p>
          <a:p>
            <a:pPr>
              <a:defRPr/>
            </a:pPr>
            <a:r>
              <a:rPr lang="es-US" altLang="en-US" noProof="0" dirty="0"/>
              <a:t>Nuevos acuerdos del </a:t>
            </a:r>
            <a:r>
              <a:rPr lang="es-US" altLang="en-US" noProof="0" dirty="0" err="1"/>
              <a:t>NIMAC</a:t>
            </a:r>
            <a:endParaRPr lang="es-US" altLang="en-US" b="1" noProof="0" dirty="0"/>
          </a:p>
          <a:p>
            <a:pPr marL="0" indent="0">
              <a:buFontTx/>
              <a:buNone/>
              <a:defRPr/>
            </a:pPr>
            <a:endParaRPr lang="es-US" altLang="en-US" b="1" noProof="0" dirty="0"/>
          </a:p>
          <a:p>
            <a:pPr marL="0" indent="0">
              <a:buFontTx/>
              <a:buNone/>
              <a:defRPr/>
            </a:pPr>
            <a:endParaRPr lang="es-US" altLang="en-US" b="1" noProof="0" dirty="0"/>
          </a:p>
          <a:p>
            <a:pPr marL="0" indent="0">
              <a:buFontTx/>
              <a:buNone/>
              <a:defRPr/>
            </a:pPr>
            <a:endParaRPr lang="es-US" altLang="en-US" sz="900" b="1" noProof="0" dirty="0"/>
          </a:p>
          <a:p>
            <a:pPr marL="0" indent="0">
              <a:buFontTx/>
              <a:buNone/>
              <a:defRPr/>
            </a:pPr>
            <a:r>
              <a:rPr lang="es-US" altLang="en-US" sz="2000" b="1" noProof="0" dirty="0"/>
              <a:t>*Este PowerPoint está a su disposición para conservarlo para consulta futura.*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Admisibilidad para el </a:t>
            </a:r>
            <a:r>
              <a:rPr lang="es-US" altLang="en-US" noProof="0" dirty="0" err="1"/>
              <a:t>NIMAS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/>
          <a:lstStyle/>
          <a:p>
            <a:r>
              <a:rPr lang="es-US" altLang="en-US" noProof="0" dirty="0"/>
              <a:t>Admisibilidad en la Ley IDEA 2004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S" altLang="en-US" noProof="0" dirty="0"/>
              <a:t>Para que los estudiantes sean admisibles para el </a:t>
            </a:r>
            <a:r>
              <a:rPr lang="es-US" altLang="en-US" noProof="0" dirty="0" err="1"/>
              <a:t>NIMAS</a:t>
            </a:r>
            <a:r>
              <a:rPr lang="es-US" altLang="en-US" noProof="0" dirty="0"/>
              <a:t>, la Ley IDEA 2004, Parte D, Sec. 674 (e)(3)(A)</a:t>
            </a:r>
            <a:r>
              <a:rPr lang="es-US" altLang="en-US" baseline="30000" noProof="0" dirty="0"/>
              <a:t>1</a:t>
            </a:r>
            <a:r>
              <a:rPr lang="es-US" altLang="en-US" noProof="0" dirty="0"/>
              <a:t> impone dos requisitos:</a:t>
            </a:r>
          </a:p>
          <a:p>
            <a:endParaRPr lang="es-US" altLang="en-US" sz="1200" noProof="0" dirty="0"/>
          </a:p>
          <a:p>
            <a:pPr lvl="1"/>
            <a:r>
              <a:rPr lang="es-US" altLang="en-US" noProof="0" dirty="0"/>
              <a:t>El estudiante debe tener un Programa de Educación Individualizada (</a:t>
            </a:r>
            <a:r>
              <a:rPr lang="es-US" altLang="en-US" noProof="0" dirty="0" err="1"/>
              <a:t>IEP</a:t>
            </a:r>
            <a:r>
              <a:rPr lang="es-US" altLang="en-US" noProof="0" dirty="0"/>
              <a:t>).</a:t>
            </a:r>
          </a:p>
          <a:p>
            <a:pPr lvl="1"/>
            <a:r>
              <a:rPr lang="es-US" altLang="en-US" noProof="0" dirty="0"/>
              <a:t>El estudiante debe tener una discapacidad admisible.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Discapacidad admisible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4800600"/>
          </a:xfrm>
        </p:spPr>
        <p:txBody>
          <a:bodyPr/>
          <a:lstStyle/>
          <a:p>
            <a:r>
              <a:rPr lang="es-US" altLang="en-US" sz="2800" noProof="0" dirty="0"/>
              <a:t>Para el criterio de admisibilidad por discapacidad para el </a:t>
            </a:r>
            <a:r>
              <a:rPr lang="es-US" altLang="en-US" sz="2800" noProof="0" dirty="0" err="1"/>
              <a:t>NIMAS</a:t>
            </a:r>
            <a:r>
              <a:rPr lang="es-US" altLang="en-US" sz="2800" noProof="0" dirty="0"/>
              <a:t>, la Ley IDEA 2004 se remite a los Lineamientos del </a:t>
            </a:r>
            <a:r>
              <a:rPr lang="es-US" altLang="en-US" sz="2800" noProof="0" dirty="0" err="1"/>
              <a:t>NLS</a:t>
            </a:r>
            <a:r>
              <a:rPr lang="es-US" altLang="en-US" sz="2800" noProof="0" dirty="0"/>
              <a:t>.</a:t>
            </a:r>
          </a:p>
          <a:p>
            <a:r>
              <a:rPr lang="es-US" altLang="en-US" sz="2800" noProof="0" dirty="0"/>
              <a:t>Estos son los reglamentos hallados en 36 </a:t>
            </a:r>
            <a:r>
              <a:rPr lang="es-US" altLang="en-US" sz="2800" noProof="0" dirty="0" err="1"/>
              <a:t>CFR</a:t>
            </a:r>
            <a:r>
              <a:rPr lang="es-US" altLang="en-US" sz="2800" noProof="0" dirty="0"/>
              <a:t> 701.6 con relación a ‘Una ley para proporcionar libros para los adultos ciegos’.</a:t>
            </a:r>
          </a:p>
          <a:p>
            <a:r>
              <a:rPr lang="es-US" altLang="en-US" sz="2800" noProof="0" dirty="0"/>
              <a:t>El 12 de febrero de 2021, el </a:t>
            </a:r>
            <a:r>
              <a:rPr lang="es-US" altLang="en-US" sz="2800" noProof="0" dirty="0" err="1"/>
              <a:t>NLS</a:t>
            </a:r>
            <a:r>
              <a:rPr lang="es-US" altLang="en-US" sz="2800" noProof="0" dirty="0"/>
              <a:t> publicó lineamientos </a:t>
            </a:r>
            <a:r>
              <a:rPr lang="es-US" altLang="en-US" sz="2800" noProof="0" dirty="0" err="1"/>
              <a:t>actualizados</a:t>
            </a:r>
            <a:r>
              <a:rPr lang="es-US" altLang="en-US" sz="2800" baseline="30000" noProof="0" dirty="0" err="1"/>
              <a:t>2</a:t>
            </a:r>
            <a:r>
              <a:rPr lang="es-US" altLang="en-US" sz="2800" noProof="0" dirty="0"/>
              <a:t> para alinearlos con los cambios en la ley de propiedad intelectual de EE.UU. de conformidad con la Ley de Implementación del Tratado de Marrakech (</a:t>
            </a:r>
            <a:r>
              <a:rPr lang="es-US" altLang="en-US" sz="2800" noProof="0" dirty="0" err="1"/>
              <a:t>MTIA</a:t>
            </a:r>
            <a:r>
              <a:rPr lang="es-US" altLang="en-US" sz="2800" noProof="0" dirty="0"/>
              <a:t>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/>
          <a:lstStyle/>
          <a:p>
            <a:r>
              <a:rPr lang="es-US" altLang="en-US" noProof="0" dirty="0"/>
              <a:t>El Tratado de Marrakech: </a:t>
            </a:r>
            <a:br>
              <a:rPr lang="es-US" altLang="en-US" noProof="0" dirty="0"/>
            </a:br>
            <a:r>
              <a:rPr lang="es-US" altLang="en-US" noProof="0" dirty="0"/>
              <a:t>¿Por qué?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144963"/>
          </a:xfrm>
        </p:spPr>
        <p:txBody>
          <a:bodyPr/>
          <a:lstStyle/>
          <a:p>
            <a:r>
              <a:rPr lang="es-US" altLang="en-US" sz="2800" noProof="0" dirty="0"/>
              <a:t>“Menos del 10% de los materiales publicados son accesibles para las personas ciegas o de baja visión”.</a:t>
            </a:r>
          </a:p>
          <a:p>
            <a:r>
              <a:rPr lang="es-US" altLang="en-US" sz="2800" noProof="0" dirty="0"/>
              <a:t>El tratado facilita compartir materiales accesibles a través de las fronteras nacionales para uso por personas admisibles con discapacidades.</a:t>
            </a:r>
          </a:p>
          <a:p>
            <a:r>
              <a:rPr lang="es-US" altLang="en-US" sz="2800" noProof="0" dirty="0"/>
              <a:t>EE. UU. ratificó el Tratado de Marrakech mediante la </a:t>
            </a:r>
            <a:r>
              <a:rPr lang="es-US" altLang="en-US" sz="2800" noProof="0" dirty="0" err="1"/>
              <a:t>MTIA</a:t>
            </a:r>
            <a:r>
              <a:rPr lang="es-US" altLang="en-US" sz="2800" noProof="0" dirty="0"/>
              <a:t>, que entró en vigencia el 8 de mayo de 2019.</a:t>
            </a:r>
          </a:p>
          <a:p>
            <a:endParaRPr lang="es-US" altLang="en-US" sz="2800" noProof="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“Efecto dominó”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s-US" altLang="en-US" noProof="0" dirty="0" err="1"/>
              <a:t>MTIA</a:t>
            </a:r>
            <a:r>
              <a:rPr lang="es-US" altLang="en-US" noProof="0" dirty="0"/>
              <a:t> </a:t>
            </a:r>
            <a:r>
              <a:rPr lang="es-US" altLang="en-US" noProof="0" dirty="0">
                <a:sym typeface="Wingdings" pitchFamily="2" charset="2"/>
              </a:rPr>
              <a:t> Cambios en la Ley de Propiedad Intelectual de EE. UU. (Sección 121 o “</a:t>
            </a:r>
            <a:r>
              <a:rPr lang="es-US" altLang="en-US" noProof="0" dirty="0" err="1">
                <a:sym typeface="Wingdings" pitchFamily="2" charset="2"/>
              </a:rPr>
              <a:t>Chafee</a:t>
            </a:r>
            <a:r>
              <a:rPr lang="es-US" altLang="en-US" noProof="0" dirty="0">
                <a:sym typeface="Wingdings" pitchFamily="2" charset="2"/>
              </a:rPr>
              <a:t>”)</a:t>
            </a:r>
          </a:p>
          <a:p>
            <a:pPr marL="0" indent="0">
              <a:buFontTx/>
              <a:buNone/>
            </a:pPr>
            <a:endParaRPr lang="es-US" altLang="en-US" sz="1400" noProof="0" dirty="0">
              <a:sym typeface="Wingdings" pitchFamily="2" charset="2"/>
            </a:endParaRPr>
          </a:p>
          <a:p>
            <a:pPr marL="0" indent="0">
              <a:buFontTx/>
              <a:buNone/>
            </a:pPr>
            <a:r>
              <a:rPr lang="es-US" altLang="en-US" noProof="0" dirty="0">
                <a:sym typeface="Wingdings" pitchFamily="2" charset="2"/>
              </a:rPr>
              <a:t>2. Cambios en los derechos de autor  </a:t>
            </a:r>
            <a:r>
              <a:rPr kumimoji="0" lang="es-US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 </a:t>
            </a:r>
            <a:r>
              <a:rPr lang="es-US" altLang="en-US" noProof="0" dirty="0">
                <a:sym typeface="Wingdings" pitchFamily="2" charset="2"/>
              </a:rPr>
              <a:t> Lineamientos actualizados del </a:t>
            </a:r>
            <a:r>
              <a:rPr lang="es-US" altLang="en-US" noProof="0" dirty="0" err="1">
                <a:sym typeface="Wingdings" pitchFamily="2" charset="2"/>
              </a:rPr>
              <a:t>NLS</a:t>
            </a:r>
            <a:endParaRPr lang="es-US" altLang="en-US" noProof="0" dirty="0">
              <a:sym typeface="Wingdings" pitchFamily="2" charset="2"/>
            </a:endParaRPr>
          </a:p>
          <a:p>
            <a:pPr marL="0" indent="0">
              <a:buFontTx/>
              <a:buNone/>
            </a:pPr>
            <a:endParaRPr lang="es-US" altLang="en-US" sz="1400" noProof="0" dirty="0">
              <a:sym typeface="Wingdings" pitchFamily="2" charset="2"/>
            </a:endParaRPr>
          </a:p>
          <a:p>
            <a:pPr marL="0" indent="0">
              <a:buFontTx/>
              <a:buNone/>
            </a:pPr>
            <a:r>
              <a:rPr lang="es-US" altLang="en-US" noProof="0" dirty="0">
                <a:sym typeface="Wingdings" pitchFamily="2" charset="2"/>
              </a:rPr>
              <a:t>3. Lineamientos actualizados del </a:t>
            </a:r>
            <a:r>
              <a:rPr lang="es-US" altLang="en-US" noProof="0" dirty="0" err="1">
                <a:sym typeface="Wingdings" pitchFamily="2" charset="2"/>
              </a:rPr>
              <a:t>NLS</a:t>
            </a:r>
            <a:r>
              <a:rPr lang="es-US" altLang="en-US" noProof="0" dirty="0">
                <a:sym typeface="Wingdings" pitchFamily="2" charset="2"/>
              </a:rPr>
              <a:t>  Criterios de admisibilidad del </a:t>
            </a:r>
            <a:r>
              <a:rPr lang="es-US" altLang="en-US" noProof="0" dirty="0" err="1">
                <a:sym typeface="Wingdings" pitchFamily="2" charset="2"/>
              </a:rPr>
              <a:t>NIMAS</a:t>
            </a:r>
            <a:r>
              <a:rPr lang="es-US" altLang="en-US" noProof="0" dirty="0">
                <a:sym typeface="Wingdings" pitchFamily="2" charset="2"/>
              </a:rPr>
              <a:t> actualizados (¡así como los acuerdos del </a:t>
            </a:r>
            <a:r>
              <a:rPr lang="es-US" altLang="en-US" noProof="0" dirty="0" err="1">
                <a:sym typeface="Wingdings" pitchFamily="2" charset="2"/>
              </a:rPr>
              <a:t>NIMAC</a:t>
            </a:r>
            <a:r>
              <a:rPr lang="es-US" altLang="en-US" noProof="0" dirty="0">
                <a:sym typeface="Wingdings" pitchFamily="2" charset="2"/>
              </a:rPr>
              <a:t>!)</a:t>
            </a:r>
          </a:p>
          <a:p>
            <a:pPr marL="0" indent="0">
              <a:buFontTx/>
              <a:buNone/>
            </a:pPr>
            <a:endParaRPr lang="es-US" altLang="en-US" noProof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Cambios de la </a:t>
            </a:r>
            <a:r>
              <a:rPr lang="es-US" altLang="en-US" noProof="0" dirty="0" err="1"/>
              <a:t>MTIA</a:t>
            </a:r>
            <a:r>
              <a:rPr lang="es-US" altLang="en-US" noProof="0" dirty="0"/>
              <a:t> en la propiedad </a:t>
            </a:r>
            <a:r>
              <a:rPr lang="es-US" altLang="en-US" noProof="0" dirty="0" err="1"/>
              <a:t>intelectual</a:t>
            </a:r>
            <a:r>
              <a:rPr lang="es-US" altLang="en-US" baseline="30000" noProof="0" dirty="0" err="1"/>
              <a:t>3</a:t>
            </a:r>
            <a:endParaRPr lang="es-US" altLang="en-US" baseline="30000" noProof="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4000" noProof="0" dirty="0"/>
              <a:t>“formatos accesibles”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4742" y="1295400"/>
            <a:ext cx="8229600" cy="4525963"/>
          </a:xfrm>
        </p:spPr>
        <p:txBody>
          <a:bodyPr/>
          <a:lstStyle/>
          <a:p>
            <a:r>
              <a:rPr lang="es-US" altLang="en-US" sz="2800" noProof="0" dirty="0"/>
              <a:t>Se cambió el término “formatos especializados”, cuya definición se limitaba a tecnologías específicas, a “formatos accesibles”, que se define más ampliamente como una “manera o formato alternativo” que permite que una persona admisible tenga acceso a una obra de manera equivalente a una persona sin una discapacidad.</a:t>
            </a:r>
          </a:p>
          <a:p>
            <a:r>
              <a:rPr lang="es-US" altLang="en-US" sz="2800" noProof="0" dirty="0"/>
              <a:t>Un cambio de enfoque en la tecnología (cinta de 4 pistas, DAISY, braille) a </a:t>
            </a:r>
            <a:r>
              <a:rPr lang="es-US" altLang="en-US" sz="2800" noProof="0" dirty="0">
                <a:sym typeface="Wingdings" panose="05000000000000000000" pitchFamily="2" charset="2"/>
              </a:rPr>
              <a:t> Enfoque en las necesidades del individuo</a:t>
            </a:r>
            <a:endParaRPr lang="es-US" altLang="en-US" sz="2800" noProof="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“persona admisible”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s-US" sz="2800" noProof="0" dirty="0"/>
              <a:t>Se actualizó el término “personas ciegas u otras personas con discapacidades” a “persona admisible”, definido como una persona que es ciega o tiene una “discapacidad visual o perceptual o de lectura”, que no le permite leer textos impresos “en sustancialmente el mismo grado que una persona sin un impedimento o discapacidad”, o que tiene una discapacidad física que nos le permite sostener o manipular un libro o focalizar o mover los ojos para leer.  </a:t>
            </a:r>
          </a:p>
          <a:p>
            <a:pPr>
              <a:defRPr/>
            </a:pPr>
            <a:endParaRPr lang="es-US" noProof="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152400" y="2590800"/>
            <a:ext cx="8229600" cy="1371600"/>
          </a:xfrm>
        </p:spPr>
        <p:txBody>
          <a:bodyPr/>
          <a:lstStyle/>
          <a:p>
            <a:r>
              <a:rPr lang="es-US" altLang="en-US" noProof="0" dirty="0"/>
              <a:t>Nuevos lineamientos del </a:t>
            </a:r>
            <a:r>
              <a:rPr lang="es-US" altLang="en-US" noProof="0" dirty="0" err="1"/>
              <a:t>NLS</a:t>
            </a:r>
            <a:r>
              <a:rPr lang="es-US" altLang="en-US" noProof="0" dirty="0"/>
              <a:t> = </a:t>
            </a:r>
            <a:br>
              <a:rPr lang="es-US" altLang="en-US" noProof="0" dirty="0"/>
            </a:br>
            <a:r>
              <a:rPr lang="es-US" altLang="en-US" noProof="0" dirty="0"/>
              <a:t>Nueva admisibilidad del </a:t>
            </a:r>
            <a:r>
              <a:rPr lang="es-US" altLang="en-US" noProof="0" dirty="0" err="1"/>
              <a:t>NIMAS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Admisibilidad: </a:t>
            </a:r>
            <a:br>
              <a:rPr lang="es-US" altLang="en-US" noProof="0" dirty="0"/>
            </a:br>
            <a:r>
              <a:rPr lang="es-US" altLang="en-US" noProof="0" dirty="0"/>
              <a:t>Primera categoría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44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US" sz="2800" noProof="0" dirty="0"/>
              <a:t>(b) </a:t>
            </a:r>
            <a:r>
              <a:rPr lang="es-US" sz="2800" i="1" noProof="0" dirty="0"/>
              <a:t>Admisibilidad.</a:t>
            </a:r>
            <a:r>
              <a:rPr lang="es-US" sz="2800" noProof="0" dirty="0"/>
              <a:t> (1) Las personas que cumplen la definición de “persona admisible” en 17 </a:t>
            </a:r>
            <a:r>
              <a:rPr lang="es-US" sz="2800" noProof="0" dirty="0" err="1"/>
              <a:t>U.S.C</a:t>
            </a:r>
            <a:r>
              <a:rPr lang="es-US" sz="2800" noProof="0" dirty="0"/>
              <a:t>. 121</a:t>
            </a:r>
            <a:r>
              <a:rPr lang="es-US" sz="2800" baseline="30000" noProof="0" dirty="0"/>
              <a:t>4</a:t>
            </a:r>
            <a:r>
              <a:rPr lang="es-US" sz="2800" noProof="0" dirty="0"/>
              <a:t> son admisibles para los servicios de préstamo del </a:t>
            </a:r>
            <a:r>
              <a:rPr lang="es-US" sz="2800" noProof="0" dirty="0" err="1"/>
              <a:t>NLS</a:t>
            </a:r>
            <a:r>
              <a:rPr lang="es-US" sz="2800" noProof="0" dirty="0"/>
              <a:t>. Una “persona admisible”, por lo tanto, significa una persona que, independientemente de cualquier otra discapacidad—</a:t>
            </a:r>
          </a:p>
          <a:p>
            <a:pPr marL="0" indent="0">
              <a:buFontTx/>
              <a:buNone/>
              <a:defRPr/>
            </a:pPr>
            <a:endParaRPr lang="es-US" sz="2800" noProof="0" dirty="0"/>
          </a:p>
          <a:p>
            <a:pPr marL="0" indent="0">
              <a:buFontTx/>
              <a:buNone/>
              <a:defRPr/>
            </a:pPr>
            <a:r>
              <a:rPr lang="es-US" sz="2800" noProof="0" dirty="0"/>
              <a:t>(i) Es ciega;</a:t>
            </a:r>
          </a:p>
          <a:p>
            <a:pPr>
              <a:defRPr/>
            </a:pPr>
            <a:endParaRPr lang="es-US" noProof="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Admisibilidad: </a:t>
            </a:r>
            <a:br>
              <a:rPr lang="es-US" altLang="en-US" noProof="0" dirty="0"/>
            </a:br>
            <a:r>
              <a:rPr lang="es-US" altLang="en-US" noProof="0" dirty="0"/>
              <a:t>Segunda categoría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s-US" altLang="en-US" sz="2800" noProof="0" dirty="0"/>
              <a:t>(</a:t>
            </a:r>
            <a:r>
              <a:rPr lang="es-US" altLang="en-US" sz="2800" noProof="0" dirty="0" err="1"/>
              <a:t>ii</a:t>
            </a:r>
            <a:r>
              <a:rPr lang="es-US" altLang="en-US" sz="2800" noProof="0" dirty="0"/>
              <a:t>) Tiene un impedimento visual o perceptual o una discapacidad de lectura que no se puede mejorar para conseguir una función visual sustancialmente equivalente a la de una persona que no tiene tal impedimento o discapacidad y, por lo tanto, no puede leer textos impresos en sustancialmente el mismo grado que una persona sin un impedimento o una discapacidad; o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Admisibilidad: Tercera categoría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br>
              <a:rPr lang="es-US" altLang="en-US" noProof="0" dirty="0"/>
            </a:br>
            <a:r>
              <a:rPr lang="es-US" altLang="en-US" sz="2800" noProof="0" dirty="0"/>
              <a:t>(</a:t>
            </a:r>
            <a:r>
              <a:rPr lang="es-US" altLang="en-US" sz="2800" noProof="0" dirty="0" err="1"/>
              <a:t>iii</a:t>
            </a:r>
            <a:r>
              <a:rPr lang="es-US" altLang="en-US" sz="2800" noProof="0" dirty="0"/>
              <a:t>) No puede de alguna otra manera, por discapacidad física, sostener o manipular un libro o focalizar o mover los ojos en la medida que sería aceptable normalmente para leer.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Autoridad competente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9658" y="1417638"/>
            <a:ext cx="8229600" cy="43735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s-US" altLang="en-US" sz="2400" noProof="0" dirty="0"/>
              <a:t>(2) La admisibilidad se debe certificar por uno de los siguientes: doctor en medicina, doctor en osteopatía, oftalmólogo, optómetra, psicólogo, enfermera/o licenciada/o, terapeuta, y el personal profesional de hospitales, instituciones y entidades públicas o de bienestar social (tal como un educador, un trabajador / asistente social, trabajador de caso, consejero, maestro de rehabilitación, especialista certificado en lectura, psicólogo escolar, superintendente o bibliotecario).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Discapacidades de lectura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s-US" altLang="en-US" sz="2800" noProof="0" dirty="0"/>
              <a:t>Los nuevos lineamientos eliminan el requisito de certificación por un doctor en medicina para las personas con discapacidades de lectura.</a:t>
            </a:r>
          </a:p>
          <a:p>
            <a:r>
              <a:rPr lang="es-US" altLang="en-US" sz="2800" noProof="0" dirty="0"/>
              <a:t>Estas personas ahora pueden ser certificadas por las mismas personas que están autorizadas para certificar a otras personas con dificultades para acceder al texto impreso a fin de que participen en el programa.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Ley IDEA 2004 y </a:t>
            </a:r>
            <a:r>
              <a:rPr lang="es-US" altLang="en-US" noProof="0" dirty="0" err="1"/>
              <a:t>MTIA</a:t>
            </a:r>
            <a:endParaRPr lang="es-US" altLang="en-US" noProof="0" dirty="0"/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11762"/>
          </a:xfrm>
        </p:spPr>
        <p:txBody>
          <a:bodyPr/>
          <a:lstStyle/>
          <a:p>
            <a:r>
              <a:rPr lang="es-US" altLang="en-US" sz="2400" noProof="0" dirty="0"/>
              <a:t>La Ley IDEA 2004 todavía no se ha actualizado para alinearse con los términos de la </a:t>
            </a:r>
            <a:r>
              <a:rPr lang="es-US" altLang="en-US" sz="2400" noProof="0" dirty="0" err="1"/>
              <a:t>MTIA</a:t>
            </a:r>
            <a:r>
              <a:rPr lang="es-US" altLang="en-US" sz="2400" noProof="0" dirty="0"/>
              <a:t>.</a:t>
            </a:r>
          </a:p>
          <a:p>
            <a:endParaRPr lang="es-US" altLang="en-US" sz="2400" noProof="0" dirty="0"/>
          </a:p>
          <a:p>
            <a:r>
              <a:rPr lang="es-US" altLang="en-US" sz="2400" noProof="0" dirty="0"/>
              <a:t>Sin embargo, la </a:t>
            </a:r>
            <a:r>
              <a:rPr lang="es-US" altLang="en-US" sz="2400" noProof="0" dirty="0" err="1"/>
              <a:t>OSEP</a:t>
            </a:r>
            <a:r>
              <a:rPr lang="es-US" altLang="en-US" sz="2400" noProof="0" dirty="0"/>
              <a:t> les ha indicado a los estados que empiecen a utilizar la nueva terminología, aconsejándoles que “hasta el momento en que el Congreso realice enmiendas técnicas en la ley IDEA y el Departamento pueda efectuar enmiendas técnicas conformes con los reglamentos de la Parte B de la ley IDEA, los estados deberían utilizar y remitirse a las definiciones y los términos actualizados e implementados por el Tratado de Marrakech y hallados en la Ley de Propiedad Intelectual en 17 </a:t>
            </a:r>
            <a:r>
              <a:rPr lang="es-US" altLang="en-US" sz="2400" noProof="0" dirty="0" err="1"/>
              <a:t>U.S.C</a:t>
            </a:r>
            <a:r>
              <a:rPr lang="es-US" altLang="en-US" sz="2400" noProof="0" dirty="0"/>
              <a:t> § 121.”</a:t>
            </a:r>
            <a:r>
              <a:rPr lang="es-US" altLang="en-US" sz="2400" baseline="30000" noProof="0" dirty="0"/>
              <a:t>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152400" y="2590800"/>
            <a:ext cx="8229600" cy="1371600"/>
          </a:xfrm>
        </p:spPr>
        <p:txBody>
          <a:bodyPr/>
          <a:lstStyle/>
          <a:p>
            <a:r>
              <a:rPr lang="es-US" altLang="en-US" noProof="0" dirty="0"/>
              <a:t>Nuevos acuerdos del </a:t>
            </a:r>
            <a:r>
              <a:rPr lang="es-US" altLang="en-US" noProof="0" dirty="0" err="1"/>
              <a:t>NIMAC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57200" y="9832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Acuerdos del </a:t>
            </a:r>
            <a:r>
              <a:rPr lang="es-US" altLang="en-US" noProof="0" dirty="0" err="1"/>
              <a:t>NIMAC</a:t>
            </a:r>
            <a:endParaRPr lang="es-US" altLang="en-US" noProof="0" dirty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s-US" altLang="en-US" noProof="0" dirty="0"/>
              <a:t>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actualmente está en proceso de modificar su Acuerdo de Coordinación y su Acuerdo de Limitación de Uso para que reflejen los Lineamientos del </a:t>
            </a:r>
            <a:r>
              <a:rPr lang="es-US" altLang="en-US" noProof="0" dirty="0" err="1"/>
              <a:t>NLS</a:t>
            </a:r>
            <a:r>
              <a:rPr lang="es-US" altLang="en-US" noProof="0" dirty="0"/>
              <a:t> y el </a:t>
            </a:r>
            <a:r>
              <a:rPr lang="es-US" altLang="en-US" noProof="0" dirty="0" err="1"/>
              <a:t>NOI</a:t>
            </a:r>
            <a:r>
              <a:rPr lang="es-US" altLang="en-US" noProof="0" dirty="0"/>
              <a:t> actualizados.</a:t>
            </a:r>
          </a:p>
          <a:p>
            <a:r>
              <a:rPr lang="es-US" altLang="en-US" noProof="0" dirty="0"/>
              <a:t>Si usted es un Usuario Autorizado del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, un Productor de Medios Accesibles o un Coordinador Estatal, ¡esté pendiente de recibir el nuevo acuerdo en su bandeja de entrada en las próximas semanas!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Recursos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514350" indent="-457200">
              <a:buFontTx/>
              <a:buAutoNum type="arabicPeriod"/>
            </a:pPr>
            <a:endParaRPr lang="es-US" altLang="en-US" sz="2400" noProof="0" dirty="0">
              <a:hlinkClick r:id="rId2"/>
            </a:endParaRPr>
          </a:p>
          <a:p>
            <a:pPr marL="514350" indent="-457200">
              <a:buFontTx/>
              <a:buAutoNum type="arabicPeriod"/>
            </a:pPr>
            <a:r>
              <a:rPr lang="es-US" altLang="en-US" sz="2800" noProof="0" dirty="0">
                <a:hlinkClick r:id="rId3"/>
              </a:rPr>
              <a:t>Disposiciones respecto al </a:t>
            </a:r>
            <a:r>
              <a:rPr lang="es-US" altLang="en-US" sz="2800" noProof="0" dirty="0" err="1">
                <a:hlinkClick r:id="rId3"/>
              </a:rPr>
              <a:t>NIMAS</a:t>
            </a:r>
            <a:r>
              <a:rPr lang="es-US" altLang="en-US" sz="2800" noProof="0" dirty="0">
                <a:hlinkClick r:id="rId3"/>
              </a:rPr>
              <a:t> en la Ley IDEA 2004</a:t>
            </a:r>
            <a:endParaRPr lang="es-US" altLang="en-US" sz="2800" noProof="0" dirty="0">
              <a:hlinkClick r:id="rId4"/>
            </a:endParaRPr>
          </a:p>
          <a:p>
            <a:pPr marL="514350" indent="-457200">
              <a:buFontTx/>
              <a:buAutoNum type="arabicPeriod"/>
            </a:pPr>
            <a:r>
              <a:rPr lang="es-US" altLang="en-US" sz="2800" noProof="0" dirty="0">
                <a:hlinkClick r:id="rId5"/>
              </a:rPr>
              <a:t>Lineamientos del </a:t>
            </a:r>
            <a:r>
              <a:rPr lang="es-US" altLang="en-US" sz="2800" noProof="0" dirty="0" err="1">
                <a:hlinkClick r:id="rId5"/>
              </a:rPr>
              <a:t>NLS</a:t>
            </a:r>
            <a:endParaRPr lang="es-US" altLang="en-US" sz="2800" noProof="0" dirty="0"/>
          </a:p>
          <a:p>
            <a:pPr marL="514350" indent="-457200">
              <a:buFontTx/>
              <a:buAutoNum type="arabicPeriod"/>
            </a:pPr>
            <a:r>
              <a:rPr lang="es-US" altLang="en-US" sz="2800" noProof="0" dirty="0">
                <a:hlinkClick r:id="rId4"/>
              </a:rPr>
              <a:t>Cambios del Tratado de Marrakech en la Ley de Propiedad Intelectual de EE. UU.</a:t>
            </a:r>
            <a:endParaRPr lang="es-US" altLang="en-US" sz="2800" noProof="0" dirty="0"/>
          </a:p>
          <a:p>
            <a:pPr marL="514350" indent="-457200">
              <a:buFontTx/>
              <a:buAutoNum type="arabicPeriod"/>
            </a:pPr>
            <a:r>
              <a:rPr lang="es-US" altLang="en-US" sz="2800" noProof="0" dirty="0">
                <a:hlinkClick r:id="rId6"/>
              </a:rPr>
              <a:t>Sección 121 de la Ley de Propiedad Intelectual</a:t>
            </a:r>
            <a:endParaRPr lang="es-US" altLang="en-US" sz="2800" noProof="0" dirty="0"/>
          </a:p>
          <a:p>
            <a:pPr marL="514350" indent="-457200">
              <a:buFontTx/>
              <a:buAutoNum type="arabicPeriod"/>
            </a:pPr>
            <a:r>
              <a:rPr lang="es-US" altLang="en-US" sz="2800" noProof="0" dirty="0">
                <a:hlinkClick r:id="rId7"/>
              </a:rPr>
              <a:t>Memorándum 20-01 de </a:t>
            </a:r>
            <a:r>
              <a:rPr lang="es-US" altLang="en-US" sz="2800" dirty="0">
                <a:hlinkClick r:id="rId7"/>
              </a:rPr>
              <a:t>la </a:t>
            </a:r>
            <a:r>
              <a:rPr lang="es-US" altLang="en-US" sz="2800" dirty="0" err="1">
                <a:hlinkClick r:id="rId7"/>
              </a:rPr>
              <a:t>OSEP</a:t>
            </a:r>
            <a:endParaRPr lang="es-US" altLang="en-US" sz="2800" noProof="0" dirty="0"/>
          </a:p>
          <a:p>
            <a:pPr marL="514350" indent="-457200">
              <a:buFontTx/>
              <a:buNone/>
            </a:pPr>
            <a:endParaRPr lang="es-US" altLang="en-US" noProof="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s-US" altLang="en-US" sz="3200" noProof="0" dirty="0"/>
              <a:t>Anexo A: Los criterios obsoletos del </a:t>
            </a:r>
            <a:r>
              <a:rPr lang="es-US" altLang="en-US" sz="3200" noProof="0" dirty="0" err="1"/>
              <a:t>NLS</a:t>
            </a:r>
            <a:endParaRPr lang="es-US" altLang="en-US" sz="3200" noProof="0" dirty="0"/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439994" y="914400"/>
            <a:ext cx="8229600" cy="5181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s-US" altLang="en-US" sz="1600" noProof="0" dirty="0"/>
              <a:t>Los reglamentos de la Biblioteca del Congreso (36 </a:t>
            </a:r>
            <a:r>
              <a:rPr lang="es-US" altLang="en-US" sz="1600" noProof="0" dirty="0" err="1"/>
              <a:t>CFR</a:t>
            </a:r>
            <a:r>
              <a:rPr lang="es-US" altLang="en-US" sz="1600" noProof="0" dirty="0"/>
              <a:t> 701.6(b)(1)) relacionados con ‘Una Ley para proporcionar libros para los adultos ciegos’ disponen que se incluya entre las personas ciegas u otras personas con discapacidades de acceso al texto impreso a:</a:t>
            </a:r>
          </a:p>
          <a:p>
            <a:pPr marL="400050" lvl="1" indent="0">
              <a:buFontTx/>
              <a:buNone/>
            </a:pPr>
            <a:r>
              <a:rPr lang="es-US" altLang="en-US" sz="1400" noProof="0" dirty="0"/>
              <a:t>1.3.1 Las personas ciegas cuya agudeza visual, determinada por una autoridad competente, es de 20/200 o menos en el mejor ojo con lentes correctivos, o cuyo diámetro más ancho de campo visual subtiende una distancia angular que no es mayor de 20 grados. </a:t>
            </a:r>
          </a:p>
          <a:p>
            <a:pPr marL="400050" lvl="1" indent="0">
              <a:buFontTx/>
              <a:buNone/>
            </a:pPr>
            <a:r>
              <a:rPr lang="es-US" altLang="en-US" sz="1400" noProof="0" dirty="0"/>
              <a:t>1.3.2 Las personas cuya discapacidad visual, con corrección e independientemente de la medición óptica, está certificada por una autoridad competente que impide la lectura de material impreso estándar. </a:t>
            </a:r>
          </a:p>
          <a:p>
            <a:pPr marL="400050" lvl="1" indent="0">
              <a:buFontTx/>
              <a:buNone/>
            </a:pPr>
            <a:r>
              <a:rPr lang="es-US" altLang="en-US" sz="1400" noProof="0" dirty="0"/>
              <a:t>1.3.3 Personas que una autoridad competente ha certificado que no pueden leer o no pueden usar materiales impresos estándar como resultado de sus limitaciones físicas. </a:t>
            </a:r>
          </a:p>
          <a:p>
            <a:pPr marL="400050" lvl="1" indent="0">
              <a:buFontTx/>
              <a:buNone/>
            </a:pPr>
            <a:r>
              <a:rPr lang="es-US" altLang="en-US" sz="1400" noProof="0" dirty="0"/>
              <a:t>1.3.4 Personas que una autoridad competente ha certificado que tiene una discapacidad de lectura resultante de una disfunción orgánica y de suficiente intensidad como para impedir que lean materiales impresos de manera normal. </a:t>
            </a:r>
          </a:p>
          <a:p>
            <a:pPr marL="0" indent="0">
              <a:buFontTx/>
              <a:buNone/>
            </a:pPr>
            <a:r>
              <a:rPr lang="es-US" altLang="en-US" sz="1600" noProof="0" dirty="0"/>
              <a:t>Autoridad competente se define en 36 </a:t>
            </a:r>
            <a:r>
              <a:rPr lang="es-US" altLang="en-US" sz="1600" noProof="0" dirty="0" err="1"/>
              <a:t>CFR</a:t>
            </a:r>
            <a:r>
              <a:rPr lang="es-US" altLang="en-US" sz="1600" noProof="0" dirty="0"/>
              <a:t> 701.6(b)(2) de la manera siguiente:</a:t>
            </a:r>
          </a:p>
          <a:p>
            <a:pPr marL="400050" lvl="1" indent="0">
              <a:buFontTx/>
              <a:buNone/>
            </a:pPr>
            <a:r>
              <a:rPr lang="es-US" altLang="en-US" sz="1400" noProof="0" dirty="0"/>
              <a:t>1.3.5 En casos de ceguera, discapacidad visual o limitaciones físicas, “autoridad competente” se define que incluye a los doctores de medicina, doctores de osteopatía, oftalmólogos, optómetras, enfermeras(os) licenciadas(os), terapeutas, personal profesional de hospitales, instituciones y entidades públicas o de bienestar social (por ej., trabajadores sociales, trabajadores de casos, consejeros, maestros de rehabilitación y superintendentes).</a:t>
            </a:r>
          </a:p>
          <a:p>
            <a:pPr marL="400050" lvl="1" indent="0">
              <a:buFontTx/>
              <a:buNone/>
            </a:pPr>
            <a:r>
              <a:rPr lang="es-US" altLang="en-US" sz="1400" noProof="0" dirty="0"/>
              <a:t>1.3.6 En el caso de una discapacidad de lectura a causa de una disfunción orgánica, autoridad competente se define como los doctores de medicina que podrían consultar con colegas en disciplinas asociadas.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3200" noProof="0" dirty="0"/>
              <a:t>Anexo B: Los nuevos criterios del </a:t>
            </a:r>
            <a:r>
              <a:rPr lang="es-US" altLang="en-US" sz="3200" noProof="0" dirty="0" err="1"/>
              <a:t>NLS</a:t>
            </a:r>
            <a:endParaRPr lang="es-US" altLang="en-US" sz="3200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US" sz="1600" noProof="0" dirty="0"/>
              <a:t>(b) </a:t>
            </a:r>
            <a:r>
              <a:rPr lang="es-US" sz="1600" i="1" noProof="0" dirty="0"/>
              <a:t>Admisibilidad.</a:t>
            </a:r>
            <a:r>
              <a:rPr lang="es-US" sz="1600" noProof="0" dirty="0"/>
              <a:t> (1) Las personas que cumplen la definición de “persona admisible” en 17 </a:t>
            </a:r>
            <a:r>
              <a:rPr lang="es-US" sz="1600" noProof="0" dirty="0" err="1"/>
              <a:t>U.S.C</a:t>
            </a:r>
            <a:r>
              <a:rPr lang="es-US" sz="1600" noProof="0" dirty="0"/>
              <a:t>. 121 son admisibles para los servicios de préstamo del </a:t>
            </a:r>
            <a:r>
              <a:rPr lang="es-US" sz="1600" noProof="0" dirty="0" err="1"/>
              <a:t>NLS</a:t>
            </a:r>
            <a:r>
              <a:rPr lang="es-US" sz="1600" noProof="0" dirty="0"/>
              <a:t>. Una “persona admisible”, por lo tanto, significa una persona que, independientemente de cualquier otra discapacidad—</a:t>
            </a:r>
          </a:p>
          <a:p>
            <a:pPr marL="400050" lvl="1" indent="0">
              <a:buFontTx/>
              <a:buNone/>
              <a:defRPr/>
            </a:pPr>
            <a:r>
              <a:rPr lang="es-US" sz="1500" noProof="0" dirty="0"/>
              <a:t>(i) Es ciega;</a:t>
            </a:r>
          </a:p>
          <a:p>
            <a:pPr marL="400050" lvl="1" indent="0">
              <a:buFontTx/>
              <a:buNone/>
              <a:defRPr/>
            </a:pPr>
            <a:r>
              <a:rPr lang="es-US" sz="1500" noProof="0" dirty="0"/>
              <a:t>(</a:t>
            </a:r>
            <a:r>
              <a:rPr lang="es-US" sz="1500" noProof="0" dirty="0" err="1"/>
              <a:t>ii</a:t>
            </a:r>
            <a:r>
              <a:rPr lang="es-US" sz="1500" noProof="0" dirty="0"/>
              <a:t>) </a:t>
            </a:r>
            <a:r>
              <a:rPr lang="es-PE" sz="1500" noProof="0" dirty="0"/>
              <a:t>Tiene un impedimento visual o perceptual o una discapacidad de lectura que no se puede mejorar para conseguir una función visual sustancialmente equivalente a la de una persona que no tiene tal impedimento o discapacidad y, por lo tanto, no puede leer textos impresos en sustancialmente el mismo grado que una persona sin un impedimento o una discapacidad; o</a:t>
            </a:r>
            <a:endParaRPr lang="es-US" sz="1500" noProof="0" dirty="0"/>
          </a:p>
          <a:p>
            <a:pPr marL="400050" lvl="1" indent="0">
              <a:buFontTx/>
              <a:buNone/>
              <a:defRPr/>
            </a:pPr>
            <a:r>
              <a:rPr lang="es-US" sz="1500" noProof="0" dirty="0"/>
              <a:t>(</a:t>
            </a:r>
            <a:r>
              <a:rPr lang="es-US" sz="1500" noProof="0" dirty="0" err="1"/>
              <a:t>iii</a:t>
            </a:r>
            <a:r>
              <a:rPr lang="es-US" sz="1500" noProof="0" dirty="0"/>
              <a:t>) </a:t>
            </a:r>
            <a:r>
              <a:rPr lang="es-PE" sz="1500" noProof="0" dirty="0"/>
              <a:t>No puede de alguna otra manera, por discapacidad física, sostener o manipular un libro o focalizar o mover los ojos en la medida que sería aceptable normalmente para leer</a:t>
            </a:r>
            <a:r>
              <a:rPr lang="es-US" sz="1500" noProof="0" dirty="0"/>
              <a:t>.</a:t>
            </a:r>
          </a:p>
          <a:p>
            <a:pPr marL="0" indent="0">
              <a:buFontTx/>
              <a:buNone/>
              <a:defRPr/>
            </a:pPr>
            <a:endParaRPr lang="es-US" sz="1600" noProof="0" dirty="0"/>
          </a:p>
          <a:p>
            <a:pPr marL="0" indent="0">
              <a:buFontTx/>
              <a:buNone/>
              <a:defRPr/>
            </a:pPr>
            <a:r>
              <a:rPr lang="es-US" sz="1600" noProof="0" dirty="0"/>
              <a:t>(2) </a:t>
            </a:r>
            <a:r>
              <a:rPr lang="es-PE" sz="1600" noProof="0" dirty="0"/>
              <a:t>La admisibilidad se debe certificar por uno de los siguientes: doctor en medicina, doctor en osteopatía, oftalmólogo, optómetra, psicólogo, enfermera/o licenciada/o, terapeuta, y el personal profesional de hospitales, instituciones y entidades públicas o de bienestar social (tal como un educador, un trabajador / asistente social, trabajador de caso, consejero, maestro de rehabilitación, especialista certificado en lectura, psicólogo escolar, superintendente o bibliotecario</a:t>
            </a:r>
            <a:r>
              <a:rPr lang="es-US" sz="1600" noProof="0" dirty="0"/>
              <a:t>).</a:t>
            </a:r>
          </a:p>
          <a:p>
            <a:pPr>
              <a:defRPr/>
            </a:pPr>
            <a:endParaRPr lang="es-US" noProof="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152400" y="2590800"/>
            <a:ext cx="8229600" cy="1371600"/>
          </a:xfrm>
        </p:spPr>
        <p:txBody>
          <a:bodyPr/>
          <a:lstStyle/>
          <a:p>
            <a:r>
              <a:rPr lang="es-US" altLang="en-US" noProof="0" dirty="0"/>
              <a:t>Tercera parte: </a:t>
            </a:r>
            <a:r>
              <a:rPr lang="es-PE" altLang="en-US" noProof="0" dirty="0"/>
              <a:t>Estudio de caso del </a:t>
            </a:r>
            <a:r>
              <a:rPr lang="es-PE" altLang="en-US" noProof="0" dirty="0" err="1"/>
              <a:t>NIMAC</a:t>
            </a:r>
            <a:r>
              <a:rPr lang="es-PE" altLang="en-US" noProof="0" dirty="0"/>
              <a:t> y el trabajo de “Análisis de Lagunas”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57200" y="9832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Metas del estudio de caso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304800" y="861219"/>
            <a:ext cx="8534400" cy="5135562"/>
          </a:xfrm>
        </p:spPr>
        <p:txBody>
          <a:bodyPr/>
          <a:lstStyle/>
          <a:p>
            <a:r>
              <a:rPr lang="es-US" altLang="en-US" noProof="0" dirty="0"/>
              <a:t>Puesto </a:t>
            </a:r>
            <a:r>
              <a:rPr lang="es-US" altLang="en-US" noProof="0" dirty="0" err="1"/>
              <a:t>qu</a:t>
            </a:r>
            <a:r>
              <a:rPr lang="es-US" altLang="en-US" dirty="0"/>
              <a:t>e el </a:t>
            </a:r>
            <a:r>
              <a:rPr lang="es-US" altLang="en-US" dirty="0" err="1"/>
              <a:t>NIMAC</a:t>
            </a:r>
            <a:r>
              <a:rPr lang="es-US" altLang="en-US" dirty="0"/>
              <a:t> interviene mucho antes de la llegada a los estudiantes en el salón de clase, el enfoque de estudio de caso nos permite obtener </a:t>
            </a:r>
            <a:r>
              <a:rPr lang="es-US" altLang="en-US" i="1" dirty="0" err="1"/>
              <a:t>feedback</a:t>
            </a:r>
            <a:r>
              <a:rPr lang="es-US" altLang="en-US" i="1" dirty="0"/>
              <a:t> </a:t>
            </a:r>
            <a:r>
              <a:rPr lang="es-US" altLang="en-US" dirty="0"/>
              <a:t>de los maestros y estudiantes que trabajan con los formatos accesibles</a:t>
            </a:r>
            <a:r>
              <a:rPr lang="es-US" altLang="en-US" noProof="0" dirty="0"/>
              <a:t>. </a:t>
            </a:r>
          </a:p>
          <a:p>
            <a:r>
              <a:rPr lang="es-US" altLang="en-US" noProof="0" dirty="0"/>
              <a:t>Nos permite tener una idea mejor de la importancia de estos materiales para los estudiantes, e identificar los retos.</a:t>
            </a:r>
          </a:p>
          <a:p>
            <a:r>
              <a:rPr lang="es-US" altLang="en-US" noProof="0" dirty="0"/>
              <a:t>La información ayuda al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en la planificación de sus servicios.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s-US" altLang="en-US" noProof="0" dirty="0"/>
              <a:t>Fase I del estudio de caso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r>
              <a:rPr lang="es-US" altLang="en-US" noProof="0" dirty="0"/>
              <a:t>El año pasado, 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se asoció a </a:t>
            </a:r>
            <a:r>
              <a:rPr lang="es-US" altLang="en-US" noProof="0" dirty="0" err="1"/>
              <a:t>Evergreen</a:t>
            </a:r>
            <a:r>
              <a:rPr lang="es-US" altLang="en-US" noProof="0" dirty="0"/>
              <a:t> </a:t>
            </a:r>
            <a:r>
              <a:rPr lang="es-US" altLang="en-US" noProof="0" dirty="0" err="1"/>
              <a:t>Evaluation</a:t>
            </a:r>
            <a:r>
              <a:rPr lang="es-US" altLang="en-US" noProof="0" dirty="0"/>
              <a:t> &amp; </a:t>
            </a:r>
            <a:r>
              <a:rPr lang="es-US" altLang="en-US" noProof="0" dirty="0" err="1"/>
              <a:t>Consulting</a:t>
            </a:r>
            <a:r>
              <a:rPr lang="es-US" altLang="en-US" noProof="0" dirty="0"/>
              <a:t> </a:t>
            </a:r>
            <a:r>
              <a:rPr lang="es-US" altLang="en-US" dirty="0"/>
              <a:t>en un estudio de caso que se centró en las experiencias de estudiantes de los grados K a 12 que son lectores de braille.</a:t>
            </a:r>
            <a:endParaRPr lang="es-US" altLang="en-US" noProof="0" dirty="0"/>
          </a:p>
          <a:p>
            <a:r>
              <a:rPr lang="es-US" altLang="en-US" noProof="0" dirty="0"/>
              <a:t>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se asoció a un distrito escolar en Florida para este trabajo.</a:t>
            </a:r>
          </a:p>
          <a:p>
            <a:r>
              <a:rPr lang="es-US" altLang="en-US" noProof="0" dirty="0"/>
              <a:t>El </a:t>
            </a:r>
            <a:r>
              <a:rPr lang="es-US" altLang="en-US" noProof="0" dirty="0">
                <a:hlinkClick r:id="rId2"/>
              </a:rPr>
              <a:t>Informe de impacto</a:t>
            </a:r>
            <a:r>
              <a:rPr lang="es-US" altLang="en-US" noProof="0" dirty="0"/>
              <a:t> completo y un </a:t>
            </a:r>
            <a:r>
              <a:rPr lang="es-US" altLang="en-US" noProof="0" dirty="0">
                <a:hlinkClick r:id="rId3"/>
              </a:rPr>
              <a:t>Resumen</a:t>
            </a:r>
            <a:r>
              <a:rPr lang="es-US" altLang="en-US" noProof="0" dirty="0"/>
              <a:t> se pueden descargar del sitio web del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. </a:t>
            </a:r>
          </a:p>
          <a:p>
            <a:endParaRPr lang="es-US" altLang="en-US" noProof="0" dirty="0"/>
          </a:p>
          <a:p>
            <a:endParaRPr lang="es-US" altLang="en-US" noProof="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100781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Fase II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457200" y="1074737"/>
            <a:ext cx="8382000" cy="4708525"/>
          </a:xfrm>
        </p:spPr>
        <p:txBody>
          <a:bodyPr/>
          <a:lstStyle/>
          <a:p>
            <a:r>
              <a:rPr lang="es-US" altLang="en-US" noProof="0" dirty="0"/>
              <a:t>El segundo estudio de caso se centrará en las experiencias de estudiantes con discapacidades de acceso al texto impreso, tal como la dislexia, quienes dependen de formatos digitales accesibles.</a:t>
            </a:r>
          </a:p>
          <a:p>
            <a:r>
              <a:rPr lang="es-US" altLang="en-US" noProof="0" dirty="0"/>
              <a:t>Actualmente estamos en proceso de seleccionar a un estado que sería el destacado en la Fase II. </a:t>
            </a:r>
          </a:p>
          <a:p>
            <a:r>
              <a:rPr lang="es-US" altLang="en-US" noProof="0" dirty="0"/>
              <a:t>Tenemos la expectativa de </a:t>
            </a:r>
            <a:r>
              <a:rPr lang="es-US" altLang="en-US" dirty="0"/>
              <a:t>difundir los resultados del trabajo este verano.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Análisis de Lagunas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304800" y="1166018"/>
            <a:ext cx="8534400" cy="4525963"/>
          </a:xfrm>
        </p:spPr>
        <p:txBody>
          <a:bodyPr/>
          <a:lstStyle/>
          <a:p>
            <a:r>
              <a:rPr lang="es-US" altLang="en-US" noProof="0" dirty="0"/>
              <a:t>Además del estudio de caso, 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está trabajando con </a:t>
            </a:r>
            <a:r>
              <a:rPr lang="es-US" altLang="en-US" noProof="0" dirty="0" err="1"/>
              <a:t>EEC</a:t>
            </a:r>
            <a:r>
              <a:rPr lang="es-US" altLang="en-US" noProof="0" dirty="0"/>
              <a:t> para identificar áreas en las que las SEA o las LEA necesiten más asistencia técnica respecto al </a:t>
            </a:r>
            <a:r>
              <a:rPr lang="es-US" altLang="en-US" noProof="0" dirty="0" err="1"/>
              <a:t>NIMAS</a:t>
            </a:r>
            <a:r>
              <a:rPr lang="es-US" altLang="en-US" noProof="0" dirty="0"/>
              <a:t> o el </a:t>
            </a:r>
            <a:r>
              <a:rPr lang="es-US" altLang="en-US" noProof="0" dirty="0" err="1"/>
              <a:t>AEM</a:t>
            </a:r>
            <a:r>
              <a:rPr lang="es-US" altLang="en-US" noProof="0" dirty="0"/>
              <a:t>.</a:t>
            </a:r>
          </a:p>
          <a:p>
            <a:r>
              <a:rPr lang="es-US" altLang="en-US" dirty="0"/>
              <a:t>A u</a:t>
            </a:r>
            <a:r>
              <a:rPr lang="es-US" altLang="en-US" noProof="0" dirty="0" err="1"/>
              <a:t>na</a:t>
            </a:r>
            <a:r>
              <a:rPr lang="es-US" altLang="en-US" noProof="0" dirty="0"/>
              <a:t> encuesta nacional que incluyó a Coordinadores Estatales del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y a Directores Estatales de Educación Especial se le está haciendo seguimiento comunicándonos con 9 estados para pedirles entrevistas breves.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Metas del Análisis de Lagunas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S" altLang="en-US" noProof="0" dirty="0"/>
              <a:t>Esperamos poder identificar las áreas en las que 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, en colaboración con proyectos como el Centro Nacional </a:t>
            </a:r>
            <a:r>
              <a:rPr lang="es-US" altLang="en-US" noProof="0" dirty="0" err="1"/>
              <a:t>AEM</a:t>
            </a:r>
            <a:r>
              <a:rPr lang="es-US" altLang="en-US" noProof="0" dirty="0"/>
              <a:t>, puede ofrecer apoyo adicional a los estados.</a:t>
            </a:r>
          </a:p>
          <a:p>
            <a:r>
              <a:rPr lang="es-US" altLang="en-US" noProof="0" dirty="0"/>
              <a:t>Este trabajo ayudará al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en nuestra planificación para los siguientes cinco años del proyecto.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/>
          <a:lstStyle/>
          <a:p>
            <a:r>
              <a:rPr lang="es-US" altLang="en-US" noProof="0" dirty="0"/>
              <a:t>Recapitulación y consecuencias 1 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577645" y="990600"/>
            <a:ext cx="8229600" cy="4525963"/>
          </a:xfrm>
        </p:spPr>
        <p:txBody>
          <a:bodyPr/>
          <a:lstStyle/>
          <a:p>
            <a:endParaRPr lang="es-US" altLang="en-US" noProof="0" dirty="0"/>
          </a:p>
          <a:p>
            <a:r>
              <a:rPr lang="es-US" altLang="en-US" noProof="0" dirty="0"/>
              <a:t>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ahora puede recibir </a:t>
            </a:r>
            <a:r>
              <a:rPr lang="es-US" altLang="en-US" noProof="0" dirty="0" err="1"/>
              <a:t>NIMAS</a:t>
            </a:r>
            <a:r>
              <a:rPr lang="es-US" altLang="en-US" noProof="0" dirty="0"/>
              <a:t> para algunos materiales digitales.</a:t>
            </a:r>
          </a:p>
          <a:p>
            <a:r>
              <a:rPr lang="es-US" altLang="en-US" noProof="0" dirty="0"/>
              <a:t>Hay recursos nuevos disponibles en el sitio web del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y seguimos trabajando con el Centro </a:t>
            </a:r>
            <a:r>
              <a:rPr lang="es-US" altLang="en-US" noProof="0" dirty="0" err="1"/>
              <a:t>AEM</a:t>
            </a:r>
            <a:r>
              <a:rPr lang="es-US" altLang="en-US" noProof="0" dirty="0"/>
              <a:t> para identificar más necesidades.</a:t>
            </a:r>
          </a:p>
          <a:p>
            <a:r>
              <a:rPr lang="es-US" altLang="en-US" noProof="0" dirty="0"/>
              <a:t>Si tienen alguna pregunta técnica, por favor siéntanse en libertad de contactarnos.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/>
          <a:lstStyle/>
          <a:p>
            <a:r>
              <a:rPr lang="es-US" altLang="en-US" noProof="0" dirty="0"/>
              <a:t>Recapitulación y consecuencias 2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87962"/>
          </a:xfrm>
        </p:spPr>
        <p:txBody>
          <a:bodyPr/>
          <a:lstStyle/>
          <a:p>
            <a:r>
              <a:rPr lang="es-US" altLang="en-US" noProof="0" dirty="0"/>
              <a:t>El </a:t>
            </a:r>
            <a:r>
              <a:rPr lang="es-US" altLang="en-US" noProof="0" dirty="0" err="1"/>
              <a:t>NLS</a:t>
            </a:r>
            <a:r>
              <a:rPr lang="es-US" altLang="en-US" noProof="0" dirty="0"/>
              <a:t> ha actualizado sus lineamientos de admisibilidad y estos son aplicables a la admisibilidad del </a:t>
            </a:r>
            <a:r>
              <a:rPr lang="es-US" altLang="en-US" noProof="0" dirty="0" err="1"/>
              <a:t>NIMAS</a:t>
            </a:r>
            <a:r>
              <a:rPr lang="es-US" altLang="en-US" noProof="0" dirty="0"/>
              <a:t>.</a:t>
            </a:r>
          </a:p>
          <a:p>
            <a:r>
              <a:rPr lang="es-US" altLang="en-US" dirty="0"/>
              <a:t>Se ha ampliado la gama de</a:t>
            </a:r>
            <a:r>
              <a:rPr lang="es-US" altLang="en-US" noProof="0" dirty="0"/>
              <a:t> profesionales que pueden certificar la admisibilidad, y no se necesita que un doctor en medicina certifique las discapacidades de lectura. </a:t>
            </a:r>
          </a:p>
          <a:p>
            <a:r>
              <a:rPr lang="es-US" altLang="en-US" noProof="0" dirty="0"/>
              <a:t>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está modificando sus acuerdos con los usuarios y los estará enviando dentro de poco.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/>
          <a:lstStyle/>
          <a:p>
            <a:r>
              <a:rPr lang="es-US" altLang="en-US" noProof="0" dirty="0"/>
              <a:t>Recapitulación y consecuencias 3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s-US" altLang="en-US" noProof="0" dirty="0"/>
              <a:t>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 sigue trabajando con </a:t>
            </a:r>
            <a:r>
              <a:rPr lang="es-US" altLang="en-US" noProof="0" dirty="0" err="1"/>
              <a:t>EEC</a:t>
            </a:r>
            <a:r>
              <a:rPr lang="es-US" altLang="en-US" noProof="0" dirty="0"/>
              <a:t> para reunir información sobre el impacto del </a:t>
            </a:r>
            <a:r>
              <a:rPr lang="es-US" altLang="en-US" noProof="0" dirty="0" err="1"/>
              <a:t>NIMAS</a:t>
            </a:r>
            <a:r>
              <a:rPr lang="es-US" altLang="en-US" noProof="0" dirty="0"/>
              <a:t> para que ayude a dar forma a nuestra planificación y los servicios futuros para el </a:t>
            </a:r>
            <a:r>
              <a:rPr lang="es-US" altLang="en-US" noProof="0" dirty="0" err="1"/>
              <a:t>NIMAC</a:t>
            </a:r>
            <a:r>
              <a:rPr lang="es-US" altLang="en-US" noProof="0" dirty="0"/>
              <a:t>.</a:t>
            </a:r>
          </a:p>
          <a:p>
            <a:r>
              <a:rPr lang="es-US" altLang="en-US" dirty="0"/>
              <a:t>Tenemos la expectativa de difundir los resultados de este trabajo este verano</a:t>
            </a:r>
            <a:r>
              <a:rPr lang="es-US" altLang="en-US" noProof="0" dirty="0"/>
              <a:t>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/>
          <a:lstStyle/>
          <a:p>
            <a:r>
              <a:rPr lang="es-US" altLang="en-US" noProof="0" dirty="0"/>
              <a:t>¿Preguntas? </a:t>
            </a:r>
            <a:br>
              <a:rPr lang="es-US" altLang="en-US" noProof="0" dirty="0"/>
            </a:br>
            <a:r>
              <a:rPr lang="es-US" altLang="en-US" noProof="0" dirty="0"/>
              <a:t>¡Comuníquense con nosotros!</a:t>
            </a:r>
          </a:p>
        </p:txBody>
      </p:sp>
      <p:sp>
        <p:nvSpPr>
          <p:cNvPr id="6553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 algn="ctr">
              <a:buFontTx/>
              <a:buNone/>
            </a:pPr>
            <a:endParaRPr lang="es-US" altLang="en-US" noProof="0" dirty="0">
              <a:hlinkClick r:id="rId2"/>
            </a:endParaRPr>
          </a:p>
          <a:p>
            <a:pPr algn="ctr">
              <a:buFontTx/>
              <a:buNone/>
            </a:pPr>
            <a:r>
              <a:rPr lang="es-US" altLang="en-US" noProof="0" dirty="0">
                <a:hlinkClick r:id="rId2"/>
              </a:rPr>
              <a:t>nimac@aph.org</a:t>
            </a:r>
            <a:r>
              <a:rPr lang="es-US" altLang="en-US" noProof="0" dirty="0"/>
              <a:t>  </a:t>
            </a:r>
          </a:p>
          <a:p>
            <a:pPr algn="ctr">
              <a:buFontTx/>
              <a:buNone/>
            </a:pPr>
            <a:r>
              <a:rPr lang="es-US" altLang="en-US" noProof="0" dirty="0"/>
              <a:t>877-526-4622</a:t>
            </a:r>
          </a:p>
          <a:p>
            <a:pPr>
              <a:buFontTx/>
              <a:buNone/>
            </a:pPr>
            <a:r>
              <a:rPr lang="es-US" altLang="en-US" sz="1400" noProof="0" dirty="0">
                <a:solidFill>
                  <a:srgbClr val="000099"/>
                </a:solidFill>
              </a:rPr>
              <a:t>	</a:t>
            </a:r>
          </a:p>
          <a:p>
            <a:pPr>
              <a:buFontTx/>
              <a:buNone/>
            </a:pPr>
            <a:endParaRPr lang="es-US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US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US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US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US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es-US" altLang="en-US" sz="1400" noProof="0" dirty="0">
                <a:solidFill>
                  <a:srgbClr val="000099"/>
                </a:solidFill>
              </a:rPr>
              <a:t>	</a:t>
            </a:r>
          </a:p>
          <a:p>
            <a:pPr>
              <a:buFontTx/>
              <a:buNone/>
            </a:pPr>
            <a:r>
              <a:rPr lang="es-US" altLang="en-US" sz="1400" noProof="0" dirty="0">
                <a:solidFill>
                  <a:srgbClr val="000099"/>
                </a:solidFill>
              </a:rPr>
              <a:t>	</a:t>
            </a:r>
            <a:r>
              <a:rPr lang="es-PE" altLang="en-US" sz="1400" noProof="0" dirty="0">
                <a:solidFill>
                  <a:srgbClr val="000099"/>
                </a:solidFill>
              </a:rPr>
              <a:t>Este recurso fue desarrollado bajo una subvención del Departamento de Educación de EE. UU., #H327E160001. Sin embargo, este contenido no representa necesariamente la política del Departamento de Educación de EE. UU., y el lector no debe suponer un respaldo del gobierno federal, Responsable del Proyecto</a:t>
            </a:r>
            <a:r>
              <a:rPr lang="es-US" altLang="en-US" sz="1400" noProof="0" dirty="0">
                <a:solidFill>
                  <a:srgbClr val="000099"/>
                </a:solidFill>
              </a:rPr>
              <a:t>: Rebecca Sheffield, </a:t>
            </a:r>
            <a:r>
              <a:rPr lang="es-US" altLang="en-US" sz="1400" noProof="0" dirty="0" err="1">
                <a:solidFill>
                  <a:srgbClr val="000099"/>
                </a:solidFill>
              </a:rPr>
              <a:t>Ph.D</a:t>
            </a:r>
            <a:r>
              <a:rPr lang="es-US" altLang="en-US" sz="1400" noProof="0" dirty="0">
                <a:solidFill>
                  <a:srgbClr val="000099"/>
                </a:solidFill>
              </a:rPr>
              <a:t>.</a:t>
            </a:r>
            <a:endParaRPr lang="es-US" altLang="en-US" sz="2800" b="1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3B519259C26B41963B630331070231" ma:contentTypeVersion="14" ma:contentTypeDescription="Create a new document." ma:contentTypeScope="" ma:versionID="a15e1cb4ebe0d061edb534a024ebe185">
  <xsd:schema xmlns:xsd="http://www.w3.org/2001/XMLSchema" xmlns:xs="http://www.w3.org/2001/XMLSchema" xmlns:p="http://schemas.microsoft.com/office/2006/metadata/properties" xmlns:ns3="7687bbe8-e4ff-4d4d-82b8-0d00cdc57a54" xmlns:ns4="7e440f72-782c-498a-a6b7-f4dd9da63aeb" targetNamespace="http://schemas.microsoft.com/office/2006/metadata/properties" ma:root="true" ma:fieldsID="0470cb4c420c74a981b98f8f94f66826" ns3:_="" ns4:_="">
    <xsd:import namespace="7687bbe8-e4ff-4d4d-82b8-0d00cdc57a54"/>
    <xsd:import namespace="7e440f72-782c-498a-a6b7-f4dd9da63ae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87bbe8-e4ff-4d4d-82b8-0d00cdc57a5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440f72-782c-498a-a6b7-f4dd9da63a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AF2369-7B20-45BE-81EA-679789FE0E56}">
  <ds:schemaRefs>
    <ds:schemaRef ds:uri="http://purl.org/dc/dcmitype/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7e440f72-782c-498a-a6b7-f4dd9da63aeb"/>
    <ds:schemaRef ds:uri="7687bbe8-e4ff-4d4d-82b8-0d00cdc57a54"/>
  </ds:schemaRefs>
</ds:datastoreItem>
</file>

<file path=customXml/itemProps2.xml><?xml version="1.0" encoding="utf-8"?>
<ds:datastoreItem xmlns:ds="http://schemas.openxmlformats.org/officeDocument/2006/customXml" ds:itemID="{77A877C3-A135-4470-ADC9-857DFFBC11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BB377D-5C5C-4932-A2CD-8E6598B032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87bbe8-e4ff-4d4d-82b8-0d00cdc57a54"/>
    <ds:schemaRef ds:uri="7e440f72-782c-498a-a6b7-f4dd9da63a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17016</TotalTime>
  <Words>3293</Words>
  <Application>Microsoft Office PowerPoint</Application>
  <PresentationFormat>On-screen Show (4:3)</PresentationFormat>
  <Paragraphs>202</Paragraphs>
  <Slides>48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Tahoma</vt:lpstr>
      <vt:lpstr>NIMAClayout</vt:lpstr>
      <vt:lpstr>Photo Editor Photo</vt:lpstr>
      <vt:lpstr>PowerPoint Presentation</vt:lpstr>
      <vt:lpstr>El seminario web de hoy</vt:lpstr>
      <vt:lpstr>Primera parte: El Aviso de Interpretación en Materiales Digitales  (NOI - Notice of Interpretation)</vt:lpstr>
      <vt:lpstr>Primera parte: El NOI</vt:lpstr>
      <vt:lpstr>El Aviso de Interpretación</vt:lpstr>
      <vt:lpstr>“Aviso de Interpretación” en los materiales de instrucción digitales</vt:lpstr>
      <vt:lpstr> Alcance de NIMAS/NIMAC</vt:lpstr>
      <vt:lpstr>Al servicio de estudiantes con discapacidades</vt:lpstr>
      <vt:lpstr>El NOI y el formato NIMAS</vt:lpstr>
      <vt:lpstr>¿Qué materiales son adecuados para ser provistos en el formato NIMAS?</vt:lpstr>
      <vt:lpstr>¿Qué materiales no son adecuados para ser provistos en el formato NIMAS?</vt:lpstr>
      <vt:lpstr>NIMAS y su adquisición</vt:lpstr>
      <vt:lpstr>Exoneración del NIMAS para materiales “accesibles de nacimiento”</vt:lpstr>
      <vt:lpstr>La necesidad de braille</vt:lpstr>
      <vt:lpstr>Asistencia técnica para la adquisición</vt:lpstr>
      <vt:lpstr>Recursos adicionales</vt:lpstr>
      <vt:lpstr>Segunda parte: Lineamientos de admisibilidad del NLS</vt:lpstr>
      <vt:lpstr>Segunda parte: Lineamientos de admisibilidad del NLS</vt:lpstr>
      <vt:lpstr>Admisibilidad para el NIMAS</vt:lpstr>
      <vt:lpstr>Admisibilidad en la Ley IDEA 2004</vt:lpstr>
      <vt:lpstr>Discapacidad admisible</vt:lpstr>
      <vt:lpstr>El Tratado de Marrakech:  ¿Por qué?</vt:lpstr>
      <vt:lpstr>“Efecto dominó”</vt:lpstr>
      <vt:lpstr>Cambios de la MTIA en la propiedad intelectual3</vt:lpstr>
      <vt:lpstr>“formatos accesibles”</vt:lpstr>
      <vt:lpstr>“persona admisible”</vt:lpstr>
      <vt:lpstr>Nuevos lineamientos del NLS =  Nueva admisibilidad del NIMAS</vt:lpstr>
      <vt:lpstr>Admisibilidad:  Primera categoría</vt:lpstr>
      <vt:lpstr>Admisibilidad:  Segunda categoría</vt:lpstr>
      <vt:lpstr>Admisibilidad: Tercera categoría</vt:lpstr>
      <vt:lpstr>Autoridad competente</vt:lpstr>
      <vt:lpstr>Discapacidades de lectura</vt:lpstr>
      <vt:lpstr>Ley IDEA 2004 y MTIA</vt:lpstr>
      <vt:lpstr>Nuevos acuerdos del NIMAC</vt:lpstr>
      <vt:lpstr>Acuerdos del NIMAC</vt:lpstr>
      <vt:lpstr>Recursos</vt:lpstr>
      <vt:lpstr>Anexo A: Los criterios obsoletos del NLS</vt:lpstr>
      <vt:lpstr>Anexo B: Los nuevos criterios del NLS</vt:lpstr>
      <vt:lpstr>Tercera parte: Estudio de caso del NIMAC y el trabajo de “Análisis de Lagunas”</vt:lpstr>
      <vt:lpstr>Metas del estudio de caso</vt:lpstr>
      <vt:lpstr>Fase I del estudio de caso</vt:lpstr>
      <vt:lpstr>Fase II</vt:lpstr>
      <vt:lpstr>Análisis de Lagunas</vt:lpstr>
      <vt:lpstr>Metas del Análisis de Lagunas</vt:lpstr>
      <vt:lpstr>Recapitulación y consecuencias 1 </vt:lpstr>
      <vt:lpstr>Recapitulación y consecuencias 2</vt:lpstr>
      <vt:lpstr>Recapitulación y consecuencias 3</vt:lpstr>
      <vt:lpstr>¿Preguntas?  ¡Comuníquense con nosotros!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Monica Garcia Moran</cp:lastModifiedBy>
  <cp:revision>1617</cp:revision>
  <dcterms:created xsi:type="dcterms:W3CDTF">2006-11-09T18:18:09Z</dcterms:created>
  <dcterms:modified xsi:type="dcterms:W3CDTF">2021-09-10T17:52:09Z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0x010100613B519259C26B41963B630331070231</vt:lpwstr>
  </property>
</Properties>
</file>