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3"/>
  </p:sldMasterIdLst>
  <p:notesMasterIdLst>
    <p:notesMasterId r:id="rId32"/>
  </p:notesMasterIdLst>
  <p:handoutMasterIdLst>
    <p:handoutMasterId r:id="rId33"/>
  </p:handoutMasterIdLst>
  <p:sldIdLst>
    <p:sldId id="256" r:id="rId4"/>
    <p:sldId id="661" r:id="rId5"/>
    <p:sldId id="662" r:id="rId6"/>
    <p:sldId id="639" r:id="rId7"/>
    <p:sldId id="549" r:id="rId8"/>
    <p:sldId id="567" r:id="rId9"/>
    <p:sldId id="670" r:id="rId10"/>
    <p:sldId id="550" r:id="rId11"/>
    <p:sldId id="671" r:id="rId12"/>
    <p:sldId id="629" r:id="rId13"/>
    <p:sldId id="669" r:id="rId14"/>
    <p:sldId id="555" r:id="rId15"/>
    <p:sldId id="571" r:id="rId16"/>
    <p:sldId id="672" r:id="rId17"/>
    <p:sldId id="657" r:id="rId18"/>
    <p:sldId id="658" r:id="rId19"/>
    <p:sldId id="659" r:id="rId20"/>
    <p:sldId id="660" r:id="rId21"/>
    <p:sldId id="624" r:id="rId22"/>
    <p:sldId id="605" r:id="rId23"/>
    <p:sldId id="523" r:id="rId24"/>
    <p:sldId id="634" r:id="rId25"/>
    <p:sldId id="532" r:id="rId26"/>
    <p:sldId id="635" r:id="rId27"/>
    <p:sldId id="636" r:id="rId28"/>
    <p:sldId id="656" r:id="rId29"/>
    <p:sldId id="673" r:id="rId30"/>
    <p:sldId id="482" r:id="rId3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50" autoAdjust="0"/>
    <p:restoredTop sz="86299" autoAdjust="0"/>
  </p:normalViewPr>
  <p:slideViewPr>
    <p:cSldViewPr>
      <p:cViewPr varScale="1">
        <p:scale>
          <a:sx n="74" d="100"/>
          <a:sy n="74" d="100"/>
        </p:scale>
        <p:origin x="164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4" y="299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BB469EBF-5A0A-4517-8C0B-5D260E52D7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97A7D758-3194-4EF4-B21D-BA826933F4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84212FF6-F76C-4125-8179-F7A9797650A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CD7F1434-A063-4E89-91A9-9F272136C78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1B1B63-8102-40A7-AABF-6350AD9C56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47B9F3A-FAD1-4593-8A41-F51D5EEE6F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EBBEF10-B992-4DE2-8BBA-2FD523DC74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FF52FC1-A4C0-4886-999E-F69214BE366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987E7451-F855-4AA2-82B1-623F1C9C14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26D8A10C-CAA9-45DA-907C-ABB8FE7D7B1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4054CEA7-27C1-4B13-B834-5431226F3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6F32560-18D5-480D-AF66-7A11DD5F47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B7733B8-E39A-4905-9BE4-5F6996117C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9D814668-169F-4E59-8E03-DF37AB7A4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C5CEA296-4825-46CA-850E-7D45C8B08A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9AFFCA8-EB9C-4D78-B0D8-39A6A54918F1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BE049F4E-1891-4DBD-B07F-E08811FC47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B5ECBA84-1303-4CB0-9DA6-BCC3042E2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656A31D4-E8B4-401B-B7ED-C79287CB20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A859EED-6CEE-4D2B-B0B8-308525D7DE37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4F02CFEE-3F7B-4F9E-958F-A51FB60419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D3EE3A92-58BA-452E-8661-EF09227CF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0F4BACBC-42EA-46D4-9DF3-2E3A0CFB91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72A0593-8C67-4BC1-928E-D0013DBCA2BB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D5217CD2-D029-43A7-92B0-7696C8F630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78F4CF2-C6EA-419D-8E8F-8FECFA7F6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4FE9AFD-EB50-4A6D-B8BB-4395E89CB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191B2B8-E922-4203-A5ED-447D7092815F}" type="slidenum">
              <a:rPr lang="en-US" altLang="en-US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481F416E-6ACF-4CFD-B1FA-BA93A08174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2A657B25-25AE-4007-A4EF-A9CD9EC0D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03D8E6F2-C2C6-43FA-A761-8674C61F2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6D1E414-02FE-4919-BFCC-A4A167EC3858}" type="slidenum">
              <a:rPr lang="en-US" altLang="en-US">
                <a:latin typeface="Arial" panose="020B0604020202020204" pitchFamily="34" charset="0"/>
              </a:rPr>
              <a:pPr/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>
            <a:extLst>
              <a:ext uri="{FF2B5EF4-FFF2-40B4-BE49-F238E27FC236}">
                <a16:creationId xmlns:a16="http://schemas.microsoft.com/office/drawing/2014/main" id="{26B868B2-BDA8-43BD-8BD0-114FAE571F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2 Marcador de notas">
            <a:extLst>
              <a:ext uri="{FF2B5EF4-FFF2-40B4-BE49-F238E27FC236}">
                <a16:creationId xmlns:a16="http://schemas.microsoft.com/office/drawing/2014/main" id="{DFF9686D-CC74-485B-B5DA-9A2C5624A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n-US">
              <a:latin typeface="Arial" panose="020B0604020202020204" pitchFamily="34" charset="0"/>
            </a:endParaRPr>
          </a:p>
        </p:txBody>
      </p:sp>
      <p:sp>
        <p:nvSpPr>
          <p:cNvPr id="25604" name="3 Marcador de número de diapositiva">
            <a:extLst>
              <a:ext uri="{FF2B5EF4-FFF2-40B4-BE49-F238E27FC236}">
                <a16:creationId xmlns:a16="http://schemas.microsoft.com/office/drawing/2014/main" id="{58330AFF-1732-4A13-8E1E-1284C3F4F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10AD2A7-FE7A-464C-BC7A-852405155E7C}" type="slidenum">
              <a:rPr lang="en-US" altLang="en-US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>
            <a:extLst>
              <a:ext uri="{FF2B5EF4-FFF2-40B4-BE49-F238E27FC236}">
                <a16:creationId xmlns:a16="http://schemas.microsoft.com/office/drawing/2014/main" id="{5CBB52DC-F508-4546-9710-7F4E156613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2 Marcador de notas">
            <a:extLst>
              <a:ext uri="{FF2B5EF4-FFF2-40B4-BE49-F238E27FC236}">
                <a16:creationId xmlns:a16="http://schemas.microsoft.com/office/drawing/2014/main" id="{F1F90424-D51F-4A92-A639-24C9E89AC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n-US">
              <a:latin typeface="Arial" panose="020B0604020202020204" pitchFamily="34" charset="0"/>
            </a:endParaRPr>
          </a:p>
        </p:txBody>
      </p:sp>
      <p:sp>
        <p:nvSpPr>
          <p:cNvPr id="33796" name="3 Marcador de número de diapositiva">
            <a:extLst>
              <a:ext uri="{FF2B5EF4-FFF2-40B4-BE49-F238E27FC236}">
                <a16:creationId xmlns:a16="http://schemas.microsoft.com/office/drawing/2014/main" id="{B836DB8B-E103-41D9-841A-0FD72AC33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99EA41B-21D8-4031-BFEC-6F45A1302E5D}" type="slidenum">
              <a:rPr lang="en-US" altLang="en-US">
                <a:latin typeface="Arial" panose="020B0604020202020204" pitchFamily="34" charset="0"/>
              </a:rPr>
              <a:pPr/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58097E08-FD67-43CF-B0AF-6C803FBDFE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9E89C362-A53D-40CB-A5C5-B6C9C6FBA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PE" altLang="en-US">
                <a:latin typeface="Arial" panose="020B0604020202020204" pitchFamily="34" charset="0"/>
              </a:rPr>
              <a:t>El NIMAC fue creado por IDEA 2004 y es financiado por el gobierno federal. Es un repositorio en línea de archivos de origen en el formato NIMAS. Aquí, los usuarios autorizados pueden acceder a más de 62,000 archivos NIMAS para los Grados K a 12, para uso en la producción de formatos accesibles para alumnos con discapacidades.</a:t>
            </a:r>
          </a:p>
          <a:p>
            <a:endParaRPr lang="es-PE" altLang="en-US">
              <a:latin typeface="Arial" panose="020B0604020202020204" pitchFamily="34" charset="0"/>
            </a:endParaRPr>
          </a:p>
          <a:p>
            <a:r>
              <a:rPr lang="es-PE" altLang="en-US">
                <a:latin typeface="Arial" panose="020B0604020202020204" pitchFamily="34" charset="0"/>
              </a:rPr>
              <a:t>Más información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60E38404-5D35-454D-B64E-0E140321A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7239407-D7EE-40E0-A930-19277B043CB2}" type="slidenum">
              <a:rPr lang="en-US" altLang="en-US">
                <a:latin typeface="Arial" panose="020B0604020202020204" pitchFamily="34" charset="0"/>
              </a:rPr>
              <a:pPr/>
              <a:t>26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EB9FB1-D561-4931-9BA8-C4CD1502B4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AEA533-BE9F-44A1-9D90-E7EDA1EC2D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D129A8-F450-43BD-973E-342E17C964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3FCAC-1AD5-444B-B70F-E6AE2C4DAA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0318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F66A9E-09E3-4CF5-812F-D4E434DC8F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F3B21A-E6AD-4DEB-B7DE-47DE24C4DF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D3D476-702D-44D9-B47B-EEDAE4140B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FA1CD-C432-454A-B775-2059DB4566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9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159E76-0D43-4DAD-9F28-C011F6DB1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FF8D7E-4B4D-4B0E-9316-558A38CE4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3BD521-21A3-4DA8-B474-E4E2C26468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E8943-2662-48D2-BBA6-6E803AA121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68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0E6696-79DD-49C5-ADE2-56BD85B263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3DD58E-AD05-47EB-929D-9D0E494AEC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645D6B-3355-403D-A944-BD32A7783C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D1FD7-B6CD-4253-B80B-2D99C7102A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93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A8D7B1E-27E5-4EAF-A4A5-1AA34C137B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F593131-BAB6-4BCA-8BFF-4D7D169668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F14906-8563-4D03-A33F-6450CC6E87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D178A-D3AD-4A94-B8A2-279CAC76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11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04A49BF-D583-4A43-8073-13E040429C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2C9307D-0C63-43BE-BE78-D4DF98917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ABF4EA-8C97-47D5-BC6D-BF8AA289FE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FD00C-C251-4F68-836C-5CED8B7197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53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2F6262E-0E82-43EB-9D00-F3CBD7A344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45FD031-4342-48DB-A8F8-F205D380AF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A4B74E3-2B46-4AFB-99A4-483AB4B363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646AD-BCF2-499C-BC45-5D688CB0EB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747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F654D4-6A0B-4053-A3C9-E890872963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D85FA5-75CC-4DDD-83B6-52B48C4357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116C1D-7C4D-4A76-B3B8-6E3E491A63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EDD7-B4A1-4824-B58C-977078CF84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18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1C7162-86DE-40CE-AA64-DCDC32A113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E1BEE5-F39B-4858-B5FE-9E457D12D7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185AC4-8788-48B5-8F90-B254B4BFA0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0B108-EA6F-42B5-9283-0CE728CE05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3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088FA-2AA0-42F2-ACCF-459AE53AA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8AF25B-BF78-4693-A53B-D13D46829F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00E8B4-08E6-4251-9DD4-80ADF733A6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CD60E-0633-414D-91B3-3FCA1874B7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285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073D95-53E8-4B80-8937-13C3399CE0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E08711-A374-4150-BD03-15228A45F3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0A7B5A-EB0D-4AA6-ABEB-DE8D1C46C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077FE-F8E9-4A0D-A138-B7638FF5A8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28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4D8048C-78CD-4DDC-AC55-4CC7838AE1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BE5A847-4D81-4484-8F13-D6CF94E8EB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22C078E5-24CA-4BC6-8D5E-8F760D6DEBA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2F5CA494-E0AE-4FA9-AB9A-50DAB8DA2D7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>
            <a:extLst>
              <a:ext uri="{FF2B5EF4-FFF2-40B4-BE49-F238E27FC236}">
                <a16:creationId xmlns:a16="http://schemas.microsoft.com/office/drawing/2014/main" id="{0B07D5BF-F7E6-454D-8490-C0C5B4C8CF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460DA2-B231-4F81-9A66-BA689E0444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aphicFrame>
        <p:nvGraphicFramePr>
          <p:cNvPr id="1031" name="Object 8">
            <a:extLst>
              <a:ext uri="{FF2B5EF4-FFF2-40B4-BE49-F238E27FC236}">
                <a16:creationId xmlns:a16="http://schemas.microsoft.com/office/drawing/2014/main" id="{570D0950-A8C9-468E-9CBB-5A99FE5F5B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sy.org/z3986/structure/SG-DAISY3/" TargetMode="External"/><Relationship Id="rId2" Type="http://schemas.openxmlformats.org/officeDocument/2006/relationships/hyperlink" Target="http://aem.cast.org/creating/nimas-technical-specification-annotated.html#.XKJVMZhKi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imac.us/pdf/NIMAC_metadata_guidelines_March_31_2017.pdf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custom/SearchResults_UnifiedSearch.asp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>
            <a:extLst>
              <a:ext uri="{FF2B5EF4-FFF2-40B4-BE49-F238E27FC236}">
                <a16:creationId xmlns:a16="http://schemas.microsoft.com/office/drawing/2014/main" id="{9023A3AA-A6DB-4875-8088-AC6112407796}"/>
              </a:ext>
            </a:extLst>
          </p:cNvPr>
          <p:cNvPicPr>
            <a:picLocks noGrp="1" noChangeAspect="1" noChangeArrowheads="1"/>
          </p:cNvPicPr>
          <p:nvPr>
            <p:ph type="ctr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D3CDD54E-3AB0-461F-889D-EB226EA26E0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" y="2895600"/>
            <a:ext cx="8229600" cy="2286000"/>
          </a:xfrm>
        </p:spPr>
        <p:txBody>
          <a:bodyPr/>
          <a:lstStyle/>
          <a:p>
            <a:pPr eaLnBrk="1" hangingPunct="1"/>
            <a:r>
              <a:rPr lang="es-PE" altLang="en-US" sz="4000"/>
              <a:t>El NIMAC para Editoriales: </a:t>
            </a:r>
          </a:p>
          <a:p>
            <a:pPr eaLnBrk="1" hangingPunct="1"/>
            <a:r>
              <a:rPr lang="es-PE" altLang="en-US" sz="4000"/>
              <a:t>Temas fundamentales y trabajar en el sistema</a:t>
            </a:r>
          </a:p>
        </p:txBody>
      </p:sp>
      <p:sp>
        <p:nvSpPr>
          <p:cNvPr id="2052" name="Text Box 8">
            <a:extLst>
              <a:ext uri="{FF2B5EF4-FFF2-40B4-BE49-F238E27FC236}">
                <a16:creationId xmlns:a16="http://schemas.microsoft.com/office/drawing/2014/main" id="{FCD7BEBF-F655-4595-BC07-30EEA2402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05400"/>
            <a:ext cx="2759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2400" dirty="0">
              <a:cs typeface="Arial" charset="0"/>
            </a:endParaRPr>
          </a:p>
          <a:p>
            <a:pPr>
              <a:defRPr/>
            </a:pPr>
            <a:r>
              <a:rPr lang="en-US" dirty="0">
                <a:cs typeface="Arial" charset="0"/>
              </a:rPr>
              <a:t>Nicole Gaines</a:t>
            </a:r>
          </a:p>
          <a:p>
            <a:pPr>
              <a:defRPr/>
            </a:pPr>
            <a:r>
              <a:rPr lang="es-PE" dirty="0">
                <a:latin typeface="+mj-lt"/>
                <a:cs typeface="Arial" charset="0"/>
              </a:rPr>
              <a:t>11 de agosto de </a:t>
            </a:r>
            <a:r>
              <a:rPr lang="en-US" dirty="0">
                <a:latin typeface="+mj-lt"/>
                <a:cs typeface="Arial" charset="0"/>
              </a:rPr>
              <a:t>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8B3AC7A0-4FA5-4F10-BB1B-3CD88E011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E" altLang="en-US"/>
              <a:t>Seminario web de hoy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270CD-ABBF-4ACC-85E4-1C0EB9EB0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s-PE" dirty="0"/>
              <a:t>Parte 1: PowerPoint</a:t>
            </a:r>
          </a:p>
          <a:p>
            <a:pPr lvl="1">
              <a:defRPr/>
            </a:pPr>
            <a:r>
              <a:rPr lang="es-PE" sz="2400" dirty="0"/>
              <a:t>Temas fundamentales del NIMAC: alcance, definiciones, etc.</a:t>
            </a:r>
          </a:p>
          <a:p>
            <a:pPr lvl="1">
              <a:defRPr/>
            </a:pPr>
            <a:r>
              <a:rPr lang="es-PE" sz="2400" dirty="0"/>
              <a:t>Actualizaciones de políticas</a:t>
            </a:r>
          </a:p>
          <a:p>
            <a:pPr lvl="1">
              <a:defRPr/>
            </a:pPr>
            <a:r>
              <a:rPr lang="es-PE" sz="2400" dirty="0"/>
              <a:t>Cuentas de editoriales </a:t>
            </a:r>
          </a:p>
          <a:p>
            <a:pPr lvl="1">
              <a:defRPr/>
            </a:pPr>
            <a:r>
              <a:rPr lang="es-PE" sz="2400" dirty="0"/>
              <a:t>Proceso de revisión de archivos </a:t>
            </a:r>
          </a:p>
          <a:p>
            <a:pPr marL="0" indent="0">
              <a:buFontTx/>
              <a:buNone/>
              <a:defRPr/>
            </a:pPr>
            <a:r>
              <a:rPr lang="es-PE" sz="2800" dirty="0"/>
              <a:t>Parte 2: ¡Demostración en vivo!</a:t>
            </a:r>
          </a:p>
          <a:p>
            <a:pPr lvl="1">
              <a:defRPr/>
            </a:pPr>
            <a:r>
              <a:rPr lang="es-PE" sz="2400" dirty="0"/>
              <a:t>Crear cuentas de usuario</a:t>
            </a:r>
          </a:p>
          <a:p>
            <a:pPr lvl="1">
              <a:defRPr/>
            </a:pPr>
            <a:r>
              <a:rPr lang="es-PE" sz="2400" dirty="0"/>
              <a:t>Administrar/cargar archivos al inventario</a:t>
            </a:r>
          </a:p>
          <a:p>
            <a:pPr lvl="1">
              <a:defRPr/>
            </a:pPr>
            <a:r>
              <a:rPr lang="es-PE" sz="2400" dirty="0"/>
              <a:t>Descargar sus archivos</a:t>
            </a:r>
          </a:p>
          <a:p>
            <a:pPr lvl="1">
              <a:defRPr/>
            </a:pPr>
            <a:r>
              <a:rPr lang="es-PE" sz="2400" dirty="0"/>
              <a:t>Generar informes 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EAC1B85-2586-46DB-8DDF-76F62AC88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¡</a:t>
            </a:r>
            <a:r>
              <a:rPr lang="es-PE" altLang="en-US"/>
              <a:t>Agéndenlo</a:t>
            </a:r>
            <a:r>
              <a:rPr lang="en-US" altLang="en-US"/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6A311-BF24-47E7-A838-90803E196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PE" sz="2800" dirty="0"/>
              <a:t>Para ver una presentación más detallada del lado técnico de trabajar con el NIMAC, acompáñenos en el siguiente seminario web: </a:t>
            </a:r>
          </a:p>
          <a:p>
            <a:pPr marL="0" indent="0" algn="ctr">
              <a:buFontTx/>
              <a:buNone/>
              <a:defRPr/>
            </a:pPr>
            <a:r>
              <a:rPr lang="es-PE" sz="2800" dirty="0"/>
              <a:t>NIMAC para editoriales y proveedores: Crear archivos NIMAS, Validación de archivos y Envíos de FTP</a:t>
            </a:r>
          </a:p>
          <a:p>
            <a:pPr marL="0" indent="0" algn="ctr">
              <a:buFontTx/>
              <a:buNone/>
              <a:defRPr/>
            </a:pPr>
            <a:endParaRPr lang="es-PE" sz="1200" dirty="0"/>
          </a:p>
          <a:p>
            <a:pPr lvl="1">
              <a:defRPr/>
            </a:pPr>
            <a:r>
              <a:rPr lang="es-PE" dirty="0"/>
              <a:t>Martes 18 de agosto, 9am (hora del Este)</a:t>
            </a:r>
          </a:p>
          <a:p>
            <a:pPr lvl="1">
              <a:defRPr/>
            </a:pPr>
            <a:r>
              <a:rPr lang="es-PE" dirty="0"/>
              <a:t>Miércoles 19 de agosto, 2pm (hora del Este)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925995C-D056-4C44-B4A5-1C4079FB49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s-PE" altLang="en-US"/>
              <a:t>Temas fundamentales del NIMAC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CB261AB3-9181-478C-9147-632B64CD1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altLang="en-US"/>
              <a:t>El Proyecto NIMAC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9FBEC93C-3E21-4ED8-8519-C94C147767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983163"/>
          </a:xfrm>
        </p:spPr>
        <p:txBody>
          <a:bodyPr/>
          <a:lstStyle/>
          <a:p>
            <a:pPr lvl="1"/>
            <a:r>
              <a:rPr lang="es-PE" altLang="en-US" sz="2600"/>
              <a:t>El National Instructional Materials Access Center (NIMAC) fue creado por IDEA 2004, y es el repositorio nacional de archivos de origen para los libros de texto y materiales de instrucción para los Grados K a 12. </a:t>
            </a:r>
          </a:p>
          <a:p>
            <a:pPr lvl="1"/>
            <a:r>
              <a:rPr lang="es-PE" altLang="en-US" sz="2600"/>
              <a:t>Ponemos archivos NIMAS a disposición de los usuarios para la producción de formatos accesibles para los materiales de instrucción para los Grados K a 12.</a:t>
            </a:r>
          </a:p>
          <a:p>
            <a:pPr lvl="1"/>
            <a:r>
              <a:rPr lang="es-PE" altLang="en-US" sz="2600"/>
              <a:t>Hasta la fecha, hemos recibido más de 63,000 conjuntos de archivos de 151 editoriales. </a:t>
            </a:r>
          </a:p>
          <a:p>
            <a:pPr lvl="1"/>
            <a:r>
              <a:rPr lang="es-PE" altLang="en-US" sz="2600"/>
              <a:t>Cada uno de los 50 estados, más 7 zonas periféricas, trabajan con el NIMAC.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C1091D9D-3858-474D-84D4-3C0EA2ECFA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s-PE" altLang="en-US"/>
              <a:t>Cómo trabajan con el NIMAC los estados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D43F7C0-45EA-48B6-92B9-E1C0FD8D91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334000"/>
          </a:xfrm>
        </p:spPr>
        <p:txBody>
          <a:bodyPr/>
          <a:lstStyle/>
          <a:p>
            <a:r>
              <a:rPr lang="es-PE" altLang="en-US" sz="2600"/>
              <a:t>IDEA no exige que los estados trabajen con el NIMAC, pero los 50 estados han optado por hacerlo.</a:t>
            </a:r>
          </a:p>
          <a:p>
            <a:r>
              <a:rPr lang="es-PE" altLang="en-US" sz="2600"/>
              <a:t>Los estados que trabajan con el NIMAC se comprometen a:</a:t>
            </a:r>
          </a:p>
          <a:p>
            <a:pPr lvl="1"/>
            <a:r>
              <a:rPr lang="es-PE" altLang="en-US" sz="2600"/>
              <a:t>Exigir los archivos NIMAS de las editoriales en sus contratos de adopción de libros de texto.</a:t>
            </a:r>
          </a:p>
          <a:p>
            <a:pPr lvl="1"/>
            <a:r>
              <a:rPr lang="es-PE" altLang="en-US" sz="2600"/>
              <a:t>Respetar los criterios de admisibilidad de IDEA y las leyes de propiedad intelectual al usar los archivos NIMAS.</a:t>
            </a:r>
          </a:p>
          <a:p>
            <a:pPr lvl="1"/>
            <a:r>
              <a:rPr lang="es-PE" altLang="en-US" sz="2600"/>
              <a:t>Designar a los Usuarios Autorizados para su estado</a:t>
            </a:r>
            <a:r>
              <a:rPr lang="es-PE" altLang="en-US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AE648124-FC3F-42A8-8FD3-CADA86463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E" altLang="en-US"/>
              <a:t>Estados y Usuarios Autorizados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23FC8F09-4DB0-49F2-A25E-BBA505F14C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06963"/>
          </a:xfrm>
        </p:spPr>
        <p:txBody>
          <a:bodyPr/>
          <a:lstStyle/>
          <a:p>
            <a:r>
              <a:rPr lang="es-PE" altLang="en-US" sz="2600"/>
              <a:t>El acceso al NIMAC es centralizado. </a:t>
            </a:r>
          </a:p>
          <a:p>
            <a:r>
              <a:rPr lang="es-PE" altLang="en-US" sz="2600"/>
              <a:t>Los estados que trabajan con el NIMAC designan a los Usuarios Autorizados que pueden acceder al repositorio y descargar archivos.</a:t>
            </a:r>
          </a:p>
          <a:p>
            <a:r>
              <a:rPr lang="es-PE" altLang="en-US" sz="2600"/>
              <a:t>Son personas que participan directamente en la producción de formatos accesibles y en hacer que éstos se entreguen a los alumnos admisibles.</a:t>
            </a:r>
          </a:p>
          <a:p>
            <a:r>
              <a:rPr lang="es-PE" altLang="en-US" sz="2600"/>
              <a:t>Dado que el NIMAS es un formato de archivos de origen, estos archivos no se distribuyen directamente a las escuelas para uso en el aula.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60658C1-F91A-467F-9D0A-B0B22242F2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¿</a:t>
            </a:r>
            <a:r>
              <a:rPr lang="es-PE" altLang="en-US"/>
              <a:t>Qué es el NIMAS? 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4C30E3B0-E195-4F19-B68A-3D0CD336D5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pPr lvl="1"/>
            <a:r>
              <a:rPr lang="en-US" altLang="en-US"/>
              <a:t>NIMAS es el </a:t>
            </a:r>
            <a:r>
              <a:rPr lang="es-PE" altLang="en-US"/>
              <a:t>Estándar Nacional de Accesibilidad de los Materiales de Instrucción</a:t>
            </a:r>
            <a:r>
              <a:rPr lang="en-US" altLang="en-US"/>
              <a:t>. </a:t>
            </a:r>
          </a:p>
          <a:p>
            <a:pPr lvl="1"/>
            <a:r>
              <a:rPr lang="es-PE" altLang="en-US"/>
              <a:t>Es un formato de archivos de origen basado en XML y en el estándar DAISY. </a:t>
            </a:r>
          </a:p>
          <a:p>
            <a:pPr lvl="1"/>
            <a:r>
              <a:rPr lang="es-PE" altLang="en-US"/>
              <a:t>Fue diseñado para ser usado en la producción de formatos como el braille, DAISY, EPUB y letra agrandada.   </a:t>
            </a:r>
          </a:p>
          <a:p>
            <a:pPr lvl="1"/>
            <a:r>
              <a:rPr lang="es-PE" altLang="en-US"/>
              <a:t>No está destinado a la distribución directa a los alumnos. </a:t>
            </a:r>
          </a:p>
          <a:p>
            <a:pPr lvl="1"/>
            <a:r>
              <a:rPr lang="es-PE" altLang="en-US"/>
              <a:t>El NIMAS es el único formato que recibimos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22508FEF-1E5B-42AE-A004-927F6AC59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s-PE" altLang="en-US"/>
              <a:t>Producir archivos </a:t>
            </a:r>
            <a:r>
              <a:rPr lang="en-US" altLang="en-US"/>
              <a:t>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CD4F-9778-4BEA-8E23-930AE080C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s-PE" sz="2800" dirty="0"/>
              <a:t>El formato NIMAS normalmente no se genera en el proceso de producir libros impresos.</a:t>
            </a:r>
          </a:p>
          <a:p>
            <a:pPr>
              <a:defRPr/>
            </a:pPr>
            <a:r>
              <a:rPr lang="es-PE" sz="2800" dirty="0"/>
              <a:t>Puede ser difícil crear archivos NIMAS válidos con herramientas comerciales.</a:t>
            </a:r>
          </a:p>
          <a:p>
            <a:pPr>
              <a:defRPr/>
            </a:pPr>
            <a:r>
              <a:rPr lang="es-PE" sz="2800" dirty="0"/>
              <a:t>Por ello, prácticamente todas las editoriales que trabajan con el NIMAC contratan a proveedores especializados en servicios de conversión digital para producir conforme a NIMAS.</a:t>
            </a:r>
          </a:p>
          <a:p>
            <a:pPr>
              <a:defRPr/>
            </a:pPr>
            <a:r>
              <a:rPr lang="es-PE" sz="2800" dirty="0"/>
              <a:t>El NIMAC no recomienda proveedores específicos, pero podemos proporcionar una lista de los proveedores activos con el NIMAC si les fuera de utilidad. 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63F9DC4E-46EA-42FF-BDF0-3670AAE649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E" altLang="en-US"/>
              <a:t>Requisitos del NIMAS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664DD09E-F1B6-4AD8-A04B-10B4B376E1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PE" altLang="en-US"/>
              <a:t>Los tres recursos esenciales para preparar archivos NIMAS son:	</a:t>
            </a:r>
          </a:p>
          <a:p>
            <a:pPr marL="971550" lvl="1" indent="-514350">
              <a:buFontTx/>
              <a:buAutoNum type="arabicPeriod"/>
            </a:pPr>
            <a:r>
              <a:rPr lang="es-PE" altLang="en-US" b="1"/>
              <a:t>La Especificación </a:t>
            </a:r>
            <a:r>
              <a:rPr lang="en-US" altLang="en-US" b="1"/>
              <a:t>NIMAS: </a:t>
            </a:r>
            <a:r>
              <a:rPr lang="en-US" altLang="en-US" sz="2400">
                <a:hlinkClick r:id="rId2"/>
              </a:rPr>
              <a:t>http://aem.cast.org/creating/nimas-technical-specification-annotated.html#.XKJVMZhKiUk</a:t>
            </a:r>
            <a:r>
              <a:rPr lang="en-US" altLang="en-US" sz="2400"/>
              <a:t> </a:t>
            </a:r>
          </a:p>
          <a:p>
            <a:pPr marL="971550" lvl="1" indent="-514350">
              <a:buFontTx/>
              <a:buAutoNum type="arabicPeriod"/>
            </a:pPr>
            <a:r>
              <a:rPr lang="es-PE" altLang="en-US" b="1"/>
              <a:t>Las Directrices de la Estructura </a:t>
            </a:r>
            <a:r>
              <a:rPr lang="en-US" altLang="en-US" b="1"/>
              <a:t>DAISY:</a:t>
            </a:r>
            <a:r>
              <a:rPr lang="en-US" altLang="en-US"/>
              <a:t> </a:t>
            </a:r>
            <a:r>
              <a:rPr lang="en-US" altLang="en-US" sz="2400">
                <a:hlinkClick r:id="rId3"/>
              </a:rPr>
              <a:t>http://www.daisy.org/z3986/structure/SG-DAISY3/</a:t>
            </a:r>
            <a:endParaRPr lang="en-US" altLang="en-US" sz="2400"/>
          </a:p>
          <a:p>
            <a:pPr marL="971550" lvl="1" indent="-514350">
              <a:buFontTx/>
              <a:buAutoNum type="arabicPeriod"/>
            </a:pPr>
            <a:r>
              <a:rPr lang="es-PE" altLang="en-US" b="1"/>
              <a:t>Los requisitos de Metadatos del </a:t>
            </a:r>
            <a:r>
              <a:rPr lang="en-US" altLang="en-US" b="1"/>
              <a:t>NIMAC : </a:t>
            </a:r>
            <a:r>
              <a:rPr lang="en-US" altLang="en-US" sz="2400">
                <a:hlinkClick r:id="rId4"/>
              </a:rPr>
              <a:t>http://www.nimac.us/pdf/NIMAC_metadata_guidelines_March_31_2017.pdf</a:t>
            </a:r>
            <a:r>
              <a:rPr lang="en-US" altLang="en-US" sz="2400"/>
              <a:t> </a:t>
            </a:r>
          </a:p>
          <a:p>
            <a:pPr marL="0" indent="0">
              <a:buFontTx/>
              <a:buNone/>
            </a:pPr>
            <a:endParaRPr lang="en-US" altLang="en-US"/>
          </a:p>
          <a:p>
            <a:pPr marL="0" indent="0"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A0BC5C6-DAE5-4109-8080-2AEC56826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6513"/>
            <a:ext cx="8229600" cy="1143000"/>
          </a:xfrm>
        </p:spPr>
        <p:txBody>
          <a:bodyPr/>
          <a:lstStyle/>
          <a:p>
            <a:r>
              <a:rPr lang="es-PE" altLang="en-US" sz="4000"/>
              <a:t>Tipos de materiales que recibimos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2E7367B1-F6F2-4151-90D0-3189DE67D6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8991600" cy="5059363"/>
          </a:xfrm>
        </p:spPr>
        <p:txBody>
          <a:bodyPr/>
          <a:lstStyle/>
          <a:p>
            <a:pPr lvl="1"/>
            <a:r>
              <a:rPr lang="en-US" altLang="en-US" sz="2500"/>
              <a:t>El NIMAC </a:t>
            </a:r>
            <a:r>
              <a:rPr lang="es-PE" altLang="en-US" sz="2500"/>
              <a:t>recibe los “libros de texto y los materiales relacionados de enseñanza básica impresos” que se publican principalmente para la educación de los Grados K a 12.</a:t>
            </a:r>
          </a:p>
          <a:p>
            <a:pPr lvl="1"/>
            <a:r>
              <a:rPr lang="es-PE" altLang="en-US" sz="2500"/>
              <a:t>Recibimos una variedad de materiales para uso por los alumnos, entre ellos los libros de texto, cuadernos de trabajo, libros de lectura suplementarios y complementos. </a:t>
            </a:r>
          </a:p>
          <a:p>
            <a:pPr lvl="1"/>
            <a:r>
              <a:rPr lang="es-PE" altLang="en-US" sz="2500"/>
              <a:t>No podemos aceptar ediciones para profesores u otros materiales que no se distribuyen a los alumnos para uso en el aula.</a:t>
            </a:r>
          </a:p>
          <a:p>
            <a:pPr lvl="1"/>
            <a:r>
              <a:rPr lang="es-PE" altLang="en-US" sz="2500"/>
              <a:t>Actualmente podemos aceptar archivos NIMAS para algunos materiales de instrucción digitales</a:t>
            </a:r>
            <a:r>
              <a:rPr lang="en-US" altLang="en-US" sz="2500"/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E8893ED-236E-4349-BC32-802B9E967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13"/>
            <a:ext cx="8229600" cy="1143000"/>
          </a:xfrm>
        </p:spPr>
        <p:txBody>
          <a:bodyPr/>
          <a:lstStyle/>
          <a:p>
            <a:r>
              <a:rPr lang="es-PE" altLang="en-US"/>
              <a:t>Cómo obtenemos los archivos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B56513C6-4F54-42A2-AC9E-19A61821BD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686800" cy="5029200"/>
          </a:xfrm>
        </p:spPr>
        <p:txBody>
          <a:bodyPr/>
          <a:lstStyle/>
          <a:p>
            <a:pPr lvl="1"/>
            <a:r>
              <a:rPr lang="es-PE" altLang="en-US" sz="2700"/>
              <a:t>Conforme a IDEA 2004, el único mecanismo para </a:t>
            </a:r>
            <a:r>
              <a:rPr lang="es-PE" altLang="en-US" sz="2700" i="1"/>
              <a:t>exigir</a:t>
            </a:r>
            <a:r>
              <a:rPr lang="es-PE" altLang="en-US" sz="2700"/>
              <a:t> un archivo NIMAS de la editorial es mediante el contrato de compra o adopción de libros de texto.</a:t>
            </a:r>
          </a:p>
          <a:p>
            <a:pPr lvl="1"/>
            <a:r>
              <a:rPr lang="es-PE" altLang="en-US" sz="2700"/>
              <a:t>La meta del NIMAC es tener los archivos listos antes de la identificación de una necesidad específica, de manera que un formato braille u otro formato accesible pueda empezar a producirse inmediatamente al momento de presentarse una necesidad. </a:t>
            </a:r>
          </a:p>
          <a:p>
            <a:pPr lvl="1"/>
            <a:r>
              <a:rPr lang="es-PE" altLang="en-US" sz="2700"/>
              <a:t>Los clientes pueden exigir archivos NIMAS en sus contratos de libros de texto desde el 2006</a:t>
            </a:r>
            <a:r>
              <a:rPr lang="es-PE" altLang="en-US"/>
              <a:t>. 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1F4352EC-96A0-495C-9CB5-A178500E7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PE" altLang="en-US" sz="4000"/>
              <a:t>Requisitos de admisibilidad para el NIMAS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80F2D537-4196-479E-A6F5-6A01E89F7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06963"/>
          </a:xfrm>
        </p:spPr>
        <p:txBody>
          <a:bodyPr/>
          <a:lstStyle/>
          <a:p>
            <a:pPr lvl="1">
              <a:defRPr/>
            </a:pPr>
            <a:r>
              <a:rPr lang="es-PE" altLang="en-US" sz="2400" dirty="0"/>
              <a:t>IDEA 2004 requiere que los alumnos tengan una discapacidad admisible, de conformidad con los lineamientos del Servicio Nacional de Bibliotecas para Personas Ciegas y con Discapacidades (NLS), y que tengan un Programa de Educación Individualizada (IEP), lo cual indica que reciben servicios educativos especiales.</a:t>
            </a:r>
          </a:p>
          <a:p>
            <a:pPr lvl="1">
              <a:defRPr/>
            </a:pPr>
            <a:r>
              <a:rPr lang="es-PE" altLang="en-US" sz="2400" dirty="0"/>
              <a:t>El NIMAC no participa en la determinación de la admisibilidad de alumnos particulares: esa responsabilidad recae en las agencias de educación estatales y locales y las agencias designadas por los estados para proporcionar los materiales directamente a los alumnos (por ej. </a:t>
            </a:r>
            <a:r>
              <a:rPr lang="es-PE" altLang="en-US" sz="2400" dirty="0" err="1"/>
              <a:t>Bookshare</a:t>
            </a:r>
            <a:r>
              <a:rPr lang="es-PE" altLang="en-US" sz="2400" dirty="0"/>
              <a:t>). </a:t>
            </a:r>
          </a:p>
          <a:p>
            <a:pPr marL="457200" lvl="1" indent="0">
              <a:buFontTx/>
              <a:buNone/>
              <a:defRPr/>
            </a:pPr>
            <a:endParaRPr lang="en-US" alt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3FED70F-3783-4015-9286-CEB8B4446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PE" altLang="en-US" sz="4000"/>
              <a:t>Conectar los clientes con formatos accesibles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C36B244D-0C1D-4522-8202-BB0AFE4AE8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/>
          <a:lstStyle/>
          <a:p>
            <a:r>
              <a:rPr lang="es-PE" altLang="en-US"/>
              <a:t>Si están ayudando a sus clientes a ubicar formatos accesibles para sus materiales, el mejor recurso es la base de datos Louis Plus: </a:t>
            </a:r>
          </a:p>
          <a:p>
            <a:endParaRPr lang="es-PE" altLang="en-US" sz="1200"/>
          </a:p>
          <a:p>
            <a:r>
              <a:rPr lang="es-PE" altLang="en-US" sz="2100">
                <a:hlinkClick r:id="rId3"/>
              </a:rPr>
              <a:t>https://louis.aph.org/custom/SearchResults_UnifiedSearch.aspx</a:t>
            </a:r>
            <a:endParaRPr lang="es-PE" altLang="en-US" sz="2100"/>
          </a:p>
          <a:p>
            <a:endParaRPr lang="es-PE" altLang="en-US" sz="2000"/>
          </a:p>
          <a:p>
            <a:r>
              <a:rPr lang="es-PE" altLang="en-US"/>
              <a:t>También ayudaremos con todo gusto a sus clientes a ubicar materiales o a conectarse con los recursos en sus estados.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7208B13E-453B-4234-BF43-4A216DFBC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s-PE" altLang="en-US"/>
              <a:t>Actualizaciones de las políticas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734F6344-FBF2-4BBF-9E5B-78A05A5C7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875"/>
            <a:ext cx="8686800" cy="1143000"/>
          </a:xfrm>
        </p:spPr>
        <p:txBody>
          <a:bodyPr/>
          <a:lstStyle/>
          <a:p>
            <a:r>
              <a:rPr lang="en-US" altLang="en-US" sz="4000"/>
              <a:t>El NIMAS y el </a:t>
            </a:r>
            <a:r>
              <a:rPr lang="es-PE" altLang="en-US" sz="4000"/>
              <a:t>Tratado</a:t>
            </a:r>
            <a:r>
              <a:rPr lang="en-US" altLang="en-US" sz="4000"/>
              <a:t> de Marrakech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4B2CF9AF-7F38-45DA-97CD-CC524B71C5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8229600" cy="4754563"/>
          </a:xfrm>
        </p:spPr>
        <p:txBody>
          <a:bodyPr/>
          <a:lstStyle/>
          <a:p>
            <a:pPr eaLnBrk="1" hangingPunct="1"/>
            <a:r>
              <a:rPr lang="es-PE" altLang="en-US" sz="2700"/>
              <a:t>La Ley de Implementación del Tratado de Marrakech establece algunas actualizaciones a las leyes de propiedad intelectual.</a:t>
            </a:r>
          </a:p>
          <a:p>
            <a:pPr eaLnBrk="1" hangingPunct="1"/>
            <a:r>
              <a:rPr lang="es-PE" altLang="en-US" sz="2700"/>
              <a:t>Algunos de los nuevos términos son "persona admisible" y "formato accesible".</a:t>
            </a:r>
          </a:p>
          <a:p>
            <a:pPr eaLnBrk="1" hangingPunct="1"/>
            <a:r>
              <a:rPr lang="es-PE" altLang="en-US" sz="2700"/>
              <a:t>IDEA 2004 se remite a los lineamientos de admisibillidad del Servicio Nacional de Bibliotecas para Personas Ciegas y con Discapacidades (NLS) para el NIMAS.</a:t>
            </a:r>
          </a:p>
          <a:p>
            <a:pPr eaLnBrk="1" hangingPunct="1"/>
            <a:r>
              <a:rPr lang="es-PE" altLang="en-US" sz="2700"/>
              <a:t>El NLS espera publicar nuevos lineamientos a inicios del próximo año  - el NIMAC actualizará sus acuerdos con los estados y los usuarios en ese momento. </a:t>
            </a:r>
          </a:p>
          <a:p>
            <a:pPr eaLnBrk="1" hangingPunct="1"/>
            <a:endParaRPr lang="en-US" altLang="en-US" sz="2800"/>
          </a:p>
          <a:p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BA71B74-40A5-4A8D-9B6D-4B5647E3F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/>
              <a:t>“</a:t>
            </a:r>
            <a:r>
              <a:rPr lang="es-PE" altLang="en-US"/>
              <a:t>Aviso de Interpretación”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8AF68B06-9F71-42CA-AC33-BC6912E5B7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s-PE" altLang="en-US" sz="2800"/>
              <a:t>En mayo, la OSERS/OSEP publicó un Aviso de Interpretación (NOI) que aclaró que la definición de "materiales de instrucción impresos” en IDEA incluye los materiales de instrucción digitales.  </a:t>
            </a:r>
          </a:p>
          <a:p>
            <a:pPr eaLnBrk="1" hangingPunct="1"/>
            <a:r>
              <a:rPr lang="es-PE" altLang="en-US" sz="2800"/>
              <a:t>A futuro, el NIMAC podrá recibir archivos para contenidos digitales que puedan ser convertidos en un formato NIMAS válido. </a:t>
            </a:r>
          </a:p>
          <a:p>
            <a:pPr eaLnBrk="1" hangingPunct="1"/>
            <a:r>
              <a:rPr lang="es-PE" altLang="en-US" sz="2800"/>
              <a:t>El formato mismo de archivos NIMAS, que fue diseñado para captar el contenido de los libros impresos, no está cambiando</a:t>
            </a:r>
            <a:r>
              <a:rPr lang="en-US" altLang="en-US" sz="2800"/>
              <a:t>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9D56893D-39BF-4562-910C-49B46F0225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altLang="en-US" sz="4200"/>
              <a:t>Materiales de instrucción digitales</a:t>
            </a:r>
            <a:endParaRPr lang="en-US" altLang="en-US" sz="4200"/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E28F1807-7BA0-4521-B678-AEA128F215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8275" y="1219200"/>
            <a:ext cx="8991600" cy="4525963"/>
          </a:xfrm>
        </p:spPr>
        <p:txBody>
          <a:bodyPr/>
          <a:lstStyle/>
          <a:p>
            <a:pPr eaLnBrk="1" hangingPunct="1"/>
            <a:r>
              <a:rPr lang="es-PE" altLang="en-US" sz="2600"/>
              <a:t>Los materiales digitales que consisten principalmente en imágenes y textos estáticos (y que tienen un ISBN único) generalmente se pueden convertir al formato NIMAS.</a:t>
            </a:r>
          </a:p>
          <a:p>
            <a:pPr eaLnBrk="1" hangingPunct="1"/>
            <a:r>
              <a:rPr lang="es-PE" altLang="en-US" sz="2600"/>
              <a:t>Los productos digitales interactivos (por ej., juegos, software, videos) no se adecúan al NIMAS. </a:t>
            </a:r>
          </a:p>
          <a:p>
            <a:pPr eaLnBrk="1" hangingPunct="1"/>
            <a:r>
              <a:rPr lang="es-PE" altLang="en-US" sz="2600"/>
              <a:t>El NOI también indica que los materiales digitales que cumplen con los estándares de accesibilidad establecidos (WCAG 2.0 AA) están exentos del NIMAS.</a:t>
            </a:r>
          </a:p>
          <a:p>
            <a:pPr eaLnBrk="1" hangingPunct="1"/>
            <a:r>
              <a:rPr lang="es-PE" altLang="en-US" sz="2600"/>
              <a:t>Trabajamos actualmente con la OSEP y el Centro Nacional AEM para desarrollar orientación, tanto para las editoriales como los estados, respecto a este cambio</a:t>
            </a:r>
            <a:r>
              <a:rPr lang="en-US" altLang="en-US" sz="2600"/>
              <a:t>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42FBBD6-3C6C-4F77-B423-7D4905923C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1600200"/>
          </a:xfrm>
        </p:spPr>
        <p:txBody>
          <a:bodyPr/>
          <a:lstStyle/>
          <a:p>
            <a:r>
              <a:rPr lang="es-PE" altLang="en-US"/>
              <a:t>Cuentas de editoriales y el Proceso de revisión de archivos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DFD87E90-5B04-4F95-9B24-80E220A59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altLang="en-US"/>
              <a:t>Cuentas de editoriales</a:t>
            </a:r>
          </a:p>
        </p:txBody>
      </p:sp>
      <p:sp>
        <p:nvSpPr>
          <p:cNvPr id="28675" name="Content Placeholder 3">
            <a:extLst>
              <a:ext uri="{FF2B5EF4-FFF2-40B4-BE49-F238E27FC236}">
                <a16:creationId xmlns:a16="http://schemas.microsoft.com/office/drawing/2014/main" id="{861141CA-825A-485B-88C8-8B2C0415F1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n-US" altLang="en-US" sz="2500" dirty="0" err="1"/>
              <a:t>Ponemos</a:t>
            </a:r>
            <a:r>
              <a:rPr lang="en-US" altLang="en-US" sz="2500" dirty="0"/>
              <a:t> </a:t>
            </a:r>
            <a:r>
              <a:rPr lang="es-PE" altLang="en-US" sz="2500" dirty="0"/>
              <a:t>cuentas a disposición de las editoriales que les permiten:</a:t>
            </a:r>
          </a:p>
          <a:p>
            <a:pPr lvl="1">
              <a:defRPr/>
            </a:pPr>
            <a:r>
              <a:rPr lang="es-PE" altLang="en-US" sz="2500" dirty="0"/>
              <a:t>Cargar archivos más pequeños directamente</a:t>
            </a:r>
          </a:p>
          <a:p>
            <a:pPr marL="457200" lvl="1" indent="0">
              <a:buFontTx/>
              <a:buNone/>
              <a:defRPr/>
            </a:pPr>
            <a:r>
              <a:rPr lang="es-PE" altLang="en-US" sz="2500" dirty="0"/>
              <a:t>   al sistema del NIMAC (de hasta 250 MB)</a:t>
            </a:r>
          </a:p>
          <a:p>
            <a:pPr lvl="1">
              <a:defRPr/>
            </a:pPr>
            <a:r>
              <a:rPr lang="es-PE" altLang="en-US" sz="2500" dirty="0"/>
              <a:t>Buscar, ver o descargar su inventario</a:t>
            </a:r>
          </a:p>
          <a:p>
            <a:pPr lvl="1">
              <a:defRPr/>
            </a:pPr>
            <a:r>
              <a:rPr lang="es-PE" altLang="en-US" sz="2500" dirty="0"/>
              <a:t>Exportar informes de inventario</a:t>
            </a:r>
          </a:p>
          <a:p>
            <a:pPr lvl="1">
              <a:defRPr/>
            </a:pPr>
            <a:r>
              <a:rPr lang="es-PE" altLang="en-US" sz="2500" dirty="0"/>
              <a:t>Crear cuentas adicionales para los proveedores u otras personas en su compañía</a:t>
            </a:r>
          </a:p>
          <a:p>
            <a:pPr lvl="1">
              <a:defRPr/>
            </a:pPr>
            <a:r>
              <a:rPr lang="es-PE" altLang="en-US" sz="2500" dirty="0"/>
              <a:t>Descargar el Asistente de Validación del NIMAC (NIMAC </a:t>
            </a:r>
            <a:r>
              <a:rPr lang="es-PE" altLang="en-US" sz="2500" dirty="0" err="1"/>
              <a:t>Validation</a:t>
            </a:r>
            <a:r>
              <a:rPr lang="es-PE" altLang="en-US" sz="2500" dirty="0"/>
              <a:t> </a:t>
            </a:r>
            <a:r>
              <a:rPr lang="es-PE" altLang="en-US" sz="2500" dirty="0" err="1"/>
              <a:t>Wizard</a:t>
            </a:r>
            <a:r>
              <a:rPr lang="es-PE" altLang="en-US" sz="2500" dirty="0"/>
              <a:t>)</a:t>
            </a:r>
          </a:p>
          <a:p>
            <a:pPr lvl="1">
              <a:defRPr/>
            </a:pPr>
            <a:r>
              <a:rPr lang="es-PE" altLang="en-US" sz="2500" dirty="0"/>
              <a:t>Generar metadatos en OPF en el formato correcto con la herramienta Excel-a-OPF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22B14A88-643F-4D86-8C4A-0BE9DA484E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s-PE" altLang="en-US" sz="4200"/>
              <a:t>Revisión y certificación de archivos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9D8137C5-993F-4A56-A5E5-14E0E5BCB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78363"/>
          </a:xfrm>
        </p:spPr>
        <p:txBody>
          <a:bodyPr/>
          <a:lstStyle/>
          <a:p>
            <a:r>
              <a:rPr lang="es-PE" altLang="en-US" sz="2600"/>
              <a:t>Para ser aceptados en el NIMAC, los archivos deben pasar la validación automatizada (al momento de cargar el archivo) y una verificación manual de calidad y metadatos por parte del personal del NIMAC. </a:t>
            </a:r>
          </a:p>
          <a:p>
            <a:r>
              <a:rPr lang="es-PE" altLang="en-US" sz="2600"/>
              <a:t>El “súperusuario” de la editorial recibe un correo electrónico con un número de certificado digital cuando un archivo se certifica.</a:t>
            </a:r>
          </a:p>
          <a:p>
            <a:r>
              <a:rPr lang="es-PE" altLang="en-US" sz="2600"/>
              <a:t>Siempre pueden acceder a esos números en el registro completo o en su informe de inventario</a:t>
            </a:r>
            <a:r>
              <a:rPr lang="es-PE" altLang="en-US"/>
              <a:t>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8F731688-17BD-498F-95B3-75B4DCC778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E" altLang="en-US" sz="4200"/>
              <a:t>Verificaciones en la revisión de archivos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EFBDD8A8-143B-4943-A766-50152304E3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altLang="en-US"/>
              <a:t>El </a:t>
            </a:r>
            <a:r>
              <a:rPr lang="es-PE" altLang="en-US"/>
              <a:t>personal del NIMAC revisa los metadatos presentados con el conjunto de archivos para asegurarse de que estén correctos y completos.</a:t>
            </a:r>
          </a:p>
          <a:p>
            <a:r>
              <a:rPr lang="es-PE" altLang="en-US"/>
              <a:t>Hay algunas verificaciones adicionales de los archivos XML y PDF. </a:t>
            </a:r>
          </a:p>
          <a:p>
            <a:r>
              <a:rPr lang="es-PE" altLang="en-US"/>
              <a:t>El NIMAC no recibe libros impresos y no realiza comparaciones página por página para evaluar los etiquetados en el XML</a:t>
            </a:r>
            <a:r>
              <a:rPr lang="en-US" altLang="en-US"/>
              <a:t>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F3611507-4E9E-48BF-811C-0DE12DC984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s-PE" altLang="en-US"/>
              <a:t>Observaciones sobre los archivos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7B7F8468-6A41-4770-BCA3-FF85E18A23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PE" altLang="en-US" sz="3000"/>
              <a:t>El personal del NIMAC puede realizar correcciones de los metadatos sin requerir que los archivos se vuelvan a presentar.</a:t>
            </a:r>
          </a:p>
          <a:p>
            <a:r>
              <a:rPr lang="es-PE" altLang="en-US" sz="3000"/>
              <a:t>Sin embargo, si un archivo tiene un problema en el XML o el PDF, enviaremos observaciones detalladas para que el archivo se pueda corregir y se vuelva a presentar lo más pronto posible. </a:t>
            </a:r>
          </a:p>
          <a:p>
            <a:r>
              <a:rPr lang="es-PE" altLang="en-US" sz="3000"/>
              <a:t>Estas observaciones serán enviadas a la persona que presentó o cargó el archivo.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C90E7958-5454-4F71-A0E5-D98A6EA68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E" altLang="en-US"/>
              <a:t>Cronograma de la revisión de archivos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123AA53E-4B02-43C2-BF44-0CF4F2A4C5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s-PE" altLang="en-US"/>
              <a:t>El tiempo que demora la revisión y certificación de un archivo depende del número de archivos recibidos al mismo tiempo. </a:t>
            </a:r>
          </a:p>
          <a:p>
            <a:r>
              <a:rPr lang="es-PE" altLang="en-US"/>
              <a:t>En una época con pocas presentaciones, un archivo se podría certificar el día que fue cargado al sistema.</a:t>
            </a:r>
          </a:p>
          <a:p>
            <a:r>
              <a:rPr lang="es-PE" altLang="en-US"/>
              <a:t>Si se presentan archivos grandes o hay muchos otros archivos en la cola, podría demorar 1 a 2 semanas o más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C00BD278-1ED7-426C-854A-8852EEF7C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E" altLang="en-US" sz="4100"/>
              <a:t>Revisión de archivos – Priorización de archivos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EB2203D6-E778-43ED-B9B8-23AF1AA03F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s-PE" altLang="en-US" sz="2900"/>
              <a:t>Recomendamos que presenten los archivos por lo menos dos semanas antes de su plazo de entrega.</a:t>
            </a:r>
          </a:p>
          <a:p>
            <a:r>
              <a:rPr lang="es-PE" altLang="en-US" sz="2900"/>
              <a:t>Esto asegura que si hubiera algún problema, tendrán bastante tiempo para hacer las correcciones necesarias.</a:t>
            </a:r>
          </a:p>
          <a:p>
            <a:r>
              <a:rPr lang="es-PE" altLang="en-US" sz="2900"/>
              <a:t>Los archivos generalmente se certifican por orden de llegada, pero con todo gusto podemos priorizar los archivos que tienen un plazo que deben cumplir, siempre que sea posible.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NIMAC home page">
            <a:extLst>
              <a:ext uri="{FF2B5EF4-FFF2-40B4-BE49-F238E27FC236}">
                <a16:creationId xmlns:a16="http://schemas.microsoft.com/office/drawing/2014/main" id="{FE601C0A-2D9A-4192-BDDB-17DFF41DC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7"/>
          <a:stretch>
            <a:fillRect/>
          </a:stretch>
        </p:blipFill>
        <p:spPr bwMode="auto">
          <a:xfrm>
            <a:off x="0" y="685800"/>
            <a:ext cx="9144000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5DEDEF01-F1F3-4941-A88D-366FC92B3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s-PE" altLang="en-US"/>
              <a:t>Demostración en vivo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F0CCC468-412E-4305-B228-97442C44CE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875"/>
            <a:ext cx="8229600" cy="1143000"/>
          </a:xfrm>
        </p:spPr>
        <p:txBody>
          <a:bodyPr/>
          <a:lstStyle/>
          <a:p>
            <a:r>
              <a:rPr lang="en-US" altLang="en-US"/>
              <a:t>¿</a:t>
            </a:r>
            <a:r>
              <a:rPr lang="es-PE" altLang="en-US"/>
              <a:t>Preguntas</a:t>
            </a:r>
            <a:r>
              <a:rPr lang="en-US" altLang="en-US"/>
              <a:t>?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1CD39D9B-97DF-4CD1-BE75-797EC251CD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678363"/>
          </a:xfrm>
        </p:spPr>
        <p:txBody>
          <a:bodyPr/>
          <a:lstStyle/>
          <a:p>
            <a:r>
              <a:rPr lang="es-PE" altLang="en-US"/>
              <a:t>Si tienen preguntas sobre el estado de los archivos en el sistema NIMAC, o sobre las observaciones realizadas por nuestro personal, no duden en contactarnos para recibir asistencia:  </a:t>
            </a:r>
          </a:p>
          <a:p>
            <a:pPr algn="ctr">
              <a:buFontTx/>
              <a:buNone/>
            </a:pPr>
            <a:r>
              <a:rPr lang="es-PE" altLang="en-US">
                <a:hlinkClick r:id="rId2"/>
              </a:rPr>
              <a:t>nimac@aph.org</a:t>
            </a:r>
            <a:r>
              <a:rPr lang="es-PE" altLang="en-US"/>
              <a:t>  </a:t>
            </a:r>
          </a:p>
          <a:p>
            <a:pPr algn="ctr">
              <a:buFontTx/>
              <a:buNone/>
            </a:pPr>
            <a:r>
              <a:rPr lang="es-PE" altLang="en-US"/>
              <a:t>877-526-4622</a:t>
            </a:r>
          </a:p>
          <a:p>
            <a:pPr>
              <a:buFontTx/>
              <a:buNone/>
            </a:pPr>
            <a:r>
              <a:rPr lang="es-PE" altLang="en-US" sz="140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r>
              <a:rPr lang="es-PE" altLang="en-US" sz="1400">
                <a:solidFill>
                  <a:srgbClr val="000099"/>
                </a:solidFill>
              </a:rPr>
              <a:t>	El contenido de este recurso fue desarrollado </a:t>
            </a:r>
            <a:r>
              <a:rPr lang="es-ES" altLang="en-US" sz="1400"/>
              <a:t>con una subvención </a:t>
            </a:r>
            <a:r>
              <a:rPr lang="es-PE" altLang="en-US" sz="1400">
                <a:solidFill>
                  <a:srgbClr val="000099"/>
                </a:solidFill>
              </a:rPr>
              <a:t>del Departamento de Educación de los Estados Unidos, #H327E160001. Sin embargo, los contenidos de la presente no necesariamente representan las políticas del Departamento de Educación de los Estados Unidos, y el lector no deberá suponer que los mismos son avalados por el Gobierno Federal. Oficial de Proyecto: Tara Courchaine.</a:t>
            </a:r>
            <a:endParaRPr lang="es-PE" altLang="en-US" sz="28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929AAD-5606-4433-859D-61A3704BF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A877C3-A135-4470-ADC9-857DFFBC11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10248</TotalTime>
  <Words>1921</Words>
  <Application>Microsoft Office PowerPoint</Application>
  <PresentationFormat>On-screen Show (4:3)</PresentationFormat>
  <Paragraphs>137</Paragraphs>
  <Slides>28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Tahoma</vt:lpstr>
      <vt:lpstr>Arial</vt:lpstr>
      <vt:lpstr>NIMAClayout</vt:lpstr>
      <vt:lpstr>Photo Editor Photo</vt:lpstr>
      <vt:lpstr>PowerPoint Presentation</vt:lpstr>
      <vt:lpstr>Seminario web de hoy</vt:lpstr>
      <vt:lpstr>¡Agéndenlo!</vt:lpstr>
      <vt:lpstr>Temas fundamentales del NIMAC</vt:lpstr>
      <vt:lpstr>El Proyecto NIMAC</vt:lpstr>
      <vt:lpstr>Cómo trabajan con el NIMAC los estados</vt:lpstr>
      <vt:lpstr>Estados y Usuarios Autorizados</vt:lpstr>
      <vt:lpstr>¿Qué es el NIMAS? </vt:lpstr>
      <vt:lpstr>Producir archivos NIMAS</vt:lpstr>
      <vt:lpstr>Requisitos del NIMAS</vt:lpstr>
      <vt:lpstr>Tipos de materiales que recibimos</vt:lpstr>
      <vt:lpstr>Cómo obtenemos los archivos</vt:lpstr>
      <vt:lpstr>Requisitos de admisibilidad para el NIMAS</vt:lpstr>
      <vt:lpstr>Conectar los clientes con formatos accesibles</vt:lpstr>
      <vt:lpstr>Actualizaciones de las políticas</vt:lpstr>
      <vt:lpstr>El NIMAS y el Tratado de Marrakech</vt:lpstr>
      <vt:lpstr>“Aviso de Interpretación”</vt:lpstr>
      <vt:lpstr>Materiales de instrucción digitales</vt:lpstr>
      <vt:lpstr>Cuentas de editoriales y el Proceso de revisión de archivos</vt:lpstr>
      <vt:lpstr>Cuentas de editoriales</vt:lpstr>
      <vt:lpstr>Revisión y certificación de archivos</vt:lpstr>
      <vt:lpstr>Verificaciones en la revisión de archivos</vt:lpstr>
      <vt:lpstr>Observaciones sobre los archivos</vt:lpstr>
      <vt:lpstr>Cronograma de la revisión de archivos</vt:lpstr>
      <vt:lpstr>Revisión de archivos – Priorización de archivos</vt:lpstr>
      <vt:lpstr>PowerPoint Presentation</vt:lpstr>
      <vt:lpstr>Demostración en vivo</vt:lpstr>
      <vt:lpstr>¿Preguntas?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Elizabeth Schaller</cp:lastModifiedBy>
  <cp:revision>1348</cp:revision>
  <dcterms:created xsi:type="dcterms:W3CDTF">2006-11-09T18:18:09Z</dcterms:created>
  <dcterms:modified xsi:type="dcterms:W3CDTF">2021-09-20T16:22:29Z</dcterms:modified>
</cp:coreProperties>
</file>