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84"/>
  </p:notesMasterIdLst>
  <p:handoutMasterIdLst>
    <p:handoutMasterId r:id="rId85"/>
  </p:handoutMasterIdLst>
  <p:sldIdLst>
    <p:sldId id="256" r:id="rId5"/>
    <p:sldId id="657" r:id="rId6"/>
    <p:sldId id="554" r:id="rId7"/>
    <p:sldId id="629" r:id="rId8"/>
    <p:sldId id="670" r:id="rId9"/>
    <p:sldId id="669" r:id="rId10"/>
    <p:sldId id="658" r:id="rId11"/>
    <p:sldId id="662" r:id="rId12"/>
    <p:sldId id="661" r:id="rId13"/>
    <p:sldId id="664" r:id="rId14"/>
    <p:sldId id="672" r:id="rId15"/>
    <p:sldId id="671" r:id="rId16"/>
    <p:sldId id="665" r:id="rId17"/>
    <p:sldId id="666" r:id="rId18"/>
    <p:sldId id="667" r:id="rId19"/>
    <p:sldId id="663" r:id="rId20"/>
    <p:sldId id="633" r:id="rId21"/>
    <p:sldId id="630" r:id="rId22"/>
    <p:sldId id="655" r:id="rId23"/>
    <p:sldId id="643" r:id="rId24"/>
    <p:sldId id="644" r:id="rId25"/>
    <p:sldId id="653" r:id="rId26"/>
    <p:sldId id="648" r:id="rId27"/>
    <p:sldId id="650" r:id="rId28"/>
    <p:sldId id="682" r:id="rId29"/>
    <p:sldId id="645" r:id="rId30"/>
    <p:sldId id="647" r:id="rId31"/>
    <p:sldId id="668" r:id="rId32"/>
    <p:sldId id="623" r:id="rId33"/>
    <p:sldId id="605" r:id="rId34"/>
    <p:sldId id="678" r:id="rId35"/>
    <p:sldId id="679" r:id="rId36"/>
    <p:sldId id="606" r:id="rId37"/>
    <p:sldId id="638" r:id="rId38"/>
    <p:sldId id="673" r:id="rId39"/>
    <p:sldId id="674" r:id="rId40"/>
    <p:sldId id="675" r:id="rId41"/>
    <p:sldId id="676" r:id="rId42"/>
    <p:sldId id="628" r:id="rId43"/>
    <p:sldId id="488" r:id="rId44"/>
    <p:sldId id="489" r:id="rId45"/>
    <p:sldId id="599" r:id="rId46"/>
    <p:sldId id="490" r:id="rId47"/>
    <p:sldId id="561" r:id="rId48"/>
    <p:sldId id="492" r:id="rId49"/>
    <p:sldId id="493" r:id="rId50"/>
    <p:sldId id="494" r:id="rId51"/>
    <p:sldId id="495" r:id="rId52"/>
    <p:sldId id="497" r:id="rId53"/>
    <p:sldId id="498" r:id="rId54"/>
    <p:sldId id="582" r:id="rId55"/>
    <p:sldId id="575" r:id="rId56"/>
    <p:sldId id="649" r:id="rId57"/>
    <p:sldId id="571" r:id="rId58"/>
    <p:sldId id="525" r:id="rId59"/>
    <p:sldId id="562" r:id="rId60"/>
    <p:sldId id="637" r:id="rId61"/>
    <p:sldId id="683" r:id="rId62"/>
    <p:sldId id="530" r:id="rId63"/>
    <p:sldId id="625" r:id="rId64"/>
    <p:sldId id="626" r:id="rId65"/>
    <p:sldId id="631" r:id="rId66"/>
    <p:sldId id="556" r:id="rId67"/>
    <p:sldId id="547" r:id="rId68"/>
    <p:sldId id="592" r:id="rId69"/>
    <p:sldId id="573" r:id="rId70"/>
    <p:sldId id="603" r:id="rId71"/>
    <p:sldId id="558" r:id="rId72"/>
    <p:sldId id="584" r:id="rId73"/>
    <p:sldId id="585" r:id="rId74"/>
    <p:sldId id="591" r:id="rId75"/>
    <p:sldId id="587" r:id="rId76"/>
    <p:sldId id="586" r:id="rId77"/>
    <p:sldId id="590" r:id="rId78"/>
    <p:sldId id="589" r:id="rId79"/>
    <p:sldId id="600" r:id="rId80"/>
    <p:sldId id="681" r:id="rId81"/>
    <p:sldId id="680" r:id="rId82"/>
    <p:sldId id="482" r:id="rId8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86188" autoAdjust="0"/>
  </p:normalViewPr>
  <p:slideViewPr>
    <p:cSldViewPr>
      <p:cViewPr varScale="1">
        <p:scale>
          <a:sx n="62" d="100"/>
          <a:sy n="62" d="100"/>
        </p:scale>
        <p:origin x="15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29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5D71D2F-EB08-41C1-8605-8F59A0A2C2F1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5289FFC-69F3-483C-B35E-C429157F390F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AFEDB3B-F0F3-41DB-B0BC-86249690D699}" type="slidenum">
              <a:rPr lang="en-US" altLang="en-US">
                <a:latin typeface="Arial" panose="020B0604020202020204" pitchFamily="34" charset="0"/>
              </a:rPr>
              <a:pPr/>
              <a:t>2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2E6F989-A784-49F7-806C-4D16327408FA}" type="slidenum">
              <a:rPr lang="en-US" altLang="en-US">
                <a:latin typeface="Arial" panose="020B0604020202020204" pitchFamily="34" charset="0"/>
              </a:rPr>
              <a:pPr/>
              <a:t>15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56F912E-6F94-4373-A094-59AE451BA30C}" type="slidenum">
              <a:rPr lang="en-US" altLang="en-US">
                <a:latin typeface="Arial" panose="020B0604020202020204" pitchFamily="34" charset="0"/>
              </a:rPr>
              <a:pPr/>
              <a:t>19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7F1500F2-EFAC-4F95-B1AB-4EC439B6F674}" type="slidenum">
              <a:rPr lang="en-US" altLang="en-US">
                <a:latin typeface="Arial" panose="020B0604020202020204" pitchFamily="34" charset="0"/>
              </a:rPr>
              <a:pPr/>
              <a:t>26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A1E88C1-805A-4A68-9A3B-0D7676422228}" type="slidenum">
              <a:rPr lang="en-US" altLang="en-US">
                <a:latin typeface="Arial" panose="020B0604020202020204" pitchFamily="34" charset="0"/>
              </a:rPr>
              <a:pPr/>
              <a:t>44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D69EE8-733D-473D-A9C8-152292642F8D}" type="slidenum">
              <a:rPr lang="en-US" altLang="en-US">
                <a:latin typeface="Arial" panose="020B0604020202020204" pitchFamily="34" charset="0"/>
              </a:rPr>
              <a:pPr/>
              <a:t>46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63492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328ADC6-DF4D-41A3-A01F-07D0F4ACAC22}" type="slidenum">
              <a:rPr lang="en-US" altLang="en-US">
                <a:latin typeface="Arial" panose="020B0604020202020204" pitchFamily="34" charset="0"/>
              </a:rPr>
              <a:pPr/>
              <a:t>52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4756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4340C55-BFE1-4C53-AAD8-F4338671AB94}" type="slidenum">
              <a:rPr lang="en-US" altLang="en-US">
                <a:latin typeface="Arial" panose="020B0604020202020204" pitchFamily="34" charset="0"/>
              </a:rPr>
              <a:pPr/>
              <a:t>62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9876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E3C9E3B-FF68-40CA-89A7-8AE8F5B5E672}" type="slidenum">
              <a:rPr lang="en-US" altLang="en-US">
                <a:latin typeface="Arial" panose="020B0604020202020204" pitchFamily="34" charset="0"/>
              </a:rPr>
              <a:pPr/>
              <a:t>66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930C1F5-3EE2-4D12-B06F-AC3B16B4FE79}" type="slidenum">
              <a:rPr lang="en-US" altLang="en-US">
                <a:latin typeface="Arial" panose="020B0604020202020204" pitchFamily="34" charset="0"/>
              </a:rPr>
              <a:pPr/>
              <a:t>73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4148FE4-7696-4086-9461-3EA784F9AF83}" type="slidenum">
              <a:rPr lang="en-US" altLang="en-US">
                <a:latin typeface="Arial" panose="020B0604020202020204" pitchFamily="34" charset="0"/>
              </a:rPr>
              <a:pPr/>
              <a:t>75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B8607-9033-4679-85F5-E20D4EDECF4E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479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D23AC-A7EF-4D03-9118-C8F2985A0B96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9614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6EDCA-369F-4CE3-AD99-B526DDD517BE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80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EF9B0-DF8C-490B-89AB-2A38FEDF017E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995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35767-5A69-43A8-9FD5-BA74BED6EEC5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576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8DFD4-3974-4CDF-B905-993EE60FF318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1954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24D1E-0059-4315-AB53-5AB55F87D675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65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D2A12-63EA-4940-8A40-165C0CC50777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081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4C6A8-CB76-4283-8B29-4EDB2B529F6B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21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A6AE2-118F-4575-B0DB-780D629E04C3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2287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86507-BEEA-4376-9899-EF6328C5AE81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885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2591218-1717-4747-923B-7798C62E9F12}" type="slidenum">
              <a:rPr lang="en-US" altLang="en-US"/>
              <a:pPr>
                <a:defRPr/>
              </a:pPr>
              <a:t>‹Nº›</a:t>
            </a:fld>
            <a:endParaRPr lang="en-US" altLang="en-US" dirty="0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sy.org/z3986/structure/SG-DAISY3/" TargetMode="External"/><Relationship Id="rId2" Type="http://schemas.openxmlformats.org/officeDocument/2006/relationships/hyperlink" Target="http://aem.cast.org/creating/nimas-technical-specification-annotated.html#.XKJVMZhKi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imac.us/pdf/NIMAC_metadata_guidelines_March_31_2017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mac.us/pdf/NIMAC_metadata_guidelines_March_31_2017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sy.org/z3986/structure/SG-DAISY3/index-of-elements.html" TargetMode="External"/><Relationship Id="rId2" Type="http://schemas.openxmlformats.org/officeDocument/2006/relationships/hyperlink" Target="https://www.daisy.org/z3986/structure/SG-DAISY3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isy.org/z3986/structure/SG-DAISY3/part2-major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aem.cast.org/creating/creating-nimas-files.html#.XKJV95hKiUk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mac.us/publishers-resources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mac.us/pdf/NIMAC_metadata_guidelines_March_31_2017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19/05/NIMAC_MetadataTemplate_May_2019.xlsx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mac.us/wp-content/uploads/2019/04/MathML.pdf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Math/DTD/mathml3/mathml3.dtd" TargetMode="External"/><Relationship Id="rId2" Type="http://schemas.openxmlformats.org/officeDocument/2006/relationships/hyperlink" Target="http://www.daisy.org/z3986/2005/dtbook-2005-3.dt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3.org/1998/Math/MathML" TargetMode="External"/><Relationship Id="rId4" Type="http://schemas.openxmlformats.org/officeDocument/2006/relationships/hyperlink" Target="http://www.daisy.org/z3986/2005/dtbook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Math/DTD/mathml2/mathml2.dtd" TargetMode="External"/><Relationship Id="rId2" Type="http://schemas.openxmlformats.org/officeDocument/2006/relationships/hyperlink" Target="http://www.daisy.org/z3986/2005/dtbook-2005-3.dt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3.org/1998/Math/MathML" TargetMode="External"/><Relationship Id="rId4" Type="http://schemas.openxmlformats.org/officeDocument/2006/relationships/hyperlink" Target="http://www.daisy.org/z3986/2005/dtbook/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-support@overdrive.com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895600"/>
            <a:ext cx="8229600" cy="2286000"/>
          </a:xfrm>
        </p:spPr>
        <p:txBody>
          <a:bodyPr/>
          <a:lstStyle/>
          <a:p>
            <a:pPr eaLnBrk="1" hangingPunct="1"/>
            <a:r>
              <a:rPr lang="es-419" altLang="en-US" sz="4000" noProof="0" dirty="0"/>
              <a:t>NIMAC para editoriales y proveedores: Crear y presentar archivos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762000" y="5105400"/>
            <a:ext cx="2759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2400" dirty="0">
              <a:cs typeface="Arial" charset="0"/>
            </a:endParaRPr>
          </a:p>
          <a:p>
            <a:pPr>
              <a:defRPr/>
            </a:pPr>
            <a:r>
              <a:rPr lang="en-US" dirty="0">
                <a:cs typeface="Arial" charset="0"/>
              </a:rPr>
              <a:t>Nicole Gaines</a:t>
            </a:r>
          </a:p>
          <a:p>
            <a:pPr>
              <a:defRPr/>
            </a:pPr>
            <a:r>
              <a:rPr lang="en-US" dirty="0">
                <a:latin typeface="+mj-lt"/>
                <a:cs typeface="Arial" charset="0"/>
              </a:rPr>
              <a:t>Agosto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La presentación de hoy</a:t>
            </a:r>
          </a:p>
        </p:txBody>
      </p:sp>
      <p:sp>
        <p:nvSpPr>
          <p:cNvPr id="51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r>
              <a:rPr lang="es-419" altLang="en-US" sz="2800" noProof="0" dirty="0"/>
              <a:t>Preparación de los archivos NIMAS</a:t>
            </a:r>
          </a:p>
          <a:p>
            <a:pPr lvl="1"/>
            <a:r>
              <a:rPr lang="es-419" altLang="en-US" sz="2400" noProof="0" dirty="0"/>
              <a:t>Recursos clave</a:t>
            </a:r>
          </a:p>
          <a:p>
            <a:pPr lvl="1"/>
            <a:r>
              <a:rPr lang="es-419" altLang="en-US" sz="2400" noProof="0" dirty="0"/>
              <a:t>Requisitos de metadatos del NIMAC</a:t>
            </a:r>
          </a:p>
          <a:p>
            <a:pPr lvl="1"/>
            <a:r>
              <a:rPr lang="es-419" altLang="en-US" sz="2400" dirty="0"/>
              <a:t>Herramienta Excel a OPF</a:t>
            </a:r>
            <a:endParaRPr lang="es-419" altLang="en-US" sz="2400" noProof="0" dirty="0"/>
          </a:p>
          <a:p>
            <a:pPr lvl="1"/>
            <a:r>
              <a:rPr lang="es-419" altLang="en-US" sz="2400" noProof="0" dirty="0"/>
              <a:t>Asistente de Validación de archivos del NIMAC</a:t>
            </a:r>
          </a:p>
          <a:p>
            <a:pPr lvl="1"/>
            <a:r>
              <a:rPr lang="es-419" altLang="en-US" sz="2400" noProof="0" dirty="0"/>
              <a:t>Recomendaciones y recordatorios sobre archivos</a:t>
            </a:r>
          </a:p>
          <a:p>
            <a:r>
              <a:rPr lang="es-419" altLang="en-US" sz="2800" noProof="0" dirty="0"/>
              <a:t>Proceso de envío en lotes</a:t>
            </a:r>
          </a:p>
          <a:p>
            <a:pPr lvl="1"/>
            <a:r>
              <a:rPr lang="es-419" altLang="en-US" sz="2400" noProof="0" dirty="0"/>
              <a:t>Solicitar acceso a FTP y envío de archivos</a:t>
            </a:r>
          </a:p>
          <a:p>
            <a:pPr lvl="1"/>
            <a:r>
              <a:rPr lang="es-419" altLang="en-US" sz="2400" noProof="0" dirty="0"/>
              <a:t>El informe diario de FTP</a:t>
            </a:r>
          </a:p>
          <a:p>
            <a:r>
              <a:rPr lang="es-419" altLang="en-US" sz="2800" noProof="0" dirty="0"/>
              <a:t>¿Preguntas?</a:t>
            </a:r>
          </a:p>
          <a:p>
            <a:pPr lvl="1"/>
            <a:endParaRPr lang="es-419" altLang="en-US" sz="2400" noProof="0" dirty="0"/>
          </a:p>
          <a:p>
            <a:pPr lvl="1"/>
            <a:endParaRPr lang="es-419" altLang="en-US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229600" cy="1981200"/>
          </a:xfrm>
        </p:spPr>
        <p:txBody>
          <a:bodyPr/>
          <a:lstStyle/>
          <a:p>
            <a:r>
              <a:rPr lang="es-419" altLang="en-US" noProof="0" dirty="0"/>
              <a:t>Preparación de los archivos NIMAS: </a:t>
            </a:r>
            <a:br>
              <a:rPr lang="es-419" altLang="en-US" noProof="0" dirty="0"/>
            </a:br>
            <a:r>
              <a:rPr lang="es-419" altLang="en-US" noProof="0" dirty="0"/>
              <a:t>La especificación y las directrices de la estructura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Recursos para NIMAS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382000" cy="4708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419" altLang="en-US" noProof="0" dirty="0"/>
              <a:t>Los tres recursos esenciales para preparar los archivos NIMAS son:	</a:t>
            </a:r>
          </a:p>
          <a:p>
            <a:pPr marL="971550" lvl="1" indent="-514350">
              <a:buFontTx/>
              <a:buAutoNum type="arabicPeriod"/>
            </a:pPr>
            <a:r>
              <a:rPr lang="es-419" altLang="en-US" b="1" noProof="0" dirty="0"/>
              <a:t>La especificación NIMAS: </a:t>
            </a:r>
            <a:r>
              <a:rPr lang="es-419" altLang="en-US" sz="2400" noProof="0" dirty="0">
                <a:hlinkClick r:id="rId2"/>
              </a:rPr>
              <a:t>http://aem.cast.org/creating/nimas-technical-specification-annotated.html#.XKJVMZhKiUk</a:t>
            </a:r>
            <a:r>
              <a:rPr lang="es-419" altLang="en-US" sz="2400" noProof="0" dirty="0"/>
              <a:t> </a:t>
            </a:r>
          </a:p>
          <a:p>
            <a:pPr marL="971550" lvl="1" indent="-514350">
              <a:buFontTx/>
              <a:buAutoNum type="arabicPeriod"/>
            </a:pPr>
            <a:r>
              <a:rPr lang="es-419" altLang="en-US" b="1" noProof="0" dirty="0"/>
              <a:t>Las Directrices de la Estructura DAISY (DSG):</a:t>
            </a:r>
            <a:r>
              <a:rPr lang="es-419" altLang="en-US" noProof="0" dirty="0"/>
              <a:t> </a:t>
            </a:r>
            <a:r>
              <a:rPr lang="es-419" altLang="en-US" sz="2400" noProof="0" dirty="0">
                <a:hlinkClick r:id="rId3"/>
              </a:rPr>
              <a:t>http://www.daisy.org/z3986/structure/SG-DAISY3/</a:t>
            </a:r>
            <a:endParaRPr lang="es-419" altLang="en-US" sz="2400" noProof="0" dirty="0"/>
          </a:p>
          <a:p>
            <a:pPr marL="971550" lvl="1" indent="-514350">
              <a:buFontTx/>
              <a:buAutoNum type="arabicPeriod"/>
            </a:pPr>
            <a:r>
              <a:rPr lang="es-419" altLang="en-US" b="1" noProof="0" dirty="0"/>
              <a:t>Los requisitos para metadatos del NIMAC: </a:t>
            </a:r>
            <a:r>
              <a:rPr lang="es-419" altLang="en-US" sz="2400" noProof="0" dirty="0">
                <a:hlinkClick r:id="rId4"/>
              </a:rPr>
              <a:t>http://www.nimac.us/pdf/NIMAC_metadata_guidelines_March_31_2017.pdf</a:t>
            </a:r>
            <a:r>
              <a:rPr lang="es-419" altLang="en-US" sz="2400" noProof="0" dirty="0"/>
              <a:t> </a:t>
            </a:r>
          </a:p>
          <a:p>
            <a:pPr marL="0" indent="0">
              <a:buFontTx/>
              <a:buNone/>
            </a:pPr>
            <a:endParaRPr lang="es-419" altLang="en-US" noProof="0" dirty="0"/>
          </a:p>
          <a:p>
            <a:pPr marL="0" indent="0">
              <a:buFontTx/>
              <a:buNone/>
            </a:pPr>
            <a:endParaRPr lang="es-419" altLang="en-US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La especificación NIMAS</a:t>
            </a:r>
          </a:p>
        </p:txBody>
      </p:sp>
      <p:sp>
        <p:nvSpPr>
          <p:cNvPr id="921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419" altLang="en-US" noProof="0" dirty="0"/>
              <a:t>NIMAS es el único formato de archivo que el NIMAC puede aceptar.</a:t>
            </a:r>
          </a:p>
          <a:p>
            <a:r>
              <a:rPr lang="es-419" altLang="en-US" noProof="0" dirty="0"/>
              <a:t>La especificación define los componentes requeridos del conjunto de archivos—XML, OPF, PDF de las páginas de portada/título/derechos de autor, y carpeta de imágenes. </a:t>
            </a:r>
          </a:p>
          <a:p>
            <a:r>
              <a:rPr lang="es-419" altLang="en-US" noProof="0" dirty="0"/>
              <a:t>También define el conjunto de elementos de línea de base para uso en la aplicación de etiquetas en XML.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76200"/>
            <a:ext cx="9158288" cy="680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0332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La especificación NIMAS</a:t>
            </a:r>
          </a:p>
        </p:txBody>
      </p:sp>
      <p:sp>
        <p:nvSpPr>
          <p:cNvPr id="1126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838200"/>
            <a:ext cx="8534400" cy="4708525"/>
          </a:xfrm>
        </p:spPr>
        <p:txBody>
          <a:bodyPr/>
          <a:lstStyle/>
          <a:p>
            <a:r>
              <a:rPr lang="es-419" altLang="en-US" noProof="0" dirty="0"/>
              <a:t>Opcionalmente, también se puede proporcionar el conjunto de elementos DAISY expandidos y MathML.</a:t>
            </a:r>
          </a:p>
          <a:p>
            <a:r>
              <a:rPr lang="es-419" altLang="en-US" noProof="0" dirty="0"/>
              <a:t>Es importante señalar que los requisitos para los metadatos a los que se hace referencia en la especificación son requisitos preliminares establecidos en el 2006.</a:t>
            </a:r>
          </a:p>
          <a:p>
            <a:r>
              <a:rPr lang="es-419" altLang="en-US" noProof="0" dirty="0"/>
              <a:t>Por favor consulten las </a:t>
            </a:r>
            <a:r>
              <a:rPr lang="es-419" altLang="en-US" noProof="0" dirty="0">
                <a:hlinkClick r:id="rId2"/>
              </a:rPr>
              <a:t>Directrices para Metadatos del NIMAC</a:t>
            </a:r>
            <a:r>
              <a:rPr lang="es-419" altLang="en-US" noProof="0" dirty="0"/>
              <a:t> para los requisitos actuales respecto a los metadatos.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419" altLang="en-US" sz="3650" noProof="0" dirty="0"/>
              <a:t>Las Directrices de la Estructura DAISY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1074737"/>
            <a:ext cx="8686800" cy="4708525"/>
          </a:xfrm>
        </p:spPr>
        <p:txBody>
          <a:bodyPr/>
          <a:lstStyle/>
          <a:p>
            <a:r>
              <a:rPr lang="es-419" altLang="en-US" noProof="0" dirty="0"/>
              <a:t>Además de usar las etiquetas prescritas, también se requiere que las etiquetas del contenido se hagan de conformidad con las Directrices de la Estructura DAISY.</a:t>
            </a:r>
          </a:p>
          <a:p>
            <a:r>
              <a:rPr lang="es-419" altLang="en-US" dirty="0"/>
              <a:t>Seguir las directrices los ayuda a asegurarse de que las etiquetas en sus archivos sean correctas y sean utilizables para producir formatos accesibles.</a:t>
            </a:r>
            <a:endParaRPr lang="es-419" altLang="en-US" noProof="0" dirty="0"/>
          </a:p>
          <a:p>
            <a:r>
              <a:rPr lang="es-419" altLang="en-US" noProof="0" dirty="0"/>
              <a:t>La validación automatizada no puede evaluar el cumplimiento de las directrices de la estructura.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801100" cy="1143000"/>
          </a:xfrm>
        </p:spPr>
        <p:txBody>
          <a:bodyPr/>
          <a:lstStyle/>
          <a:p>
            <a:r>
              <a:rPr lang="es-419" altLang="en-US" sz="3100" b="1" noProof="0" dirty="0"/>
              <a:t>Uso de las Directrices de la Estructura DAISY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66700" y="838200"/>
            <a:ext cx="8610600" cy="4708525"/>
          </a:xfrm>
        </p:spPr>
        <p:txBody>
          <a:bodyPr/>
          <a:lstStyle/>
          <a:p>
            <a:r>
              <a:rPr lang="es-419" altLang="en-US" noProof="0" dirty="0"/>
              <a:t>Las directrices de la estructura son fáciles de seguir y proporcionan guías bien organizadas y ejemplos basados en libros impresos reales.</a:t>
            </a:r>
          </a:p>
          <a:p>
            <a:r>
              <a:rPr lang="es-419" altLang="en-US" noProof="0" dirty="0"/>
              <a:t>La página de </a:t>
            </a:r>
            <a:r>
              <a:rPr lang="es-419" altLang="en-US" b="1" noProof="0" dirty="0"/>
              <a:t>Contenido</a:t>
            </a:r>
            <a:r>
              <a:rPr lang="es-419" altLang="en-US" noProof="0" dirty="0"/>
              <a:t> de las DSG se encuentra aquí:</a:t>
            </a:r>
          </a:p>
          <a:p>
            <a:r>
              <a:rPr lang="es-419" altLang="en-US" sz="2400" noProof="0" dirty="0">
                <a:hlinkClick r:id="rId2"/>
              </a:rPr>
              <a:t>https://www.daisy.org/z3986/structure/SG-DAISY3/</a:t>
            </a:r>
            <a:r>
              <a:rPr lang="es-419" altLang="en-US" sz="2400" noProof="0" dirty="0"/>
              <a:t> </a:t>
            </a:r>
          </a:p>
          <a:p>
            <a:r>
              <a:rPr lang="es-419" altLang="en-US" dirty="0"/>
              <a:t>También se pueden encontrar g</a:t>
            </a:r>
            <a:r>
              <a:rPr lang="es-419" altLang="en-US" noProof="0" dirty="0"/>
              <a:t>uías para las etiquetas específicas usando la página </a:t>
            </a:r>
            <a:r>
              <a:rPr lang="es-419" altLang="en-US" b="1" noProof="0" dirty="0"/>
              <a:t>Índice</a:t>
            </a:r>
            <a:r>
              <a:rPr lang="es-419" altLang="en-US" noProof="0" dirty="0"/>
              <a:t>:</a:t>
            </a:r>
          </a:p>
          <a:p>
            <a:r>
              <a:rPr lang="es-419" altLang="en-US" sz="2400" noProof="0" dirty="0">
                <a:hlinkClick r:id="rId3"/>
              </a:rPr>
              <a:t>https://www.daisy.org/z3986/structure/SG-DAISY3/index-of-elements.html</a:t>
            </a:r>
            <a:endParaRPr lang="es-419" altLang="en-US" sz="2400" noProof="0" dirty="0"/>
          </a:p>
          <a:p>
            <a:endParaRPr lang="es-419" altLang="en-US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469900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9080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s-419" altLang="en-US" sz="4200" noProof="0" dirty="0"/>
              <a:t>Elementos estructurales principales</a:t>
            </a:r>
          </a:p>
        </p:txBody>
      </p:sp>
      <p:sp>
        <p:nvSpPr>
          <p:cNvPr id="1741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419" altLang="en-US" noProof="0" dirty="0"/>
              <a:t>Para asegurarse de aplicar correctamente las estructuras específicas, también deben revisar la guía provista en la sección Elementos Estructurales Principales:</a:t>
            </a:r>
          </a:p>
          <a:p>
            <a:r>
              <a:rPr lang="es-419" altLang="en-US" sz="2400" noProof="0" dirty="0">
                <a:hlinkClick r:id="rId2"/>
              </a:rPr>
              <a:t>https://www.daisy.org/z3986/structure/SG-DAISY3/part2-major.html</a:t>
            </a:r>
            <a:endParaRPr lang="es-419" altLang="en-US" sz="2400" noProof="0" dirty="0"/>
          </a:p>
          <a:p>
            <a:r>
              <a:rPr lang="es-419" altLang="en-US" noProof="0" dirty="0"/>
              <a:t>Por ejemplo, las pantallas siguientes muestran la primera parte de la guía para etiquetar correctamente una tabla de contenido.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14288"/>
            <a:ext cx="5949951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7938"/>
            <a:ext cx="52943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Preguntas técnicas</a:t>
            </a:r>
          </a:p>
        </p:txBody>
      </p:sp>
      <p:sp>
        <p:nvSpPr>
          <p:cNvPr id="2150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074737"/>
            <a:ext cx="8229600" cy="4708525"/>
          </a:xfrm>
        </p:spPr>
        <p:txBody>
          <a:bodyPr/>
          <a:lstStyle/>
          <a:p>
            <a:r>
              <a:rPr lang="es-419" altLang="en-US" noProof="0" dirty="0"/>
              <a:t>Si bien las Directrices de la Estructura incluyen muchos ejemplos, no son exhaustivas.</a:t>
            </a:r>
          </a:p>
          <a:p>
            <a:r>
              <a:rPr lang="es-419" altLang="en-US" noProof="0" dirty="0"/>
              <a:t>Si tienen preguntas que no pueden resolver consultando la especificación NIMAS o las DGS, por favor contáctennos.</a:t>
            </a:r>
          </a:p>
          <a:p>
            <a:r>
              <a:rPr lang="es-419" altLang="en-US" noProof="0" dirty="0"/>
              <a:t>Si nosotros no podemos ayudar, podríamos dirigirlos al personal del Centro Nacional AEM para obtener ayuda.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Centro Nacional AEM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sz="2800" noProof="0" dirty="0"/>
              <a:t>El Centro Nacional AEM en CAST brinda asistencia técnica a las editoriales y los proveedores con respecto a la especificación.</a:t>
            </a:r>
          </a:p>
          <a:p>
            <a:r>
              <a:rPr lang="es-419" altLang="en-US" sz="2800" noProof="0" dirty="0"/>
              <a:t>Ofrecen varios modelos de NIMAS y otros recursos en su sitio web: </a:t>
            </a:r>
            <a:r>
              <a:rPr lang="es-419" altLang="en-US" sz="2800" noProof="0" dirty="0">
                <a:hlinkClick r:id="rId2"/>
              </a:rPr>
              <a:t>http://aem.cast.org/creating/creating-nimas-files.html#.XKJV95hKiUk</a:t>
            </a:r>
            <a:endParaRPr lang="es-419" altLang="en-US" sz="2800" noProof="0" dirty="0"/>
          </a:p>
          <a:p>
            <a:r>
              <a:rPr lang="es-419" altLang="en-US" sz="2800" noProof="0" dirty="0"/>
              <a:t>Actualmente estamos trabajando con el Centro AEM para actualizar sus recursos y modelos de NIMAS.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Sitio web del NIMAC</a:t>
            </a:r>
          </a:p>
        </p:txBody>
      </p:sp>
      <p:sp>
        <p:nvSpPr>
          <p:cNvPr id="2355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s-419" altLang="en-US" noProof="0" dirty="0">
                <a:hlinkClick r:id="rId2"/>
              </a:rPr>
              <a:t>http://www.nimac.us/publishers-resources/</a:t>
            </a:r>
            <a:endParaRPr lang="es-419" altLang="en-US" noProof="0" dirty="0"/>
          </a:p>
          <a:p>
            <a:endParaRPr lang="es-419" altLang="en-US" sz="1400" noProof="0" dirty="0"/>
          </a:p>
          <a:p>
            <a:r>
              <a:rPr lang="es-419" altLang="en-US" noProof="0" dirty="0"/>
              <a:t>Videos de capacitación y archivos PowerPoint archivados, así como otros recursos</a:t>
            </a:r>
          </a:p>
          <a:p>
            <a:r>
              <a:rPr lang="es-419" altLang="en-US" noProof="0" dirty="0"/>
              <a:t>El NIMAC con todo gusto los asistirá con sus preguntas técnicas o sobre metadatos relacionadas con trabajar en el sistema o la entrega de archivos.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1600200"/>
          </a:xfrm>
        </p:spPr>
        <p:txBody>
          <a:bodyPr/>
          <a:lstStyle/>
          <a:p>
            <a:br>
              <a:rPr lang="es-419" altLang="en-US" noProof="0" dirty="0"/>
            </a:br>
            <a:r>
              <a:rPr lang="es-419" altLang="en-US" noProof="0" dirty="0"/>
              <a:t> Presentación de los metadatos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463658" y="23018"/>
            <a:ext cx="8229600" cy="1043782"/>
          </a:xfrm>
        </p:spPr>
        <p:txBody>
          <a:bodyPr/>
          <a:lstStyle/>
          <a:p>
            <a:r>
              <a:rPr lang="es-419" altLang="en-US" noProof="0" dirty="0"/>
              <a:t>Metadatos requeridos</a:t>
            </a:r>
          </a:p>
        </p:txBody>
      </p:sp>
      <p:sp>
        <p:nvSpPr>
          <p:cNvPr id="2765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0925" y="838200"/>
            <a:ext cx="8400082" cy="4525963"/>
          </a:xfrm>
        </p:spPr>
        <p:txBody>
          <a:bodyPr/>
          <a:lstStyle/>
          <a:p>
            <a:r>
              <a:rPr lang="es-419" altLang="en-US" sz="2800" noProof="0" dirty="0"/>
              <a:t>Todos los archivos NIMAS tienen que incluir los metadatos requeridos en el OPF del conjunto de archivos.</a:t>
            </a:r>
          </a:p>
          <a:p>
            <a:r>
              <a:rPr lang="es-419" altLang="en-US" sz="2800" noProof="0" dirty="0"/>
              <a:t>Incluir metadatos correctos y completos es esencial para asegurarse de que sus materiales se puedan localizar debidamente en el sistema.</a:t>
            </a:r>
          </a:p>
          <a:p>
            <a:r>
              <a:rPr lang="es-419" altLang="en-US" sz="2800" noProof="0" dirty="0"/>
              <a:t>La revisión de los metadatos es una parte importante del proceso de certificación de archivos.</a:t>
            </a:r>
          </a:p>
          <a:p>
            <a:r>
              <a:rPr lang="es-419" altLang="en-US" sz="2800" noProof="0" dirty="0"/>
              <a:t>Las </a:t>
            </a:r>
            <a:r>
              <a:rPr lang="es-419" altLang="en-US" sz="2800" noProof="0" dirty="0">
                <a:hlinkClick r:id="rId2"/>
              </a:rPr>
              <a:t>Directrices para Metadatos del NIMAC</a:t>
            </a:r>
            <a:r>
              <a:rPr lang="es-419" altLang="en-US" sz="2800" noProof="0" dirty="0"/>
              <a:t> se pueden descargar en cualquier momento y se deben usar como guía para presentar los metadatos correctamente.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Búsqueda en el NIMAC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54562"/>
          </a:xfrm>
        </p:spPr>
        <p:txBody>
          <a:bodyPr/>
          <a:lstStyle/>
          <a:p>
            <a:r>
              <a:rPr lang="es-419" altLang="en-US" noProof="0" dirty="0"/>
              <a:t>El sistema del NIMAC ofrece un cuadro de texto para búsquedas por título, autor, serie, ISBN e Identificador, y filtros de lista de selección para todos los demás metadatos.</a:t>
            </a:r>
          </a:p>
          <a:p>
            <a:r>
              <a:rPr lang="es-419" altLang="en-US" noProof="0" dirty="0"/>
              <a:t>No es como una búsqueda en Google que encontrará elementos similares si no hay una coincidencia exacta.</a:t>
            </a:r>
          </a:p>
          <a:p>
            <a:r>
              <a:rPr lang="es-419" altLang="en-US" noProof="0" dirty="0"/>
              <a:t>Es una búsqueda precisa que busca coincidencias idénticas.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Los OPF y los registros en el sistema</a:t>
            </a:r>
          </a:p>
        </p:txBody>
      </p:sp>
      <p:sp>
        <p:nvSpPr>
          <p:cNvPr id="2969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54562"/>
          </a:xfrm>
        </p:spPr>
        <p:txBody>
          <a:bodyPr/>
          <a:lstStyle/>
          <a:p>
            <a:r>
              <a:rPr lang="es-419" altLang="en-US" noProof="0" dirty="0"/>
              <a:t>Los metadatos suministrados en el OPF se extraen automáticamente luego de la carga para crear el registro del archivo en el sistema del NIMAC.</a:t>
            </a:r>
          </a:p>
          <a:p>
            <a:r>
              <a:rPr lang="es-419" altLang="en-US" noProof="0" dirty="0"/>
              <a:t>No incluir los metadatos requeridos puede </a:t>
            </a:r>
            <a:r>
              <a:rPr lang="es-419" altLang="en-US" noProof="0" dirty="0">
                <a:latin typeface="+mj-lt"/>
              </a:rPr>
              <a:t>causar que esta extracción </a:t>
            </a:r>
            <a:r>
              <a:rPr lang="es-419" altLang="en-US" noProof="0" dirty="0">
                <a:latin typeface="+mj-lt"/>
                <a:cs typeface="Calibri" panose="020F0502020204030204" pitchFamily="34" charset="0"/>
              </a:rPr>
              <a:t>—y su carga— fallen.</a:t>
            </a:r>
            <a:endParaRPr lang="es-419" altLang="en-US" noProof="0" dirty="0">
              <a:latin typeface="+mj-lt"/>
            </a:endParaRPr>
          </a:p>
          <a:p>
            <a:r>
              <a:rPr lang="es-419" altLang="en-US" dirty="0"/>
              <a:t>Esto sucede tanto si realiza una carga directa como si se entrega el archivo por lotes.</a:t>
            </a:r>
            <a:endParaRPr lang="es-419" altLang="en-US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r>
              <a:rPr lang="es-419" altLang="en-US" noProof="0" dirty="0"/>
              <a:t>Revisión de metadatos del NIMAC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54562"/>
          </a:xfrm>
        </p:spPr>
        <p:txBody>
          <a:bodyPr/>
          <a:lstStyle/>
          <a:p>
            <a:r>
              <a:rPr lang="es-419" altLang="en-US" noProof="0" dirty="0"/>
              <a:t>Al revisar los metadatos en los archivos, el NIMAC coteja los metadatos del OPF con el PDF de la portada/página de título/página de derechos de autor que se envió con el conjunto de archivos.</a:t>
            </a:r>
          </a:p>
          <a:p>
            <a:r>
              <a:rPr lang="es-419" altLang="en-US" noProof="0" dirty="0"/>
              <a:t>Revisamos para asegurarnos de que concuerden, y también de que el archivo XML refleje esta misma información.</a:t>
            </a:r>
          </a:p>
          <a:p>
            <a:r>
              <a:rPr lang="es-419" altLang="en-US" noProof="0" dirty="0"/>
              <a:t>Su fuente de los metadatos será el libro impreso mismo.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>
          <a:xfrm>
            <a:off x="266700" y="160338"/>
            <a:ext cx="8610600" cy="1143000"/>
          </a:xfrm>
        </p:spPr>
        <p:txBody>
          <a:bodyPr/>
          <a:lstStyle/>
          <a:p>
            <a:r>
              <a:rPr lang="es-419" altLang="en-US" noProof="0" dirty="0"/>
              <a:t>Correcciones de metadatos por el personal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66700" y="1524000"/>
            <a:ext cx="8610600" cy="4754562"/>
          </a:xfrm>
        </p:spPr>
        <p:txBody>
          <a:bodyPr/>
          <a:lstStyle/>
          <a:p>
            <a:r>
              <a:rPr lang="es-419" altLang="en-US" noProof="0" dirty="0"/>
              <a:t>El personal del NIMAC habitualmente hace correcciones menores de los metadatos en el momento de la revisión de archivos para que los archivos se puedan certificar.</a:t>
            </a:r>
          </a:p>
          <a:p>
            <a:r>
              <a:rPr lang="es-419" altLang="en-US" noProof="0" dirty="0"/>
              <a:t>Las correcciones se guardan automáticamente en el sistema y en el OPF.</a:t>
            </a:r>
          </a:p>
          <a:p>
            <a:r>
              <a:rPr lang="es-419" altLang="en-US" noProof="0" dirty="0"/>
              <a:t>Sin embargo, podríamos necesitar que el proveedor corrija los metadatos si hay un gran número de archivos afectados o errores.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Directrices para Metadatos del NIMAC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s-419" altLang="en-US" sz="2800" noProof="0" dirty="0"/>
              <a:t>Por favor consulten las Directrices para Metadatos del NIMAC si recién empiezan a trabajar con el NIMAC o si tienen preguntas sobre cómo incluir metadatos correctos: </a:t>
            </a:r>
          </a:p>
          <a:p>
            <a:r>
              <a:rPr lang="es-419" altLang="en-US" sz="2800" noProof="0" dirty="0"/>
              <a:t>Si se trata de una editorial que trabaja con un proveedor, por favor asegúrense de suministrar los metadatos completos requeridos.</a:t>
            </a:r>
          </a:p>
          <a:p>
            <a:r>
              <a:rPr lang="es-419" altLang="en-US" sz="2800" noProof="0" dirty="0"/>
              <a:t>También con todo gusto los ayudaremos a empezar con ese proceso.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s-419" altLang="en-US" noProof="0" dirty="0"/>
              <a:t>Consultas sobre metadatos</a:t>
            </a:r>
          </a:p>
        </p:txBody>
      </p:sp>
      <p:sp>
        <p:nvSpPr>
          <p:cNvPr id="3481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81782" y="762000"/>
            <a:ext cx="8780436" cy="5334000"/>
          </a:xfrm>
        </p:spPr>
        <p:txBody>
          <a:bodyPr/>
          <a:lstStyle/>
          <a:p>
            <a:r>
              <a:rPr lang="es-419" altLang="en-US" sz="3000" noProof="0" dirty="0"/>
              <a:t>Si no están seguros de estar por buen camino respecto a los metadatos para un título o programa específico, con todo gusto recibiremos sus consultas. Simplemente envíennos un correo electrónico a </a:t>
            </a:r>
            <a:r>
              <a:rPr lang="es-419" altLang="en-US" sz="3000" noProof="0" dirty="0">
                <a:hlinkClick r:id="rId2"/>
              </a:rPr>
              <a:t>nimac@aph.org</a:t>
            </a:r>
            <a:r>
              <a:rPr lang="es-419" altLang="en-US" sz="3000" noProof="0" dirty="0"/>
              <a:t>. </a:t>
            </a:r>
          </a:p>
          <a:p>
            <a:r>
              <a:rPr lang="es-419" altLang="en-US" sz="3000" noProof="0" dirty="0"/>
              <a:t>Podemos cotejar su PDF de la portada / página de título / página de derechos de autor con el OPF e informarles si hay problemas o preguntas.</a:t>
            </a:r>
          </a:p>
          <a:p>
            <a:r>
              <a:rPr lang="es-419" altLang="en-US" sz="3000" noProof="0" dirty="0"/>
              <a:t>Los animamos a aprovechar este servicio, especialmente si están preparando un programa nuevo con muchos archivos.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503237"/>
            <a:ext cx="8229600" cy="1935162"/>
          </a:xfrm>
        </p:spPr>
        <p:txBody>
          <a:bodyPr/>
          <a:lstStyle/>
          <a:p>
            <a:r>
              <a:rPr lang="es-419" altLang="en-US" noProof="0" dirty="0"/>
              <a:t>Una herramienta adicional para producir metadatos con las etiquetas y los formatos correctos . . .</a:t>
            </a:r>
          </a:p>
        </p:txBody>
      </p:sp>
      <p:sp>
        <p:nvSpPr>
          <p:cNvPr id="358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602163"/>
          </a:xfrm>
        </p:spPr>
        <p:txBody>
          <a:bodyPr/>
          <a:lstStyle/>
          <a:p>
            <a:endParaRPr lang="es-419" altLang="en-US" noProof="0" dirty="0"/>
          </a:p>
          <a:p>
            <a:endParaRPr lang="es-419" altLang="en-US" noProof="0" dirty="0"/>
          </a:p>
          <a:p>
            <a:r>
              <a:rPr lang="es-419" altLang="en-US" noProof="0" dirty="0"/>
              <a:t>La herramienta Excel a OPF en el sistema del NIMAC puede ayudarlos a asegurarse de haber incluido todos los metadatos requeridos, y de que estos tengan las etiquetas y estén en los formatos correctos en el OPF.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Herramienta Excel a OPF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-30997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Transformar Excel en OPF</a:t>
            </a:r>
          </a:p>
        </p:txBody>
      </p:sp>
      <p:sp>
        <p:nvSpPr>
          <p:cNvPr id="37891" name="Content Placeholder 3"/>
          <p:cNvSpPr>
            <a:spLocks noGrp="1" noChangeArrowheads="1"/>
          </p:cNvSpPr>
          <p:nvPr>
            <p:ph idx="1"/>
          </p:nvPr>
        </p:nvSpPr>
        <p:spPr>
          <a:xfrm>
            <a:off x="304800" y="762000"/>
            <a:ext cx="8534400" cy="4678363"/>
          </a:xfrm>
        </p:spPr>
        <p:txBody>
          <a:bodyPr/>
          <a:lstStyle/>
          <a:p>
            <a:r>
              <a:rPr lang="es-419" altLang="en-US" sz="3100" noProof="0" dirty="0"/>
              <a:t>Esta función opcional del sistema les permite generar “archivos OPF iniciadores” mediante la carga de una hoja Excel terminada que contiene los metadatos.</a:t>
            </a:r>
          </a:p>
          <a:p>
            <a:r>
              <a:rPr lang="es-419" altLang="en-US" sz="3100" noProof="0" dirty="0"/>
              <a:t>La herramienta proporciona las etiquetas y los formatos NIMAS correctos y envía los OPF por correo electrónico al usuario.</a:t>
            </a:r>
          </a:p>
          <a:p>
            <a:r>
              <a:rPr lang="es-419" altLang="en-US" sz="3100" noProof="0" dirty="0"/>
              <a:t>Usar esta función puede ayudar a reducir los errores en los metadatos, ya que incluye listas de selección para todos los campos que utilizan vocabularios controlados.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De esto. . .</a:t>
            </a:r>
          </a:p>
        </p:txBody>
      </p:sp>
      <p:pic>
        <p:nvPicPr>
          <p:cNvPr id="38915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2700" y="1524000"/>
            <a:ext cx="9093200" cy="53340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¡A esto!</a:t>
            </a:r>
          </a:p>
        </p:txBody>
      </p:sp>
      <p:pic>
        <p:nvPicPr>
          <p:cNvPr id="39939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77938"/>
            <a:ext cx="9180513" cy="5611812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Hoja de metadatos de Excel a OPF</a:t>
            </a:r>
          </a:p>
        </p:txBody>
      </p:sp>
      <p:sp>
        <p:nvSpPr>
          <p:cNvPr id="40963" name="Content Placeholder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/>
          <a:lstStyle/>
          <a:p>
            <a:r>
              <a:rPr lang="es-419" altLang="en-US" sz="3000" noProof="0" dirty="0"/>
              <a:t>Esta hoja se puede descargar del sitio web del NIMAC:</a:t>
            </a:r>
          </a:p>
          <a:p>
            <a:pPr>
              <a:buFontTx/>
              <a:buNone/>
            </a:pPr>
            <a:r>
              <a:rPr lang="es-419" altLang="en-US" sz="3000" noProof="0" dirty="0"/>
              <a:t>	</a:t>
            </a:r>
            <a:r>
              <a:rPr lang="es-419" altLang="en-US" sz="2400" noProof="0" dirty="0">
                <a:hlinkClick r:id="rId2"/>
              </a:rPr>
              <a:t>https://www.nimac.us/wp-content/uploads/2019/05/NIMAC_MetadataTemplate_May_2019.xlsx</a:t>
            </a:r>
            <a:endParaRPr lang="es-419" altLang="en-US" sz="2400" noProof="0" dirty="0"/>
          </a:p>
          <a:p>
            <a:r>
              <a:rPr lang="es-419" altLang="en-US" sz="3000" noProof="0" dirty="0"/>
              <a:t>La plantilla incluye una página de instrucciones y una página para introducir los metadatos.</a:t>
            </a:r>
          </a:p>
          <a:p>
            <a:r>
              <a:rPr lang="es-419" altLang="en-US" sz="3000" noProof="0" dirty="0"/>
              <a:t>Por favor no modifiquen la plantilla misma (es decir, no agreguen ni eliminen columnas). </a:t>
            </a:r>
            <a:endParaRPr lang="es-419" altLang="en-US" noProof="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0332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Los “OPF iniciadores”</a:t>
            </a:r>
          </a:p>
        </p:txBody>
      </p:sp>
      <p:sp>
        <p:nvSpPr>
          <p:cNvPr id="41987" name="Content Placeholder 3"/>
          <p:cNvSpPr>
            <a:spLocks noGrp="1" noChangeArrowheads="1"/>
          </p:cNvSpPr>
          <p:nvPr>
            <p:ph idx="1"/>
          </p:nvPr>
        </p:nvSpPr>
        <p:spPr>
          <a:xfrm>
            <a:off x="266700" y="800100"/>
            <a:ext cx="8610599" cy="5257800"/>
          </a:xfrm>
        </p:spPr>
        <p:txBody>
          <a:bodyPr/>
          <a:lstStyle/>
          <a:p>
            <a:r>
              <a:rPr lang="es-419" altLang="en-US" sz="3000" noProof="0" dirty="0"/>
              <a:t>El sistema les enviará por correo electrónico un archivo comprimido que contiene un OPF para cada línea de la hoja Excel.</a:t>
            </a:r>
          </a:p>
          <a:p>
            <a:r>
              <a:rPr lang="es-419" altLang="en-US" sz="3000" noProof="0" dirty="0"/>
              <a:t>Solo necesitarán realizar el manifiesto y la parte del </a:t>
            </a:r>
            <a:r>
              <a:rPr lang="es-419" altLang="en-US" sz="3000" i="1" noProof="0" dirty="0"/>
              <a:t>spine</a:t>
            </a:r>
            <a:r>
              <a:rPr lang="es-419" altLang="en-US" sz="3000" noProof="0" dirty="0"/>
              <a:t> del OPF y luego el OPF se puede proporcionar con el conjunto de archivos NIMAS.</a:t>
            </a:r>
          </a:p>
          <a:p>
            <a:r>
              <a:rPr lang="es-419" altLang="en-US" sz="3000" dirty="0"/>
              <a:t>Esta herramienta está disponible en el sistema en cualquier momento.</a:t>
            </a:r>
            <a:endParaRPr lang="es-419" altLang="en-US" sz="3000" noProof="0" dirty="0"/>
          </a:p>
          <a:p>
            <a:r>
              <a:rPr lang="es-419" altLang="en-US" sz="3000" noProof="0" dirty="0"/>
              <a:t>Comuníquense con el NIMAC si tienen preguntas acerca de cómo usar la herramienta.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0"/>
            <a:ext cx="8982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44000" cy="6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"/>
            <a:ext cx="91440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9688"/>
            <a:ext cx="91440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Validación de archivos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Validación por el NIMAC</a:t>
            </a:r>
          </a:p>
        </p:txBody>
      </p:sp>
      <p:sp>
        <p:nvSpPr>
          <p:cNvPr id="481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r>
              <a:rPr lang="es-419" altLang="en-US" noProof="0" dirty="0"/>
              <a:t>Todos los archivos enviados al NIMAC, ya sea por carga manual o en lotes, se deben pasar por el Asistente de Validación del NIMAC antes de ser aceptados para registro.</a:t>
            </a:r>
          </a:p>
          <a:p>
            <a:r>
              <a:rPr lang="es-419" altLang="en-US" noProof="0" dirty="0"/>
              <a:t>Los archivos que no pasen la validación serán rechazados y no se podrán cargar en el sistema del NIMAC.</a:t>
            </a:r>
          </a:p>
          <a:p>
            <a:r>
              <a:rPr lang="es-419" altLang="en-US" noProof="0" dirty="0"/>
              <a:t>La validación automatizada es el primer paso en el proceso de certificación.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Asistente de Validación</a:t>
            </a:r>
          </a:p>
        </p:txBody>
      </p:sp>
      <p:sp>
        <p:nvSpPr>
          <p:cNvPr id="4915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983162"/>
          </a:xfrm>
        </p:spPr>
        <p:txBody>
          <a:bodyPr/>
          <a:lstStyle/>
          <a:p>
            <a:r>
              <a:rPr lang="es-419" altLang="en-US" noProof="0" dirty="0"/>
              <a:t>El Asistente de Validación del NIMAC está disponible para descarga por todos los proveedores y editoriales desde la pestaña Resources/Recursos del portal para editoriales.</a:t>
            </a:r>
          </a:p>
          <a:p>
            <a:r>
              <a:rPr lang="es-419" altLang="en-US" noProof="0" dirty="0"/>
              <a:t>Este es un pequeño programa autónomo.</a:t>
            </a:r>
          </a:p>
          <a:p>
            <a:r>
              <a:rPr lang="es-419" altLang="en-US" noProof="0" dirty="0"/>
              <a:t>En este momento, solo existe una versión del validador para Windows.</a:t>
            </a:r>
          </a:p>
          <a:p>
            <a:r>
              <a:rPr lang="es-419" altLang="en-US" noProof="0" dirty="0"/>
              <a:t>Pueden exportar los resultados de la validación si desean.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2800" noProof="0" dirty="0"/>
              <a:t>El Asistente de Validación se puede descargar en cualquier momento de la página Resources/Recursos del sistema</a:t>
            </a:r>
          </a:p>
        </p:txBody>
      </p:sp>
      <p:pic>
        <p:nvPicPr>
          <p:cNvPr id="50179" name="Content Placeholder 6" descr="Vendor or publisher NIMAC account landing page, showing the Resources link circled.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8575" y="1603375"/>
            <a:ext cx="9153525" cy="5222875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Uso del Asistente de Validación</a:t>
            </a:r>
          </a:p>
        </p:txBody>
      </p:sp>
      <p:sp>
        <p:nvSpPr>
          <p:cNvPr id="512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150103"/>
            <a:ext cx="8077200" cy="4953000"/>
          </a:xfrm>
        </p:spPr>
        <p:txBody>
          <a:bodyPr/>
          <a:lstStyle/>
          <a:p>
            <a:r>
              <a:rPr lang="es-419" altLang="en-US" sz="2800" noProof="0" dirty="0"/>
              <a:t>El asistente de validación revisa que:</a:t>
            </a:r>
          </a:p>
          <a:p>
            <a:pPr lvl="1"/>
            <a:r>
              <a:rPr lang="es-419" altLang="en-US" sz="2400" noProof="0" dirty="0"/>
              <a:t>El XML está bien formado y </a:t>
            </a:r>
            <a:r>
              <a:rPr lang="es-419" altLang="en-US" sz="2400" dirty="0"/>
              <a:t>lo </a:t>
            </a:r>
            <a:r>
              <a:rPr lang="es-419" altLang="en-US" sz="2400" noProof="0" dirty="0"/>
              <a:t>valida contra el DTD del NIMAS (y el DTD de MathML, si corresponde).</a:t>
            </a:r>
          </a:p>
          <a:p>
            <a:pPr lvl="1"/>
            <a:r>
              <a:rPr lang="es-419" altLang="en-US" sz="2400" noProof="0" dirty="0"/>
              <a:t>Todas las imágenes a las que se hace referencia en el XML y el OPF están presentes en la carpeta de imágenes.</a:t>
            </a:r>
          </a:p>
          <a:p>
            <a:r>
              <a:rPr lang="es-419" altLang="en-US" sz="2800" noProof="0" dirty="0"/>
              <a:t>El asistente no:</a:t>
            </a:r>
          </a:p>
          <a:p>
            <a:pPr lvl="1"/>
            <a:r>
              <a:rPr lang="es-419" altLang="en-US" sz="2400" noProof="0" dirty="0"/>
              <a:t>Verifica que los metadatos están correctos/completos.</a:t>
            </a:r>
          </a:p>
          <a:p>
            <a:pPr lvl="1"/>
            <a:r>
              <a:rPr lang="es-419" altLang="en-US" sz="2400" noProof="0" dirty="0"/>
              <a:t>Evalúa si el contenido está completo ni las decisiones de etiquetado.</a:t>
            </a:r>
          </a:p>
          <a:p>
            <a:pPr lvl="1"/>
            <a:r>
              <a:rPr lang="es-419" altLang="en-US" sz="2400" noProof="0" dirty="0"/>
              <a:t>Detecta archivos extraños en el archivo comprimido.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NIMAC Validation Wizard welcome screen with Next button circled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3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1" descr="NIMAC Validation Wizard Select Source screen with the OPF navigation box circled.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8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Validation Wizard showing the selected OPF in the text box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"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 descr="NIMAC Validation Wizard Validate screen showing the progress bar as validation is being run on the file set.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Validation Wizard results screen showing no errors and no warnings.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9144000" cy="681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/>
          <a:lstStyle/>
          <a:p>
            <a:r>
              <a:rPr lang="es-419" altLang="en-US" noProof="0" dirty="0"/>
              <a:t>Errores </a:t>
            </a:r>
            <a:r>
              <a:rPr lang="es-419" altLang="en-US" dirty="0"/>
              <a:t>hallados en la validación</a:t>
            </a:r>
            <a:endParaRPr lang="es-419" altLang="en-US" noProof="0" dirty="0"/>
          </a:p>
        </p:txBody>
      </p:sp>
      <p:sp>
        <p:nvSpPr>
          <p:cNvPr id="593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90780" y="1219200"/>
            <a:ext cx="8229600" cy="4678363"/>
          </a:xfrm>
        </p:spPr>
        <p:txBody>
          <a:bodyPr/>
          <a:lstStyle/>
          <a:p>
            <a:r>
              <a:rPr lang="es-419" altLang="en-US" sz="3000" noProof="0" dirty="0"/>
              <a:t>Si tienen errores, pueden ampliar la ventana para verlos o exportar el informe de errores.</a:t>
            </a:r>
          </a:p>
          <a:p>
            <a:r>
              <a:rPr lang="es-419" altLang="en-US" sz="3000" noProof="0" dirty="0"/>
              <a:t>Cualquier error que se muestre en el informe se debe corregir antes de presentar el conjunto de archivos.</a:t>
            </a:r>
          </a:p>
          <a:p>
            <a:r>
              <a:rPr lang="es-419" altLang="en-US" sz="3000" noProof="0" dirty="0"/>
              <a:t>Nota: Ciertos errores podrían detener al validador.</a:t>
            </a:r>
          </a:p>
          <a:p>
            <a:r>
              <a:rPr lang="es-419" altLang="en-US" sz="3000" noProof="0" dirty="0"/>
              <a:t>Después de realizar las correcciones, pasen el archivo por el asistente de nuevo para asegurarse de que no haya problemas adicionales.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Archivos dañados</a:t>
            </a:r>
          </a:p>
        </p:txBody>
      </p:sp>
      <p:sp>
        <p:nvSpPr>
          <p:cNvPr id="6041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419" altLang="en-US" sz="3000" noProof="0" dirty="0"/>
              <a:t>Después de comprimir sus conjuntos de archivos NIMAS, por favor verifiquen que los archivos no se dañaron durante el proceso de compresión.</a:t>
            </a:r>
          </a:p>
          <a:p>
            <a:r>
              <a:rPr lang="es-419" altLang="en-US" sz="3000" noProof="0" dirty="0"/>
              <a:t>Simplemente hagan clic en el archivo comprimido (zip). Si se abre, el archivo probablemente está bien y no se ha dañado.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1600200"/>
          </a:xfrm>
        </p:spPr>
        <p:txBody>
          <a:bodyPr/>
          <a:lstStyle/>
          <a:p>
            <a:r>
              <a:rPr lang="es-419" altLang="en-US" noProof="0" dirty="0"/>
              <a:t>Recordatorios y consejos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Transcripción de la página de título en el archivo XML</a:t>
            </a:r>
          </a:p>
        </p:txBody>
      </p:sp>
      <p:sp>
        <p:nvSpPr>
          <p:cNvPr id="6246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221163"/>
          </a:xfrm>
        </p:spPr>
        <p:txBody>
          <a:bodyPr/>
          <a:lstStyle/>
          <a:p>
            <a:r>
              <a:rPr lang="es-419" altLang="en-US" sz="2800" noProof="0" dirty="0"/>
              <a:t>El contenido de la página de título y/o la portada se debe proporcionar en el archivo XML mismo.</a:t>
            </a:r>
          </a:p>
          <a:p>
            <a:r>
              <a:rPr lang="es-419" altLang="en-US" sz="2800" noProof="0" dirty="0"/>
              <a:t>Si la información de la portada se repite en la página de título, solo la página de título debe estar capturada en el XML.</a:t>
            </a:r>
          </a:p>
          <a:p>
            <a:r>
              <a:rPr lang="es-419" altLang="en-US" sz="2800" noProof="0" dirty="0"/>
              <a:t>Sin embargo, cuando información bibliográfica, tal como el título completo, el ISBN, el nombre de la editorial, la serie o la edición estatal </a:t>
            </a:r>
            <a:r>
              <a:rPr lang="es-419" altLang="en-US" sz="2800" b="1" noProof="0" dirty="0"/>
              <a:t>únicamente</a:t>
            </a:r>
            <a:r>
              <a:rPr lang="es-419" altLang="en-US" sz="2800" noProof="0" dirty="0"/>
              <a:t> aparece en la portada, la portada debe estar en forma transcrita en el XML.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s-419" altLang="en-US" noProof="0" dirty="0"/>
              <a:t>Proporcionar un PDF completo en el conjunto de archivos NIMAS</a:t>
            </a:r>
          </a:p>
        </p:txBody>
      </p:sp>
      <p:sp>
        <p:nvSpPr>
          <p:cNvPr id="645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r>
              <a:rPr lang="es-419" altLang="en-US" sz="2700" noProof="0" dirty="0"/>
              <a:t>Asegúrense de que su PDF esté completo.</a:t>
            </a:r>
          </a:p>
          <a:p>
            <a:r>
              <a:rPr lang="es-419" altLang="en-US" sz="2700" noProof="0" dirty="0"/>
              <a:t>La página de título y la página de derechos de autor son obligatorias.</a:t>
            </a:r>
          </a:p>
          <a:p>
            <a:r>
              <a:rPr lang="es-419" altLang="en-US" sz="2700" noProof="0" dirty="0"/>
              <a:t>El PDF siempre debe incluir:</a:t>
            </a:r>
          </a:p>
          <a:p>
            <a:pPr lvl="1"/>
            <a:r>
              <a:rPr lang="es-419" altLang="en-US" sz="2700" noProof="0" dirty="0"/>
              <a:t>El título completo del libro</a:t>
            </a:r>
          </a:p>
          <a:p>
            <a:pPr lvl="1"/>
            <a:r>
              <a:rPr lang="es-419" altLang="en-US" sz="2700" noProof="0" dirty="0"/>
              <a:t>El ISBN</a:t>
            </a:r>
          </a:p>
          <a:p>
            <a:pPr lvl="1"/>
            <a:r>
              <a:rPr lang="es-419" altLang="en-US" sz="2700" noProof="0" dirty="0"/>
              <a:t>La declaración de derechos de autor</a:t>
            </a:r>
          </a:p>
          <a:p>
            <a:pPr lvl="1"/>
            <a:r>
              <a:rPr lang="es-419" altLang="en-US" sz="2700" noProof="0" dirty="0"/>
              <a:t>El sello de la editorial</a:t>
            </a:r>
          </a:p>
          <a:p>
            <a:r>
              <a:rPr lang="es-419" altLang="en-US" sz="2700" b="1" noProof="0" dirty="0"/>
              <a:t>Si hay información clave que solo se encuentra en la(s) portada(s), por favor incluyan las portadas en el PDF.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Tamaño del archivo PDF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defRPr/>
            </a:pPr>
            <a:r>
              <a:rPr lang="es-419" altLang="en-US" sz="3000" noProof="0" dirty="0"/>
              <a:t>El PDF en el conjunto de archivos NIMAS solo se usa para fines de verificación de los archivos.</a:t>
            </a:r>
          </a:p>
          <a:p>
            <a:pPr>
              <a:defRPr/>
            </a:pPr>
            <a:r>
              <a:rPr lang="es-419" altLang="en-US" sz="3000" noProof="0" dirty="0"/>
              <a:t>No se utiliza en la producción de ningún formato accesible.</a:t>
            </a:r>
          </a:p>
          <a:p>
            <a:pPr>
              <a:defRPr/>
            </a:pPr>
            <a:r>
              <a:rPr lang="es-419" altLang="en-US" sz="3000" noProof="0" dirty="0"/>
              <a:t>No es necesario proporcionar un PDF de alta calidad en el archivo NIMAS.</a:t>
            </a:r>
          </a:p>
          <a:p>
            <a:pPr>
              <a:defRPr/>
            </a:pPr>
            <a:r>
              <a:rPr lang="es-419" altLang="en-US" sz="3000" dirty="0"/>
              <a:t>Un PDF grande aumenta los tiempos de descarga, pero no agrega valor para el usuario.</a:t>
            </a:r>
            <a:endParaRPr lang="es-419" altLang="en-US" noProof="0" dirty="0"/>
          </a:p>
          <a:p>
            <a:pPr>
              <a:defRPr/>
            </a:pPr>
            <a:endParaRPr lang="es-419" altLang="en-US" noProof="0" dirty="0"/>
          </a:p>
          <a:p>
            <a:pPr marL="0" indent="0">
              <a:buFontTx/>
              <a:buNone/>
              <a:defRPr/>
            </a:pPr>
            <a:endParaRPr lang="es-419" altLang="en-US" noProof="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Metadatos &lt;head /&gt; en el XML</a:t>
            </a:r>
          </a:p>
        </p:txBody>
      </p:sp>
      <p:sp>
        <p:nvSpPr>
          <p:cNvPr id="6656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s-419" altLang="en-US" sz="3000" noProof="0" dirty="0"/>
              <a:t>Por favor </a:t>
            </a:r>
            <a:r>
              <a:rPr lang="es-419" altLang="en-US" sz="3000" b="1" noProof="0" dirty="0"/>
              <a:t>no</a:t>
            </a:r>
            <a:r>
              <a:rPr lang="es-419" altLang="en-US" sz="3000" noProof="0" dirty="0"/>
              <a:t> incluyan metadatos en el archivo XML de NIMAS.</a:t>
            </a:r>
          </a:p>
          <a:p>
            <a:r>
              <a:rPr lang="es-419" altLang="en-US" sz="3000" noProof="0" dirty="0"/>
              <a:t>Los metadatos para NIMAS se suministran en el OPF.</a:t>
            </a:r>
          </a:p>
          <a:p>
            <a:r>
              <a:rPr lang="es-419" altLang="en-US" sz="3000" noProof="0" dirty="0"/>
              <a:t>La especificación NIMAS requiere que &lt;head /&gt;  esté </a:t>
            </a:r>
            <a:r>
              <a:rPr lang="es-419" altLang="en-US" sz="3000" b="1" noProof="0" dirty="0"/>
              <a:t>vacío</a:t>
            </a:r>
            <a:r>
              <a:rPr lang="es-419" altLang="en-US" sz="3000" noProof="0" dirty="0"/>
              <a:t>.</a:t>
            </a:r>
          </a:p>
          <a:p>
            <a:r>
              <a:rPr lang="es-419" altLang="en-US" sz="3000" noProof="0" dirty="0"/>
              <a:t>Incluir metadatos que no son del NIMAS en un encabezado del XML puede retrasar la certificación.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Archivos extraños en el archivo comprimido</a:t>
            </a:r>
          </a:p>
        </p:txBody>
      </p:sp>
      <p:sp>
        <p:nvSpPr>
          <p:cNvPr id="675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534400" cy="4876800"/>
          </a:xfrm>
        </p:spPr>
        <p:txBody>
          <a:bodyPr/>
          <a:lstStyle/>
          <a:p>
            <a:r>
              <a:rPr lang="es-419" altLang="en-US" sz="2800" noProof="0" dirty="0"/>
              <a:t>Si se usa una computadora Mac para comprimir el conjunto de archivos, archivos extraños podrían terminar incluidos en el archivo comprimido (zip).</a:t>
            </a:r>
          </a:p>
          <a:p>
            <a:r>
              <a:rPr lang="es-419" altLang="en-US" sz="2800" noProof="0" dirty="0"/>
              <a:t>Estos archivos adicionales pueden causar que falle el proceso de carga del lote a OverDrive.</a:t>
            </a:r>
          </a:p>
          <a:p>
            <a:r>
              <a:rPr lang="es-419" altLang="en-US" sz="2800" noProof="0" dirty="0"/>
              <a:t>Por favor asegúrense de que archivos adicionales generados por Mac no se añadan al archivo comprimido.</a:t>
            </a:r>
          </a:p>
          <a:p>
            <a:r>
              <a:rPr lang="es-419" altLang="en-US" sz="2800" noProof="0" dirty="0"/>
              <a:t>No incluyan ningún otro archivo </a:t>
            </a:r>
            <a:r>
              <a:rPr lang="es-419" altLang="en-US" sz="2800" noProof="0" dirty="0">
                <a:cs typeface="Calibri" panose="020F0502020204030204" pitchFamily="34" charset="0"/>
              </a:rPr>
              <a:t>—tal como una captura de pantalla de una validación— en el archivo comprimido.</a:t>
            </a:r>
            <a:endParaRPr lang="es-419" altLang="en-US" sz="2800" noProof="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628900"/>
            <a:ext cx="8229600" cy="1600200"/>
          </a:xfrm>
        </p:spPr>
        <p:txBody>
          <a:bodyPr/>
          <a:lstStyle/>
          <a:p>
            <a:r>
              <a:rPr lang="es-419" altLang="en-US" noProof="0" dirty="0"/>
              <a:t>Recordatorios sobre MathML</a:t>
            </a:r>
            <a:br>
              <a:rPr lang="es-419" altLang="en-US" noProof="0" dirty="0"/>
            </a:br>
            <a:endParaRPr lang="es-419" altLang="en-US" noProof="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s-419" altLang="en-US" noProof="0" dirty="0"/>
              <a:t>Proporcionar MathML en NIMAS</a:t>
            </a:r>
          </a:p>
        </p:txBody>
      </p:sp>
      <p:sp>
        <p:nvSpPr>
          <p:cNvPr id="69635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noProof="0" dirty="0"/>
              <a:t>MathML es una marcación opcional para NIMAS que vuelve accesibles las notaciones matemáticas y científicas.</a:t>
            </a:r>
          </a:p>
          <a:p>
            <a:r>
              <a:rPr lang="es-419" altLang="en-US" noProof="0" dirty="0"/>
              <a:t>Se ofrece un breve documento de guía en el sitio web del NIMAC que proporciona la información cubierta aquí:  </a:t>
            </a:r>
          </a:p>
          <a:p>
            <a:r>
              <a:rPr lang="es-419" altLang="en-US" noProof="0" dirty="0">
                <a:hlinkClick r:id="rId2"/>
              </a:rPr>
              <a:t>http://www.nimac.us/wp-content/uploads/2019/04/MathML.pdf</a:t>
            </a:r>
            <a:r>
              <a:rPr lang="es-419" altLang="en-US" noProof="0" dirty="0"/>
              <a:t> </a:t>
            </a:r>
            <a:br>
              <a:rPr lang="es-419" altLang="en-US" noProof="0" dirty="0"/>
            </a:br>
            <a:endParaRPr lang="es-419" altLang="en-US" noProof="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Declaración de MathML 3.0</a:t>
            </a:r>
          </a:p>
        </p:txBody>
      </p:sp>
      <p:sp>
        <p:nvSpPr>
          <p:cNvPr id="7065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419" altLang="en-US" sz="1700" noProof="0" dirty="0"/>
              <a:t>&lt;?xml version="1.0" encoding="UTF-8"?&gt;                                              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&lt;!DOCTYPE dtbook PUBLIC "-//NISO//DTD dtbook 2005-3//EN"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"</a:t>
            </a:r>
            <a:r>
              <a:rPr lang="es-419" altLang="en-US" sz="1700" u="sng" noProof="0" dirty="0">
                <a:hlinkClick r:id="rId2"/>
              </a:rPr>
              <a:t>http://www.daisy.org/z3986/2005/dtbook-2005-3.dtd</a:t>
            </a:r>
            <a:r>
              <a:rPr lang="es-419" altLang="en-US" sz="1700" noProof="0" dirty="0"/>
              <a:t>" [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&lt;!ENTITY % MATHML.prefixed "INCLUDE" &gt;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&lt;!ENTITY % MATHML.prefix "m"&gt;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&lt;!ENTITY % mathML3 PUBLIC "-//W3C//DTD MathML 3.0//EN" "</a:t>
            </a:r>
            <a:r>
              <a:rPr lang="es-419" altLang="en-US" sz="1700" u="sng" noProof="0" dirty="0">
                <a:hlinkClick r:id="rId3"/>
              </a:rPr>
              <a:t>http://www.w3.org/Math/DTD/mathml3/mathml3.dtd</a:t>
            </a:r>
            <a:r>
              <a:rPr lang="es-419" altLang="en-US" sz="1700" noProof="0" dirty="0"/>
              <a:t>"&gt;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                %mathML3;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&lt;!ENTITY % externalFlow "| m:math"&gt;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&lt;!ENTITY % externalNamespaces "xmlns:m CDATA #FIXED 'http://www.w3.org/1998/Math/MathML'"&gt;]&gt;</a:t>
            </a:r>
          </a:p>
          <a:p>
            <a:pPr marL="0" indent="0">
              <a:buFontTx/>
              <a:buNone/>
            </a:pPr>
            <a:r>
              <a:rPr lang="es-419" altLang="en-US" sz="1700" noProof="0" dirty="0"/>
              <a:t>&lt;dtbook version="2005-3" xml:lang="en-US" xmlns="</a:t>
            </a:r>
            <a:r>
              <a:rPr lang="es-419" altLang="en-US" sz="1700" u="sng" noProof="0" dirty="0">
                <a:hlinkClick r:id="rId4"/>
              </a:rPr>
              <a:t>http://www.daisy.org/z3986/2005/dtbook/</a:t>
            </a:r>
            <a:r>
              <a:rPr lang="es-419" altLang="en-US" sz="1700" noProof="0" dirty="0"/>
              <a:t>" xmlns:m="</a:t>
            </a:r>
            <a:r>
              <a:rPr lang="es-419" altLang="en-US" sz="1700" u="sng" noProof="0" dirty="0">
                <a:hlinkClick r:id="rId5"/>
              </a:rPr>
              <a:t>http://www.w3.org/1998/Math/MathML</a:t>
            </a:r>
            <a:r>
              <a:rPr lang="es-419" altLang="en-US" sz="1700" noProof="0" dirty="0"/>
              <a:t>"&gt;</a:t>
            </a:r>
          </a:p>
          <a:p>
            <a:pPr marL="0" indent="0">
              <a:buFontTx/>
              <a:buNone/>
            </a:pPr>
            <a:r>
              <a:rPr lang="es-419" altLang="en-US" sz="1600" noProof="0" dirty="0"/>
              <a:t> 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Declaración de MathML 2.0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sz="1200" noProof="0" dirty="0"/>
              <a:t>&lt;?xml version="1.0" encoding="UTF-8"?&gt;                                              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&lt;!DOCTYPE dtbook PUBLIC "-//NISO//DTD dtbook 2005-3//EN"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"</a:t>
            </a:r>
            <a:r>
              <a:rPr lang="es-419" sz="1200" u="sng" noProof="0" dirty="0">
                <a:hlinkClick r:id="rId2"/>
              </a:rPr>
              <a:t>http://www.daisy.org/z3986/2005/dtbook-2005-3.dtd</a:t>
            </a:r>
            <a:r>
              <a:rPr lang="es-419" sz="1200" noProof="0" dirty="0"/>
              <a:t>" [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&lt;!ENTITY % MATHML.prefixed "INCLUDE" &gt;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&lt;!ENTITY % MATHML.prefix "m"&gt;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</a:t>
            </a: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&lt;!ENTITY % MATHML.Common.attrib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"xlink:href    CDATA       #IMPLIED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xlink:type     CDATA       #IMPLIED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class          CDATA       #IMPLIED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style          CDATA       #IMPLIED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id             estile          #IMPLIED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xref           IDREF       #IMPLIED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other          CDATA       #IMPLIED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xmlns:dtbook   CDATA       #FIXED 'http://www.daisy.org/z3986/2005/dtbook/'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         dtbook:smilref CDATA       #IMPLIED"  &gt;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&lt;!ENTITY % mathML2 PUBLIC "-//W3C//DTD MathML 2.0//EN"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           "</a:t>
            </a:r>
            <a:r>
              <a:rPr lang="es-419" sz="1200" u="sng" noProof="0" dirty="0">
                <a:hlinkClick r:id="rId3"/>
              </a:rPr>
              <a:t>http://www.w3.org/Math/DTD/mathml2/mathml2.dtd</a:t>
            </a:r>
            <a:r>
              <a:rPr lang="es-419" sz="1200" noProof="0" dirty="0"/>
              <a:t>"  &gt;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%mathML2;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&lt;!ENTITY % externalFlow "| m:math"&gt;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&lt;!ENTITY % externalNamespaces "xmlns:m CDATA #FIXED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 'http://www.w3.org/1998/Math/MathML'"&gt;]&gt; 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&lt;dtbook version="2005-3" xml:lang="en-US" xmlns="</a:t>
            </a:r>
            <a:r>
              <a:rPr lang="es-419" sz="1200" u="sng" noProof="0" dirty="0">
                <a:hlinkClick r:id="rId4"/>
              </a:rPr>
              <a:t>http://www.daisy.org/z3986/2005/dtbook/</a:t>
            </a:r>
            <a:r>
              <a:rPr lang="es-419" sz="1200" noProof="0" dirty="0"/>
              <a:t>" xmlns:m="</a:t>
            </a:r>
            <a:r>
              <a:rPr lang="es-419" sz="1200" u="sng" noProof="0" dirty="0">
                <a:hlinkClick r:id="rId5"/>
              </a:rPr>
              <a:t>http://www.w3.org/1998/Math/MathML</a:t>
            </a:r>
            <a:r>
              <a:rPr lang="es-419" sz="1200" noProof="0" dirty="0"/>
              <a:t>"&gt;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</a:t>
            </a:r>
          </a:p>
          <a:p>
            <a:pPr marL="0" indent="0">
              <a:buFontTx/>
              <a:buNone/>
              <a:defRPr/>
            </a:pPr>
            <a:r>
              <a:rPr lang="es-419" sz="1200" noProof="0" dirty="0"/>
              <a:t> </a:t>
            </a:r>
          </a:p>
          <a:p>
            <a:pPr>
              <a:defRPr/>
            </a:pPr>
            <a:endParaRPr lang="es-419" altLang="en-US" noProof="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10332"/>
            <a:ext cx="8763000" cy="1143000"/>
          </a:xfrm>
        </p:spPr>
        <p:txBody>
          <a:bodyPr/>
          <a:lstStyle/>
          <a:p>
            <a:r>
              <a:rPr lang="es-419" altLang="en-US" sz="4300" noProof="0" dirty="0"/>
              <a:t>Imágenes de reserva para MathML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266700" y="914400"/>
            <a:ext cx="8610600" cy="4678363"/>
          </a:xfrm>
        </p:spPr>
        <p:txBody>
          <a:bodyPr/>
          <a:lstStyle/>
          <a:p>
            <a:pPr>
              <a:defRPr/>
            </a:pPr>
            <a:r>
              <a:rPr lang="es-419" altLang="en-US" sz="3100" noProof="0" dirty="0"/>
              <a:t>Se requiere que los archivos que incluyen MathML también suministren imágenes de reserva para las expresiones matemáticas.</a:t>
            </a:r>
          </a:p>
          <a:p>
            <a:pPr>
              <a:defRPr/>
            </a:pPr>
            <a:r>
              <a:rPr lang="es-419" altLang="en-US" sz="3100" noProof="0" dirty="0"/>
              <a:t>Los archivos de imágenes deben ser de 300 dpi.</a:t>
            </a:r>
          </a:p>
          <a:p>
            <a:pPr>
              <a:defRPr/>
            </a:pPr>
            <a:r>
              <a:rPr lang="es-419" altLang="en-US" sz="3100" dirty="0"/>
              <a:t>Se hace referencia a l</a:t>
            </a:r>
            <a:r>
              <a:rPr lang="es-419" altLang="en-US" sz="3100" noProof="0" dirty="0"/>
              <a:t>as imágenes de reserva en el atributo &lt;altimg&gt; de las etiquetas &lt;math&gt;. </a:t>
            </a:r>
          </a:p>
          <a:p>
            <a:pPr marL="400050" lvl="1" indent="0">
              <a:buFontTx/>
              <a:buNone/>
              <a:defRPr/>
            </a:pPr>
            <a:endParaRPr lang="es-419" altLang="en-US" sz="1200" noProof="0" dirty="0"/>
          </a:p>
          <a:p>
            <a:pPr marL="400050" lvl="1" indent="0">
              <a:buFontTx/>
              <a:buNone/>
              <a:defRPr/>
            </a:pPr>
            <a:r>
              <a:rPr lang="es-419" altLang="en-US" sz="2700" noProof="0" dirty="0"/>
              <a:t>Ejemplo:</a:t>
            </a:r>
          </a:p>
          <a:p>
            <a:pPr marL="400050" lvl="1" indent="0">
              <a:buFontTx/>
              <a:buNone/>
              <a:defRPr/>
            </a:pPr>
            <a:r>
              <a:rPr lang="es-419" altLang="en-US" sz="2300" noProof="0" dirty="0"/>
              <a:t>&lt;m:math </a:t>
            </a:r>
            <a:r>
              <a:rPr lang="es-419" altLang="en-US" sz="23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altimg="./images/thruout/Equationp23.jpg" </a:t>
            </a:r>
            <a:r>
              <a:rPr lang="es-419" altLang="en-US" sz="2300" noProof="0" dirty="0"/>
              <a:t>alttext=""&gt;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Atributo alttext de MathML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s-419" altLang="en-US" sz="3000" noProof="0" dirty="0"/>
              <a:t>No se requiere texto Alt para MathML.</a:t>
            </a:r>
          </a:p>
          <a:p>
            <a:pPr>
              <a:defRPr/>
            </a:pPr>
            <a:r>
              <a:rPr lang="es-419" altLang="en-US" sz="3000" noProof="0" dirty="0"/>
              <a:t>Sin embargo, sí se requiere que el atributo alttext esté presente en las etiquetas &lt;math&gt;.</a:t>
            </a:r>
          </a:p>
          <a:p>
            <a:pPr marL="400050" lvl="1" indent="0">
              <a:buFontTx/>
              <a:buNone/>
              <a:defRPr/>
            </a:pPr>
            <a:r>
              <a:rPr lang="es-419" altLang="en-US" sz="3000" noProof="0" dirty="0"/>
              <a:t>Ejemplo:</a:t>
            </a:r>
          </a:p>
          <a:p>
            <a:pPr marL="400050" lvl="1" indent="0">
              <a:buFontTx/>
              <a:buNone/>
              <a:defRPr/>
            </a:pPr>
            <a:r>
              <a:rPr lang="es-419" altLang="en-US" sz="2200" noProof="0" dirty="0"/>
              <a:t>&lt;m:math altimg="./images/ch1/equationp32.jpg"</a:t>
            </a:r>
            <a:r>
              <a:rPr lang="es-419" altLang="en-US" sz="22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alttext=""</a:t>
            </a:r>
            <a:r>
              <a:rPr lang="es-419" altLang="en-US" sz="2200" noProof="0" dirty="0"/>
              <a:t>&gt;</a:t>
            </a:r>
          </a:p>
          <a:p>
            <a:pPr>
              <a:defRPr/>
            </a:pPr>
            <a:r>
              <a:rPr lang="es-419" altLang="en-US" sz="3000" noProof="0" dirty="0"/>
              <a:t>A menos que estén incluyendo una descripción de la expresión matemática, dejen vacío el atributo.</a:t>
            </a:r>
          </a:p>
          <a:p>
            <a:pPr>
              <a:defRPr/>
            </a:pPr>
            <a:r>
              <a:rPr lang="es-419" altLang="en-US" sz="3000" noProof="0" dirty="0"/>
              <a:t>Por favor no incluyan texto marcador de posición</a:t>
            </a:r>
            <a:r>
              <a:rPr lang="es-419" altLang="en-US" sz="3000" dirty="0"/>
              <a:t>, tal como “math” o el nombre del archivo de imagen.</a:t>
            </a:r>
            <a:endParaRPr lang="es-419" altLang="en-US" sz="2200" noProof="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676400"/>
            <a:ext cx="8229600" cy="2057400"/>
          </a:xfrm>
        </p:spPr>
        <p:txBody>
          <a:bodyPr/>
          <a:lstStyle/>
          <a:p>
            <a:br>
              <a:rPr lang="es-419" altLang="en-US" noProof="0" dirty="0"/>
            </a:br>
            <a:r>
              <a:rPr lang="es-419" altLang="en-US" noProof="0" dirty="0"/>
              <a:t>Entrega de archivos: </a:t>
            </a:r>
            <a:br>
              <a:rPr lang="es-419" altLang="en-US" noProof="0" dirty="0"/>
            </a:br>
            <a:r>
              <a:rPr lang="es-419" altLang="en-US" noProof="0" dirty="0"/>
              <a:t>Procedimientos de entrega por lotes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4200" noProof="0" dirty="0"/>
              <a:t>Carga manual y entrega por lotes</a:t>
            </a:r>
          </a:p>
        </p:txBody>
      </p:sp>
      <p:sp>
        <p:nvSpPr>
          <p:cNvPr id="768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s-419" altLang="en-US" noProof="0" dirty="0"/>
              <a:t>Los archivos de hasta 300 MB cada uno se pueden cargar manualmente en el sistema del NIMAC.</a:t>
            </a:r>
          </a:p>
          <a:p>
            <a:r>
              <a:rPr lang="es-419" altLang="en-US" noProof="0" dirty="0"/>
              <a:t>Debido a los tiempos de carga, sin embargo, quizá deban considerar entregar los archivos de más de 250 MB por FTP.</a:t>
            </a:r>
          </a:p>
          <a:p>
            <a:r>
              <a:rPr lang="es-419" altLang="en-US" noProof="0" dirty="0"/>
              <a:t>No hay un tamaño de archivo mínimo o máximo para enviar los archivos por FTP.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Entrega de archivos por FTP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defRPr/>
            </a:pPr>
            <a:r>
              <a:rPr lang="es-419" altLang="en-US" sz="3000" noProof="0" dirty="0"/>
              <a:t>Los archivos de más de 300 MB se deben entregar directamente a nuestro proveedor del sistema, OverDrive, por FTP. </a:t>
            </a:r>
          </a:p>
          <a:p>
            <a:pPr>
              <a:defRPr/>
            </a:pPr>
            <a:r>
              <a:rPr lang="es-419" altLang="en-US" sz="3000" noProof="0" dirty="0"/>
              <a:t>La ubicación del host de FTP es:</a:t>
            </a:r>
          </a:p>
          <a:p>
            <a:pPr marL="0" indent="0">
              <a:buFontTx/>
              <a:buNone/>
              <a:defRPr/>
            </a:pPr>
            <a:r>
              <a:rPr lang="es-419" sz="3000" noProof="0" dirty="0"/>
              <a:t>	</a:t>
            </a:r>
            <a:r>
              <a:rPr lang="es-419" sz="3000" b="1" noProof="0" dirty="0"/>
              <a:t>transfer.overdrive.com </a:t>
            </a:r>
          </a:p>
          <a:p>
            <a:pPr>
              <a:defRPr/>
            </a:pPr>
            <a:r>
              <a:rPr lang="es-419" altLang="en-US" sz="3000" noProof="0" dirty="0"/>
              <a:t>Si todavía no tienen un nombre de inicio de sesión FTP, pueden solicitarlo por correo electrónico a OverDrive:  </a:t>
            </a:r>
          </a:p>
          <a:p>
            <a:pPr marL="0" indent="0">
              <a:buFontTx/>
              <a:buNone/>
              <a:defRPr/>
            </a:pPr>
            <a:r>
              <a:rPr lang="es-419" altLang="en-US" sz="3000" noProof="0" dirty="0"/>
              <a:t>	</a:t>
            </a:r>
            <a:r>
              <a:rPr lang="es-419" altLang="en-US" sz="3000" b="1" noProof="0" dirty="0">
                <a:hlinkClick r:id="rId2"/>
              </a:rPr>
              <a:t>nimac-s</a:t>
            </a:r>
            <a:r>
              <a:rPr lang="es-419" sz="3000" b="1" noProof="0" dirty="0">
                <a:hlinkClick r:id="rId2"/>
              </a:rPr>
              <a:t>upport@overdrive.com</a:t>
            </a:r>
            <a:r>
              <a:rPr lang="es-419" sz="3000" b="1" noProof="0" dirty="0"/>
              <a:t> </a:t>
            </a:r>
            <a:endParaRPr lang="es-419" altLang="en-US" sz="3000" b="1" noProof="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 noChangeArrowheads="1"/>
          </p:cNvSpPr>
          <p:nvPr>
            <p:ph type="title"/>
          </p:nvPr>
        </p:nvSpPr>
        <p:spPr>
          <a:xfrm>
            <a:off x="423620" y="10332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Solicitar acceso a FTP</a:t>
            </a:r>
          </a:p>
        </p:txBody>
      </p:sp>
      <p:sp>
        <p:nvSpPr>
          <p:cNvPr id="7885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229600" cy="4754563"/>
          </a:xfrm>
        </p:spPr>
        <p:txBody>
          <a:bodyPr/>
          <a:lstStyle/>
          <a:p>
            <a:r>
              <a:rPr lang="es-419" altLang="en-US" noProof="0" dirty="0"/>
              <a:t>En su solicitud, incluyan su ID de inicio de sesión del NIMAC para la cuenta de la editorial.</a:t>
            </a:r>
          </a:p>
          <a:p>
            <a:r>
              <a:rPr lang="es-419" altLang="en-US" noProof="0" dirty="0"/>
              <a:t>Si es una editorial, recomendamos que cree cuentas para sus proveedores para que puedan solicitar su propio nombre de inicio de sesión FTP.</a:t>
            </a:r>
          </a:p>
          <a:p>
            <a:r>
              <a:rPr lang="es-419" altLang="en-US" noProof="0" dirty="0"/>
              <a:t>Si es un proveedor, necesitará un nombre de inicio de sesión</a:t>
            </a:r>
            <a:r>
              <a:rPr lang="es-419" altLang="en-US" dirty="0"/>
              <a:t> FTP por separado para cada cuenta de cada editorial con la que trabaje</a:t>
            </a:r>
            <a:r>
              <a:rPr lang="es-419" altLang="en-US" noProof="0" dirty="0"/>
              <a:t>.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r>
              <a:rPr lang="es-419" altLang="en-US" sz="4000" noProof="0" dirty="0"/>
              <a:t>Colocar archivos en el directorio raíz</a:t>
            </a:r>
          </a:p>
        </p:txBody>
      </p:sp>
      <p:sp>
        <p:nvSpPr>
          <p:cNvPr id="80899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noProof="0" dirty="0"/>
              <a:t>Al entregar los archivos NIMAS, coloquen los archivos únicamente en el directorio raíz (</a:t>
            </a:r>
            <a:r>
              <a:rPr lang="es-419" altLang="en-US" noProof="0" dirty="0" err="1"/>
              <a:t>root</a:t>
            </a:r>
            <a:r>
              <a:rPr lang="es-419" altLang="en-US" noProof="0" dirty="0"/>
              <a:t>) del FTP.</a:t>
            </a:r>
          </a:p>
          <a:p>
            <a:r>
              <a:rPr lang="es-419" altLang="en-US" noProof="0" dirty="0"/>
              <a:t>No utilicen carpetas ni subcarpetas en el FTP.</a:t>
            </a:r>
          </a:p>
          <a:p>
            <a:endParaRPr lang="es-419" altLang="en-US" sz="1000" noProof="0" dirty="0"/>
          </a:p>
          <a:p>
            <a:r>
              <a:rPr lang="es-419" altLang="en-US" noProof="0" dirty="0"/>
              <a:t>El proceso por lotes automatizado no puede detectar los archivos que se entregan dentro de carpetas.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El informe diario </a:t>
            </a:r>
            <a:br>
              <a:rPr lang="es-419" altLang="en-US" noProof="0" dirty="0"/>
            </a:br>
            <a:r>
              <a:rPr lang="es-419" altLang="en-US" noProof="0" dirty="0"/>
              <a:t>de entregas de lotes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Informe de entrega de lotes</a:t>
            </a:r>
          </a:p>
        </p:txBody>
      </p:sp>
      <p:sp>
        <p:nvSpPr>
          <p:cNvPr id="829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52400" y="838200"/>
            <a:ext cx="8534400" cy="4830762"/>
          </a:xfrm>
        </p:spPr>
        <p:txBody>
          <a:bodyPr/>
          <a:lstStyle/>
          <a:p>
            <a:r>
              <a:rPr lang="es-419" altLang="en-US" sz="3050" noProof="0" dirty="0"/>
              <a:t>Las entregas por FTP se procesan por la noche.</a:t>
            </a:r>
          </a:p>
          <a:p>
            <a:r>
              <a:rPr lang="es-419" altLang="en-US" sz="3050" noProof="0" dirty="0"/>
              <a:t>A la mañana siguiente, ustedes recibirán un informe automatizado que detalla los resultados del procesamiento.</a:t>
            </a:r>
          </a:p>
          <a:p>
            <a:r>
              <a:rPr lang="es-419" altLang="en-US" sz="3050" noProof="0" dirty="0"/>
              <a:t>Este informe se enviará al usuario cuyo correo electrónico está asociado al nombre de inicio de sesión FTP.</a:t>
            </a:r>
          </a:p>
          <a:p>
            <a:r>
              <a:rPr lang="es-419" altLang="en-US" sz="3050" noProof="0" dirty="0"/>
              <a:t>Si usted es un proveedor que proporciona archivos a varias editoriales, recibirá un informe separado para cada editorial.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Asegúrense de leer el informe</a:t>
            </a:r>
          </a:p>
        </p:txBody>
      </p:sp>
      <p:sp>
        <p:nvSpPr>
          <p:cNvPr id="839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s-419" altLang="en-US" noProof="0" dirty="0"/>
              <a:t>Este informe sustituye el sistema de seguimiento de entregas que se utilizaba anteriormente. </a:t>
            </a:r>
          </a:p>
          <a:p>
            <a:r>
              <a:rPr lang="es-419" altLang="en-US" b="1" noProof="0" dirty="0"/>
              <a:t>Asegúrense de revisar todos los informes que reciban -- Este informe diario es su notificación oficial de parte de OverDrive si falla una entrega.</a:t>
            </a:r>
            <a:endParaRPr lang="es-419" altLang="en-US" noProof="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Lectura del informe</a:t>
            </a:r>
          </a:p>
        </p:txBody>
      </p:sp>
      <p:sp>
        <p:nvSpPr>
          <p:cNvPr id="849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419" altLang="en-US" noProof="0" dirty="0"/>
              <a:t>En la parte superior del informe verán un resumen de los resultados de la carga.</a:t>
            </a:r>
          </a:p>
          <a:p>
            <a:r>
              <a:rPr lang="es-419" altLang="en-US" b="1" noProof="0" dirty="0"/>
              <a:t>Si el informe muestra que no hay cargas fallidas, no necesitan realizar ninguna acción más.</a:t>
            </a:r>
          </a:p>
          <a:p>
            <a:r>
              <a:rPr lang="es-419" altLang="en-US" noProof="0" dirty="0"/>
              <a:t>Si el informe </a:t>
            </a:r>
            <a:r>
              <a:rPr lang="es-419" altLang="en-US" b="1" noProof="0" dirty="0"/>
              <a:t>sí</a:t>
            </a:r>
            <a:r>
              <a:rPr lang="es-419" altLang="en-US" noProof="0" dirty="0"/>
              <a:t> muestra cargas fallidas, por favor lean la información en la columna Details/Detalles, corrijan el problema, y entreguen el archivo de nuevo. 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3600" noProof="0" dirty="0"/>
              <a:t>Informe: Todas las cargas se realizaron correctamente</a:t>
            </a:r>
          </a:p>
        </p:txBody>
      </p:sp>
      <p:sp>
        <p:nvSpPr>
          <p:cNvPr id="86019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endParaRPr lang="en-US" altLang="en-US" dirty="0"/>
          </a:p>
        </p:txBody>
      </p:sp>
      <p:pic>
        <p:nvPicPr>
          <p:cNvPr id="86020" name="Picture 1" descr="Report showing all successful uploads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1600200"/>
            <a:ext cx="9144001" cy="346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s-419" altLang="en-US" sz="3600" noProof="0" dirty="0"/>
              <a:t>Informe que incluye una carga fallida</a:t>
            </a:r>
          </a:p>
        </p:txBody>
      </p:sp>
      <p:sp>
        <p:nvSpPr>
          <p:cNvPr id="87043" name="Content Placeholder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/>
          <a:lstStyle/>
          <a:p>
            <a:endParaRPr lang="en-US" altLang="en-US" dirty="0"/>
          </a:p>
        </p:txBody>
      </p:sp>
      <p:pic>
        <p:nvPicPr>
          <p:cNvPr id="87044" name="Picture 1" descr="Report showing 3 successful uploads but one failed upload. Failed uploads will show at the top of the report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363"/>
            <a:ext cx="914400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0332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Cargas fallidas</a:t>
            </a:r>
          </a:p>
        </p:txBody>
      </p:sp>
      <p:sp>
        <p:nvSpPr>
          <p:cNvPr id="890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8534400" cy="4708525"/>
          </a:xfrm>
        </p:spPr>
        <p:txBody>
          <a:bodyPr/>
          <a:lstStyle/>
          <a:p>
            <a:r>
              <a:rPr lang="es-419" altLang="en-US" noProof="0" dirty="0"/>
              <a:t>Si falla una entrega, la columna Details/Detalles en el informe diario proporcionará la </a:t>
            </a:r>
            <a:r>
              <a:rPr lang="es-419" altLang="en-US" dirty="0"/>
              <a:t>información relacionada con el error que impidió la carga.</a:t>
            </a:r>
            <a:endParaRPr lang="es-419" altLang="en-US" noProof="0" dirty="0"/>
          </a:p>
          <a:p>
            <a:r>
              <a:rPr lang="es-419" altLang="en-US" b="1" noProof="0" dirty="0"/>
              <a:t>El informe diario es su notificación oficial respecto a las entregas fallidas.</a:t>
            </a:r>
          </a:p>
          <a:p>
            <a:r>
              <a:rPr lang="es-419" altLang="en-US" b="1" noProof="0" dirty="0"/>
              <a:t>Ustedes son responsables de corregir el problema y reenviar cualquier archivo que no se logró cargar.</a:t>
            </a:r>
          </a:p>
          <a:p>
            <a:r>
              <a:rPr lang="es-419" altLang="en-US" noProof="0" dirty="0"/>
              <a:t>Si tienen alguna pregunta acerca del error, comuníquense con el NIMAC.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52400"/>
            <a:ext cx="917257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23825"/>
            <a:ext cx="9096375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Carga de archivos corregidos</a:t>
            </a:r>
          </a:p>
        </p:txBody>
      </p:sp>
      <p:sp>
        <p:nvSpPr>
          <p:cNvPr id="9216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419" altLang="en-US" noProof="0" dirty="0"/>
              <a:t>Una vez que han corregido y reenviado un archivo, no necesitan cursar ninguna notificación a OverDrive o al NIMAC.</a:t>
            </a:r>
          </a:p>
          <a:p>
            <a:r>
              <a:rPr lang="es-419" altLang="en-US" noProof="0" dirty="0"/>
              <a:t>Simplemente entreguen el(los) archivo(s) de nuevo por FTP.</a:t>
            </a:r>
          </a:p>
          <a:p>
            <a:r>
              <a:rPr lang="es-419" altLang="en-US" noProof="0" dirty="0"/>
              <a:t>La nueva entrega aparecerá en el informe diario del día siguiente.</a:t>
            </a:r>
          </a:p>
          <a:p>
            <a:r>
              <a:rPr lang="es-419" altLang="en-US" noProof="0" dirty="0"/>
              <a:t>Podrán verificar en ese momento que el archivo corregido se cargó con éxito.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Inventario Certificado</a:t>
            </a:r>
          </a:p>
        </p:txBody>
      </p:sp>
      <p:sp>
        <p:nvSpPr>
          <p:cNvPr id="931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419" altLang="en-US" noProof="0" dirty="0"/>
              <a:t>El sistema está diseñado para impedir la carga de archivos duplicados.</a:t>
            </a:r>
          </a:p>
          <a:p>
            <a:r>
              <a:rPr lang="es-419" altLang="en-US" noProof="0" dirty="0"/>
              <a:t>Si un archivo ya ha sido certificado, el sistema impedirá que sobrescriban el archivo.</a:t>
            </a:r>
          </a:p>
          <a:p>
            <a:r>
              <a:rPr lang="es-419" altLang="en-US" noProof="0" dirty="0"/>
              <a:t>Si necesitan reenviar intencionalmente un archivo que está en estado Certificado, contáctennos y podemos mover el archivo a Detenido para que se pueda reemplazar.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 noChangeArrowheads="1"/>
          </p:cNvSpPr>
          <p:nvPr>
            <p:ph type="title"/>
          </p:nvPr>
        </p:nvSpPr>
        <p:spPr>
          <a:xfrm>
            <a:off x="216976" y="0"/>
            <a:ext cx="8686800" cy="914400"/>
          </a:xfrm>
        </p:spPr>
        <p:txBody>
          <a:bodyPr/>
          <a:lstStyle/>
          <a:p>
            <a:r>
              <a:rPr lang="es-419" altLang="en-US" sz="4300" noProof="0" dirty="0"/>
              <a:t>Revisión de archivos por el NIMAC</a:t>
            </a:r>
          </a:p>
        </p:txBody>
      </p:sp>
      <p:sp>
        <p:nvSpPr>
          <p:cNvPr id="9421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40224" y="762000"/>
            <a:ext cx="8686800" cy="4724400"/>
          </a:xfrm>
        </p:spPr>
        <p:txBody>
          <a:bodyPr/>
          <a:lstStyle/>
          <a:p>
            <a:r>
              <a:rPr lang="es-419" altLang="en-US" sz="3100" noProof="0" dirty="0"/>
              <a:t>Los archivos recién cargados aparecen automáticamente en el inventario No Certificado y se colocan en la cola de revisión de archivos.</a:t>
            </a:r>
          </a:p>
          <a:p>
            <a:r>
              <a:rPr lang="es-419" altLang="en-US" sz="3100" dirty="0"/>
              <a:t>Los archivos generalmente se revisan en el orden en que se reciben, pero con todo gusto aceleraremos los archivos cuando existe una necesidad inmediata.</a:t>
            </a:r>
            <a:endParaRPr lang="es-419" altLang="en-US" sz="3100" noProof="0" dirty="0"/>
          </a:p>
          <a:p>
            <a:r>
              <a:rPr lang="es-419" altLang="en-US" sz="3100" noProof="0" dirty="0"/>
              <a:t>Si se identifica algún problema en la revisión de un archivo, nos contactaremos con ustedes con cualquier pregunta o comentario.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¿Preguntas?</a:t>
            </a:r>
          </a:p>
        </p:txBody>
      </p:sp>
      <p:sp>
        <p:nvSpPr>
          <p:cNvPr id="952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419" altLang="en-US" noProof="0" dirty="0"/>
              <a:t>No duden en comunicarse con nosotros para obtener asistencia: </a:t>
            </a:r>
          </a:p>
          <a:p>
            <a:endParaRPr lang="es-419" altLang="en-US" noProof="0" dirty="0"/>
          </a:p>
          <a:p>
            <a:pPr algn="ctr">
              <a:buFontTx/>
              <a:buNone/>
            </a:pPr>
            <a:r>
              <a:rPr lang="es-419" altLang="en-US" noProof="0" dirty="0">
                <a:hlinkClick r:id="rId2"/>
              </a:rPr>
              <a:t>nimac@aph.org</a:t>
            </a:r>
            <a:r>
              <a:rPr lang="es-419" altLang="en-US" noProof="0" dirty="0"/>
              <a:t>  </a:t>
            </a:r>
          </a:p>
          <a:p>
            <a:pPr algn="ctr">
              <a:buFontTx/>
              <a:buNone/>
            </a:pPr>
            <a:r>
              <a:rPr lang="es-419" altLang="en-US" noProof="0" dirty="0"/>
              <a:t>877-526-4622</a:t>
            </a:r>
          </a:p>
          <a:p>
            <a:pPr>
              <a:buFontTx/>
              <a:buNone/>
            </a:pPr>
            <a:r>
              <a:rPr lang="es-419" altLang="en-US" sz="1400" noProof="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s-419" altLang="en-US" sz="1400" noProof="0" dirty="0">
                <a:solidFill>
                  <a:srgbClr val="000099"/>
                </a:solidFill>
              </a:rPr>
              <a:t>	 El contenido de este recurso fue desarrollado bajo una subvención del Departamento de Educación de EE. UU., #H327E160001. Sin embargo, este contenido no representa necesariamente la política del Departamento de Educación de EE. UU., y el lector no debe suponer un respaldo del gobierno federal, Responsable del Proyecto: Tara Courchaine.</a:t>
            </a:r>
            <a:endParaRPr lang="es-419" altLang="en-US" sz="2800" b="1" noProof="0" dirty="0">
              <a:solidFill>
                <a:srgbClr val="000099"/>
              </a:solidFill>
            </a:endParaRPr>
          </a:p>
          <a:p>
            <a:pPr algn="ctr">
              <a:buFontTx/>
              <a:buNone/>
            </a:pPr>
            <a:endParaRPr lang="es-419" altLang="en-US" sz="2800" b="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B7FDDE-49C3-425D-ACC2-59059C251410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5101da5b-6c2e-4d78-9a91-ac859c4bc6fa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11296</TotalTime>
  <Words>3880</Words>
  <Application>Microsoft Office PowerPoint</Application>
  <PresentationFormat>Presentación en pantalla (4:3)</PresentationFormat>
  <Paragraphs>293</Paragraphs>
  <Slides>79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79</vt:i4>
      </vt:variant>
    </vt:vector>
  </HeadingPairs>
  <TitlesOfParts>
    <vt:vector size="83" baseType="lpstr">
      <vt:lpstr>Arial</vt:lpstr>
      <vt:lpstr>Tahoma</vt:lpstr>
      <vt:lpstr>NIMAClayout</vt:lpstr>
      <vt:lpstr>Photo Editor Photo</vt:lpstr>
      <vt:lpstr>Presentación de PowerPoint</vt:lpstr>
      <vt:lpstr>La presentación de hoy</vt:lpstr>
      <vt:lpstr>Preparación de los archivos NIMAS:  La especificación y las directrices de la estructura</vt:lpstr>
      <vt:lpstr>Recursos para NIMAS</vt:lpstr>
      <vt:lpstr>La especificación NIMAS</vt:lpstr>
      <vt:lpstr>Presentación de PowerPoint</vt:lpstr>
      <vt:lpstr>La especificación NIMAS</vt:lpstr>
      <vt:lpstr>Las Directrices de la Estructura DAISY</vt:lpstr>
      <vt:lpstr>Uso de las Directrices de la Estructura DAISY</vt:lpstr>
      <vt:lpstr>Presentación de PowerPoint</vt:lpstr>
      <vt:lpstr>Presentación de PowerPoint</vt:lpstr>
      <vt:lpstr>Presentación de PowerPoint</vt:lpstr>
      <vt:lpstr>Elementos estructurales principales</vt:lpstr>
      <vt:lpstr>Presentación de PowerPoint</vt:lpstr>
      <vt:lpstr>Presentación de PowerPoint</vt:lpstr>
      <vt:lpstr>Preguntas técnicas</vt:lpstr>
      <vt:lpstr>Centro Nacional AEM</vt:lpstr>
      <vt:lpstr>Sitio web del NIMAC</vt:lpstr>
      <vt:lpstr>Presentación de PowerPoint</vt:lpstr>
      <vt:lpstr>  Presentación de los metadatos</vt:lpstr>
      <vt:lpstr>Metadatos requeridos</vt:lpstr>
      <vt:lpstr>Búsqueda en el NIMAC</vt:lpstr>
      <vt:lpstr>Los OPF y los registros en el sistema</vt:lpstr>
      <vt:lpstr>Revisión de metadatos del NIMAC</vt:lpstr>
      <vt:lpstr>Correcciones de metadatos por el personal</vt:lpstr>
      <vt:lpstr>Directrices para Metadatos del NIMAC</vt:lpstr>
      <vt:lpstr>Consultas sobre metadatos</vt:lpstr>
      <vt:lpstr>Una herramienta adicional para producir metadatos con las etiquetas y los formatos correctos . . .</vt:lpstr>
      <vt:lpstr>Herramienta Excel a OPF</vt:lpstr>
      <vt:lpstr>Transformar Excel en OPF</vt:lpstr>
      <vt:lpstr>De esto. . .</vt:lpstr>
      <vt:lpstr>¡A esto!</vt:lpstr>
      <vt:lpstr>Hoja de metadatos de Excel a OPF</vt:lpstr>
      <vt:lpstr>Los “OPF iniciadores”</vt:lpstr>
      <vt:lpstr>Presentación de PowerPoint</vt:lpstr>
      <vt:lpstr>Presentación de PowerPoint</vt:lpstr>
      <vt:lpstr>Presentación de PowerPoint</vt:lpstr>
      <vt:lpstr>Presentación de PowerPoint</vt:lpstr>
      <vt:lpstr>Validación de archivos</vt:lpstr>
      <vt:lpstr>Validación por el NIMAC</vt:lpstr>
      <vt:lpstr>Asistente de Validación</vt:lpstr>
      <vt:lpstr>El Asistente de Validación se puede descargar en cualquier momento de la página Resources/Recursos del sistema</vt:lpstr>
      <vt:lpstr>Uso del Asistente de Validación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Errores hallados en la validación</vt:lpstr>
      <vt:lpstr>Archivos dañados</vt:lpstr>
      <vt:lpstr>Recordatorios y consejos</vt:lpstr>
      <vt:lpstr>Transcripción de la página de título en el archivo XML</vt:lpstr>
      <vt:lpstr>Proporcionar un PDF completo en el conjunto de archivos NIMAS</vt:lpstr>
      <vt:lpstr>Tamaño del archivo PDF</vt:lpstr>
      <vt:lpstr>Metadatos &lt;head /&gt; en el XML</vt:lpstr>
      <vt:lpstr>Archivos extraños en el archivo comprimido</vt:lpstr>
      <vt:lpstr>Recordatorios sobre MathML </vt:lpstr>
      <vt:lpstr>Proporcionar MathML en NIMAS</vt:lpstr>
      <vt:lpstr>Declaración de MathML 3.0</vt:lpstr>
      <vt:lpstr>Declaración de MathML 2.0</vt:lpstr>
      <vt:lpstr>Imágenes de reserva para MathML</vt:lpstr>
      <vt:lpstr>Atributo alttext de MathML</vt:lpstr>
      <vt:lpstr> Entrega de archivos:  Procedimientos de entrega por lotes</vt:lpstr>
      <vt:lpstr>Carga manual y entrega por lotes</vt:lpstr>
      <vt:lpstr>Entrega de archivos por FTP</vt:lpstr>
      <vt:lpstr>Solicitar acceso a FTP</vt:lpstr>
      <vt:lpstr>Colocar archivos en el directorio raíz</vt:lpstr>
      <vt:lpstr>El informe diario  de entregas de lotes</vt:lpstr>
      <vt:lpstr>Informe de entrega de lotes</vt:lpstr>
      <vt:lpstr>Asegúrense de leer el informe</vt:lpstr>
      <vt:lpstr>Lectura del informe</vt:lpstr>
      <vt:lpstr>Informe: Todas las cargas se realizaron correctamente</vt:lpstr>
      <vt:lpstr>Informe que incluye una carga fallida</vt:lpstr>
      <vt:lpstr>Cargas fallidas</vt:lpstr>
      <vt:lpstr>Presentación de PowerPoint</vt:lpstr>
      <vt:lpstr>Carga de archivos corregidos</vt:lpstr>
      <vt:lpstr>Inventario Certificado</vt:lpstr>
      <vt:lpstr>Revisión de archivos por el NIMAC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Bertha Pancorvo</cp:lastModifiedBy>
  <cp:revision>1385</cp:revision>
  <dcterms:created xsi:type="dcterms:W3CDTF">2006-11-09T18:18:09Z</dcterms:created>
  <dcterms:modified xsi:type="dcterms:W3CDTF">2021-08-27T18:28:05Z</dcterms:modified>
</cp:coreProperties>
</file>