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Arial Black" panose="020B0A04020102020204" pitchFamily="34" charset="0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hqcGjRsZXa9nIrJ+S8iMRS69Ks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91" autoAdjust="0"/>
    <p:restoredTop sz="94291" autoAdjust="0"/>
  </p:normalViewPr>
  <p:slideViewPr>
    <p:cSldViewPr snapToGrid="0" snapToObjects="1">
      <p:cViewPr varScale="1">
        <p:scale>
          <a:sx n="64" d="100"/>
          <a:sy n="64" d="100"/>
        </p:scale>
        <p:origin x="125" y="1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5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5a144112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5a144112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c5a1441129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c4f246892c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c4f246892c_0_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gc4f246892c_0_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c4f246892c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c4f246892c_0_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25" name="Google Shape;125;gc4f246892c_0_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c4f246892c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c4f246892c_0_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c4f246892c_0_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c4f246892c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c4f246892c_0_1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c4f246892c_0_1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c4f246892c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c4f246892c_0_10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52" name="Google Shape;152;gc4f246892c_0_10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c4f246892c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c4f246892c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c4f246892c_0_1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c4f246892c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c4f246892c_0_1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c4f246892c_0_1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c4f246892c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c4f246892c_0_1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78" name="Google Shape;178;gc4f246892c_0_1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c5a144112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c5a1441129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gc5a1441129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c5a143c43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c5a143c430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c5a143c430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19178" y="0"/>
            <a:ext cx="80367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6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3028950" y="636916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 Black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8" name="Google Shape;38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19178" y="0"/>
            <a:ext cx="80367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2286000" y="1946031"/>
            <a:ext cx="6229350" cy="412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19178" y="0"/>
            <a:ext cx="80367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0" descr="Quotation mark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5431" y="1297354"/>
            <a:ext cx="1539631" cy="1539631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0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 Black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1" name="Google Shape;5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19178" y="0"/>
            <a:ext cx="80367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1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19178" y="0"/>
            <a:ext cx="80367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2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no footer">
  <p:cSld name="Blank - no foot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Google Shape;62;p14"/>
          <p:cNvCxnSpPr/>
          <p:nvPr/>
        </p:nvCxnSpPr>
        <p:spPr>
          <a:xfrm>
            <a:off x="533400" y="381000"/>
            <a:ext cx="8153400" cy="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457200" y="1183511"/>
            <a:ext cx="82296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  <a:defRPr sz="32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3028950" y="636916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em.cast.org/creating/nimas-from-digital-materials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aem.cast.org/creating/nimas-from-digital-materials-exemplar.html" TargetMode="External"/><Relationship Id="rId4" Type="http://schemas.openxmlformats.org/officeDocument/2006/relationships/hyperlink" Target="https://clusive.cast.org/account/login?next=/reader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em.cast.org/creating/nimas-from-digital-materials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aem.cast.org/creating/nimas-from-digital-materials-exemplar.html" TargetMode="External"/><Relationship Id="rId4" Type="http://schemas.openxmlformats.org/officeDocument/2006/relationships/hyperlink" Target="https://clusive.cast.org/account/login?next=/reader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lmccormack@cast.or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hyperlink" Target="mailto:aem@cast.org" TargetMode="External"/><Relationship Id="rId4" Type="http://schemas.openxmlformats.org/officeDocument/2006/relationships/hyperlink" Target="mailto:lperez@cast.org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es-US"/>
          </a:p>
        </p:txBody>
      </p:sp>
      <p:sp>
        <p:nvSpPr>
          <p:cNvPr id="71" name="Google Shape;7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s-US"/>
              <a:t>Presentaciones</a:t>
            </a:r>
          </a:p>
        </p:txBody>
      </p:sp>
      <p:sp>
        <p:nvSpPr>
          <p:cNvPr id="76" name="Google Shape;76;p1"/>
          <p:cNvSpPr txBox="1"/>
          <p:nvPr/>
        </p:nvSpPr>
        <p:spPr>
          <a:xfrm>
            <a:off x="1903678" y="4323314"/>
            <a:ext cx="1967975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Lynn </a:t>
            </a:r>
            <a:r>
              <a:rPr lang="es-US" sz="16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McCormack</a:t>
            </a:r>
            <a:endParaRPr lang="es-US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Tecnóloga Principal</a:t>
            </a:r>
            <a:endParaRPr lang="es-US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CAST</a:t>
            </a:r>
            <a:endParaRPr lang="es-US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US"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1" descr="CAST Headshot for Lyn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324" y="1833114"/>
            <a:ext cx="1834685" cy="23477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"/>
          <p:cNvSpPr txBox="1"/>
          <p:nvPr/>
        </p:nvSpPr>
        <p:spPr>
          <a:xfrm>
            <a:off x="5110457" y="4323314"/>
            <a:ext cx="2164534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Luis Pérez</a:t>
            </a:r>
            <a:endParaRPr lang="es-US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Especialista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sz="1600" dirty="0">
                <a:solidFill>
                  <a:schemeClr val="dk1"/>
                </a:solidFill>
              </a:rPr>
              <a:t>en Asistencia Técnica</a:t>
            </a:r>
            <a:endParaRPr lang="es-US"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Centro </a:t>
            </a:r>
            <a:r>
              <a:rPr lang="es-US" sz="16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AEM</a:t>
            </a:r>
            <a:r>
              <a:rPr lang="es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</a:t>
            </a:r>
            <a:r>
              <a:rPr lang="es-US" sz="16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CAST</a:t>
            </a:r>
            <a:endParaRPr lang="es-US" dirty="0"/>
          </a:p>
        </p:txBody>
      </p:sp>
      <p:pic>
        <p:nvPicPr>
          <p:cNvPr id="74" name="Google Shape;74;p1" descr="CAST Headshot for Luis"/>
          <p:cNvPicPr preferRelativeResize="0"/>
          <p:nvPr/>
        </p:nvPicPr>
        <p:blipFill rotWithShape="1">
          <a:blip r:embed="rId4">
            <a:alphaModFix/>
          </a:blip>
          <a:srcRect l="52086" t="-309"/>
          <a:stretch/>
        </p:blipFill>
        <p:spPr>
          <a:xfrm>
            <a:off x="5211772" y="1829264"/>
            <a:ext cx="1961904" cy="231036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/>
              <a:t>@AEM_Center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s-US" noProof="0" dirty="0"/>
              <a:t>Flujo de trabajo para desarrollar un conjunto de archivos </a:t>
            </a:r>
            <a:r>
              <a:rPr lang="es-US" noProof="0" dirty="0" err="1"/>
              <a:t>NIMAS</a:t>
            </a:r>
            <a:endParaRPr lang="es-US" noProof="0" dirty="0"/>
          </a:p>
        </p:txBody>
      </p:sp>
      <p:pic>
        <p:nvPicPr>
          <p:cNvPr id="3" name="Picture 2" descr="The title All About Coyotes started out on UDL Editions as a digital file with DAISY XML and some additional extensions. This file was then converted to EPUB and two versions were developed from the EPUB file: an HTML version available on Clusive and a NIMAS XML file shared as an exemplar on the AEM Center website. The latter could be submitted to the NIMAC. ">
            <a:extLst>
              <a:ext uri="{FF2B5EF4-FFF2-40B4-BE49-F238E27FC236}">
                <a16:creationId xmlns:a16="http://schemas.microsoft.com/office/drawing/2014/main" id="{BAAFA042-E39D-2243-8C2A-7E6D4597A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650" y="1816027"/>
            <a:ext cx="6108700" cy="4041847"/>
          </a:xfrm>
          <a:prstGeom prst="rect">
            <a:avLst/>
          </a:prstGeom>
        </p:spPr>
      </p:pic>
      <p:sp>
        <p:nvSpPr>
          <p:cNvPr id="83" name="Google Shape;83;p3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@AEM_Center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c5a1441129_0_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3</a:t>
            </a:fld>
            <a:endParaRPr/>
          </a:p>
        </p:txBody>
      </p:sp>
      <p:sp>
        <p:nvSpPr>
          <p:cNvPr id="100" name="Google Shape;100;gc5a1441129_0_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noProof="0" dirty="0"/>
              <a:t>Recursos</a:t>
            </a:r>
          </a:p>
        </p:txBody>
      </p:sp>
      <p:sp>
        <p:nvSpPr>
          <p:cNvPr id="101" name="Google Shape;101;gc5a1441129_0_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s-US" u="sng" noProof="0" dirty="0">
                <a:solidFill>
                  <a:schemeClr val="hlink"/>
                </a:solidFill>
                <a:hlinkClick r:id="rId3"/>
              </a:rPr>
              <a:t>Preguntas frecuentes sobre el </a:t>
            </a:r>
            <a:r>
              <a:rPr lang="es-US" u="sng" noProof="0" dirty="0" err="1">
                <a:solidFill>
                  <a:schemeClr val="hlink"/>
                </a:solidFill>
                <a:hlinkClick r:id="rId3"/>
              </a:rPr>
              <a:t>NOI</a:t>
            </a:r>
            <a:r>
              <a:rPr lang="es-US" u="sng" noProof="0" dirty="0">
                <a:solidFill>
                  <a:schemeClr val="hlink"/>
                </a:solidFill>
                <a:hlinkClick r:id="rId3"/>
              </a:rPr>
              <a:t> de mayo del 2020: </a:t>
            </a:r>
            <a:r>
              <a:rPr lang="es-US" u="sng" noProof="0" dirty="0" err="1">
                <a:solidFill>
                  <a:schemeClr val="hlink"/>
                </a:solidFill>
                <a:hlinkClick r:id="rId3"/>
              </a:rPr>
              <a:t>NIMAS</a:t>
            </a:r>
            <a:r>
              <a:rPr lang="es-US" u="sng" noProof="0" dirty="0">
                <a:solidFill>
                  <a:schemeClr val="hlink"/>
                </a:solidFill>
                <a:hlinkClick r:id="rId3"/>
              </a:rPr>
              <a:t> y los materiales digitales</a:t>
            </a:r>
            <a:r>
              <a:rPr lang="es-US" noProof="0" dirty="0"/>
              <a:t> (Centro </a:t>
            </a:r>
            <a:r>
              <a:rPr lang="es-US" noProof="0" dirty="0" err="1"/>
              <a:t>AEM</a:t>
            </a:r>
            <a:r>
              <a:rPr lang="es-US" noProof="0" dirty="0"/>
              <a:t>)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US" noProof="0" dirty="0" err="1"/>
              <a:t>All</a:t>
            </a:r>
            <a:r>
              <a:rPr lang="es-US" noProof="0" dirty="0"/>
              <a:t> </a:t>
            </a:r>
            <a:r>
              <a:rPr lang="es-US" noProof="0" dirty="0" err="1"/>
              <a:t>About</a:t>
            </a:r>
            <a:r>
              <a:rPr lang="es-US" noProof="0" dirty="0"/>
              <a:t> Coyotes se puede ver en </a:t>
            </a:r>
            <a:r>
              <a:rPr lang="es-US" u="sng" noProof="0" dirty="0" err="1">
                <a:solidFill>
                  <a:schemeClr val="hlink"/>
                </a:solidFill>
                <a:hlinkClick r:id="rId4"/>
              </a:rPr>
              <a:t>Clusive</a:t>
            </a:r>
            <a:r>
              <a:rPr lang="es-US" noProof="0" dirty="0"/>
              <a:t> (clusive.cast.org)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US" u="sng" noProof="0" dirty="0">
                <a:solidFill>
                  <a:schemeClr val="hlink"/>
                </a:solidFill>
                <a:hlinkClick r:id="rId5"/>
              </a:rPr>
              <a:t>Modelo (</a:t>
            </a:r>
            <a:r>
              <a:rPr lang="es-US" u="sng" noProof="0" dirty="0" err="1">
                <a:solidFill>
                  <a:schemeClr val="hlink"/>
                </a:solidFill>
                <a:hlinkClick r:id="rId5"/>
              </a:rPr>
              <a:t>Exemplar</a:t>
            </a:r>
            <a:r>
              <a:rPr lang="es-US" u="sng" noProof="0" dirty="0">
                <a:solidFill>
                  <a:schemeClr val="hlink"/>
                </a:solidFill>
                <a:hlinkClick r:id="rId5"/>
              </a:rPr>
              <a:t>): Crear </a:t>
            </a:r>
            <a:r>
              <a:rPr lang="es-US" u="sng" noProof="0" dirty="0" err="1">
                <a:solidFill>
                  <a:schemeClr val="hlink"/>
                </a:solidFill>
                <a:hlinkClick r:id="rId5"/>
              </a:rPr>
              <a:t>NIMAS</a:t>
            </a:r>
            <a:r>
              <a:rPr lang="es-US" u="sng" noProof="0" dirty="0">
                <a:solidFill>
                  <a:schemeClr val="hlink"/>
                </a:solidFill>
                <a:hlinkClick r:id="rId5"/>
              </a:rPr>
              <a:t> a partir de materiales digitales</a:t>
            </a:r>
            <a:endParaRPr lang="es-US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  <p:sp>
        <p:nvSpPr>
          <p:cNvPr id="107" name="Google Shape;107;p2"/>
          <p:cNvSpPr txBox="1">
            <a:spLocks noGrp="1"/>
          </p:cNvSpPr>
          <p:nvPr>
            <p:ph type="title"/>
          </p:nvPr>
        </p:nvSpPr>
        <p:spPr>
          <a:xfrm>
            <a:off x="351692" y="365126"/>
            <a:ext cx="8553157" cy="132556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s-US" noProof="0" dirty="0"/>
              <a:t>Contenido de origen para el modelo</a:t>
            </a:r>
          </a:p>
        </p:txBody>
      </p:sp>
      <p:pic>
        <p:nvPicPr>
          <p:cNvPr id="110" name="Google Shape;110;p2" descr="Cover page for All About Coyotes title on the Clusive website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8343" y="1909023"/>
            <a:ext cx="6067313" cy="372300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 txBox="1"/>
          <p:nvPr/>
        </p:nvSpPr>
        <p:spPr>
          <a:xfrm>
            <a:off x="3684576" y="5796963"/>
            <a:ext cx="177484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clusive.cast.org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@AEM_Center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c4f246892c_0_7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5</a:t>
            </a:fld>
            <a:endParaRPr/>
          </a:p>
        </p:txBody>
      </p:sp>
      <p:sp>
        <p:nvSpPr>
          <p:cNvPr id="117" name="Google Shape;117;gc4f246892c_0_7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noProof="0" dirty="0"/>
              <a:t>Tabla de contenido</a:t>
            </a:r>
          </a:p>
        </p:txBody>
      </p:sp>
      <p:pic>
        <p:nvPicPr>
          <p:cNvPr id="121" name="Google Shape;121;gc4f246892c_0_74" descr="The All About Coyotes Table of Contents  in Clusive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8773" y="1825625"/>
            <a:ext cx="2796575" cy="471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c4f246892c_0_74" descr="All About Coyotes XML for the Table of Contents.  Code in image on line 27-49 of 9781930583733NIMAS.xml&#10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549" y="1825625"/>
            <a:ext cx="4886325" cy="3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c4f246892c_0_8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6</a:t>
            </a:fld>
            <a:endParaRPr/>
          </a:p>
        </p:txBody>
      </p:sp>
      <p:sp>
        <p:nvSpPr>
          <p:cNvPr id="127" name="Google Shape;127;gc4f246892c_0_8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noProof="0" dirty="0"/>
              <a:t>Licencia</a:t>
            </a:r>
          </a:p>
        </p:txBody>
      </p:sp>
      <p:pic>
        <p:nvPicPr>
          <p:cNvPr id="130" name="Google Shape;130;gc4f246892c_0_84" descr="All About Coyotes Creative Commons license information in Clusive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5175" y="2041838"/>
            <a:ext cx="3962400" cy="13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c4f246892c_0_84" descr="All About Coyotes XML of the copyright information.  Code in image on line 15-25 of 9781930583733NIMAS.xml&#10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2925" y="3081263"/>
            <a:ext cx="4914900" cy="260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c4f246892c_0_9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  <p:sp>
        <p:nvSpPr>
          <p:cNvPr id="136" name="Google Shape;136;gc4f246892c_0_9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sz="2900" noProof="0" dirty="0"/>
              <a:t>Resolución y descripción de imagen</a:t>
            </a:r>
          </a:p>
        </p:txBody>
      </p:sp>
      <p:pic>
        <p:nvPicPr>
          <p:cNvPr id="139" name="Google Shape;139;gc4f246892c_0_94" descr="All About Coyotes sample image with a long description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2221" y="2071826"/>
            <a:ext cx="2776865" cy="270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c4f246892c_0_94" descr="All About Coyotes XML for an image with long description.  Code in image on line 173-184 of 9781930583733NIMAS.xml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652" y="2065700"/>
            <a:ext cx="4703576" cy="3332073"/>
          </a:xfrm>
          <a:prstGeom prst="rect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c4f246892c_0_12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sz="2900" noProof="0" dirty="0"/>
              <a:t>Atribuciones de imágenes</a:t>
            </a:r>
          </a:p>
        </p:txBody>
      </p:sp>
      <p:sp>
        <p:nvSpPr>
          <p:cNvPr id="146" name="Google Shape;146;gc4f246892c_0_12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  <p:pic>
        <p:nvPicPr>
          <p:cNvPr id="148" name="Google Shape;148;gc4f246892c_0_125" descr="All About Coyotes sample image with a link to the image attribution/license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9821" y="1843226"/>
            <a:ext cx="2776865" cy="270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c4f246892c_0_125" descr="All About Coyotes XML for an image attribution/license information.  Code in image on line 518-526 of 9781930583733NIMAS.xml."/>
          <p:cNvPicPr preferRelativeResize="0"/>
          <p:nvPr/>
        </p:nvPicPr>
        <p:blipFill rotWithShape="1">
          <a:blip r:embed="rId4">
            <a:alphaModFix/>
          </a:blip>
          <a:srcRect b="8424"/>
          <a:stretch/>
        </p:blipFill>
        <p:spPr>
          <a:xfrm>
            <a:off x="628650" y="4699000"/>
            <a:ext cx="7410450" cy="1657350"/>
          </a:xfrm>
          <a:prstGeom prst="rect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c4f246892c_0_10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9</a:t>
            </a:fld>
            <a:endParaRPr/>
          </a:p>
        </p:txBody>
      </p:sp>
      <p:sp>
        <p:nvSpPr>
          <p:cNvPr id="154" name="Google Shape;154;gc4f246892c_0_10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noProof="0" dirty="0"/>
              <a:t>Componentes interactivos</a:t>
            </a:r>
          </a:p>
        </p:txBody>
      </p:sp>
      <p:pic>
        <p:nvPicPr>
          <p:cNvPr id="156" name="Google Shape;156;gc4f246892c_0_105" descr="Clusive interactive audio component of a Coyote yelping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23" y="1928800"/>
            <a:ext cx="4526427" cy="231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c4f246892c_0_105" descr="All About Coyotes XML notes for removed interactive components.  Code in image on line 240-250 of 9781930583733NIMAS.xml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638" y="4127700"/>
            <a:ext cx="5838825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c4f246892c_0_11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noProof="0" dirty="0"/>
              <a:t>Glosario</a:t>
            </a:r>
          </a:p>
        </p:txBody>
      </p:sp>
      <p:sp>
        <p:nvSpPr>
          <p:cNvPr id="164" name="Google Shape;164;gc4f246892c_0_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10</a:t>
            </a:fld>
            <a:endParaRPr/>
          </a:p>
        </p:txBody>
      </p:sp>
      <p:pic>
        <p:nvPicPr>
          <p:cNvPr id="165" name="Google Shape;165;gc4f246892c_0_115" descr="All About Coyotes XML for the start of the glossary including glossary notes.  Code in image on line 354-362 of 9781930583733NIMAS.xml."/>
          <p:cNvPicPr preferRelativeResize="0"/>
          <p:nvPr/>
        </p:nvPicPr>
        <p:blipFill rotWithShape="1">
          <a:blip r:embed="rId3">
            <a:alphaModFix/>
          </a:blip>
          <a:srcRect l="3567" b="60879"/>
          <a:stretch/>
        </p:blipFill>
        <p:spPr>
          <a:xfrm>
            <a:off x="628650" y="2897888"/>
            <a:ext cx="8474899" cy="2206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c4f246892c_0_14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  <p:sp>
        <p:nvSpPr>
          <p:cNvPr id="171" name="Google Shape;171;gc4f246892c_0_14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noProof="0" dirty="0"/>
              <a:t>Entrada en el glosario</a:t>
            </a:r>
          </a:p>
        </p:txBody>
      </p:sp>
      <p:pic>
        <p:nvPicPr>
          <p:cNvPr id="173" name="Google Shape;173;gc4f246892c_0_143" descr="Clusive interactive glossary with the highlighted word &quot;appreciate&quot; and the modal window including definition, example with image, and word assessment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4875" y="2851275"/>
            <a:ext cx="2423176" cy="3382143"/>
          </a:xfrm>
          <a:prstGeom prst="rect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4" name="Google Shape;174;gc4f246892c_0_143" descr="All About Coyotes NIMAS XML for the glossary entry “appreciate” including example and optional prodnote.  Code in image on line 354-362 of 9781930583733NIMAS.xml."/>
          <p:cNvPicPr preferRelativeResize="0"/>
          <p:nvPr/>
        </p:nvPicPr>
        <p:blipFill rotWithShape="1">
          <a:blip r:embed="rId4">
            <a:alphaModFix/>
          </a:blip>
          <a:srcRect l="9944" t="37406" r="1661"/>
          <a:stretch/>
        </p:blipFill>
        <p:spPr>
          <a:xfrm>
            <a:off x="340575" y="1942550"/>
            <a:ext cx="6195323" cy="2815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c4f246892c_0_13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12</a:t>
            </a:fld>
            <a:endParaRPr/>
          </a:p>
        </p:txBody>
      </p:sp>
      <p:sp>
        <p:nvSpPr>
          <p:cNvPr id="180" name="Google Shape;180;gc4f246892c_0_13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noProof="0" dirty="0"/>
              <a:t>Notas de </a:t>
            </a:r>
            <a:r>
              <a:rPr lang="es-US" noProof="0" dirty="0" err="1"/>
              <a:t>OPF</a:t>
            </a:r>
            <a:endParaRPr lang="es-US" noProof="0" dirty="0"/>
          </a:p>
        </p:txBody>
      </p:sp>
      <p:pic>
        <p:nvPicPr>
          <p:cNvPr id="183" name="Google Shape;183;gc4f246892c_0_134" descr="All About Coyotes metadata section of the OPF including the notes on the digital materials as source.  Code in image found on line 17-28 of 9781930583733NIMAS.opf."/>
          <p:cNvPicPr preferRelativeResize="0"/>
          <p:nvPr/>
        </p:nvPicPr>
        <p:blipFill rotWithShape="1">
          <a:blip r:embed="rId3">
            <a:alphaModFix/>
          </a:blip>
          <a:srcRect l="8037"/>
          <a:stretch/>
        </p:blipFill>
        <p:spPr>
          <a:xfrm>
            <a:off x="540925" y="2358525"/>
            <a:ext cx="8409401" cy="29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c5a1441129_0_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  <p:sp>
        <p:nvSpPr>
          <p:cNvPr id="189" name="Google Shape;189;gc5a1441129_0_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noProof="0" dirty="0"/>
              <a:t>Materiales de referencia</a:t>
            </a:r>
          </a:p>
        </p:txBody>
      </p:sp>
      <p:sp>
        <p:nvSpPr>
          <p:cNvPr id="190" name="Google Shape;190;gc5a1441129_0_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s-US" u="sng" noProof="0" dirty="0">
                <a:solidFill>
                  <a:schemeClr val="hlink"/>
                </a:solidFill>
                <a:hlinkClick r:id="rId3"/>
              </a:rPr>
              <a:t>Preguntas frecuentes sobre el </a:t>
            </a:r>
            <a:r>
              <a:rPr lang="es-US" u="sng" noProof="0" dirty="0" err="1">
                <a:solidFill>
                  <a:schemeClr val="hlink"/>
                </a:solidFill>
                <a:hlinkClick r:id="rId3"/>
              </a:rPr>
              <a:t>NOI</a:t>
            </a:r>
            <a:r>
              <a:rPr lang="es-US" u="sng" noProof="0" dirty="0">
                <a:solidFill>
                  <a:schemeClr val="hlink"/>
                </a:solidFill>
                <a:hlinkClick r:id="rId3"/>
              </a:rPr>
              <a:t> de mayo del 2020: </a:t>
            </a:r>
            <a:r>
              <a:rPr lang="es-US" u="sng" noProof="0" dirty="0" err="1">
                <a:solidFill>
                  <a:schemeClr val="hlink"/>
                </a:solidFill>
                <a:hlinkClick r:id="rId3"/>
              </a:rPr>
              <a:t>NIMAS</a:t>
            </a:r>
            <a:r>
              <a:rPr lang="es-US" u="sng" noProof="0" dirty="0">
                <a:solidFill>
                  <a:schemeClr val="hlink"/>
                </a:solidFill>
                <a:hlinkClick r:id="rId3"/>
              </a:rPr>
              <a:t> y los materiales digitales</a:t>
            </a:r>
            <a:r>
              <a:rPr lang="es-US" noProof="0" dirty="0"/>
              <a:t> (Centro </a:t>
            </a:r>
            <a:r>
              <a:rPr lang="es-US" noProof="0" dirty="0" err="1"/>
              <a:t>AEM</a:t>
            </a:r>
            <a:r>
              <a:rPr lang="es-US" noProof="0" dirty="0"/>
              <a:t>)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US" noProof="0" dirty="0" err="1"/>
              <a:t>All</a:t>
            </a:r>
            <a:r>
              <a:rPr lang="es-US" noProof="0" dirty="0"/>
              <a:t> </a:t>
            </a:r>
            <a:r>
              <a:rPr lang="es-US" noProof="0" dirty="0" err="1"/>
              <a:t>About</a:t>
            </a:r>
            <a:r>
              <a:rPr lang="es-US" noProof="0" dirty="0"/>
              <a:t> Coyotes se puede ver en </a:t>
            </a:r>
            <a:r>
              <a:rPr lang="es-US" u="sng" noProof="0" dirty="0" err="1">
                <a:solidFill>
                  <a:schemeClr val="hlink"/>
                </a:solidFill>
                <a:hlinkClick r:id="rId4"/>
              </a:rPr>
              <a:t>Clusive</a:t>
            </a:r>
            <a:r>
              <a:rPr lang="es-US" noProof="0" dirty="0"/>
              <a:t> (clusive.cast.org)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US" u="sng" noProof="0" dirty="0">
                <a:solidFill>
                  <a:schemeClr val="hlink"/>
                </a:solidFill>
                <a:hlinkClick r:id="rId5"/>
              </a:rPr>
              <a:t>Modelo (</a:t>
            </a:r>
            <a:r>
              <a:rPr lang="es-US" u="sng" noProof="0" dirty="0" err="1">
                <a:solidFill>
                  <a:schemeClr val="hlink"/>
                </a:solidFill>
                <a:hlinkClick r:id="rId5"/>
              </a:rPr>
              <a:t>Exemplar</a:t>
            </a:r>
            <a:r>
              <a:rPr lang="es-US" u="sng" noProof="0" dirty="0">
                <a:solidFill>
                  <a:schemeClr val="hlink"/>
                </a:solidFill>
                <a:hlinkClick r:id="rId5"/>
              </a:rPr>
              <a:t>): Crear </a:t>
            </a:r>
            <a:r>
              <a:rPr lang="es-US" u="sng" noProof="0" dirty="0" err="1">
                <a:solidFill>
                  <a:schemeClr val="hlink"/>
                </a:solidFill>
                <a:hlinkClick r:id="rId5"/>
              </a:rPr>
              <a:t>NIMAS</a:t>
            </a:r>
            <a:r>
              <a:rPr lang="es-US" u="sng" noProof="0" dirty="0">
                <a:solidFill>
                  <a:schemeClr val="hlink"/>
                </a:solidFill>
                <a:hlinkClick r:id="rId5"/>
              </a:rPr>
              <a:t> a partir de materiales digitales</a:t>
            </a:r>
            <a:endParaRPr lang="es-US" noProof="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/>
          </a:p>
        </p:txBody>
      </p:sp>
      <p:sp>
        <p:nvSpPr>
          <p:cNvPr id="196" name="Google Shape;196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s-US" noProof="0" dirty="0"/>
              <a:t>¡Conéctense con nosotros!</a:t>
            </a:r>
          </a:p>
        </p:txBody>
      </p:sp>
      <p:sp>
        <p:nvSpPr>
          <p:cNvPr id="199" name="Google Shape;199;p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4385100" cy="43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s-US" sz="2400" noProof="0" dirty="0">
                <a:latin typeface="Calibri"/>
                <a:ea typeface="Calibri"/>
                <a:cs typeface="Calibri"/>
                <a:sym typeface="Calibri"/>
              </a:rPr>
              <a:t>Lynn: </a:t>
            </a:r>
            <a:r>
              <a:rPr lang="es-US" sz="2400" u="sng" noProof="0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lmccormack@cast.org</a:t>
            </a:r>
            <a:r>
              <a:rPr lang="es-US" sz="2400" noProof="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US" noProof="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s-US" sz="2400" noProof="0" dirty="0">
                <a:latin typeface="Calibri"/>
                <a:ea typeface="Calibri"/>
                <a:cs typeface="Calibri"/>
                <a:sym typeface="Calibri"/>
              </a:rPr>
              <a:t>Luis: </a:t>
            </a:r>
            <a:r>
              <a:rPr lang="es-US" sz="2400" u="sng" noProof="0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lperez@cast.org</a:t>
            </a:r>
            <a:r>
              <a:rPr lang="es-US" sz="2400" noProof="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US" noProof="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s-US" sz="2400" noProof="0" dirty="0">
                <a:latin typeface="Calibri"/>
                <a:ea typeface="Calibri"/>
                <a:cs typeface="Calibri"/>
                <a:sym typeface="Calibri"/>
              </a:rPr>
              <a:t>Centro </a:t>
            </a:r>
            <a:r>
              <a:rPr lang="es-US" sz="2400" noProof="0" dirty="0" err="1">
                <a:latin typeface="Calibri"/>
                <a:ea typeface="Calibri"/>
                <a:cs typeface="Calibri"/>
                <a:sym typeface="Calibri"/>
              </a:rPr>
              <a:t>AEM</a:t>
            </a:r>
            <a:r>
              <a:rPr lang="es-US" sz="2400" noProof="0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US" sz="2400" u="sng" noProof="0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aem@cast.org</a:t>
            </a:r>
            <a:endParaRPr lang="es-US" sz="2400" noProof="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Google Shape;200;p4" descr="Stay connected: Series of logos for email, phone, Twitter, Facebook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09066" y="1968946"/>
            <a:ext cx="2748475" cy="3191777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4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@AEM_Center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c5a143c430_0_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15</a:t>
            </a:fld>
            <a:endParaRPr/>
          </a:p>
        </p:txBody>
      </p:sp>
      <p:sp>
        <p:nvSpPr>
          <p:cNvPr id="206" name="Google Shape;206;gc5a143c430_0_0" hidden="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noProof="0" dirty="0" err="1"/>
              <a:t>Disclaimer</a:t>
            </a:r>
            <a:endParaRPr lang="es-US" noProof="0" dirty="0"/>
          </a:p>
        </p:txBody>
      </p:sp>
      <p:sp>
        <p:nvSpPr>
          <p:cNvPr id="207" name="Google Shape;207;gc5a143c430_0_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-US" noProof="0" dirty="0">
                <a:latin typeface="Calibri"/>
                <a:ea typeface="Calibri"/>
                <a:cs typeface="Calibri"/>
                <a:sym typeface="Calibri"/>
              </a:rPr>
              <a:t>El contenido de este conjunto de diapositivas se desarrolló bajo el convenio de cooperación #H327Z190004 con el Departamento de Educación de EE. UU. </a:t>
            </a:r>
            <a:r>
              <a:rPr lang="es-PE" noProof="0" dirty="0">
                <a:latin typeface="Calibri"/>
                <a:ea typeface="Calibri"/>
                <a:cs typeface="Calibri"/>
                <a:sym typeface="Calibri"/>
              </a:rPr>
              <a:t>Sin embargo, dicho contenido no representa necesariamente la política del Departamento de Educación de EE. UU., y no se debe suponer un respaldo del gobierno federal. Responsable del Proyecto:</a:t>
            </a:r>
            <a:r>
              <a:rPr lang="es-US" noProof="0" dirty="0">
                <a:latin typeface="Calibri"/>
                <a:ea typeface="Calibri"/>
                <a:cs typeface="Calibri"/>
                <a:sym typeface="Calibri"/>
              </a:rPr>
              <a:t> Rebecca Sheffield, </a:t>
            </a:r>
            <a:r>
              <a:rPr lang="es-US" noProof="0" dirty="0" err="1">
                <a:latin typeface="Calibri"/>
                <a:ea typeface="Calibri"/>
                <a:cs typeface="Calibri"/>
                <a:sym typeface="Calibri"/>
              </a:rPr>
              <a:t>Ph.D</a:t>
            </a:r>
            <a:r>
              <a:rPr lang="es-US" noProof="0" dirty="0"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lang="es-US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EM Center">
      <a:dk1>
        <a:srgbClr val="323232"/>
      </a:dk1>
      <a:lt1>
        <a:srgbClr val="FFFFFF"/>
      </a:lt1>
      <a:dk2>
        <a:srgbClr val="000000"/>
      </a:dk2>
      <a:lt2>
        <a:srgbClr val="F7F7F7"/>
      </a:lt2>
      <a:accent1>
        <a:srgbClr val="8DBD69"/>
      </a:accent1>
      <a:accent2>
        <a:srgbClr val="F56C4C"/>
      </a:accent2>
      <a:accent3>
        <a:srgbClr val="5A62B2"/>
      </a:accent3>
      <a:accent4>
        <a:srgbClr val="A7DB98"/>
      </a:accent4>
      <a:accent5>
        <a:srgbClr val="F56C4C"/>
      </a:accent5>
      <a:accent6>
        <a:srgbClr val="7D97CE"/>
      </a:accent6>
      <a:hlink>
        <a:srgbClr val="1D47AD"/>
      </a:hlink>
      <a:folHlink>
        <a:srgbClr val="5A6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290</Words>
  <Application>Microsoft Office PowerPoint</Application>
  <PresentationFormat>On-screen Show (4:3)</PresentationFormat>
  <Paragraphs>64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Calibri</vt:lpstr>
      <vt:lpstr>Arial</vt:lpstr>
      <vt:lpstr>Arial Black</vt:lpstr>
      <vt:lpstr>Office Theme</vt:lpstr>
      <vt:lpstr>Presentaciones</vt:lpstr>
      <vt:lpstr>Flujo de trabajo para desarrollar un conjunto de archivos NIMAS</vt:lpstr>
      <vt:lpstr>Recursos</vt:lpstr>
      <vt:lpstr>Contenido de origen para el modelo</vt:lpstr>
      <vt:lpstr>Tabla de contenido</vt:lpstr>
      <vt:lpstr>Licencia</vt:lpstr>
      <vt:lpstr>Resolución y descripción de imagen</vt:lpstr>
      <vt:lpstr>Atribuciones de imágenes</vt:lpstr>
      <vt:lpstr>Componentes interactivos</vt:lpstr>
      <vt:lpstr>Glosario</vt:lpstr>
      <vt:lpstr>Entrada en el glosario</vt:lpstr>
      <vt:lpstr>Notas de OPF</vt:lpstr>
      <vt:lpstr>Materiales de referencia</vt:lpstr>
      <vt:lpstr>¡Conéctense con nosotros!</vt:lpstr>
      <vt:lpstr>Disclaimer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Introductions</dc:title>
  <dc:creator>Joy Zabala</dc:creator>
  <cp:lastModifiedBy>Monica Garcia Moran</cp:lastModifiedBy>
  <cp:revision>5</cp:revision>
  <dcterms:created xsi:type="dcterms:W3CDTF">2017-03-15T13:08:53Z</dcterms:created>
  <dcterms:modified xsi:type="dcterms:W3CDTF">2021-09-17T14:46:32Z</dcterms:modified>
</cp:coreProperties>
</file>