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1"/>
  </p:sldMasterIdLst>
  <p:notesMasterIdLst>
    <p:notesMasterId r:id="rId17"/>
  </p:notesMasterIdLst>
  <p:handoutMasterIdLst>
    <p:handoutMasterId r:id="rId18"/>
  </p:handoutMasterIdLst>
  <p:sldIdLst>
    <p:sldId id="256" r:id="rId2"/>
    <p:sldId id="599" r:id="rId3"/>
    <p:sldId id="549" r:id="rId4"/>
    <p:sldId id="586" r:id="rId5"/>
    <p:sldId id="582" r:id="rId6"/>
    <p:sldId id="591" r:id="rId7"/>
    <p:sldId id="595" r:id="rId8"/>
    <p:sldId id="592" r:id="rId9"/>
    <p:sldId id="598" r:id="rId10"/>
    <p:sldId id="596" r:id="rId11"/>
    <p:sldId id="594" r:id="rId12"/>
    <p:sldId id="593" r:id="rId13"/>
    <p:sldId id="597" r:id="rId14"/>
    <p:sldId id="583" r:id="rId15"/>
    <p:sldId id="482" r:id="rId1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06" autoAdjust="0"/>
    <p:restoredTop sz="86740" autoAdjust="0"/>
  </p:normalViewPr>
  <p:slideViewPr>
    <p:cSldViewPr>
      <p:cViewPr varScale="1">
        <p:scale>
          <a:sx n="62" d="100"/>
          <a:sy n="62" d="100"/>
        </p:scale>
        <p:origin x="182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251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8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8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latin typeface="Arial" pitchFamily="34" charset="0"/>
              </a:defRPr>
            </a:lvl1pPr>
          </a:lstStyle>
          <a:p>
            <a:fld id="{0CC6EFAB-AACB-4145-92C3-6B3D0BC82D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latin typeface="Arial" pitchFamily="34" charset="0"/>
              </a:defRPr>
            </a:lvl1pPr>
          </a:lstStyle>
          <a:p>
            <a:fld id="{9C098BA9-F359-48CB-9CF2-F0ADA715CBE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>
              <a:latin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241213-FF84-40BD-AA12-3707B7EDA5C4}" type="slidenum">
              <a:rPr lang="en-US" altLang="en-US"/>
              <a:pPr/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>
              <a:latin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0B192-9C29-436E-96D9-7FDCE746328A}" type="slidenum">
              <a:rPr lang="en-US" altLang="en-US"/>
              <a:pPr/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>
              <a:latin typeface="Arial" pitchFamily="34" charset="0"/>
            </a:endParaRP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8780E3-5510-4445-B633-E5C529D3447A}" type="slidenum">
              <a:rPr lang="en-US" altLang="en-US"/>
              <a:pPr/>
              <a:t>15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B6A260-7968-48BF-B4A5-9F03211DBAA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C9B15E-033F-4369-8431-202AEA1EC17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695EAB-C879-4743-9188-6CB87B8D4AF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E8F37A-E173-4AD0-97A7-DA9EC07589F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DC3192-E512-4B03-83D1-06EECC6C5DD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C50313-761C-4D0D-992B-7E2AF8AA027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69DE80-8AD6-4B03-B766-04CDC5372D0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93F5FB-44C3-40D2-96E5-2E8C479F023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49D504-790A-47A3-A60F-8F3A21A1F63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F81D7A-051A-4125-AFF8-5CDBC4388C4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653161-DB39-4033-9682-305441D58B8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84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84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84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pitchFamily="34" charset="0"/>
              </a:defRPr>
            </a:lvl1pPr>
          </a:lstStyle>
          <a:p>
            <a:fld id="{8542E3BF-576E-4F77-A886-B257034A66E5}" type="slidenum">
              <a:rPr lang="en-US" altLang="en-US"/>
              <a:pPr/>
              <a:t>‹#›</a:t>
            </a:fld>
            <a:endParaRPr lang="en-US" altLang="en-US"/>
          </a:p>
        </p:txBody>
      </p:sp>
      <p:graphicFrame>
        <p:nvGraphicFramePr>
          <p:cNvPr id="1031" name="Object 8"/>
          <p:cNvGraphicFramePr>
            <a:graphicFrameLocks noChangeAspect="1"/>
          </p:cNvGraphicFramePr>
          <p:nvPr/>
        </p:nvGraphicFramePr>
        <p:xfrm>
          <a:off x="7010400" y="6172200"/>
          <a:ext cx="1800225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13" imgW="1800476" imgH="466543" progId="">
                  <p:embed/>
                </p:oleObj>
              </mc:Choice>
              <mc:Fallback>
                <p:oleObj name="Photo Editor Photo" r:id="rId13" imgW="1800476" imgH="466543" progId="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0400" y="6172200"/>
                        <a:ext cx="1800225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99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ngaines@aph.or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mailto:lmccormack@cast.org" TargetMode="External"/><Relationship Id="rId4" Type="http://schemas.openxmlformats.org/officeDocument/2006/relationships/hyperlink" Target="mailto:lperez@cast.org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vinfo.gov/content/pkg/FR-2020-05-26/pdf/2020-09273.pdf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imac.us/wp-content/uploads/2020/06/FY-2020-OSERS-NIMAC-NOI-FINAL.docx" TargetMode="External"/><Relationship Id="rId2" Type="http://schemas.openxmlformats.org/officeDocument/2006/relationships/hyperlink" Target="https://www.govinfo.gov/content/pkg/FR-2020-05-26/pdf/2020-09273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aem.cast.org/creating/nimas-from-digital-materials.html" TargetMode="External"/><Relationship Id="rId4" Type="http://schemas.openxmlformats.org/officeDocument/2006/relationships/hyperlink" Target="https://www.nimac.us/nimac-digital-materials-faq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nimac@aph.or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em.cast.org/" TargetMode="External"/><Relationship Id="rId5" Type="http://schemas.openxmlformats.org/officeDocument/2006/relationships/hyperlink" Target="mailto:ccurry@cast.org" TargetMode="External"/><Relationship Id="rId4" Type="http://schemas.openxmlformats.org/officeDocument/2006/relationships/hyperlink" Target="http://nimac.u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6" descr="NIMAC_horiz"/>
          <p:cNvPicPr>
            <a:picLocks noGrp="1" noChangeAspect="1" noChangeArrowheads="1"/>
          </p:cNvPicPr>
          <p:nvPr>
            <p:ph type="ctrTitle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324600" y="409575"/>
            <a:ext cx="2032000" cy="533400"/>
          </a:xfrm>
        </p:spPr>
      </p:pic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1676400"/>
            <a:ext cx="8229600" cy="4191000"/>
          </a:xfrm>
        </p:spPr>
        <p:txBody>
          <a:bodyPr/>
          <a:lstStyle/>
          <a:p>
            <a:pPr eaLnBrk="1" hangingPunct="1"/>
            <a:r>
              <a:rPr lang="es-US" altLang="en-US" sz="3400" noProof="0" dirty="0" err="1"/>
              <a:t>NIMAS</a:t>
            </a:r>
            <a:r>
              <a:rPr lang="es-US" altLang="en-US" sz="3400" noProof="0" dirty="0"/>
              <a:t> y los materiales de instrucción digitales: </a:t>
            </a:r>
          </a:p>
          <a:p>
            <a:pPr eaLnBrk="1" hangingPunct="1"/>
            <a:r>
              <a:rPr lang="es-US" altLang="en-US" sz="3400" noProof="0" dirty="0"/>
              <a:t>el </a:t>
            </a:r>
            <a:r>
              <a:rPr lang="es-US" altLang="en-US" sz="3400" noProof="0" dirty="0" err="1"/>
              <a:t>NOI</a:t>
            </a:r>
            <a:r>
              <a:rPr lang="es-US" altLang="en-US" sz="3400" noProof="0" dirty="0"/>
              <a:t> y el nuevo modelo </a:t>
            </a:r>
            <a:r>
              <a:rPr lang="es-US" altLang="en-US" sz="3400" noProof="0"/>
              <a:t>del NIMAS</a:t>
            </a:r>
            <a:endParaRPr lang="es-US" altLang="en-US" sz="3400" noProof="0" dirty="0"/>
          </a:p>
          <a:p>
            <a:pPr algn="l"/>
            <a:endParaRPr lang="es-US" altLang="en-US" sz="2000" noProof="0" dirty="0">
              <a:cs typeface="Arial" pitchFamily="34" charset="0"/>
            </a:endParaRPr>
          </a:p>
          <a:p>
            <a:pPr algn="l"/>
            <a:endParaRPr lang="es-US" altLang="en-US" sz="2000" noProof="0" dirty="0">
              <a:cs typeface="Arial" pitchFamily="34" charset="0"/>
            </a:endParaRPr>
          </a:p>
          <a:p>
            <a:pPr algn="l"/>
            <a:r>
              <a:rPr lang="es-US" altLang="en-US" sz="1800" noProof="0" dirty="0">
                <a:cs typeface="Arial" pitchFamily="34" charset="0"/>
              </a:rPr>
              <a:t>Nicole </a:t>
            </a:r>
            <a:r>
              <a:rPr lang="es-US" altLang="en-US" sz="1800" noProof="0" dirty="0" err="1">
                <a:cs typeface="Arial" pitchFamily="34" charset="0"/>
              </a:rPr>
              <a:t>Gaines</a:t>
            </a:r>
            <a:r>
              <a:rPr lang="es-US" altLang="en-US" sz="1800" noProof="0" dirty="0">
                <a:cs typeface="Arial" pitchFamily="34" charset="0"/>
              </a:rPr>
              <a:t>		Luis Pérez		</a:t>
            </a:r>
          </a:p>
          <a:p>
            <a:pPr algn="l"/>
            <a:r>
              <a:rPr lang="es-US" altLang="en-US" sz="1800" noProof="0" dirty="0">
                <a:cs typeface="Arial" pitchFamily="34" charset="0"/>
                <a:hlinkClick r:id="rId3"/>
              </a:rPr>
              <a:t>ngaines@aph.org</a:t>
            </a:r>
            <a:r>
              <a:rPr lang="es-US" altLang="en-US" sz="1800" noProof="0" dirty="0">
                <a:cs typeface="Arial" pitchFamily="34" charset="0"/>
              </a:rPr>
              <a:t> 	</a:t>
            </a:r>
            <a:r>
              <a:rPr lang="es-US" altLang="en-US" sz="1800" noProof="0" dirty="0">
                <a:cs typeface="Arial" pitchFamily="34" charset="0"/>
                <a:hlinkClick r:id="rId4"/>
              </a:rPr>
              <a:t>lperez@cast.org</a:t>
            </a:r>
            <a:r>
              <a:rPr lang="es-US" altLang="en-US" sz="1800" noProof="0" dirty="0">
                <a:cs typeface="Arial" pitchFamily="34" charset="0"/>
              </a:rPr>
              <a:t> 	</a:t>
            </a:r>
          </a:p>
          <a:p>
            <a:pPr algn="l"/>
            <a:endParaRPr lang="es-US" altLang="en-US" sz="1800" noProof="0" dirty="0">
              <a:cs typeface="Arial" pitchFamily="34" charset="0"/>
            </a:endParaRPr>
          </a:p>
          <a:p>
            <a:pPr algn="l"/>
            <a:r>
              <a:rPr lang="es-US" altLang="en-US" sz="1800" noProof="0" dirty="0">
                <a:cs typeface="Arial" pitchFamily="34" charset="0"/>
              </a:rPr>
              <a:t>Lynn </a:t>
            </a:r>
            <a:r>
              <a:rPr lang="es-US" altLang="en-US" sz="1800" noProof="0" dirty="0" err="1">
                <a:cs typeface="Arial" pitchFamily="34" charset="0"/>
              </a:rPr>
              <a:t>McCormack</a:t>
            </a:r>
            <a:endParaRPr lang="es-US" altLang="en-US" sz="1800" noProof="0" dirty="0">
              <a:cs typeface="Arial" pitchFamily="34" charset="0"/>
            </a:endParaRPr>
          </a:p>
          <a:p>
            <a:pPr algn="l"/>
            <a:r>
              <a:rPr lang="es-US" altLang="en-US" sz="1800" noProof="0" dirty="0">
                <a:cs typeface="Arial" pitchFamily="34" charset="0"/>
                <a:hlinkClick r:id="rId5"/>
              </a:rPr>
              <a:t>lmccormack@cast.org</a:t>
            </a:r>
            <a:endParaRPr lang="es-US" altLang="en-US" sz="1800" noProof="0" dirty="0">
              <a:cs typeface="Arial" pitchFamily="34" charset="0"/>
            </a:endParaRPr>
          </a:p>
          <a:p>
            <a:pPr algn="l"/>
            <a:endParaRPr lang="es-US" altLang="en-US" sz="1800" noProof="0" dirty="0">
              <a:cs typeface="Arial" pitchFamily="34" charset="0"/>
            </a:endParaRPr>
          </a:p>
          <a:p>
            <a:pPr algn="l"/>
            <a:r>
              <a:rPr lang="es-US" altLang="en-US" sz="1800" noProof="0" dirty="0">
                <a:cs typeface="Arial" pitchFamily="34" charset="0"/>
              </a:rPr>
              <a:t>9 de marzo de 2021</a:t>
            </a:r>
          </a:p>
          <a:p>
            <a:pPr algn="l" eaLnBrk="1" hangingPunct="1"/>
            <a:endParaRPr lang="es-US" altLang="en-US" sz="1600" noProof="0" dirty="0"/>
          </a:p>
          <a:p>
            <a:pPr eaLnBrk="1" hangingPunct="1"/>
            <a:endParaRPr lang="es-US" altLang="en-US" noProof="0" dirty="0"/>
          </a:p>
          <a:p>
            <a:pPr eaLnBrk="1" hangingPunct="1"/>
            <a:endParaRPr lang="es-US" altLang="en-US" noProof="0" dirty="0"/>
          </a:p>
          <a:p>
            <a:pPr eaLnBrk="1" hangingPunct="1"/>
            <a:endParaRPr lang="es-US" altLang="en-US" noProof="0" dirty="0"/>
          </a:p>
        </p:txBody>
      </p:sp>
      <p:pic>
        <p:nvPicPr>
          <p:cNvPr id="4100" name="Picture 1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4800" y="409575"/>
            <a:ext cx="4953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noProof="0" dirty="0"/>
              <a:t>El seminario web de hoy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648200"/>
          </a:xfrm>
        </p:spPr>
        <p:txBody>
          <a:bodyPr/>
          <a:lstStyle/>
          <a:p>
            <a:pPr lvl="1"/>
            <a:r>
              <a:rPr lang="es-US" altLang="en-US" dirty="0"/>
              <a:t>Primera parte</a:t>
            </a:r>
            <a:r>
              <a:rPr lang="es-US" altLang="en-US" noProof="0" dirty="0"/>
              <a:t>: El Aviso de Interpretación (</a:t>
            </a:r>
            <a:r>
              <a:rPr lang="es-US" altLang="en-US" noProof="0" dirty="0" err="1"/>
              <a:t>NOI</a:t>
            </a:r>
            <a:r>
              <a:rPr lang="es-US" altLang="en-US" noProof="0" dirty="0"/>
              <a:t>)</a:t>
            </a:r>
          </a:p>
          <a:p>
            <a:pPr lvl="2"/>
            <a:r>
              <a:rPr lang="es-US" altLang="en-US" noProof="0" dirty="0"/>
              <a:t>¿Qué es el </a:t>
            </a:r>
            <a:r>
              <a:rPr lang="es-US" altLang="en-US" noProof="0" dirty="0" err="1"/>
              <a:t>NOI</a:t>
            </a:r>
            <a:r>
              <a:rPr lang="es-US" altLang="en-US" noProof="0" dirty="0"/>
              <a:t>?</a:t>
            </a:r>
          </a:p>
          <a:p>
            <a:pPr lvl="2"/>
            <a:r>
              <a:rPr lang="es-US" altLang="en-US" noProof="0" dirty="0"/>
              <a:t>Los materiales digitales y el formato </a:t>
            </a:r>
            <a:r>
              <a:rPr lang="es-US" altLang="en-US" noProof="0" dirty="0" err="1"/>
              <a:t>NIMAS</a:t>
            </a:r>
            <a:endParaRPr lang="es-US" altLang="en-US" noProof="0" dirty="0"/>
          </a:p>
          <a:p>
            <a:pPr lvl="2"/>
            <a:r>
              <a:rPr lang="es-US" altLang="en-US" noProof="0" dirty="0" err="1"/>
              <a:t>NIMAS</a:t>
            </a:r>
            <a:r>
              <a:rPr lang="es-US" altLang="en-US" noProof="0" dirty="0"/>
              <a:t> y su adquisición</a:t>
            </a:r>
          </a:p>
          <a:p>
            <a:pPr lvl="2"/>
            <a:r>
              <a:rPr lang="es-US" altLang="en-US" noProof="0" dirty="0"/>
              <a:t>Los materiales “accesibles de nacimiento”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noProof="0" dirty="0"/>
              <a:t>El seminario web de hoy (continuación)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57200" y="1554162"/>
            <a:ext cx="8229600" cy="5029200"/>
          </a:xfrm>
        </p:spPr>
        <p:txBody>
          <a:bodyPr/>
          <a:lstStyle/>
          <a:p>
            <a:pPr lvl="1"/>
            <a:r>
              <a:rPr lang="es-US" noProof="0" dirty="0"/>
              <a:t>Segunda parte: El nuevo modelo del </a:t>
            </a:r>
            <a:r>
              <a:rPr lang="es-US" noProof="0" dirty="0" err="1"/>
              <a:t>NIMAS</a:t>
            </a:r>
            <a:endParaRPr lang="es-US" noProof="0" dirty="0"/>
          </a:p>
          <a:p>
            <a:pPr lvl="2"/>
            <a:r>
              <a:rPr lang="es-US" noProof="0" dirty="0"/>
              <a:t>Materiales digitales como origen para </a:t>
            </a:r>
            <a:r>
              <a:rPr lang="es-US" noProof="0" dirty="0" err="1"/>
              <a:t>NIMAS</a:t>
            </a:r>
            <a:endParaRPr lang="es-US" noProof="0" dirty="0"/>
          </a:p>
          <a:p>
            <a:pPr lvl="3"/>
            <a:r>
              <a:rPr lang="es-US" noProof="0" dirty="0"/>
              <a:t>Introducción a </a:t>
            </a:r>
            <a:r>
              <a:rPr lang="es-US" noProof="0" dirty="0" err="1"/>
              <a:t>Clusive</a:t>
            </a:r>
            <a:endParaRPr lang="es-US" noProof="0" dirty="0"/>
          </a:p>
          <a:p>
            <a:pPr lvl="3"/>
            <a:r>
              <a:rPr lang="es-US" noProof="0" dirty="0"/>
              <a:t>Demostración de título </a:t>
            </a:r>
            <a:r>
              <a:rPr lang="es-US" noProof="0" dirty="0" err="1"/>
              <a:t>Clusive</a:t>
            </a:r>
            <a:r>
              <a:rPr lang="es-US" noProof="0" dirty="0"/>
              <a:t> - </a:t>
            </a:r>
            <a:r>
              <a:rPr lang="es-US" noProof="0" dirty="0" err="1"/>
              <a:t>All</a:t>
            </a:r>
            <a:r>
              <a:rPr lang="es-US" noProof="0" dirty="0"/>
              <a:t> </a:t>
            </a:r>
            <a:r>
              <a:rPr lang="es-US" noProof="0" dirty="0" err="1"/>
              <a:t>About</a:t>
            </a:r>
            <a:r>
              <a:rPr lang="es-US" noProof="0" dirty="0"/>
              <a:t> Coyotes</a:t>
            </a:r>
          </a:p>
          <a:p>
            <a:pPr lvl="2"/>
            <a:r>
              <a:rPr lang="es-US" noProof="0" dirty="0"/>
              <a:t>El modelo</a:t>
            </a:r>
          </a:p>
          <a:p>
            <a:pPr lvl="3"/>
            <a:r>
              <a:rPr lang="es-US" noProof="0" dirty="0"/>
              <a:t>Introducción</a:t>
            </a:r>
          </a:p>
          <a:p>
            <a:pPr lvl="3"/>
            <a:r>
              <a:rPr lang="es-US" noProof="0" dirty="0"/>
              <a:t>Tabla de contenido</a:t>
            </a:r>
          </a:p>
          <a:p>
            <a:pPr lvl="3"/>
            <a:r>
              <a:rPr lang="es-US" noProof="0" dirty="0"/>
              <a:t>Imágenes</a:t>
            </a:r>
          </a:p>
          <a:p>
            <a:pPr lvl="3"/>
            <a:r>
              <a:rPr lang="es-US" noProof="0" dirty="0"/>
              <a:t>Términos del glosario</a:t>
            </a:r>
          </a:p>
          <a:p>
            <a:pPr lvl="3"/>
            <a:r>
              <a:rPr lang="es-US" noProof="0" dirty="0"/>
              <a:t>Metadatos</a:t>
            </a:r>
          </a:p>
          <a:p>
            <a:pPr lvl="2"/>
            <a:r>
              <a:rPr lang="es-US" noProof="0" dirty="0"/>
              <a:t>Preguntas y respuestas</a:t>
            </a:r>
          </a:p>
          <a:p>
            <a:pPr lvl="3"/>
            <a:endParaRPr lang="es-US" noProof="0" dirty="0"/>
          </a:p>
          <a:p>
            <a:pPr marL="0" indent="0">
              <a:buFontTx/>
              <a:buNone/>
            </a:pPr>
            <a:endParaRPr lang="es-US" sz="1800" noProof="0" dirty="0"/>
          </a:p>
          <a:p>
            <a:pPr marL="0" indent="0">
              <a:buFontTx/>
              <a:buNone/>
            </a:pPr>
            <a:r>
              <a:rPr lang="es-US" sz="1800" noProof="0" dirty="0"/>
              <a:t> </a:t>
            </a:r>
            <a:endParaRPr lang="es-US" altLang="en-US" sz="1400" noProof="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 noChangeArrowheads="1"/>
          </p:cNvSpPr>
          <p:nvPr>
            <p:ph type="title"/>
          </p:nvPr>
        </p:nvSpPr>
        <p:spPr>
          <a:xfrm>
            <a:off x="609600" y="2590800"/>
            <a:ext cx="8229600" cy="1143000"/>
          </a:xfrm>
        </p:spPr>
        <p:txBody>
          <a:bodyPr/>
          <a:lstStyle/>
          <a:p>
            <a:r>
              <a:rPr lang="es-US" altLang="en-US" noProof="0" dirty="0"/>
              <a:t>El Aviso de Interpretación (</a:t>
            </a:r>
            <a:r>
              <a:rPr lang="es-US" altLang="en-US" noProof="0" dirty="0" err="1"/>
              <a:t>NOI</a:t>
            </a:r>
            <a:r>
              <a:rPr lang="es-US" altLang="en-US" noProof="0" dirty="0"/>
              <a:t>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266700" y="388937"/>
            <a:ext cx="8610600" cy="1143000"/>
          </a:xfrm>
        </p:spPr>
        <p:txBody>
          <a:bodyPr/>
          <a:lstStyle/>
          <a:p>
            <a:r>
              <a:rPr lang="es-US" altLang="en-US" sz="4000" noProof="0" dirty="0"/>
              <a:t>“Aviso de Interpretación” </a:t>
            </a:r>
            <a:br>
              <a:rPr lang="es-US" altLang="en-US" sz="4000" noProof="0" dirty="0"/>
            </a:br>
            <a:r>
              <a:rPr lang="es-US" altLang="en-US" sz="4000" noProof="0" dirty="0"/>
              <a:t>sobre materiales de instrucción digitales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533400" y="1981200"/>
            <a:ext cx="8229600" cy="3916363"/>
          </a:xfrm>
        </p:spPr>
        <p:txBody>
          <a:bodyPr/>
          <a:lstStyle/>
          <a:p>
            <a:pPr eaLnBrk="1" hangingPunct="1"/>
            <a:r>
              <a:rPr lang="es-US" altLang="en-US" sz="2800" noProof="0" dirty="0"/>
              <a:t>En mayo, la </a:t>
            </a:r>
            <a:r>
              <a:rPr lang="es-US" altLang="en-US" sz="2800" noProof="0" dirty="0" err="1"/>
              <a:t>OSERS</a:t>
            </a:r>
            <a:r>
              <a:rPr lang="es-US" altLang="en-US" sz="2800" noProof="0" dirty="0"/>
              <a:t>/</a:t>
            </a:r>
            <a:r>
              <a:rPr lang="es-US" altLang="en-US" sz="2800" noProof="0" dirty="0" err="1"/>
              <a:t>OSEP</a:t>
            </a:r>
            <a:r>
              <a:rPr lang="es-US" altLang="en-US" sz="2800" noProof="0" dirty="0"/>
              <a:t> publicó un </a:t>
            </a:r>
            <a:r>
              <a:rPr lang="es-US" altLang="en-US" sz="2800" noProof="0" dirty="0">
                <a:hlinkClick r:id="rId2"/>
              </a:rPr>
              <a:t>Aviso de Interpretación</a:t>
            </a:r>
            <a:r>
              <a:rPr lang="es-US" altLang="en-US" sz="2800" noProof="0" dirty="0"/>
              <a:t> en el que aclaraba que la definición de “materiales de instrucción impresos” en la Ley IDEA incluye los materiales de instrucción digitales. </a:t>
            </a:r>
          </a:p>
          <a:p>
            <a:pPr marL="400050" lvl="1" indent="0" eaLnBrk="1" hangingPunct="1">
              <a:buFontTx/>
              <a:buNone/>
            </a:pPr>
            <a:r>
              <a:rPr lang="es-PE" altLang="en-US" sz="1800" noProof="0" dirty="0"/>
              <a:t>(C) MATERIALES DE INSTRUCCIÓN IMPRESOS—El término ‘materiales de instrucción impresos’ se refiere a los libros de texto impresos y los materiales impresos básicos relacionados que se redactan y publican principalmente para uso en la enseñanza en la escuela primaria y la escuela secundaria y son requeridos por una entidad educacional estatal o una entidad educacional local para uso por los estudiantes en el salón de clase.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s-US" altLang="en-US" sz="4000" noProof="0" dirty="0"/>
              <a:t>Alcance de </a:t>
            </a:r>
            <a:r>
              <a:rPr lang="es-US" altLang="en-US" sz="4000" noProof="0" dirty="0" err="1"/>
              <a:t>NIMAS</a:t>
            </a:r>
            <a:r>
              <a:rPr lang="es-US" altLang="en-US" sz="4000" noProof="0" dirty="0"/>
              <a:t>/</a:t>
            </a:r>
            <a:r>
              <a:rPr lang="es-US" altLang="en-US" sz="4000" noProof="0" dirty="0" err="1"/>
              <a:t>NIMAC</a:t>
            </a:r>
            <a:endParaRPr lang="es-US" altLang="en-US" sz="4000" noProof="0" dirty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229600" cy="4525963"/>
          </a:xfrm>
        </p:spPr>
        <p:txBody>
          <a:bodyPr/>
          <a:lstStyle/>
          <a:p>
            <a:pPr eaLnBrk="1" hangingPunct="1"/>
            <a:r>
              <a:rPr lang="es-PE" altLang="en-US" sz="2800" noProof="0" dirty="0"/>
              <a:t>Antes del Aviso, el </a:t>
            </a:r>
            <a:r>
              <a:rPr lang="es-PE" altLang="en-US" sz="2800" noProof="0" dirty="0" err="1"/>
              <a:t>NIMAC</a:t>
            </a:r>
            <a:r>
              <a:rPr lang="es-PE" altLang="en-US" sz="2800" noProof="0" dirty="0"/>
              <a:t> solo podía aceptar archivos </a:t>
            </a:r>
            <a:r>
              <a:rPr lang="es-PE" altLang="en-US" sz="2800" noProof="0" dirty="0" err="1"/>
              <a:t>NIMAS</a:t>
            </a:r>
            <a:r>
              <a:rPr lang="es-PE" altLang="en-US" sz="2800" noProof="0" dirty="0"/>
              <a:t> para los materiales de instrucción publicados en un formato impreso.</a:t>
            </a:r>
          </a:p>
          <a:p>
            <a:pPr eaLnBrk="1" hangingPunct="1"/>
            <a:r>
              <a:rPr lang="es-PE" altLang="en-US" sz="2800" noProof="0" dirty="0"/>
              <a:t>A partir de la primavera pasada, el </a:t>
            </a:r>
            <a:r>
              <a:rPr lang="es-PE" altLang="en-US" sz="2800" noProof="0" dirty="0" err="1"/>
              <a:t>NIMAC</a:t>
            </a:r>
            <a:r>
              <a:rPr lang="es-PE" altLang="en-US" sz="2800" noProof="0" dirty="0"/>
              <a:t> puede aceptar archivos </a:t>
            </a:r>
            <a:r>
              <a:rPr lang="es-PE" altLang="en-US" sz="2800" noProof="0" dirty="0" err="1"/>
              <a:t>NIMAS</a:t>
            </a:r>
            <a:r>
              <a:rPr lang="es-PE" altLang="en-US" sz="2800" noProof="0" dirty="0"/>
              <a:t> para materiales de instrucción que se distribuyen a los estudiantes en un formato digital (es decir, no hay un libro impreso equivalente).</a:t>
            </a:r>
          </a:p>
          <a:p>
            <a:pPr eaLnBrk="1" hangingPunct="1"/>
            <a:r>
              <a:rPr lang="es-PE" altLang="en-US" sz="2800" noProof="0" dirty="0"/>
              <a:t>A la fecha, el </a:t>
            </a:r>
            <a:r>
              <a:rPr lang="es-PE" altLang="en-US" sz="2800" noProof="0" dirty="0" err="1"/>
              <a:t>NIMAC</a:t>
            </a:r>
            <a:r>
              <a:rPr lang="es-PE" altLang="en-US" sz="2800" noProof="0" dirty="0"/>
              <a:t> ha aceptado 44 archivos de materiales de instrucción digitales.</a:t>
            </a:r>
            <a:endParaRPr lang="es-US" altLang="en-US" sz="2800" noProof="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s-US" altLang="en-US" sz="4000" noProof="0" dirty="0"/>
              <a:t>Al servicio de estudiantes con discapacidades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8229600" cy="4068763"/>
          </a:xfrm>
        </p:spPr>
        <p:txBody>
          <a:bodyPr/>
          <a:lstStyle/>
          <a:p>
            <a:pPr eaLnBrk="1" hangingPunct="1"/>
            <a:r>
              <a:rPr lang="es-PE" altLang="en-US" sz="2800" noProof="0" dirty="0"/>
              <a:t>No todos los materiales de instrucción digitales son accesibles</a:t>
            </a:r>
            <a:r>
              <a:rPr lang="es-US" altLang="en-US" sz="2800" noProof="0" dirty="0"/>
              <a:t>. </a:t>
            </a:r>
          </a:p>
          <a:p>
            <a:pPr eaLnBrk="1" hangingPunct="1"/>
            <a:endParaRPr lang="es-US" altLang="en-US" sz="1400" noProof="0" dirty="0"/>
          </a:p>
          <a:p>
            <a:pPr eaLnBrk="1" hangingPunct="1"/>
            <a:r>
              <a:rPr lang="es-PE" altLang="en-US" sz="2800" noProof="0" dirty="0"/>
              <a:t>Cuando los estudiantes con discapacidades no pueden utilizar el formato digital distribuido a los otros alumnos, </a:t>
            </a:r>
            <a:r>
              <a:rPr lang="es-PE" altLang="en-US" sz="2800" noProof="0" dirty="0" err="1"/>
              <a:t>NIMAS</a:t>
            </a:r>
            <a:r>
              <a:rPr lang="es-PE" altLang="en-US" sz="2800" noProof="0" dirty="0"/>
              <a:t> puede ser un punto de partida para producir en braille y otros formatos accesibles.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s-US" altLang="en-US" sz="4000" noProof="0" dirty="0"/>
              <a:t>El </a:t>
            </a:r>
            <a:r>
              <a:rPr lang="es-US" altLang="en-US" sz="4000" noProof="0" dirty="0" err="1"/>
              <a:t>NOI</a:t>
            </a:r>
            <a:r>
              <a:rPr lang="es-US" altLang="en-US" sz="4000" noProof="0" dirty="0"/>
              <a:t> y el formato </a:t>
            </a:r>
            <a:r>
              <a:rPr lang="es-US" altLang="en-US" sz="4000" noProof="0" dirty="0" err="1"/>
              <a:t>NIMAS</a:t>
            </a:r>
            <a:endParaRPr lang="es-US" altLang="en-US" sz="4000" noProof="0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229600" cy="4038600"/>
          </a:xfrm>
        </p:spPr>
        <p:txBody>
          <a:bodyPr/>
          <a:lstStyle/>
          <a:p>
            <a:pPr eaLnBrk="1" hangingPunct="1"/>
            <a:r>
              <a:rPr lang="es-PE" altLang="en-US" sz="2800" noProof="0" dirty="0"/>
              <a:t>El formato </a:t>
            </a:r>
            <a:r>
              <a:rPr lang="es-PE" altLang="en-US" sz="2800" noProof="0" dirty="0" err="1"/>
              <a:t>NIMAS</a:t>
            </a:r>
            <a:r>
              <a:rPr lang="es-PE" altLang="en-US" sz="2800" noProof="0" dirty="0"/>
              <a:t> 1.1 no ha cambiado.</a:t>
            </a:r>
          </a:p>
          <a:p>
            <a:pPr eaLnBrk="1" hangingPunct="1"/>
            <a:r>
              <a:rPr lang="es-US" altLang="en-US" sz="2800" noProof="0" dirty="0"/>
              <a:t>Este formato, basado en el Estándar DAISY, está diseñado para capturar el contenido, la estructura y el orden de lectura lineal de los libros impresos.</a:t>
            </a:r>
          </a:p>
          <a:p>
            <a:pPr eaLnBrk="1" hangingPunct="1"/>
            <a:r>
              <a:rPr lang="es-PE" altLang="en-US" sz="2800" noProof="0" dirty="0"/>
              <a:t>Los materiales digitales deben cumplir los requisitos de la especificación </a:t>
            </a:r>
            <a:r>
              <a:rPr lang="es-PE" altLang="en-US" sz="2800" noProof="0" dirty="0" err="1"/>
              <a:t>NIMAS</a:t>
            </a:r>
            <a:r>
              <a:rPr lang="es-PE" altLang="en-US" sz="2800" noProof="0" dirty="0"/>
              <a:t> —incluidos los requisitos de metadatos— para ser presentados al </a:t>
            </a:r>
            <a:r>
              <a:rPr lang="es-PE" altLang="en-US" sz="2800" noProof="0" dirty="0" err="1"/>
              <a:t>NIMAC</a:t>
            </a:r>
            <a:r>
              <a:rPr lang="es-PE" altLang="en-US" sz="2800" noProof="0" dirty="0"/>
              <a:t>.</a:t>
            </a:r>
          </a:p>
          <a:p>
            <a:pPr eaLnBrk="1" hangingPunct="1"/>
            <a:r>
              <a:rPr lang="es-PE" altLang="en-US" sz="2800" noProof="0" dirty="0"/>
              <a:t>En este momento, esto incluye tener un ISBN.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457200" y="365760"/>
            <a:ext cx="8229600" cy="1143000"/>
          </a:xfrm>
        </p:spPr>
        <p:txBody>
          <a:bodyPr/>
          <a:lstStyle/>
          <a:p>
            <a:r>
              <a:rPr lang="es-US" altLang="en-US" sz="4000" noProof="0" dirty="0"/>
              <a:t>¿Qué materiales son adecuados para ser provistos en el formato </a:t>
            </a:r>
            <a:r>
              <a:rPr lang="es-US" altLang="en-US" sz="4000" noProof="0" dirty="0" err="1"/>
              <a:t>NIMAS</a:t>
            </a:r>
            <a:r>
              <a:rPr lang="es-US" altLang="en-US" sz="4000" noProof="0" dirty="0"/>
              <a:t>?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472440" y="2286000"/>
            <a:ext cx="8229600" cy="4572000"/>
          </a:xfrm>
        </p:spPr>
        <p:txBody>
          <a:bodyPr/>
          <a:lstStyle/>
          <a:p>
            <a:pPr eaLnBrk="1" hangingPunct="1"/>
            <a:r>
              <a:rPr lang="es-PE" altLang="en-US" sz="2800" noProof="0" dirty="0"/>
              <a:t>Los materiales de instrucción digitales que están compuestos principalmente de texto e imágenes estáticas, con mínima o </a:t>
            </a:r>
            <a:r>
              <a:rPr lang="es-PE" altLang="en-US" sz="2800" noProof="0"/>
              <a:t>ninguna interactividad</a:t>
            </a:r>
            <a:r>
              <a:rPr lang="es-PE" altLang="en-US" sz="2800" noProof="0" dirty="0"/>
              <a:t>, son apropiados para conversión al formato </a:t>
            </a:r>
            <a:r>
              <a:rPr lang="es-PE" altLang="en-US" sz="2800" noProof="0" dirty="0" err="1"/>
              <a:t>NIMAS</a:t>
            </a:r>
            <a:r>
              <a:rPr lang="es-PE" altLang="en-US" sz="2800" noProof="0" dirty="0"/>
              <a:t>.</a:t>
            </a:r>
          </a:p>
          <a:p>
            <a:pPr eaLnBrk="1" hangingPunct="1"/>
            <a:r>
              <a:rPr lang="es-PE" altLang="en-US" sz="2800" noProof="0" dirty="0"/>
              <a:t>Por ejemplo, un texto digital que se distribuye en forma de PDF a las escuelas podría ser apropiado para conversión al </a:t>
            </a:r>
            <a:r>
              <a:rPr lang="es-PE" altLang="en-US" sz="2800" noProof="0" dirty="0" err="1"/>
              <a:t>NIMAS</a:t>
            </a:r>
            <a:r>
              <a:rPr lang="es-PE" altLang="en-US" sz="2800" noProof="0" dirty="0"/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57200" y="388937"/>
            <a:ext cx="8229600" cy="1143000"/>
          </a:xfrm>
        </p:spPr>
        <p:txBody>
          <a:bodyPr/>
          <a:lstStyle/>
          <a:p>
            <a:r>
              <a:rPr lang="es-US" altLang="en-US" sz="4000" noProof="0" dirty="0"/>
              <a:t>¿Qué materiales </a:t>
            </a:r>
            <a:r>
              <a:rPr lang="es-US" altLang="en-US" sz="4000" i="1" noProof="0" dirty="0"/>
              <a:t>no</a:t>
            </a:r>
            <a:r>
              <a:rPr lang="es-US" altLang="en-US" sz="4000" noProof="0" dirty="0"/>
              <a:t> son adecuados para ser provistos en el formato </a:t>
            </a:r>
            <a:r>
              <a:rPr lang="es-US" altLang="en-US" sz="4000" noProof="0" dirty="0" err="1"/>
              <a:t>NIMAS</a:t>
            </a:r>
            <a:r>
              <a:rPr lang="es-US" altLang="en-US" sz="4000" noProof="0" dirty="0"/>
              <a:t>?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472440" y="2057400"/>
            <a:ext cx="8229600" cy="3992563"/>
          </a:xfrm>
        </p:spPr>
        <p:txBody>
          <a:bodyPr/>
          <a:lstStyle/>
          <a:p>
            <a:pPr eaLnBrk="1" hangingPunct="1"/>
            <a:r>
              <a:rPr lang="es-US" altLang="en-US" sz="2800" dirty="0"/>
              <a:t>Los materiales digitales altamente interactivos no se pueden convertir al </a:t>
            </a:r>
            <a:r>
              <a:rPr lang="es-US" altLang="en-US" sz="2800" dirty="0" err="1"/>
              <a:t>NIMAS</a:t>
            </a:r>
            <a:r>
              <a:rPr lang="es-US" altLang="en-US" sz="2800" dirty="0"/>
              <a:t>.</a:t>
            </a:r>
            <a:endParaRPr lang="es-US" altLang="en-US" sz="2800" noProof="0" dirty="0"/>
          </a:p>
          <a:p>
            <a:pPr eaLnBrk="1" hangingPunct="1"/>
            <a:r>
              <a:rPr lang="es-PE" altLang="en-US" sz="2800" noProof="0" dirty="0"/>
              <a:t>Muchos productos, como los juegos, el software y las aplicaciones, no son apropiados para conversión al </a:t>
            </a:r>
            <a:r>
              <a:rPr lang="es-PE" altLang="en-US" sz="2800" noProof="0" dirty="0" err="1"/>
              <a:t>NIMAS</a:t>
            </a:r>
            <a:r>
              <a:rPr lang="es-PE" altLang="en-US" sz="2800" noProof="0" dirty="0"/>
              <a:t>.</a:t>
            </a:r>
          </a:p>
          <a:p>
            <a:pPr eaLnBrk="1" hangingPunct="1"/>
            <a:r>
              <a:rPr lang="es-US" altLang="en-US" sz="2800" noProof="0" dirty="0"/>
              <a:t>Los exámenes estandarizados también siguen fuera del alcance del </a:t>
            </a:r>
            <a:r>
              <a:rPr lang="es-US" altLang="en-US" sz="2800" noProof="0" dirty="0" err="1"/>
              <a:t>NIMAS</a:t>
            </a:r>
            <a:r>
              <a:rPr lang="es-US" altLang="en-US" sz="2800" noProof="0" dirty="0"/>
              <a:t>, ya sean impresos o digitales.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s-US" altLang="en-US" sz="4000" noProof="0" dirty="0" err="1"/>
              <a:t>NIMAS</a:t>
            </a:r>
            <a:r>
              <a:rPr lang="es-US" altLang="en-US" sz="4000" noProof="0" dirty="0"/>
              <a:t> y su adquisición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487680" y="1104900"/>
            <a:ext cx="8229600" cy="4648200"/>
          </a:xfrm>
        </p:spPr>
        <p:txBody>
          <a:bodyPr/>
          <a:lstStyle/>
          <a:p>
            <a:pPr eaLnBrk="1" hangingPunct="1"/>
            <a:r>
              <a:rPr lang="es-PE" altLang="en-US" sz="2800" noProof="0" dirty="0"/>
              <a:t>No hay un requisito general en virtud de la Ley IDEA 2004 de que las editoriales presenten </a:t>
            </a:r>
            <a:r>
              <a:rPr lang="es-PE" altLang="en-US" sz="2800" noProof="0" dirty="0" err="1"/>
              <a:t>NIMAS</a:t>
            </a:r>
            <a:r>
              <a:rPr lang="es-PE" altLang="en-US" sz="2800" noProof="0" dirty="0"/>
              <a:t> para materiales de instrucción impresos o digitales.</a:t>
            </a:r>
          </a:p>
          <a:p>
            <a:pPr eaLnBrk="1" hangingPunct="1"/>
            <a:r>
              <a:rPr lang="es-PE" altLang="en-US" sz="2800" noProof="0" dirty="0"/>
              <a:t>El </a:t>
            </a:r>
            <a:r>
              <a:rPr lang="es-PE" altLang="en-US" sz="2800" noProof="0" dirty="0" err="1"/>
              <a:t>NOI</a:t>
            </a:r>
            <a:r>
              <a:rPr lang="es-PE" altLang="en-US" sz="2800" noProof="0" dirty="0"/>
              <a:t> no ha cambiado el mecanismo para que los estados y los distritos les requieran materiales </a:t>
            </a:r>
            <a:r>
              <a:rPr lang="es-PE" altLang="en-US" sz="2800" noProof="0" dirty="0" err="1"/>
              <a:t>NIMAS</a:t>
            </a:r>
            <a:r>
              <a:rPr lang="es-PE" altLang="en-US" sz="2800" noProof="0" dirty="0"/>
              <a:t> a las editoriales.</a:t>
            </a:r>
          </a:p>
          <a:p>
            <a:pPr eaLnBrk="1" hangingPunct="1"/>
            <a:r>
              <a:rPr lang="es-PE" altLang="en-US" sz="2800" noProof="0" dirty="0"/>
              <a:t>Los clientes deben continuar requiriendo </a:t>
            </a:r>
            <a:r>
              <a:rPr lang="es-PE" altLang="en-US" sz="2800" noProof="0" dirty="0" err="1"/>
              <a:t>NIMAS</a:t>
            </a:r>
            <a:r>
              <a:rPr lang="es-PE" altLang="en-US" sz="2800" noProof="0" dirty="0"/>
              <a:t> al momento de adquirir los materiales de instrucción, e incluir este requisito en sus contratos de adopción del estándar y contratos de compra.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228600" y="388937"/>
            <a:ext cx="8686800" cy="1143000"/>
          </a:xfrm>
        </p:spPr>
        <p:txBody>
          <a:bodyPr/>
          <a:lstStyle/>
          <a:p>
            <a:r>
              <a:rPr lang="es-US" altLang="en-US" sz="4000" noProof="0" dirty="0"/>
              <a:t>Exoneración del </a:t>
            </a:r>
            <a:r>
              <a:rPr lang="es-US" altLang="en-US" sz="4000" noProof="0" dirty="0" err="1"/>
              <a:t>NIMAS</a:t>
            </a:r>
            <a:r>
              <a:rPr lang="es-US" altLang="en-US" sz="4000" noProof="0" dirty="0"/>
              <a:t> para materiales “accesibles de nacimiento”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57200" y="1531937"/>
            <a:ext cx="8229600" cy="4144963"/>
          </a:xfrm>
        </p:spPr>
        <p:txBody>
          <a:bodyPr/>
          <a:lstStyle/>
          <a:p>
            <a:pPr eaLnBrk="1" hangingPunct="1"/>
            <a:r>
              <a:rPr lang="es-PE" altLang="en-US" sz="2800" noProof="0" dirty="0"/>
              <a:t>Para promover la producción de materiales de instrucción digitales que son accesibles “directo de la caja”, el </a:t>
            </a:r>
            <a:r>
              <a:rPr lang="es-PE" altLang="en-US" sz="2800" noProof="0" dirty="0" err="1"/>
              <a:t>NOI</a:t>
            </a:r>
            <a:r>
              <a:rPr lang="es-PE" altLang="en-US" sz="2800" noProof="0" dirty="0"/>
              <a:t> dispone una exoneración para los materiales que cumplen los requisitos de </a:t>
            </a:r>
            <a:r>
              <a:rPr lang="es-PE" altLang="en-US" sz="2800" noProof="0" dirty="0" err="1"/>
              <a:t>WCAG</a:t>
            </a:r>
            <a:r>
              <a:rPr lang="es-PE" altLang="en-US" sz="2800" noProof="0" dirty="0"/>
              <a:t> 2.0 AA.</a:t>
            </a:r>
          </a:p>
          <a:p>
            <a:pPr eaLnBrk="1" hangingPunct="1"/>
            <a:r>
              <a:rPr lang="es-PE" altLang="en-US" sz="2800" noProof="0" dirty="0"/>
              <a:t>Los materiales digitales que cumplen este estándar no se tienen que proporcionar al </a:t>
            </a:r>
            <a:r>
              <a:rPr lang="es-PE" altLang="en-US" sz="2800" noProof="0" dirty="0" err="1"/>
              <a:t>NIMAC</a:t>
            </a:r>
            <a:r>
              <a:rPr lang="es-PE" altLang="en-US" sz="2800" noProof="0" dirty="0"/>
              <a:t>.</a:t>
            </a:r>
          </a:p>
          <a:p>
            <a:pPr eaLnBrk="1" hangingPunct="1"/>
            <a:r>
              <a:rPr lang="es-PE" altLang="en-US" sz="2800" noProof="0" dirty="0"/>
              <a:t>Prevemos que este parámetro de accesibilidad evolucionará a medida que cambien los estándares.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s-US" altLang="en-US" sz="4000" noProof="0" dirty="0"/>
              <a:t>La necesidad de braille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8229600" cy="4343400"/>
          </a:xfrm>
        </p:spPr>
        <p:txBody>
          <a:bodyPr/>
          <a:lstStyle/>
          <a:p>
            <a:pPr eaLnBrk="1" hangingPunct="1">
              <a:defRPr/>
            </a:pPr>
            <a:r>
              <a:rPr lang="es-PE" altLang="en-US" sz="2800" noProof="0" dirty="0"/>
              <a:t>Aunque hay una exoneración del </a:t>
            </a:r>
            <a:r>
              <a:rPr lang="es-PE" altLang="en-US" sz="2800" noProof="0" dirty="0" err="1"/>
              <a:t>NIMAS</a:t>
            </a:r>
            <a:r>
              <a:rPr lang="es-PE" altLang="en-US" sz="2800" noProof="0" dirty="0"/>
              <a:t> para los materiales de instrucción digitales que cumplen con </a:t>
            </a:r>
            <a:r>
              <a:rPr lang="es-PE" altLang="en-US" sz="2800" noProof="0" dirty="0" err="1"/>
              <a:t>WCAG</a:t>
            </a:r>
            <a:r>
              <a:rPr lang="es-PE" altLang="en-US" sz="2800" noProof="0" dirty="0"/>
              <a:t> 2.0 AA, en algunos casos el braille en forma impresa seguirá siendo el formato accesible apropiado para un alumno.</a:t>
            </a:r>
          </a:p>
          <a:p>
            <a:pPr eaLnBrk="1" hangingPunct="1">
              <a:defRPr/>
            </a:pPr>
            <a:r>
              <a:rPr lang="es-PE" altLang="en-US" sz="2800" noProof="0" dirty="0"/>
              <a:t>Podría seguir siendo necesario que las editoriales proporcionen algún tipo de archivo de origen para la producción en braille, si el formato digital accesible distribuido a las escuelas no se puede usar para este propósito.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s-US" altLang="en-US" noProof="0" dirty="0" err="1"/>
              <a:t>Rec</a:t>
            </a:r>
            <a:r>
              <a:rPr lang="es-US" altLang="en-US" dirty="0"/>
              <a:t>ursos adicionales</a:t>
            </a:r>
            <a:endParaRPr lang="es-US" altLang="en-US" noProof="0" dirty="0" err="1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8229600" cy="47244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s-US" sz="2400" b="1" noProof="0" dirty="0"/>
              <a:t>El Aviso</a:t>
            </a:r>
          </a:p>
          <a:p>
            <a:pPr>
              <a:defRPr/>
            </a:pPr>
            <a:r>
              <a:rPr lang="es-US" sz="2400" noProof="0" dirty="0"/>
              <a:t>El aviso completo, tal como lo publica el Registro Federal, se encuentra en: </a:t>
            </a:r>
            <a:r>
              <a:rPr lang="es-US" sz="2400" u="sng" noProof="0" dirty="0">
                <a:hlinkClick r:id="rId2"/>
              </a:rPr>
              <a:t>Final </a:t>
            </a:r>
            <a:r>
              <a:rPr lang="es-US" sz="2400" u="sng" noProof="0" dirty="0" err="1">
                <a:hlinkClick r:id="rId2"/>
              </a:rPr>
              <a:t>Notice</a:t>
            </a:r>
            <a:r>
              <a:rPr lang="es-US" sz="2400" u="sng" noProof="0" dirty="0">
                <a:hlinkClick r:id="rId2"/>
              </a:rPr>
              <a:t> </a:t>
            </a:r>
            <a:r>
              <a:rPr lang="es-US" sz="2400" u="sng" noProof="0" dirty="0" err="1">
                <a:hlinkClick r:id="rId2"/>
              </a:rPr>
              <a:t>of</a:t>
            </a:r>
            <a:r>
              <a:rPr lang="es-US" sz="2400" u="sng" noProof="0" dirty="0">
                <a:hlinkClick r:id="rId2"/>
              </a:rPr>
              <a:t> </a:t>
            </a:r>
            <a:r>
              <a:rPr lang="es-US" sz="2400" u="sng" noProof="0" dirty="0" err="1">
                <a:hlinkClick r:id="rId2"/>
              </a:rPr>
              <a:t>Interpretation</a:t>
            </a:r>
            <a:r>
              <a:rPr lang="es-US" sz="2400" noProof="0" dirty="0"/>
              <a:t>.</a:t>
            </a:r>
          </a:p>
          <a:p>
            <a:pPr>
              <a:defRPr/>
            </a:pPr>
            <a:r>
              <a:rPr lang="es-US" sz="2400" noProof="0" dirty="0"/>
              <a:t>También se puede obtener acceso a una versión accesible del Aviso en: </a:t>
            </a:r>
            <a:r>
              <a:rPr lang="es-US" sz="2400" u="sng" noProof="0" dirty="0">
                <a:hlinkClick r:id="rId3"/>
              </a:rPr>
              <a:t>Final </a:t>
            </a:r>
            <a:r>
              <a:rPr lang="es-US" sz="2400" u="sng" noProof="0" dirty="0" err="1">
                <a:hlinkClick r:id="rId3"/>
              </a:rPr>
              <a:t>Notice</a:t>
            </a:r>
            <a:r>
              <a:rPr lang="es-US" sz="2400" u="sng" noProof="0" dirty="0">
                <a:hlinkClick r:id="rId3"/>
              </a:rPr>
              <a:t>-Word Doc</a:t>
            </a:r>
            <a:r>
              <a:rPr lang="es-US" sz="2400" noProof="0" dirty="0"/>
              <a:t>.</a:t>
            </a:r>
          </a:p>
          <a:p>
            <a:pPr marL="0" indent="0">
              <a:buFontTx/>
              <a:buNone/>
              <a:defRPr/>
            </a:pPr>
            <a:endParaRPr lang="es-US" sz="2400" noProof="0" dirty="0"/>
          </a:p>
          <a:p>
            <a:pPr marL="0" indent="0">
              <a:buNone/>
              <a:defRPr/>
            </a:pPr>
            <a:r>
              <a:rPr lang="es-US" sz="2400" b="1" noProof="0" dirty="0"/>
              <a:t>Guías adicionales del </a:t>
            </a:r>
            <a:r>
              <a:rPr lang="es-US" sz="2400" b="1" noProof="0" dirty="0" err="1"/>
              <a:t>NIMAC</a:t>
            </a:r>
            <a:r>
              <a:rPr lang="es-US" sz="2400" b="1" noProof="0" dirty="0"/>
              <a:t> y el Centro </a:t>
            </a:r>
            <a:r>
              <a:rPr lang="es-US" sz="2400" b="1" noProof="0" dirty="0" err="1"/>
              <a:t>AEM</a:t>
            </a:r>
            <a:endParaRPr lang="es-US" sz="2400" b="1" noProof="0" dirty="0"/>
          </a:p>
          <a:p>
            <a:pPr>
              <a:defRPr/>
            </a:pPr>
            <a:r>
              <a:rPr lang="es-US" sz="2400" u="sng" noProof="0" dirty="0" err="1">
                <a:hlinkClick r:id="rId4"/>
              </a:rPr>
              <a:t>FAQ</a:t>
            </a:r>
            <a:r>
              <a:rPr lang="es-US" sz="2400" u="sng" noProof="0" dirty="0">
                <a:hlinkClick r:id="rId4"/>
              </a:rPr>
              <a:t>: </a:t>
            </a:r>
            <a:r>
              <a:rPr lang="es-US" sz="2400" u="sng" noProof="0" dirty="0" err="1">
                <a:hlinkClick r:id="rId4"/>
              </a:rPr>
              <a:t>The</a:t>
            </a:r>
            <a:r>
              <a:rPr lang="es-US" sz="2400" u="sng" noProof="0" dirty="0">
                <a:hlinkClick r:id="rId4"/>
              </a:rPr>
              <a:t> </a:t>
            </a:r>
            <a:r>
              <a:rPr lang="es-US" sz="2400" u="sng" noProof="0" dirty="0" err="1">
                <a:hlinkClick r:id="rId4"/>
              </a:rPr>
              <a:t>NIMAC</a:t>
            </a:r>
            <a:r>
              <a:rPr lang="es-US" sz="2400" u="sng" noProof="0" dirty="0">
                <a:hlinkClick r:id="rId4"/>
              </a:rPr>
              <a:t> and Digital </a:t>
            </a:r>
            <a:r>
              <a:rPr lang="es-US" sz="2400" u="sng" noProof="0" dirty="0" err="1">
                <a:hlinkClick r:id="rId4"/>
              </a:rPr>
              <a:t>Materials</a:t>
            </a:r>
            <a:endParaRPr lang="es-US" sz="2400" u="sng" noProof="0" dirty="0">
              <a:hlinkClick r:id="rId4"/>
            </a:endParaRPr>
          </a:p>
          <a:p>
            <a:pPr>
              <a:defRPr/>
            </a:pPr>
            <a:r>
              <a:rPr lang="es-US" altLang="en-US" sz="2400" noProof="0" dirty="0" err="1">
                <a:hlinkClick r:id="rId5"/>
              </a:rPr>
              <a:t>FAQ</a:t>
            </a:r>
            <a:r>
              <a:rPr lang="es-US" altLang="en-US" sz="2400" noProof="0" dirty="0">
                <a:hlinkClick r:id="rId5"/>
              </a:rPr>
              <a:t>: </a:t>
            </a:r>
            <a:r>
              <a:rPr lang="es-US" altLang="en-US" sz="2400" noProof="0" dirty="0" err="1">
                <a:hlinkClick r:id="rId5"/>
              </a:rPr>
              <a:t>NIMAS</a:t>
            </a:r>
            <a:r>
              <a:rPr lang="es-US" altLang="en-US" sz="2400" noProof="0" dirty="0">
                <a:hlinkClick r:id="rId5"/>
              </a:rPr>
              <a:t> and Digital </a:t>
            </a:r>
            <a:r>
              <a:rPr lang="es-US" altLang="en-US" sz="2400" noProof="0" dirty="0" err="1">
                <a:hlinkClick r:id="rId5"/>
              </a:rPr>
              <a:t>Materials</a:t>
            </a:r>
            <a:endParaRPr lang="es-US" altLang="en-US" sz="2400" noProof="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noProof="0" dirty="0"/>
              <a:t>¡Comuníquense con nosotros!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105400"/>
          </a:xfrm>
        </p:spPr>
        <p:txBody>
          <a:bodyPr/>
          <a:lstStyle/>
          <a:p>
            <a:pPr>
              <a:defRPr/>
            </a:pPr>
            <a:r>
              <a:rPr lang="es-US" altLang="en-US" sz="2800" noProof="0" dirty="0" err="1"/>
              <a:t>NIMAC</a:t>
            </a:r>
            <a:endParaRPr lang="es-US" altLang="en-US" sz="2800" noProof="0" dirty="0"/>
          </a:p>
          <a:p>
            <a:pPr marL="914400" lvl="2" indent="0">
              <a:buFontTx/>
              <a:buNone/>
              <a:defRPr/>
            </a:pPr>
            <a:r>
              <a:rPr lang="es-US" altLang="en-US" noProof="0" dirty="0">
                <a:hlinkClick r:id="rId3"/>
              </a:rPr>
              <a:t>nimac@aph.org</a:t>
            </a:r>
            <a:r>
              <a:rPr lang="es-US" altLang="en-US" noProof="0" dirty="0"/>
              <a:t> </a:t>
            </a:r>
          </a:p>
          <a:p>
            <a:pPr marL="914400" lvl="2" indent="0">
              <a:buFontTx/>
              <a:buNone/>
              <a:defRPr/>
            </a:pPr>
            <a:r>
              <a:rPr lang="es-US" altLang="en-US" noProof="0" dirty="0"/>
              <a:t>877-526-4622</a:t>
            </a:r>
          </a:p>
          <a:p>
            <a:pPr marL="914400" lvl="2" indent="0">
              <a:buFontTx/>
              <a:buNone/>
              <a:defRPr/>
            </a:pPr>
            <a:r>
              <a:rPr lang="es-US" altLang="en-US" noProof="0" dirty="0">
                <a:hlinkClick r:id="rId4"/>
              </a:rPr>
              <a:t>https://nimac.us</a:t>
            </a:r>
            <a:r>
              <a:rPr lang="es-US" altLang="en-US" noProof="0" dirty="0"/>
              <a:t> </a:t>
            </a:r>
          </a:p>
          <a:p>
            <a:pPr marL="914400" lvl="2" indent="0">
              <a:buFontTx/>
              <a:buNone/>
              <a:defRPr/>
            </a:pPr>
            <a:endParaRPr lang="es-US" altLang="en-US" sz="1200" noProof="0" dirty="0"/>
          </a:p>
          <a:p>
            <a:pPr marL="0" indent="0">
              <a:buFontTx/>
              <a:buNone/>
              <a:defRPr/>
            </a:pPr>
            <a:endParaRPr lang="es-US" altLang="en-US" sz="1200" noProof="0" dirty="0"/>
          </a:p>
          <a:p>
            <a:pPr>
              <a:defRPr/>
            </a:pPr>
            <a:r>
              <a:rPr lang="es-US" altLang="en-US" sz="2800" noProof="0" dirty="0"/>
              <a:t>Centro Nacional </a:t>
            </a:r>
            <a:r>
              <a:rPr lang="es-US" altLang="en-US" sz="2800" noProof="0" dirty="0" err="1"/>
              <a:t>AEM</a:t>
            </a:r>
            <a:endParaRPr lang="es-US" altLang="en-US" sz="2800" noProof="0" dirty="0"/>
          </a:p>
          <a:p>
            <a:pPr marL="800100" lvl="2" indent="0">
              <a:buFontTx/>
              <a:buNone/>
              <a:defRPr/>
            </a:pPr>
            <a:r>
              <a:rPr lang="es-US" altLang="en-US" noProof="0" dirty="0">
                <a:hlinkClick r:id="rId5"/>
              </a:rPr>
              <a:t>aem@cast.org</a:t>
            </a:r>
            <a:r>
              <a:rPr lang="es-US" altLang="en-US" noProof="0" dirty="0"/>
              <a:t> </a:t>
            </a:r>
          </a:p>
          <a:p>
            <a:pPr marL="800100" lvl="2" indent="0">
              <a:buFontTx/>
              <a:buNone/>
              <a:defRPr/>
            </a:pPr>
            <a:r>
              <a:rPr lang="es-US" altLang="en-US" noProof="0" dirty="0">
                <a:hlinkClick r:id="rId6"/>
              </a:rPr>
              <a:t>https://aem.cast.org/</a:t>
            </a:r>
            <a:r>
              <a:rPr lang="es-US" altLang="en-US" noProof="0" dirty="0"/>
              <a:t> </a:t>
            </a:r>
          </a:p>
          <a:p>
            <a:pPr marL="0" indent="0">
              <a:buFontTx/>
              <a:buNone/>
              <a:defRPr/>
            </a:pPr>
            <a:endParaRPr lang="es-US" sz="1400" noProof="0" dirty="0">
              <a:solidFill>
                <a:srgbClr val="000099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es-PE" sz="1400" noProof="0" dirty="0">
                <a:solidFill>
                  <a:srgbClr val="000099"/>
                </a:solidFill>
              </a:rPr>
              <a:t>El contenido de este recurso fue desarrollado bajo una subvención del Departamento de Educación de EE. UU., #H327E160001. Sin embargo, este contenido no representa necesariamente la política del Departamento de Educación de EE. UU., y el lector no debe suponer un respaldo del gobierno federal, Responsable del Proyecto: </a:t>
            </a:r>
            <a:r>
              <a:rPr lang="es-US" sz="1400" noProof="0" dirty="0">
                <a:solidFill>
                  <a:srgbClr val="000099"/>
                </a:solidFill>
              </a:rPr>
              <a:t>Rebecca Sheffield.</a:t>
            </a:r>
            <a:endParaRPr lang="es-US" altLang="en-US" noProof="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IMAClayout">
  <a:themeElements>
    <a:clrScheme name="NIMAClayout 14">
      <a:dk1>
        <a:srgbClr val="000099"/>
      </a:dk1>
      <a:lt1>
        <a:srgbClr val="FFFFFF"/>
      </a:lt1>
      <a:dk2>
        <a:srgbClr val="A50021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82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NIMAClayo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3">
        <a:dk1>
          <a:srgbClr val="0033CC"/>
        </a:dk1>
        <a:lt1>
          <a:srgbClr val="FFFFFF"/>
        </a:lt1>
        <a:dk2>
          <a:srgbClr val="0000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AAE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14">
        <a:dk1>
          <a:srgbClr val="000099"/>
        </a:dk1>
        <a:lt1>
          <a:srgbClr val="FFFFFF"/>
        </a:lt1>
        <a:dk2>
          <a:srgbClr val="A50021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82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11513</TotalTime>
  <Words>994</Words>
  <Application>Microsoft Office PowerPoint</Application>
  <PresentationFormat>On-screen Show (4:3)</PresentationFormat>
  <Paragraphs>92</Paragraphs>
  <Slides>15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Tahoma</vt:lpstr>
      <vt:lpstr>NIMAClayout</vt:lpstr>
      <vt:lpstr>Photo Editor Photo</vt:lpstr>
      <vt:lpstr>PowerPoint Presentation</vt:lpstr>
      <vt:lpstr>El seminario web de hoy</vt:lpstr>
      <vt:lpstr>El seminario web de hoy (continuación)</vt:lpstr>
      <vt:lpstr>El Aviso de Interpretación (NOI)</vt:lpstr>
      <vt:lpstr>“Aviso de Interpretación”  sobre materiales de instrucción digitales</vt:lpstr>
      <vt:lpstr>Alcance de NIMAS/NIMAC</vt:lpstr>
      <vt:lpstr>Al servicio de estudiantes con discapacidades</vt:lpstr>
      <vt:lpstr>El NOI y el formato NIMAS</vt:lpstr>
      <vt:lpstr>¿Qué materiales son adecuados para ser provistos en el formato NIMAS?</vt:lpstr>
      <vt:lpstr>¿Qué materiales no son adecuados para ser provistos en el formato NIMAS?</vt:lpstr>
      <vt:lpstr>NIMAS y su adquisición</vt:lpstr>
      <vt:lpstr>Exoneración del NIMAS para materiales “accesibles de nacimiento”</vt:lpstr>
      <vt:lpstr>La necesidad de braille</vt:lpstr>
      <vt:lpstr>Recursos adicionales</vt:lpstr>
      <vt:lpstr>¡Comuníquense con nosotros!</vt:lpstr>
    </vt:vector>
  </TitlesOfParts>
  <Company>APH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jmyers</dc:creator>
  <cp:lastModifiedBy>Monica Garcia Moran</cp:lastModifiedBy>
  <cp:revision>1340</cp:revision>
  <dcterms:created xsi:type="dcterms:W3CDTF">2006-11-09T18:18:09Z</dcterms:created>
  <dcterms:modified xsi:type="dcterms:W3CDTF">2021-09-10T17:52:32Z</dcterms:modified>
</cp:coreProperties>
</file>