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53"/>
  </p:notesMasterIdLst>
  <p:handoutMasterIdLst>
    <p:handoutMasterId r:id="rId54"/>
  </p:handoutMasterIdLst>
  <p:sldIdLst>
    <p:sldId id="256" r:id="rId5"/>
    <p:sldId id="661" r:id="rId6"/>
    <p:sldId id="662" r:id="rId7"/>
    <p:sldId id="663" r:id="rId8"/>
    <p:sldId id="689" r:id="rId9"/>
    <p:sldId id="690" r:id="rId10"/>
    <p:sldId id="688" r:id="rId11"/>
    <p:sldId id="696" r:id="rId12"/>
    <p:sldId id="717" r:id="rId13"/>
    <p:sldId id="718" r:id="rId14"/>
    <p:sldId id="703" r:id="rId15"/>
    <p:sldId id="664" r:id="rId16"/>
    <p:sldId id="665" r:id="rId17"/>
    <p:sldId id="704" r:id="rId18"/>
    <p:sldId id="674" r:id="rId19"/>
    <p:sldId id="673" r:id="rId20"/>
    <p:sldId id="667" r:id="rId21"/>
    <p:sldId id="707" r:id="rId22"/>
    <p:sldId id="705" r:id="rId23"/>
    <p:sldId id="706" r:id="rId24"/>
    <p:sldId id="719" r:id="rId25"/>
    <p:sldId id="710" r:id="rId26"/>
    <p:sldId id="668" r:id="rId27"/>
    <p:sldId id="715" r:id="rId28"/>
    <p:sldId id="708" r:id="rId29"/>
    <p:sldId id="716" r:id="rId30"/>
    <p:sldId id="669" r:id="rId31"/>
    <p:sldId id="701" r:id="rId32"/>
    <p:sldId id="670" r:id="rId33"/>
    <p:sldId id="671" r:id="rId34"/>
    <p:sldId id="691" r:id="rId35"/>
    <p:sldId id="676" r:id="rId36"/>
    <p:sldId id="694" r:id="rId37"/>
    <p:sldId id="677" r:id="rId38"/>
    <p:sldId id="678" r:id="rId39"/>
    <p:sldId id="680" r:id="rId40"/>
    <p:sldId id="672" r:id="rId41"/>
    <p:sldId id="698" r:id="rId42"/>
    <p:sldId id="700" r:id="rId43"/>
    <p:sldId id="675" r:id="rId44"/>
    <p:sldId id="679" r:id="rId45"/>
    <p:sldId id="683" r:id="rId46"/>
    <p:sldId id="709" r:id="rId47"/>
    <p:sldId id="692" r:id="rId48"/>
    <p:sldId id="684" r:id="rId49"/>
    <p:sldId id="685" r:id="rId50"/>
    <p:sldId id="687" r:id="rId51"/>
    <p:sldId id="482" r:id="rId5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84715" autoAdjust="0"/>
  </p:normalViewPr>
  <p:slideViewPr>
    <p:cSldViewPr>
      <p:cViewPr varScale="1">
        <p:scale>
          <a:sx n="61" d="100"/>
          <a:sy n="61" d="100"/>
        </p:scale>
        <p:origin x="20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5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49E40D12-0C6F-47CD-800C-CC2DBB0DC74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3C5CB8A3-F488-43A1-A6CD-C288AD7659C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B8411D-D608-4463-908F-E0E270BFC78E}" type="slidenum">
              <a:rPr lang="en-US" altLang="en-US"/>
              <a:pPr/>
              <a:t>3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164EF2-A9BB-46F9-9469-A16AC7B19A92}" type="slidenum">
              <a:rPr lang="en-US" altLang="en-US"/>
              <a:pPr/>
              <a:t>14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BC020A-1385-467F-8981-A5B44248478A}" type="slidenum">
              <a:rPr lang="en-US" altLang="en-US"/>
              <a:pPr/>
              <a:t>22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2D8FC0-0578-4D5A-95F6-E63BC6324420}" type="slidenum">
              <a:rPr lang="en-US" altLang="en-US"/>
              <a:pPr/>
              <a:t>27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F8911-C522-4F3B-BADF-602D8499FE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45C9AC-9270-4689-8996-9A5DA733CD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E3FE5A-245E-4878-92DB-AD242CB8741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309693-FBF4-4330-AC90-80B9341045F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DD1AB-60C1-4609-8749-4C31E72F469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08E61-83FD-4661-AA96-C8C0BD00B78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86A26F-D411-4EB7-BB67-8714AAF411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EA1FEE-5375-4AB2-AEAB-D06C5D0EA13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0F2065-2913-49A9-B36E-F1A13783E6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41293-4BBC-4E85-9F97-DA2C1A4294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662719-4920-4644-8C60-726E2741D0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2E21EEB8-0AC5-47BA-9FE1-D7314F2E2FA3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aisy.org/info-help/guidance-training/standards/daisy-structure-guidelines/" TargetMode="External"/><Relationship Id="rId2" Type="http://schemas.openxmlformats.org/officeDocument/2006/relationships/hyperlink" Target="http://aem.cast.org/creating/nimas-technical-specification-annotated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imac.us/wp-content/uploads/2020/09/NIMAC_metadata_guidelin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creating/national-instructional-materials-accessibility-standard-nimas.html" TargetMode="External"/><Relationship Id="rId2" Type="http://schemas.openxmlformats.org/officeDocument/2006/relationships/hyperlink" Target="https://www.nimac.us/publishers-resource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isy.org/z3986/structure/SG-DAISY3/part2-major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isy.org/z3986/structure/SG-DAISY3/part2-major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isy.org/z3986/structure/SG-DAISY3/part2-inline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em.cast.org/creating/nimas-exemplar-1.html" TargetMode="External"/><Relationship Id="rId2" Type="http://schemas.openxmlformats.org/officeDocument/2006/relationships/hyperlink" Target="https://www.nimac.us/image-descriptions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1/02/NIMAC-Metadata-Quick-Guide.docx" TargetMode="External"/><Relationship Id="rId2" Type="http://schemas.openxmlformats.org/officeDocument/2006/relationships/hyperlink" Target="https://www.nimac.us/wp-content/uploads/2020/09/NIMAC_metadata_guidelines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em.cast.org/binaries/content/assets/aem/creating-aem/nimas-exemplars/nimasopfexemplar_092020.zip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21/02/NIMAC-Metadata-Checklist.docx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19/05/NIMAC_MetadataTemplate_May_2019.xlsx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895600"/>
            <a:ext cx="8229600" cy="2286000"/>
          </a:xfrm>
        </p:spPr>
        <p:txBody>
          <a:bodyPr/>
          <a:lstStyle/>
          <a:p>
            <a:pPr eaLnBrk="1" hangingPunct="1"/>
            <a:r>
              <a:rPr lang="es-419" altLang="en-US" sz="4000" noProof="0" dirty="0"/>
              <a:t>Producción </a:t>
            </a:r>
            <a:r>
              <a:rPr lang="es-419" altLang="en-US" sz="4000" noProof="0"/>
              <a:t>de NIMAS: </a:t>
            </a:r>
            <a:endParaRPr lang="es-419" altLang="en-US" sz="4000" noProof="0" dirty="0"/>
          </a:p>
          <a:p>
            <a:pPr eaLnBrk="1" hangingPunct="1"/>
            <a:r>
              <a:rPr lang="es-419" altLang="en-US" sz="4000" noProof="0" dirty="0"/>
              <a:t>“Mejores prácticas” y recordatorios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762000" y="5105400"/>
            <a:ext cx="2759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dirty="0"/>
              <a:t>Nicole Gaines</a:t>
            </a:r>
          </a:p>
          <a:p>
            <a:pPr>
              <a:defRPr/>
            </a:pPr>
            <a:r>
              <a:rPr lang="en-US" dirty="0">
                <a:latin typeface="+mj-lt"/>
              </a:rPr>
              <a:t>2 de marzo de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El seminario web de hoy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>
              <a:defRPr/>
            </a:pPr>
            <a:r>
              <a:rPr lang="es-419" noProof="0" dirty="0"/>
              <a:t>Recursos para producir NIMAS</a:t>
            </a:r>
          </a:p>
          <a:p>
            <a:pPr>
              <a:defRPr/>
            </a:pPr>
            <a:r>
              <a:rPr lang="es-419" noProof="0" dirty="0"/>
              <a:t>Recordatorios sobre etiquetas XML</a:t>
            </a:r>
          </a:p>
          <a:p>
            <a:pPr lvl="1">
              <a:defRPr/>
            </a:pPr>
            <a:r>
              <a:rPr lang="es-419" sz="3000" noProof="0" dirty="0"/>
              <a:t>Etiquetas en tablas de contenido</a:t>
            </a:r>
          </a:p>
          <a:p>
            <a:pPr lvl="1">
              <a:defRPr/>
            </a:pPr>
            <a:r>
              <a:rPr lang="es-419" sz="3000" noProof="0" dirty="0"/>
              <a:t>Etiquetas en glosarios</a:t>
            </a:r>
          </a:p>
          <a:p>
            <a:pPr lvl="1">
              <a:defRPr/>
            </a:pPr>
            <a:r>
              <a:rPr lang="es-419" sz="3000" noProof="0" dirty="0"/>
              <a:t>Etiquetas de elementos de lista</a:t>
            </a:r>
          </a:p>
          <a:p>
            <a:pPr lvl="1">
              <a:defRPr/>
            </a:pPr>
            <a:r>
              <a:rPr lang="es-419" sz="3000" noProof="0" dirty="0"/>
              <a:t>Etiquetas de paginación</a:t>
            </a:r>
          </a:p>
          <a:p>
            <a:pPr>
              <a:defRPr/>
            </a:pPr>
            <a:r>
              <a:rPr lang="es-419" noProof="0" dirty="0"/>
              <a:t>Consejos para texto Alt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El seminario web de hoy (continuación)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altLang="en-US" noProof="0" dirty="0"/>
              <a:t>Recordatorios sobre metadatos</a:t>
            </a:r>
          </a:p>
          <a:p>
            <a:pPr lvl="1"/>
            <a:r>
              <a:rPr lang="es-419" altLang="en-US" sz="3000" noProof="0" dirty="0"/>
              <a:t>Recursos sobre metadatos</a:t>
            </a:r>
          </a:p>
          <a:p>
            <a:pPr lvl="1"/>
            <a:r>
              <a:rPr lang="es-419" altLang="en-US" sz="3000" noProof="0" dirty="0"/>
              <a:t>Etiqueta XML &lt;head&gt;</a:t>
            </a:r>
          </a:p>
          <a:p>
            <a:pPr lvl="1"/>
            <a:r>
              <a:rPr lang="es-419" altLang="en-US" sz="3000" noProof="0" dirty="0"/>
              <a:t>Herramienta para Convertir Excel a OPF</a:t>
            </a:r>
          </a:p>
          <a:p>
            <a:pPr lvl="1"/>
            <a:r>
              <a:rPr lang="es-419" altLang="en-US" sz="3000" noProof="0" dirty="0"/>
              <a:t>Consultas sobre metadatos</a:t>
            </a:r>
          </a:p>
          <a:p>
            <a:pPr lvl="1"/>
            <a:endParaRPr lang="es-419" altLang="en-US" sz="1200" noProof="0" dirty="0"/>
          </a:p>
          <a:p>
            <a:r>
              <a:rPr lang="es-419" altLang="en-US" noProof="0" dirty="0"/>
              <a:t>Nueva Herramienta de Validación del NIMAC</a:t>
            </a:r>
            <a:r>
              <a:rPr lang="es-419" altLang="en-US" dirty="0"/>
              <a:t>: ¿Qué está en su “lista de deseos” para la nueva herramienta</a:t>
            </a:r>
            <a:r>
              <a:rPr lang="es-419" altLang="en-US" noProof="0" dirty="0"/>
              <a:t>? </a:t>
            </a:r>
          </a:p>
          <a:p>
            <a:endParaRPr lang="es-419" altLang="en-US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Producción de NIMAS: Recursos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419" sz="2800" noProof="0" dirty="0"/>
              <a:t>Los tres recursos principales para producir archivos NIMAS son:</a:t>
            </a:r>
          </a:p>
          <a:p>
            <a:pPr>
              <a:defRPr/>
            </a:pPr>
            <a:endParaRPr lang="es-419" sz="2800" noProof="0" dirty="0"/>
          </a:p>
          <a:p>
            <a:pPr lvl="1">
              <a:defRPr/>
            </a:pPr>
            <a:r>
              <a:rPr lang="es-419" u="sng" noProof="0" dirty="0">
                <a:hlinkClick r:id="rId2"/>
              </a:rPr>
              <a:t>Especificación NIMAS 1.1</a:t>
            </a:r>
            <a:endParaRPr lang="es-419" noProof="0" dirty="0"/>
          </a:p>
          <a:p>
            <a:pPr lvl="1">
              <a:defRPr/>
            </a:pPr>
            <a:r>
              <a:rPr lang="es-419" u="sng" noProof="0" dirty="0">
                <a:hlinkClick r:id="rId3"/>
              </a:rPr>
              <a:t>Directrices de la Estructura DAISY (DSG</a:t>
            </a:r>
            <a:r>
              <a:rPr lang="es-419" u="sng" dirty="0">
                <a:hlinkClick r:id="rId3"/>
              </a:rPr>
              <a:t>) (DAISY Structure Guidelines</a:t>
            </a:r>
            <a:r>
              <a:rPr lang="es-419" u="sng" noProof="0" dirty="0">
                <a:hlinkClick r:id="rId3"/>
              </a:rPr>
              <a:t>)</a:t>
            </a:r>
            <a:endParaRPr lang="es-419" noProof="0" dirty="0"/>
          </a:p>
          <a:p>
            <a:pPr lvl="1">
              <a:defRPr/>
            </a:pPr>
            <a:r>
              <a:rPr lang="es-419" u="sng" noProof="0" dirty="0">
                <a:hlinkClick r:id="rId4"/>
              </a:rPr>
              <a:t>Directrices para Metadatos del NIMAC (Metadata Guidelines)</a:t>
            </a:r>
            <a:r>
              <a:rPr lang="es-419" u="sng" noProof="0" dirty="0"/>
              <a:t>  </a:t>
            </a:r>
            <a:endParaRPr lang="es-419" noProof="0" dirty="0"/>
          </a:p>
          <a:p>
            <a:pPr marL="0" indent="0">
              <a:buFontTx/>
              <a:buNone/>
              <a:defRPr/>
            </a:pPr>
            <a:endParaRPr lang="es-419" sz="2800" noProof="0" dirty="0"/>
          </a:p>
          <a:p>
            <a:pPr>
              <a:defRPr/>
            </a:pPr>
            <a:endParaRPr lang="es-419" sz="28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Orientación adicional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altLang="en-US" sz="2800" noProof="0" dirty="0"/>
              <a:t>Hay más recursos disponibles del NIMAC en </a:t>
            </a:r>
            <a:r>
              <a:rPr lang="es-419" altLang="en-US" sz="2800" noProof="0" dirty="0">
                <a:hlinkClick r:id="rId2"/>
              </a:rPr>
              <a:t>Recursos para Editoriales y Proveedores</a:t>
            </a:r>
            <a:endParaRPr lang="es-419" altLang="en-US" sz="2800" noProof="0" dirty="0"/>
          </a:p>
          <a:p>
            <a:endParaRPr lang="es-419" altLang="en-US" sz="2800" noProof="0" dirty="0"/>
          </a:p>
          <a:p>
            <a:r>
              <a:rPr lang="es-419" altLang="en-US" sz="2800" noProof="0" dirty="0"/>
              <a:t>El Centro Nacional AEM también proporciona modelos y orientación para NIMAS en </a:t>
            </a:r>
            <a:r>
              <a:rPr lang="es-419" altLang="en-US" sz="2800" noProof="0" dirty="0">
                <a:hlinkClick r:id="rId3"/>
              </a:rPr>
              <a:t>Recursos para NIMAS</a:t>
            </a:r>
            <a:r>
              <a:rPr lang="es-419" altLang="en-US" sz="2800" noProof="0" dirty="0"/>
              <a:t> </a:t>
            </a:r>
          </a:p>
          <a:p>
            <a:endParaRPr lang="es-419" altLang="en-US" sz="2800" noProof="0" dirty="0"/>
          </a:p>
          <a:p>
            <a:r>
              <a:rPr lang="es-419" altLang="en-US" sz="2800" noProof="0" dirty="0"/>
              <a:t>Comuníquense con el NIMAC si tienen preguntas sobre cómo trabajar con contenidos específicos.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Consejos para XML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1. Tabla de contenido (TOC)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419" sz="2800" noProof="0" dirty="0"/>
              <a:t>No se deben colocar etiquetas para una TOC como si se tratara de una tabla.</a:t>
            </a:r>
          </a:p>
          <a:p>
            <a:pPr>
              <a:defRPr/>
            </a:pPr>
            <a:r>
              <a:rPr lang="es-419" sz="2800" dirty="0"/>
              <a:t>S</a:t>
            </a:r>
            <a:r>
              <a:rPr lang="es-419" sz="2800" noProof="0" dirty="0"/>
              <a:t>e debe usar una estructura de lista anidada p</a:t>
            </a:r>
            <a:r>
              <a:rPr lang="es-PE" sz="2800" noProof="0" dirty="0"/>
              <a:t>ara las etiquetas en una TOC</a:t>
            </a:r>
            <a:r>
              <a:rPr lang="es-419" sz="2800" noProof="0" dirty="0"/>
              <a:t>.</a:t>
            </a:r>
          </a:p>
          <a:p>
            <a:pPr marL="0" indent="0">
              <a:buFontTx/>
              <a:buNone/>
              <a:defRPr/>
            </a:pPr>
            <a:endParaRPr lang="es-419" sz="2800" noProof="0" dirty="0"/>
          </a:p>
          <a:p>
            <a:pPr marL="0" indent="0">
              <a:buFontTx/>
              <a:buNone/>
              <a:defRPr/>
            </a:pPr>
            <a:r>
              <a:rPr lang="es-419" sz="2800" noProof="0" dirty="0"/>
              <a:t>Vean esta sección en las Directrices de la Estructura DAISY (DSG):</a:t>
            </a:r>
          </a:p>
          <a:p>
            <a:pPr>
              <a:defRPr/>
            </a:pPr>
            <a:r>
              <a:rPr lang="es-419" sz="2800" noProof="0" dirty="0">
                <a:hlinkClick r:id="rId2"/>
              </a:rPr>
              <a:t>Directrices de la Estructura Daisy – Estructuras principales (Major Structures)</a:t>
            </a:r>
            <a:r>
              <a:rPr lang="es-419" sz="2800" noProof="0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39763"/>
          </a:xfrm>
        </p:spPr>
        <p:txBody>
          <a:bodyPr/>
          <a:lstStyle/>
          <a:p>
            <a:r>
              <a:rPr lang="es-419" altLang="en-US" sz="4000" noProof="0" dirty="0"/>
              <a:t>Ejemplo de tabla de contenido</a:t>
            </a:r>
          </a:p>
        </p:txBody>
      </p:sp>
      <p:pic>
        <p:nvPicPr>
          <p:cNvPr id="12291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38238"/>
            <a:ext cx="9144000" cy="57435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ChangeArrowheads="1"/>
          </p:cNvSpPr>
          <p:nvPr/>
        </p:nvSpPr>
        <p:spPr bwMode="auto">
          <a:xfrm>
            <a:off x="609600" y="1905000"/>
            <a:ext cx="7010400" cy="228600"/>
          </a:xfrm>
          <a:prstGeom prst="rect">
            <a:avLst/>
          </a:prstGeom>
          <a:solidFill>
            <a:srgbClr val="62D55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762000" y="5410200"/>
            <a:ext cx="73914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685800" y="5181600"/>
            <a:ext cx="37338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33400" y="4495800"/>
            <a:ext cx="22860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62000" y="2362200"/>
            <a:ext cx="77724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13319" name="Rectangle 4"/>
          <p:cNvSpPr>
            <a:spLocks noChangeArrowheads="1"/>
          </p:cNvSpPr>
          <p:nvPr/>
        </p:nvSpPr>
        <p:spPr bwMode="auto">
          <a:xfrm>
            <a:off x="685800" y="4724400"/>
            <a:ext cx="35052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  <p:sp>
        <p:nvSpPr>
          <p:cNvPr id="13320" name="Rectangle 3"/>
          <p:cNvSpPr>
            <a:spLocks noChangeArrowheads="1"/>
          </p:cNvSpPr>
          <p:nvPr/>
        </p:nvSpPr>
        <p:spPr bwMode="auto">
          <a:xfrm>
            <a:off x="685800" y="2133600"/>
            <a:ext cx="35814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  <p:sp>
        <p:nvSpPr>
          <p:cNvPr id="1332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s-419" altLang="en-US" sz="4000" noProof="0" dirty="0"/>
              <a:t>Etiquetas en una tabla de contenido</a:t>
            </a:r>
          </a:p>
        </p:txBody>
      </p:sp>
      <p:sp>
        <p:nvSpPr>
          <p:cNvPr id="13322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419" altLang="en-US" sz="1200" noProof="0" dirty="0"/>
              <a:t>&lt;level1 class="print_toc"&gt;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&lt;pagenum id="IDALCAQ" page="front"&gt;ii&lt;/pagenum&gt;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&lt;h1&gt;Unit 1 Contents - Animals Tame and Wild&lt;/h1&gt;</a:t>
            </a:r>
          </a:p>
          <a:p>
            <a:pPr marL="0" indent="0">
              <a:buFontTx/>
              <a:buNone/>
            </a:pPr>
            <a:r>
              <a:rPr lang="es-419" altLang="en-US" sz="1200" b="1" noProof="0" dirty="0">
                <a:solidFill>
                  <a:srgbClr val="FF0000"/>
                </a:solidFill>
              </a:rPr>
              <a:t>  &lt;list type="pl"&gt;             PARENT LIST: This tag wraps the Table of Contents for the whole book.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</a:t>
            </a:r>
            <a:r>
              <a:rPr lang="es-419" altLang="en-US" sz="1200" b="1" noProof="0" dirty="0">
                <a:solidFill>
                  <a:srgbClr val="FF0000"/>
                </a:solidFill>
              </a:rPr>
              <a:t>&lt;li&gt;Animal Friends	LIST ITEM: Chapter name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</a:t>
            </a:r>
            <a:r>
              <a:rPr lang="es-419" altLang="en-US" sz="1200" b="1" noProof="0" dirty="0">
                <a:solidFill>
                  <a:srgbClr val="FF0000"/>
                </a:solidFill>
              </a:rPr>
              <a:t>&lt;list type="pl"&gt;         NESTED LIST: This list includes the TOC entries for the “Animal Friends” chapter.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class="toc-line"&gt;Taking Care of Pets: How do people take care of pets?&lt;/lic&gt;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class="toc-pg"&gt;4&lt;/lic&gt;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&lt;/li&gt;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class="toc-line"&gt;People Help Animals: How can people help animals?&lt;/lic&gt;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class="toc-pg"&gt;20&lt;/lic&gt;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&lt;/li&gt;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	[…]</a:t>
            </a:r>
          </a:p>
          <a:p>
            <a:pPr marL="0" indent="0">
              <a:buFontTx/>
              <a:buNone/>
            </a:pPr>
            <a:r>
              <a:rPr lang="es-419" altLang="en-US" sz="1200" b="1" noProof="0" dirty="0">
                <a:solidFill>
                  <a:srgbClr val="FF0000"/>
                </a:solidFill>
              </a:rPr>
              <a:t>&lt;/list&gt;    NESTED LIST closes.</a:t>
            </a:r>
          </a:p>
          <a:p>
            <a:pPr marL="0" indent="0">
              <a:buFontTx/>
              <a:buNone/>
            </a:pPr>
            <a:r>
              <a:rPr lang="es-419" altLang="en-US" sz="1200" b="1" noProof="0" dirty="0">
                <a:solidFill>
                  <a:srgbClr val="FF0000"/>
                </a:solidFill>
              </a:rPr>
              <a:t>    &lt;/li&gt;   LIST ITEM  for “Animal Friends” closes. 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&lt;pagenum id="IDAIDAQ" page="front"&gt;iii&lt;/pagenum&gt;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</a:t>
            </a:r>
            <a:r>
              <a:rPr lang="es-419" altLang="en-US" sz="1200" b="1" noProof="0" dirty="0">
                <a:solidFill>
                  <a:srgbClr val="FF0000"/>
                </a:solidFill>
              </a:rPr>
              <a:t>&lt;li&gt;Wild Animals	LIST ITEM: Chapter name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</a:t>
            </a:r>
            <a:r>
              <a:rPr lang="es-419" altLang="en-US" sz="1200" b="1" noProof="0" dirty="0">
                <a:solidFill>
                  <a:srgbClr val="FF0000"/>
                </a:solidFill>
              </a:rPr>
              <a:t>&lt;list type="pl"&gt;        NESTED LIST: This list includes the TOC entries for the “Wild Animals” chapter. 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class="toc-line"&gt;See the Animals: How can we learn about animals by watching them?&lt;/lic&gt;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class="toc-pg"&gt;60&lt;/lic&gt;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609600" y="5029200"/>
            <a:ext cx="3505200" cy="228600"/>
          </a:xfrm>
          <a:prstGeom prst="rect">
            <a:avLst/>
          </a:prstGeom>
          <a:solidFill>
            <a:srgbClr val="62D55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762000" y="4495800"/>
            <a:ext cx="3276600" cy="304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62000" y="1905000"/>
            <a:ext cx="75438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Tahoma" charset="0"/>
              <a:cs typeface="Arial" panose="020B0604020202020204" pitchFamily="34" charset="0"/>
            </a:endParaRP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533400" y="1676400"/>
            <a:ext cx="41910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  <p:sp>
        <p:nvSpPr>
          <p:cNvPr id="14342" name="Rectangle 4"/>
          <p:cNvSpPr>
            <a:spLocks noChangeArrowheads="1"/>
          </p:cNvSpPr>
          <p:nvPr/>
        </p:nvSpPr>
        <p:spPr bwMode="auto">
          <a:xfrm>
            <a:off x="609600" y="4800600"/>
            <a:ext cx="3733800" cy="2286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/>
          </a:p>
        </p:txBody>
      </p:sp>
      <p:sp>
        <p:nvSpPr>
          <p:cNvPr id="1434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s-419" altLang="en-US" noProof="0" dirty="0"/>
              <a:t>Etiquetas en una TOC (continuación)</a:t>
            </a:r>
          </a:p>
        </p:txBody>
      </p:sp>
      <p:sp>
        <p:nvSpPr>
          <p:cNvPr id="14344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419" altLang="en-US" sz="1200" noProof="0" dirty="0"/>
              <a:t> </a:t>
            </a:r>
            <a:r>
              <a:rPr lang="es-419" altLang="en-US" sz="1200" b="1" noProof="0" dirty="0">
                <a:solidFill>
                  <a:srgbClr val="FF0000"/>
                </a:solidFill>
              </a:rPr>
              <a:t>&lt;li&gt;Wild Animals	LIST ITEM: Next chapter name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</a:t>
            </a:r>
            <a:r>
              <a:rPr lang="es-419" altLang="en-US" sz="1200" b="1" noProof="0" dirty="0">
                <a:solidFill>
                  <a:srgbClr val="FF0000"/>
                </a:solidFill>
              </a:rPr>
              <a:t>&lt;list type="pl"&gt;        	NESTED LIST: This list includes the TOC entries for the “Wild Animals” chapter. 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class="toc-line"&gt;See the Animals: How can we learn about animals by watching them?&lt;/lic&gt;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class="toc-pg"&gt;60&lt;/lic&gt;        &lt;/li&gt;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class="toc-line"&gt;Animal Neighbors: Which wild animals can we find in our neighborhood?&lt;/lic&gt;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class="toc-pg"&gt;86&lt;/lic&gt;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&lt;/li&gt;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&lt;li&gt;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class="toc-line"&gt;Animals Around the World: How can we help animals around the world?&lt;/lic&gt;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  &lt;lic class="toc-pg"&gt;118&lt;/lic&gt;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        &lt;/li&gt;</a:t>
            </a:r>
          </a:p>
          <a:p>
            <a:pPr marL="0" indent="0">
              <a:buFontTx/>
              <a:buNone/>
            </a:pPr>
            <a:r>
              <a:rPr lang="es-419" altLang="en-US" sz="1200" b="1" noProof="0" dirty="0">
                <a:solidFill>
                  <a:srgbClr val="FF0000"/>
                </a:solidFill>
              </a:rPr>
              <a:t>      &lt;/list&gt;	NESTED LIST: Chapter list closes.</a:t>
            </a:r>
          </a:p>
          <a:p>
            <a:pPr marL="0" indent="0">
              <a:buFontTx/>
              <a:buNone/>
            </a:pPr>
            <a:r>
              <a:rPr lang="es-419" altLang="en-US" sz="1200" b="1" noProof="0" dirty="0">
                <a:solidFill>
                  <a:srgbClr val="FF0000"/>
                </a:solidFill>
              </a:rPr>
              <a:t>    &lt;/li&gt;	LIST ITEM for “Wild Animals” closes. </a:t>
            </a:r>
          </a:p>
          <a:p>
            <a:pPr marL="0" indent="0">
              <a:buFontTx/>
              <a:buNone/>
            </a:pPr>
            <a:r>
              <a:rPr lang="es-419" altLang="en-US" sz="1200" b="1" noProof="0" dirty="0">
                <a:solidFill>
                  <a:srgbClr val="FF0000"/>
                </a:solidFill>
              </a:rPr>
              <a:t>  &lt;/list&gt;	PARENT LIST for entire TOC closes.</a:t>
            </a:r>
          </a:p>
          <a:p>
            <a:pPr marL="0" indent="0">
              <a:buFontTx/>
              <a:buNone/>
            </a:pPr>
            <a:r>
              <a:rPr lang="es-419" altLang="en-US" sz="1200" noProof="0" dirty="0"/>
              <a:t>&lt;/level1&gt;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s-419" altLang="en-US" noProof="0" dirty="0"/>
              <a:t>Recapitulación de TOC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029200"/>
          </a:xfrm>
        </p:spPr>
        <p:txBody>
          <a:bodyPr/>
          <a:lstStyle/>
          <a:p>
            <a:r>
              <a:rPr lang="es-419" altLang="en-US" noProof="0" dirty="0"/>
              <a:t>Utilicen una estructura de lista anidada para las TOC.</a:t>
            </a:r>
          </a:p>
          <a:p>
            <a:r>
              <a:rPr lang="es-419" altLang="en-US" noProof="0" dirty="0"/>
              <a:t>Una lista principal &lt;parent list&gt; debe encerrar toda la TOC.</a:t>
            </a:r>
          </a:p>
          <a:p>
            <a:r>
              <a:rPr lang="es-419" altLang="en-US" noProof="0" dirty="0"/>
              <a:t>Se debe usar etiquetas de lista anidada &lt;nested list&gt; cuando la TOC está subdividida en capítulos u otras divisiones.</a:t>
            </a:r>
          </a:p>
          <a:p>
            <a:r>
              <a:rPr lang="es-419" altLang="en-US" noProof="0" dirty="0"/>
              <a:t>Las DSG incluyen ejemplos adicionales. </a:t>
            </a:r>
          </a:p>
          <a:p>
            <a:r>
              <a:rPr lang="es-419" altLang="en-US" noProof="0" dirty="0"/>
              <a:t>Si tienen preguntas, por favor comuníquense con el NIMAC para más orientación.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2. Etiquetas en glosarios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419" altLang="en-US" sz="2800" noProof="0" dirty="0"/>
              <a:t>Aplicar etiquetas correctamente en un glosario mejora la facilidad de uso del archivo NIMAS. </a:t>
            </a:r>
          </a:p>
          <a:p>
            <a:pPr>
              <a:defRPr/>
            </a:pPr>
            <a:endParaRPr lang="es-419" altLang="en-US" sz="1200" noProof="0" dirty="0"/>
          </a:p>
          <a:p>
            <a:pPr>
              <a:defRPr/>
            </a:pPr>
            <a:r>
              <a:rPr lang="es-419" altLang="en-US" sz="2800" noProof="0" dirty="0"/>
              <a:t>Toda la lista del glosario se debe encerrar dentro de etiquetas &lt;dl&gt;, no cada elemento de la lista. </a:t>
            </a:r>
          </a:p>
          <a:p>
            <a:pPr>
              <a:defRPr/>
            </a:pPr>
            <a:endParaRPr lang="es-419" altLang="en-US" sz="2800" noProof="0" dirty="0"/>
          </a:p>
          <a:p>
            <a:pPr marL="0" indent="0">
              <a:buFontTx/>
              <a:buNone/>
              <a:defRPr/>
            </a:pPr>
            <a:r>
              <a:rPr lang="es-419" altLang="en-US" sz="2800" noProof="0" dirty="0"/>
              <a:t>Vean esta sección en las DSG:</a:t>
            </a:r>
          </a:p>
          <a:p>
            <a:pPr>
              <a:defRPr/>
            </a:pPr>
            <a:r>
              <a:rPr lang="es-419" altLang="en-US" sz="2800" noProof="0" dirty="0">
                <a:hlinkClick r:id="rId2"/>
              </a:rPr>
              <a:t>Directrices de la Estructura DAISY - Estructuras principales</a:t>
            </a:r>
            <a:r>
              <a:rPr lang="es-419" altLang="en-US" sz="2800" noProof="0" dirty="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Sintaxis de un glosario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s-419" altLang="en-US" sz="2400" noProof="0" dirty="0"/>
              <a:t>&lt;level1 class="glossary"&gt;</a:t>
            </a:r>
          </a:p>
          <a:p>
            <a:pPr marL="0" indent="0">
              <a:buFontTx/>
              <a:buNone/>
              <a:defRPr/>
            </a:pPr>
            <a:r>
              <a:rPr lang="es-419" altLang="en-US" sz="2400" noProof="0" dirty="0"/>
              <a:t>    &lt;h1&gt;Glosario&lt;/h1&gt;</a:t>
            </a:r>
          </a:p>
          <a:p>
            <a:pPr marL="0" indent="0">
              <a:buFontTx/>
              <a:buNone/>
              <a:defRPr/>
            </a:pPr>
            <a:r>
              <a:rPr lang="es-419" altLang="en-US" sz="2400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  </a:t>
            </a:r>
            <a:r>
              <a:rPr lang="es-419" altLang="en-US" sz="2400" b="1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&lt;dl&gt;</a:t>
            </a:r>
          </a:p>
          <a:p>
            <a:pPr marL="0" indent="0">
              <a:buFontTx/>
              <a:buNone/>
              <a:defRPr/>
            </a:pPr>
            <a:r>
              <a:rPr lang="es-419" altLang="en-US" sz="2400" noProof="0" dirty="0"/>
              <a:t>        &lt;dt&gt;primer término&lt;/dt&gt;</a:t>
            </a:r>
          </a:p>
          <a:p>
            <a:pPr marL="0" indent="0">
              <a:buFontTx/>
              <a:buNone/>
              <a:defRPr/>
            </a:pPr>
            <a:r>
              <a:rPr lang="es-419" altLang="en-US" sz="2400" noProof="0" dirty="0"/>
              <a:t>        &lt;dd&gt;definición del primer término&lt;/dd&gt;</a:t>
            </a:r>
          </a:p>
          <a:p>
            <a:pPr marL="0" indent="0">
              <a:buFontTx/>
              <a:buNone/>
              <a:defRPr/>
            </a:pPr>
            <a:r>
              <a:rPr lang="es-419" altLang="en-US" sz="2400" noProof="0" dirty="0"/>
              <a:t>        &lt;dt&gt;segundo término&lt;/dt&gt;</a:t>
            </a:r>
          </a:p>
          <a:p>
            <a:pPr marL="0" indent="0">
              <a:buFontTx/>
              <a:buNone/>
              <a:defRPr/>
            </a:pPr>
            <a:r>
              <a:rPr lang="es-419" altLang="en-US" sz="2400" noProof="0" dirty="0"/>
              <a:t>        &lt;dd&gt;definición del segundo término&lt;/dd&gt;</a:t>
            </a:r>
          </a:p>
          <a:p>
            <a:pPr marL="0" indent="0">
              <a:buFontTx/>
              <a:buNone/>
              <a:defRPr/>
            </a:pPr>
            <a:r>
              <a:rPr lang="es-419" altLang="en-US" sz="2400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  </a:t>
            </a:r>
            <a:r>
              <a:rPr lang="es-419" altLang="en-US" sz="2400" b="1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&lt;/dl&gt;</a:t>
            </a:r>
          </a:p>
          <a:p>
            <a:pPr marL="0" indent="0">
              <a:buFontTx/>
              <a:buNone/>
              <a:defRPr/>
            </a:pPr>
            <a:r>
              <a:rPr lang="es-419" altLang="en-US" sz="2400" noProof="0" dirty="0"/>
              <a:t>&lt;/level1&gt;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Ejemplo de glosario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sz="3600" noProof="0" dirty="0"/>
              <a:t>Glosario</a:t>
            </a:r>
          </a:p>
          <a:p>
            <a:pPr marL="0" indent="0">
              <a:buFontTx/>
              <a:buNone/>
              <a:defRPr/>
            </a:pPr>
            <a:r>
              <a:rPr lang="es-419" sz="3000" noProof="0" dirty="0"/>
              <a:t>   </a:t>
            </a:r>
            <a:r>
              <a:rPr lang="es-419" noProof="0" dirty="0"/>
              <a:t>A</a:t>
            </a:r>
          </a:p>
          <a:p>
            <a:pPr>
              <a:defRPr/>
            </a:pPr>
            <a:r>
              <a:rPr lang="es-419" sz="2800" noProof="0" dirty="0"/>
              <a:t>aleación - una mezcla de dos o más metales</a:t>
            </a:r>
          </a:p>
          <a:p>
            <a:pPr>
              <a:defRPr/>
            </a:pPr>
            <a:r>
              <a:rPr lang="es-419" sz="2800" noProof="0" dirty="0"/>
              <a:t>anarquía - un estado de ausencia de poder público, desconcierto o desorganización</a:t>
            </a:r>
          </a:p>
          <a:p>
            <a:pPr>
              <a:defRPr/>
            </a:pPr>
            <a:r>
              <a:rPr lang="es-419" sz="2800" noProof="0" dirty="0"/>
              <a:t>animismo - la creencia que las masas de agua, animales, árboles y otros objetos naturales tienen espíritus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715962"/>
          </a:xfrm>
        </p:spPr>
        <p:txBody>
          <a:bodyPr/>
          <a:lstStyle/>
          <a:p>
            <a:r>
              <a:rPr lang="es-419" altLang="en-US" sz="4000" noProof="0" dirty="0"/>
              <a:t>Etiquetas del glosario – ¡Incorrectas! </a:t>
            </a:r>
            <a:r>
              <a:rPr lang="es-419" altLang="en-US" sz="4000" noProof="0" dirty="0">
                <a:sym typeface="Wingdings" pitchFamily="2" charset="2"/>
              </a:rPr>
              <a:t></a:t>
            </a:r>
            <a:endParaRPr lang="es-419" altLang="en-US" sz="4000" noProof="0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419" altLang="en-US" sz="1800" noProof="0" dirty="0"/>
              <a:t>&lt;level1 class="glossary"&gt;</a:t>
            </a:r>
          </a:p>
          <a:p>
            <a:pPr marL="0" indent="0">
              <a:buFontTx/>
              <a:buNone/>
            </a:pPr>
            <a:r>
              <a:rPr lang="es-419" altLang="en-US" sz="1800" noProof="0" dirty="0"/>
              <a:t>    &lt;h1&gt;Glosario&lt;/h1&gt;</a:t>
            </a:r>
          </a:p>
          <a:p>
            <a:pPr marL="0" indent="0">
              <a:buFontTx/>
              <a:buNone/>
            </a:pPr>
            <a:r>
              <a:rPr lang="es-419" altLang="en-US" sz="1800" noProof="0" dirty="0"/>
              <a:t>        &lt;level2 class=“alphabetic_division”&gt;</a:t>
            </a:r>
          </a:p>
          <a:p>
            <a:pPr marL="0" indent="0">
              <a:buFontTx/>
              <a:buNone/>
            </a:pPr>
            <a:r>
              <a:rPr lang="es-419" altLang="en-US" sz="1800" noProof="0" dirty="0"/>
              <a:t>              &lt;h2&gt;A&lt;/h2&gt;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>
                <a:solidFill>
                  <a:srgbClr val="FF0000"/>
                </a:solidFill>
              </a:rPr>
              <a:t>&lt;dl&gt;</a:t>
            </a:r>
            <a:r>
              <a:rPr lang="es-419" altLang="en-US" sz="1800" noProof="0" dirty="0"/>
              <a:t>	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/>
              <a:t>	&lt;dt&gt;aleación&lt;/dt&gt; 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/>
              <a:t>	&lt;dd&gt;</a:t>
            </a:r>
            <a:r>
              <a:rPr lang="es-PE" altLang="en-US" sz="1800" noProof="0" dirty="0"/>
              <a:t>una mezcla de dos o más metales</a:t>
            </a:r>
            <a:r>
              <a:rPr lang="es-419" altLang="en-US" sz="1800" noProof="0" dirty="0"/>
              <a:t>&lt;/dd&gt;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>
                <a:solidFill>
                  <a:srgbClr val="FF0000"/>
                </a:solidFill>
              </a:rPr>
              <a:t>&lt;/dl&gt;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>
                <a:solidFill>
                  <a:srgbClr val="FF0000"/>
                </a:solidFill>
              </a:rPr>
              <a:t>&lt;dl&gt;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/>
              <a:t>	&lt;dt&gt;anarquía&lt;/dt&gt; 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/>
              <a:t>	&lt;dd&gt;</a:t>
            </a:r>
            <a:r>
              <a:rPr lang="es-PE" altLang="en-US" sz="1800" noProof="0" dirty="0"/>
              <a:t>un estado de ausencia de poder público, desconcierto o desorganización</a:t>
            </a:r>
            <a:r>
              <a:rPr lang="es-419" altLang="en-US" sz="1800" noProof="0" dirty="0"/>
              <a:t>&lt;dd&gt;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>
                <a:solidFill>
                  <a:srgbClr val="FF0000"/>
                </a:solidFill>
              </a:rPr>
              <a:t>&lt;/dl&gt;</a:t>
            </a:r>
            <a:r>
              <a:rPr lang="es-419" altLang="en-US" sz="1800" noProof="0" dirty="0"/>
              <a:t>	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>
                <a:solidFill>
                  <a:srgbClr val="FF0000"/>
                </a:solidFill>
              </a:rPr>
              <a:t>&lt;dl&gt;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/>
              <a:t>	&lt;dt&gt;animismo&lt;/dt&gt; 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/>
              <a:t>	&lt;dd&gt;</a:t>
            </a:r>
            <a:r>
              <a:rPr lang="es-419" sz="1800" noProof="0" dirty="0"/>
              <a:t>la creencia que las masas de agua, animales, árboles y otros objetos naturales tienen espíritus</a:t>
            </a:r>
            <a:r>
              <a:rPr lang="es-419" altLang="en-US" sz="1800" noProof="0" dirty="0"/>
              <a:t>&lt;/dd&gt;</a:t>
            </a:r>
          </a:p>
          <a:p>
            <a:pPr marL="1257300" lvl="3" indent="0">
              <a:buFontTx/>
              <a:buNone/>
            </a:pPr>
            <a:r>
              <a:rPr lang="es-419" altLang="en-US" sz="1800" noProof="0" dirty="0">
                <a:solidFill>
                  <a:srgbClr val="FF0000"/>
                </a:solidFill>
              </a:rPr>
              <a:t>&lt;/dl&gt;</a:t>
            </a:r>
            <a:r>
              <a:rPr lang="es-419" altLang="en-US" sz="1800" noProof="0" dirty="0"/>
              <a:t>	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sz="4000" noProof="0" dirty="0"/>
              <a:t>Etiquetas del glosario – ¡Correctas! </a:t>
            </a:r>
            <a:r>
              <a:rPr lang="es-419" altLang="en-US" sz="4000" noProof="0" dirty="0">
                <a:sym typeface="Wingdings" pitchFamily="2" charset="2"/>
              </a:rPr>
              <a:t></a:t>
            </a:r>
            <a:endParaRPr lang="es-419" altLang="en-US" sz="4000" noProof="0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altLang="en-US" sz="2000" noProof="0" dirty="0"/>
              <a:t>&lt;level1 class="glossary"&gt;</a:t>
            </a:r>
          </a:p>
          <a:p>
            <a:pPr marL="0" indent="0">
              <a:buFontTx/>
              <a:buNone/>
              <a:defRPr/>
            </a:pPr>
            <a:r>
              <a:rPr lang="es-419" altLang="en-US" sz="2000" noProof="0" dirty="0"/>
              <a:t>    &lt;h1&gt;Glosario&lt;/h1&gt;</a:t>
            </a:r>
          </a:p>
          <a:p>
            <a:pPr marL="0" indent="0">
              <a:buFontTx/>
              <a:buNone/>
              <a:defRPr/>
            </a:pPr>
            <a:r>
              <a:rPr lang="es-419" altLang="en-US" sz="2000" noProof="0" dirty="0"/>
              <a:t>     &lt;level2 class=“alphabetic_division”&gt;</a:t>
            </a:r>
          </a:p>
          <a:p>
            <a:pPr marL="0" indent="0">
              <a:buFontTx/>
              <a:buNone/>
              <a:defRPr/>
            </a:pPr>
            <a:r>
              <a:rPr lang="es-419" altLang="en-US" sz="2000" noProof="0" dirty="0"/>
              <a:t>       &lt;h2&gt;A&lt;/h2&gt;</a:t>
            </a:r>
          </a:p>
          <a:p>
            <a:pPr marL="800100" lvl="2" indent="0">
              <a:buFontTx/>
              <a:buNone/>
              <a:defRPr/>
            </a:pPr>
            <a:r>
              <a:rPr lang="es-419" altLang="en-US" sz="2000" b="1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&lt;dl&gt;	</a:t>
            </a:r>
          </a:p>
          <a:p>
            <a:pPr marL="800100" lvl="2" indent="0">
              <a:buFontTx/>
              <a:buNone/>
              <a:defRPr/>
            </a:pPr>
            <a:r>
              <a:rPr lang="es-419" altLang="en-US" sz="2000" noProof="0" dirty="0"/>
              <a:t>	  &lt;dt&gt;aleación&lt;/dt&gt; </a:t>
            </a:r>
          </a:p>
          <a:p>
            <a:pPr marL="800100" lvl="2" indent="0">
              <a:buFontTx/>
              <a:buNone/>
              <a:defRPr/>
            </a:pPr>
            <a:r>
              <a:rPr lang="es-419" altLang="en-US" sz="2000" noProof="0" dirty="0"/>
              <a:t>	  &lt;dd&gt;</a:t>
            </a:r>
            <a:r>
              <a:rPr lang="es-PE" sz="2000" noProof="0" dirty="0"/>
              <a:t>una mezcla de dos o más metales</a:t>
            </a:r>
            <a:r>
              <a:rPr lang="es-419" altLang="en-US" sz="2000" noProof="0" dirty="0"/>
              <a:t>&lt;/dd&gt;</a:t>
            </a:r>
          </a:p>
          <a:p>
            <a:pPr marL="800100" lvl="2" indent="0">
              <a:buFontTx/>
              <a:buNone/>
              <a:defRPr/>
            </a:pPr>
            <a:r>
              <a:rPr lang="es-419" altLang="en-US" sz="2000" noProof="0" dirty="0"/>
              <a:t>	  &lt;dt&gt;anarquía&lt;/dt&gt; </a:t>
            </a:r>
          </a:p>
          <a:p>
            <a:pPr marL="800100" lvl="2" indent="0">
              <a:buFontTx/>
              <a:buNone/>
              <a:defRPr/>
            </a:pPr>
            <a:r>
              <a:rPr lang="es-419" altLang="en-US" sz="2000" noProof="0" dirty="0"/>
              <a:t>	  &lt;dd&gt;</a:t>
            </a:r>
            <a:r>
              <a:rPr lang="es-PE" sz="2000" noProof="0" dirty="0"/>
              <a:t>un estado de ausencia de poder público, desconcierto o desorganización</a:t>
            </a:r>
            <a:r>
              <a:rPr lang="es-419" altLang="en-US" sz="2000" noProof="0" dirty="0"/>
              <a:t>&lt;dd&gt;</a:t>
            </a:r>
          </a:p>
          <a:p>
            <a:pPr marL="800100" lvl="2" indent="0">
              <a:buFontTx/>
              <a:buNone/>
              <a:defRPr/>
            </a:pPr>
            <a:r>
              <a:rPr lang="es-419" altLang="en-US" sz="2000" noProof="0" dirty="0"/>
              <a:t>	  &lt;dt&gt;animismo&lt;/dt&gt; </a:t>
            </a:r>
          </a:p>
          <a:p>
            <a:pPr marL="800100" lvl="2" indent="0">
              <a:buFontTx/>
              <a:buNone/>
              <a:defRPr/>
            </a:pPr>
            <a:r>
              <a:rPr lang="es-419" altLang="en-US" sz="2000" noProof="0" dirty="0"/>
              <a:t>	  &lt;dd&gt;</a:t>
            </a:r>
            <a:r>
              <a:rPr lang="es-419" sz="2000" noProof="0" dirty="0"/>
              <a:t>la creencia que las masas de agua, animales, árboles y otros objetos naturales tienen espíritus</a:t>
            </a:r>
            <a:r>
              <a:rPr lang="es-419" altLang="en-US" sz="2000" noProof="0" dirty="0"/>
              <a:t>&lt;/dd&gt;</a:t>
            </a:r>
          </a:p>
          <a:p>
            <a:pPr marL="400050" lvl="1" indent="0">
              <a:buFontTx/>
              <a:buNone/>
              <a:defRPr/>
            </a:pPr>
            <a:r>
              <a:rPr lang="es-419" altLang="en-US" sz="2000" b="1" noProof="0" dirty="0">
                <a:solidFill>
                  <a:srgbClr val="FF0000"/>
                </a:solidFill>
              </a:rPr>
              <a:t>     </a:t>
            </a:r>
            <a:r>
              <a:rPr lang="es-419" altLang="en-US" sz="2000" b="1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&lt;/dl&gt;</a:t>
            </a:r>
            <a:r>
              <a:rPr lang="es-419" altLang="en-US" sz="2000" noProof="0" dirty="0"/>
              <a:t>	</a:t>
            </a:r>
          </a:p>
          <a:p>
            <a:pPr>
              <a:defRPr/>
            </a:pPr>
            <a:endParaRPr lang="es-419" altLang="en-US" noProof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3. Recordatorios sobre etiquetas de listas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s-419" altLang="en-US" noProof="0" dirty="0"/>
              <a:t>No utilicen etiquetas de párrafo dentro de los elementos de lista. </a:t>
            </a:r>
          </a:p>
          <a:p>
            <a:endParaRPr lang="es-419" altLang="en-US" noProof="0" dirty="0"/>
          </a:p>
          <a:p>
            <a:r>
              <a:rPr lang="es-419" altLang="en-US" noProof="0" dirty="0"/>
              <a:t>Usen &lt;lic&gt; si hay más de un componente en el elemento de lista.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Ejemplo de lista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848600" cy="4144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altLang="en-US" noProof="0" dirty="0"/>
              <a:t>Cómo arrancar mi automóvil </a:t>
            </a:r>
            <a:r>
              <a:rPr lang="es-419" altLang="en-US" dirty="0"/>
              <a:t>viejo</a:t>
            </a:r>
            <a:endParaRPr lang="es-419" altLang="en-US" noProof="0" dirty="0"/>
          </a:p>
          <a:p>
            <a:pPr marL="0" indent="0">
              <a:buFontTx/>
              <a:buNone/>
              <a:defRPr/>
            </a:pPr>
            <a:endParaRPr lang="es-419" altLang="en-US" sz="1200" noProof="0" dirty="0"/>
          </a:p>
          <a:p>
            <a:pPr marL="514350" indent="-514350">
              <a:buFontTx/>
              <a:buAutoNum type="arabicPeriod"/>
              <a:defRPr/>
            </a:pPr>
            <a:r>
              <a:rPr lang="es-419" altLang="en-US" sz="2800" noProof="0" dirty="0"/>
              <a:t>Colocar el pie sobre el freno.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s-419" altLang="en-US" sz="2800" noProof="0" dirty="0"/>
              <a:t>Presionar el embrague.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s-419" altLang="en-US" sz="2800" noProof="0" dirty="0"/>
              <a:t>Girar la llave de encendido.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s-419" altLang="en-US" sz="2800" noProof="0" dirty="0"/>
              <a:t>Presionar ligeramente el pedal acelerador.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Etiquetas de la lista – ¡Incorrectas! </a:t>
            </a:r>
            <a:r>
              <a:rPr lang="es-419" altLang="en-US" noProof="0" dirty="0">
                <a:sym typeface="Wingdings" pitchFamily="2" charset="2"/>
              </a:rPr>
              <a:t></a:t>
            </a:r>
            <a:endParaRPr lang="es-419" altLang="en-US" noProof="0" dirty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s-419" altLang="en-US" sz="2400" noProof="0" dirty="0"/>
              <a:t>&lt;list type=“ol"&gt;</a:t>
            </a:r>
          </a:p>
          <a:p>
            <a:pPr marL="0" indent="0">
              <a:buFontTx/>
              <a:buNone/>
            </a:pPr>
            <a:r>
              <a:rPr lang="es-419" altLang="en-US" sz="2400" noProof="0" dirty="0"/>
              <a:t>    &lt;hd&gt;Cómo arrancar mi automóvil viejo&lt;/hd&gt;</a:t>
            </a:r>
          </a:p>
          <a:p>
            <a:pPr marL="0" indent="0">
              <a:buFontTx/>
              <a:buNone/>
            </a:pPr>
            <a:r>
              <a:rPr lang="es-419" altLang="en-US" sz="2400" noProof="0" dirty="0"/>
              <a:t>    &lt;li&gt;</a:t>
            </a:r>
            <a:r>
              <a:rPr lang="es-419" altLang="en-US" sz="2400" b="1" noProof="0" dirty="0">
                <a:solidFill>
                  <a:srgbClr val="FF0000"/>
                </a:solidFill>
              </a:rPr>
              <a:t>&lt;p&gt;</a:t>
            </a:r>
            <a:r>
              <a:rPr lang="es-419" altLang="en-US" sz="2400" noProof="0" dirty="0"/>
              <a:t>Colocar el pie sobre el freno.</a:t>
            </a:r>
            <a:r>
              <a:rPr lang="es-419" altLang="en-US" sz="2400" b="1" noProof="0" dirty="0">
                <a:solidFill>
                  <a:srgbClr val="FF0000"/>
                </a:solidFill>
              </a:rPr>
              <a:t>&lt;/p&gt;</a:t>
            </a:r>
            <a:r>
              <a:rPr lang="es-419" altLang="en-US" sz="2400" noProof="0" dirty="0"/>
              <a:t>&lt;/li&gt;</a:t>
            </a:r>
          </a:p>
          <a:p>
            <a:pPr marL="0" indent="0">
              <a:buFontTx/>
              <a:buNone/>
            </a:pPr>
            <a:r>
              <a:rPr lang="es-419" altLang="en-US" sz="2400" noProof="0" dirty="0"/>
              <a:t>    &lt;li&gt;</a:t>
            </a:r>
            <a:r>
              <a:rPr lang="es-419" altLang="en-US" sz="2400" b="1" noProof="0" dirty="0">
                <a:solidFill>
                  <a:srgbClr val="FF0000"/>
                </a:solidFill>
              </a:rPr>
              <a:t>&lt;p&gt;</a:t>
            </a:r>
            <a:r>
              <a:rPr lang="es-419" altLang="en-US" sz="2400" noProof="0" dirty="0"/>
              <a:t>Presionar el embrague.</a:t>
            </a:r>
            <a:r>
              <a:rPr lang="es-419" altLang="en-US" sz="2400" b="1" noProof="0" dirty="0">
                <a:solidFill>
                  <a:srgbClr val="FF0000"/>
                </a:solidFill>
              </a:rPr>
              <a:t>&lt;/p&gt;</a:t>
            </a:r>
            <a:r>
              <a:rPr lang="es-419" altLang="en-US" sz="2400" noProof="0" dirty="0"/>
              <a:t>&lt;/li&gt;</a:t>
            </a:r>
          </a:p>
          <a:p>
            <a:pPr marL="0" indent="0">
              <a:buFontTx/>
              <a:buNone/>
            </a:pPr>
            <a:r>
              <a:rPr lang="es-419" altLang="en-US" sz="2400" noProof="0" dirty="0"/>
              <a:t>    &lt;li&gt;</a:t>
            </a:r>
            <a:r>
              <a:rPr lang="es-419" altLang="en-US" sz="2400" b="1" noProof="0" dirty="0">
                <a:solidFill>
                  <a:srgbClr val="FF0000"/>
                </a:solidFill>
              </a:rPr>
              <a:t>&lt;p&gt;</a:t>
            </a:r>
            <a:r>
              <a:rPr lang="es-419" altLang="en-US" sz="2400" noProof="0" dirty="0"/>
              <a:t>Girar la llave de encendido.</a:t>
            </a:r>
            <a:r>
              <a:rPr lang="es-419" altLang="en-US" sz="2400" b="1" noProof="0" dirty="0">
                <a:solidFill>
                  <a:srgbClr val="FF0000"/>
                </a:solidFill>
              </a:rPr>
              <a:t>&lt;/p&gt;</a:t>
            </a:r>
            <a:r>
              <a:rPr lang="es-419" altLang="en-US" sz="2400" noProof="0" dirty="0"/>
              <a:t>&lt;/li&gt;</a:t>
            </a:r>
          </a:p>
          <a:p>
            <a:pPr marL="0" indent="0">
              <a:buFontTx/>
              <a:buNone/>
            </a:pPr>
            <a:r>
              <a:rPr lang="es-419" altLang="en-US" sz="2400" noProof="0" dirty="0"/>
              <a:t>    &lt;li&gt;</a:t>
            </a:r>
            <a:r>
              <a:rPr lang="es-419" altLang="en-US" sz="2400" b="1" noProof="0" dirty="0">
                <a:solidFill>
                  <a:srgbClr val="FF0000"/>
                </a:solidFill>
              </a:rPr>
              <a:t>&lt;p&gt;</a:t>
            </a:r>
            <a:r>
              <a:rPr lang="es-419" altLang="en-US" sz="2400" noProof="0" dirty="0"/>
              <a:t>Presionar ligeramente el pedal acelerador.</a:t>
            </a:r>
            <a:r>
              <a:rPr lang="es-419" altLang="en-US" sz="2400" b="1" noProof="0" dirty="0">
                <a:solidFill>
                  <a:srgbClr val="FF0000"/>
                </a:solidFill>
              </a:rPr>
              <a:t>&lt;/p&gt;</a:t>
            </a:r>
            <a:r>
              <a:rPr lang="es-419" altLang="en-US" sz="2400" noProof="0" dirty="0"/>
              <a:t>&lt;/li&gt;</a:t>
            </a:r>
          </a:p>
          <a:p>
            <a:pPr marL="0" indent="0">
              <a:buFontTx/>
              <a:buNone/>
            </a:pPr>
            <a:r>
              <a:rPr lang="es-419" altLang="en-US" sz="2400" noProof="0" dirty="0"/>
              <a:t>&lt;/list&gt;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Etiquetas de la lista – ¡Correctas! </a:t>
            </a:r>
            <a:r>
              <a:rPr lang="es-419" altLang="en-US" noProof="0" dirty="0">
                <a:sym typeface="Wingdings" pitchFamily="2" charset="2"/>
              </a:rPr>
              <a:t></a:t>
            </a:r>
            <a:endParaRPr lang="es-419" altLang="en-US" noProof="0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s-419" altLang="en-US" sz="2800" noProof="0" dirty="0"/>
              <a:t>&lt;list type=“ol"&gt;</a:t>
            </a:r>
          </a:p>
          <a:p>
            <a:pPr marL="0" indent="0">
              <a:buFontTx/>
              <a:buNone/>
            </a:pPr>
            <a:r>
              <a:rPr lang="es-419" altLang="en-US" sz="2800" noProof="0" dirty="0"/>
              <a:t>    &lt;hd&gt;Cómo arrancar mi automóvil viejo&lt;/hd&gt;</a:t>
            </a:r>
          </a:p>
          <a:p>
            <a:pPr marL="0" indent="0">
              <a:buFontTx/>
              <a:buNone/>
            </a:pPr>
            <a:r>
              <a:rPr lang="es-419" altLang="en-US" sz="2800" noProof="0" dirty="0"/>
              <a:t>    &lt;li&gt;Colocar el pie sobre el freno.&lt;/li&gt;</a:t>
            </a:r>
          </a:p>
          <a:p>
            <a:pPr marL="0" indent="0">
              <a:buFontTx/>
              <a:buNone/>
            </a:pPr>
            <a:r>
              <a:rPr lang="es-419" altLang="en-US" sz="2800" noProof="0" dirty="0"/>
              <a:t>    &lt;li&gt;Presionar el embrague.&lt;/li&gt;</a:t>
            </a:r>
          </a:p>
          <a:p>
            <a:pPr marL="0" indent="0">
              <a:buFontTx/>
              <a:buNone/>
            </a:pPr>
            <a:r>
              <a:rPr lang="es-419" altLang="en-US" sz="2800" noProof="0" dirty="0"/>
              <a:t>    &lt;li&gt;Girar la llave de encendido.&lt;/li&gt;</a:t>
            </a:r>
          </a:p>
          <a:p>
            <a:pPr marL="0" indent="0">
              <a:buFontTx/>
              <a:buNone/>
            </a:pPr>
            <a:r>
              <a:rPr lang="es-419" altLang="en-US" sz="2800" noProof="0" dirty="0"/>
              <a:t>    &lt;li&gt;Presionar ligeramente el pedal acelerador.&lt;/li&gt;</a:t>
            </a:r>
          </a:p>
          <a:p>
            <a:pPr marL="0" indent="0">
              <a:buFontTx/>
              <a:buNone/>
            </a:pPr>
            <a:r>
              <a:rPr lang="es-419" altLang="en-US" sz="2800" noProof="0" dirty="0"/>
              <a:t>&lt;/list&gt;</a:t>
            </a:r>
            <a:endParaRPr lang="es-419" altLang="en-US" sz="2800" b="1" noProof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Salto de página después de un elemento de lista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r>
              <a:rPr lang="es-419" altLang="en-US" noProof="0" dirty="0"/>
              <a:t>No incluya una etiqueta &lt;pagenum&gt; dentro de las etiquetas &lt;li&gt;. </a:t>
            </a:r>
          </a:p>
          <a:p>
            <a:endParaRPr lang="es-419" altLang="en-US" noProof="0" dirty="0"/>
          </a:p>
          <a:p>
            <a:r>
              <a:rPr lang="es-419" altLang="en-US" noProof="0" dirty="0"/>
              <a:t>Cierre el elemento de lista y después coloque el número de página nuevo.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s-419" altLang="en-US" noProof="0" dirty="0"/>
              <a:t>Sintaxis de lista y &lt;pagenum&gt;</a:t>
            </a:r>
          </a:p>
        </p:txBody>
      </p:sp>
      <p:sp>
        <p:nvSpPr>
          <p:cNvPr id="2765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457200"/>
          </a:xfrm>
        </p:spPr>
        <p:txBody>
          <a:bodyPr/>
          <a:lstStyle/>
          <a:p>
            <a:pPr algn="ctr"/>
            <a:r>
              <a:rPr lang="es-419" altLang="en-US" noProof="0" dirty="0">
                <a:solidFill>
                  <a:srgbClr val="FF0000"/>
                </a:solidFill>
              </a:rPr>
              <a:t>Incorrecto </a:t>
            </a:r>
            <a:r>
              <a:rPr lang="es-419" altLang="en-US" noProof="0" dirty="0">
                <a:solidFill>
                  <a:srgbClr val="FF0000"/>
                </a:solidFill>
                <a:sym typeface="Wingdings" pitchFamily="2" charset="2"/>
              </a:rPr>
              <a:t></a:t>
            </a:r>
            <a:endParaRPr lang="es-419" altLang="en-US" noProof="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3783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&lt;list type=".."&gt;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    &lt;hd&gt;...&lt;/hd&gt;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b="1" noProof="0" dirty="0"/>
              <a:t>     &lt;li&gt;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b="1" noProof="0" dirty="0">
                <a:solidFill>
                  <a:srgbClr val="FF0000"/>
                </a:solidFill>
              </a:rPr>
              <a:t>        &lt;pagenum&gt;...&lt;/pagenum&gt;    </a:t>
            </a:r>
          </a:p>
          <a:p>
            <a:pPr marL="0" indent="0">
              <a:buFontTx/>
              <a:buNone/>
              <a:defRPr/>
            </a:pPr>
            <a:r>
              <a:rPr lang="es-419" altLang="en-US" sz="1800" b="1" noProof="0" dirty="0"/>
              <a:t>    &lt;/li&gt;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    &lt;li&gt;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     &lt;lic&gt;...&lt;/lic&gt;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     &lt;lic&gt;...&lt;/lic&gt;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   &lt;/li&gt;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&lt;/list&gt;</a:t>
            </a:r>
          </a:p>
          <a:p>
            <a:pPr>
              <a:defRPr/>
            </a:pPr>
            <a:endParaRPr lang="es-419" noProof="0" dirty="0"/>
          </a:p>
        </p:txBody>
      </p:sp>
      <p:sp>
        <p:nvSpPr>
          <p:cNvPr id="2765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041775" cy="457200"/>
          </a:xfrm>
        </p:spPr>
        <p:txBody>
          <a:bodyPr/>
          <a:lstStyle/>
          <a:p>
            <a:pPr algn="ctr"/>
            <a:r>
              <a:rPr lang="es-419" altLang="en-US" noProof="0" dirty="0"/>
              <a:t>Correcto </a:t>
            </a:r>
            <a:r>
              <a:rPr lang="es-419" altLang="en-US" noProof="0" dirty="0">
                <a:sym typeface="Wingdings" pitchFamily="2" charset="2"/>
              </a:rPr>
              <a:t></a:t>
            </a:r>
            <a:endParaRPr lang="es-419" alt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2259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&lt;list type=".."&gt;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    &lt;hd&gt;...&lt;/hd&gt;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     &lt;li&gt;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b="1" noProof="0" dirty="0">
                <a:solidFill>
                  <a:srgbClr val="000099"/>
                </a:solidFill>
              </a:rPr>
              <a:t>    &lt;/li&gt;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82">
                    <a:lumMod val="60000"/>
                    <a:lumOff val="40000"/>
                  </a:srgbClr>
                </a:solidFill>
              </a:rPr>
              <a:t>    </a:t>
            </a:r>
            <a:r>
              <a:rPr lang="es-419" altLang="en-US" sz="1800" b="1" noProof="0" dirty="0">
                <a:solidFill>
                  <a:srgbClr val="000082">
                    <a:lumMod val="60000"/>
                    <a:lumOff val="40000"/>
                  </a:srgbClr>
                </a:solidFill>
              </a:rPr>
              <a:t>&lt;pagenum&gt;...&lt;/pagenum&gt;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b="1" noProof="0" dirty="0">
                <a:solidFill>
                  <a:srgbClr val="000099"/>
                </a:solidFill>
              </a:rPr>
              <a:t>    &lt;li&gt;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        &lt;lic&gt;...&lt;/lic&gt;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    &lt;/li&gt;</a:t>
            </a:r>
          </a:p>
          <a:p>
            <a:pPr marL="0" indent="0">
              <a:buFontTx/>
              <a:buNone/>
              <a:defRPr/>
            </a:pPr>
            <a:r>
              <a:rPr lang="es-419" altLang="en-US" sz="1800" noProof="0" dirty="0">
                <a:solidFill>
                  <a:srgbClr val="000099"/>
                </a:solidFill>
              </a:rPr>
              <a:t>&lt;/list&gt;</a:t>
            </a:r>
          </a:p>
          <a:p>
            <a:pPr>
              <a:defRPr/>
            </a:pPr>
            <a:endParaRPr lang="es-419" b="1" noProof="0" dirty="0"/>
          </a:p>
        </p:txBody>
      </p:sp>
      <p:cxnSp>
        <p:nvCxnSpPr>
          <p:cNvPr id="27655" name="Straight Connector 7"/>
          <p:cNvCxnSpPr>
            <a:cxnSpLocks noChangeShapeType="1"/>
          </p:cNvCxnSpPr>
          <p:nvPr/>
        </p:nvCxnSpPr>
        <p:spPr bwMode="auto">
          <a:xfrm>
            <a:off x="4343400" y="1981200"/>
            <a:ext cx="0" cy="45100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4. Recordatorios sobre paginación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>
              <a:defRPr/>
            </a:pPr>
            <a:r>
              <a:rPr lang="es-419" altLang="en-US" sz="2600" noProof="0" dirty="0"/>
              <a:t>La etiqueta de paginación se coloca antes del contenido de la página, aunque el libro impreso muestre el número de página al final de la página.</a:t>
            </a:r>
          </a:p>
          <a:p>
            <a:pPr>
              <a:defRPr/>
            </a:pPr>
            <a:endParaRPr lang="es-419" altLang="en-US" sz="1600" noProof="0" dirty="0"/>
          </a:p>
          <a:p>
            <a:pPr>
              <a:defRPr/>
            </a:pPr>
            <a:r>
              <a:rPr lang="es-419" altLang="en-US" sz="2600" noProof="0" dirty="0"/>
              <a:t>No encierre etiquetas &lt;pagenum&gt; en etiquetas &lt;p&gt;.</a:t>
            </a:r>
          </a:p>
          <a:p>
            <a:pPr>
              <a:defRPr/>
            </a:pPr>
            <a:endParaRPr lang="es-419" altLang="en-US" sz="1200" noProof="0" dirty="0"/>
          </a:p>
          <a:p>
            <a:pPr marL="0" indent="0">
              <a:buFontTx/>
              <a:buNone/>
              <a:defRPr/>
            </a:pPr>
            <a:r>
              <a:rPr lang="es-419" altLang="en-US" sz="2600" noProof="0" dirty="0"/>
              <a:t>	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Etiquetas de paginación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>
              <a:defRPr/>
            </a:pPr>
            <a:endParaRPr lang="es-419" altLang="en-US" sz="1200" noProof="0" dirty="0"/>
          </a:p>
          <a:p>
            <a:pPr marL="0" indent="0">
              <a:buFontTx/>
              <a:buNone/>
              <a:defRPr/>
            </a:pPr>
            <a:endParaRPr lang="es-419" altLang="en-US" sz="2800" noProof="0" dirty="0"/>
          </a:p>
          <a:p>
            <a:pPr marL="0" indent="0">
              <a:buFontTx/>
              <a:buNone/>
              <a:defRPr/>
            </a:pPr>
            <a:r>
              <a:rPr lang="es-419" altLang="en-US" sz="2800" noProof="0" dirty="0"/>
              <a:t>	</a:t>
            </a:r>
            <a:r>
              <a:rPr lang="es-419" altLang="en-US" sz="2800" b="1" noProof="0" dirty="0">
                <a:solidFill>
                  <a:srgbClr val="FF0000"/>
                </a:solidFill>
              </a:rPr>
              <a:t>¡Incorrecto! </a:t>
            </a:r>
            <a:r>
              <a:rPr lang="es-419" altLang="en-US" sz="2800" b="1" noProof="0" dirty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es-419" altLang="en-US" sz="2800" b="1" noProof="0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s-419" altLang="en-US" sz="2800" b="1" noProof="0" dirty="0">
                <a:solidFill>
                  <a:srgbClr val="FF0000"/>
                </a:solidFill>
              </a:rPr>
              <a:t>&lt;p&gt;</a:t>
            </a:r>
            <a:r>
              <a:rPr lang="es-419" altLang="en-US" sz="2800" noProof="0" dirty="0"/>
              <a:t>&lt;pagenum page=“normal”&gt;24&lt;/pagenum&gt;</a:t>
            </a:r>
            <a:r>
              <a:rPr lang="es-419" altLang="en-US" sz="2800" b="1" noProof="0" dirty="0">
                <a:solidFill>
                  <a:srgbClr val="FF0000"/>
                </a:solidFill>
              </a:rPr>
              <a:t>&lt;p&gt;</a:t>
            </a:r>
          </a:p>
          <a:p>
            <a:pPr marL="0" indent="0">
              <a:buFontTx/>
              <a:buNone/>
              <a:defRPr/>
            </a:pPr>
            <a:endParaRPr lang="es-419" altLang="en-US" sz="2800" noProof="0" dirty="0"/>
          </a:p>
          <a:p>
            <a:pPr marL="0" indent="0">
              <a:buFontTx/>
              <a:buNone/>
              <a:defRPr/>
            </a:pPr>
            <a:r>
              <a:rPr lang="es-419" altLang="en-US" sz="2800" noProof="0" dirty="0"/>
              <a:t>	</a:t>
            </a:r>
          </a:p>
          <a:p>
            <a:pPr marL="0" indent="0">
              <a:buFontTx/>
              <a:buNone/>
              <a:defRPr/>
            </a:pPr>
            <a:r>
              <a:rPr lang="es-419" altLang="en-US" sz="2800" b="1" noProof="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	¡Correcto! </a:t>
            </a:r>
            <a:r>
              <a:rPr lang="es-419" altLang="en-US" sz="2800" b="1" noProof="0" dirty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</a:t>
            </a:r>
          </a:p>
          <a:p>
            <a:pPr marL="0" indent="0">
              <a:buFontTx/>
              <a:buNone/>
              <a:defRPr/>
            </a:pPr>
            <a:r>
              <a:rPr lang="es-419" altLang="en-US" sz="2800" noProof="0" dirty="0"/>
              <a:t>      &lt;pagenum page=“normal”&gt;24&lt;/pagenum&gt;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04800" y="263525"/>
            <a:ext cx="8534400" cy="1143000"/>
          </a:xfrm>
        </p:spPr>
        <p:txBody>
          <a:bodyPr/>
          <a:lstStyle/>
          <a:p>
            <a:r>
              <a:rPr lang="es-419" altLang="en-US" sz="4200" noProof="0" dirty="0"/>
              <a:t>Recordatorio de atributo de página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altLang="en-US" sz="2600" noProof="0" dirty="0"/>
              <a:t>Se requiere el atributo de página en la etiqueta &lt;pagenum&gt;. </a:t>
            </a:r>
          </a:p>
          <a:p>
            <a:r>
              <a:rPr lang="es-419" altLang="en-US" sz="2600" noProof="0" dirty="0"/>
              <a:t>Hay tres opciones para este atributo:</a:t>
            </a:r>
          </a:p>
          <a:p>
            <a:endParaRPr lang="es-419" altLang="en-US" sz="1200" noProof="0" dirty="0"/>
          </a:p>
          <a:p>
            <a:pPr marL="400050" lvl="1" indent="0">
              <a:buFontTx/>
              <a:buNone/>
            </a:pPr>
            <a:r>
              <a:rPr lang="es-419" altLang="en-US" sz="2400" noProof="0" dirty="0"/>
              <a:t>&lt;pagenum </a:t>
            </a:r>
            <a:r>
              <a:rPr lang="es-419" altLang="en-US" sz="2400" b="1" noProof="0" dirty="0"/>
              <a:t>page=“front”</a:t>
            </a:r>
            <a:r>
              <a:rPr lang="es-419" altLang="en-US" sz="2400" noProof="0" dirty="0"/>
              <a:t>&gt;xvii&lt;/pagenum&gt;</a:t>
            </a:r>
          </a:p>
          <a:p>
            <a:pPr marL="400050" lvl="1" indent="0">
              <a:buFontTx/>
              <a:buNone/>
            </a:pPr>
            <a:r>
              <a:rPr lang="es-419" altLang="en-US" sz="2400" noProof="0" dirty="0"/>
              <a:t>&lt;pagenum </a:t>
            </a:r>
            <a:r>
              <a:rPr lang="es-419" altLang="en-US" sz="2400" b="1" noProof="0" dirty="0"/>
              <a:t>page =“normal”</a:t>
            </a:r>
            <a:r>
              <a:rPr lang="es-419" altLang="en-US" sz="2400" noProof="0" dirty="0"/>
              <a:t>&gt;345&lt;/pagenum&gt;</a:t>
            </a:r>
          </a:p>
          <a:p>
            <a:pPr marL="400050" lvl="1" indent="0">
              <a:buFontTx/>
              <a:buNone/>
            </a:pPr>
            <a:r>
              <a:rPr lang="es-419" altLang="en-US" sz="2400" noProof="0" dirty="0"/>
              <a:t>&lt;pagenum </a:t>
            </a:r>
            <a:r>
              <a:rPr lang="es-419" altLang="en-US" sz="2400" b="1" noProof="0" dirty="0"/>
              <a:t>page =“special”</a:t>
            </a:r>
            <a:r>
              <a:rPr lang="es-419" altLang="en-US" sz="2400" noProof="0" dirty="0"/>
              <a:t>&gt;G-34&lt;/pagenum&gt;</a:t>
            </a:r>
          </a:p>
          <a:p>
            <a:endParaRPr lang="es-419" altLang="en-US" sz="1200" noProof="0" dirty="0"/>
          </a:p>
          <a:p>
            <a:r>
              <a:rPr lang="es-419" altLang="en-US" sz="2600" noProof="0" dirty="0"/>
              <a:t>Se puede encontrar más información en las </a:t>
            </a:r>
            <a:r>
              <a:rPr lang="es-419" altLang="en-US" sz="2600" dirty="0">
                <a:hlinkClick r:id="rId2"/>
              </a:rPr>
              <a:t>Directrices de la Estructura DAISY</a:t>
            </a:r>
            <a:r>
              <a:rPr lang="es-419" altLang="en-US" sz="2600" noProof="0" dirty="0"/>
              <a:t>.</a:t>
            </a:r>
          </a:p>
          <a:p>
            <a:endParaRPr lang="es-419" altLang="en-US" sz="2600" noProof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Proporcionar descripciones de imágenes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Descripción de imágenes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defRPr/>
            </a:pPr>
            <a:r>
              <a:rPr lang="es-419" altLang="en-US" sz="2800" dirty="0"/>
              <a:t>El t</a:t>
            </a:r>
            <a:r>
              <a:rPr lang="es-419" altLang="en-US" sz="2800" noProof="0" dirty="0"/>
              <a:t>exto Alt es una descripción breve de una imagen que da acceso a la información para personas ciegas o con discapacidad visual.</a:t>
            </a:r>
          </a:p>
          <a:p>
            <a:pPr>
              <a:defRPr/>
            </a:pPr>
            <a:r>
              <a:rPr lang="es-419" altLang="en-US" sz="2800" noProof="0" dirty="0"/>
              <a:t>NIMAS no requiere texto Alt, pero es de gran beneficio para los alumnos y se recomienda. </a:t>
            </a:r>
          </a:p>
          <a:p>
            <a:pPr>
              <a:defRPr/>
            </a:pPr>
            <a:r>
              <a:rPr lang="es-419" altLang="en-US" sz="2800" noProof="0" dirty="0"/>
              <a:t>El atributo alt en la etiqueta &lt;img&gt; se utiliza para proporcionar descripciones breves:</a:t>
            </a:r>
          </a:p>
          <a:p>
            <a:pPr marL="0" indent="0">
              <a:buFontTx/>
              <a:buNone/>
              <a:defRPr/>
            </a:pPr>
            <a:endParaRPr lang="es-419" altLang="en-US" sz="900" noProof="0" dirty="0"/>
          </a:p>
          <a:p>
            <a:pPr marL="0" indent="0">
              <a:buFontTx/>
              <a:buNone/>
              <a:defRPr/>
            </a:pPr>
            <a:r>
              <a:rPr lang="es-419" altLang="en-US" sz="2400" noProof="0" dirty="0"/>
              <a:t>&lt;img id="p_24" src="./images/ch1/p_24a.jpg" </a:t>
            </a:r>
            <a:r>
              <a:rPr lang="es-419" altLang="en-US" sz="2400" b="1" noProof="0" dirty="0"/>
              <a:t>alt=“Peter Rabbit brinca a través de un campo de flores.”</a:t>
            </a:r>
            <a:r>
              <a:rPr lang="es-419" altLang="en-US" sz="2400" noProof="0" dirty="0"/>
              <a:t>/&gt;</a:t>
            </a:r>
          </a:p>
          <a:p>
            <a:pPr>
              <a:defRPr/>
            </a:pPr>
            <a:endParaRPr lang="es-419" altLang="en-US" sz="2800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Consejos para texto Alt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defRPr/>
            </a:pPr>
            <a:r>
              <a:rPr lang="es-419" altLang="en-US" noProof="0" dirty="0"/>
              <a:t>Recomendamos enfáticamente que el personal editorial familiarizado con el material sea quien suministre el texto Alt.</a:t>
            </a:r>
          </a:p>
          <a:p>
            <a:pPr>
              <a:defRPr/>
            </a:pPr>
            <a:r>
              <a:rPr lang="es-419" altLang="en-US" noProof="0" dirty="0"/>
              <a:t>Por favor no cambien el texto marcador de posición, como “image” o “equation”.</a:t>
            </a:r>
          </a:p>
          <a:p>
            <a:pPr>
              <a:defRPr/>
            </a:pPr>
            <a:r>
              <a:rPr lang="es-419" altLang="en-US" noProof="0" dirty="0"/>
              <a:t>Si no van a proporcionar una descripción, por favor dejen vacío el atributo:</a:t>
            </a:r>
          </a:p>
          <a:p>
            <a:pPr>
              <a:defRPr/>
            </a:pPr>
            <a:endParaRPr lang="es-419" altLang="en-US" sz="2400" noProof="0" dirty="0"/>
          </a:p>
          <a:p>
            <a:pPr marL="0" indent="0">
              <a:buFontTx/>
              <a:buNone/>
              <a:defRPr/>
            </a:pPr>
            <a:r>
              <a:rPr lang="es-419" altLang="en-US" sz="2600" noProof="0" dirty="0"/>
              <a:t>&lt;img id="p_2" src="./images/ch1/flowers.jpg" </a:t>
            </a:r>
            <a:r>
              <a:rPr lang="es-419" altLang="en-US" sz="2600" b="1" noProof="0" dirty="0"/>
              <a:t>alt=</a:t>
            </a:r>
            <a:r>
              <a:rPr lang="es-419" altLang="en-US" sz="2600" noProof="0" dirty="0"/>
              <a:t>""/&gt;</a:t>
            </a:r>
          </a:p>
          <a:p>
            <a:pPr marL="0" indent="0">
              <a:buFontTx/>
              <a:buNone/>
              <a:defRPr/>
            </a:pPr>
            <a:endParaRPr lang="es-419" altLang="en-US" sz="1800" noProof="0" dirty="0"/>
          </a:p>
          <a:p>
            <a:pPr marL="0" indent="0">
              <a:buFontTx/>
              <a:buNone/>
              <a:defRPr/>
            </a:pPr>
            <a:r>
              <a:rPr lang="es-419" altLang="en-US" sz="1800" noProof="0" dirty="0"/>
              <a:t>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dirty="0"/>
              <a:t>Texto </a:t>
            </a:r>
            <a:r>
              <a:rPr lang="es-419" altLang="en-US" noProof="0" dirty="0"/>
              <a:t>Alt de alta calidad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52400" y="1074737"/>
            <a:ext cx="8713076" cy="4708525"/>
          </a:xfrm>
        </p:spPr>
        <p:txBody>
          <a:bodyPr/>
          <a:lstStyle/>
          <a:p>
            <a:r>
              <a:rPr lang="es-419" altLang="en-US" noProof="0" dirty="0"/>
              <a:t>Para que sea de alta calidad, </a:t>
            </a:r>
            <a:r>
              <a:rPr lang="es-419" altLang="en-US" dirty="0"/>
              <a:t>el texto A</a:t>
            </a:r>
            <a:r>
              <a:rPr lang="es-419" altLang="en-US" noProof="0" dirty="0"/>
              <a:t>lt debe:</a:t>
            </a:r>
          </a:p>
          <a:p>
            <a:pPr lvl="1"/>
            <a:r>
              <a:rPr lang="es-419" altLang="en-US" noProof="0" dirty="0"/>
              <a:t>Estar libre de errores gramaticales y ortográficos</a:t>
            </a:r>
          </a:p>
          <a:p>
            <a:pPr lvl="1"/>
            <a:r>
              <a:rPr lang="es-419" altLang="en-US" noProof="0" dirty="0"/>
              <a:t>Utilizar un lenguaje apropiado para la edad</a:t>
            </a:r>
          </a:p>
          <a:p>
            <a:pPr lvl="1"/>
            <a:r>
              <a:rPr lang="es-419" altLang="en-US" noProof="0" dirty="0"/>
              <a:t>No tener una longitud de más de 1 o 2 oraciones</a:t>
            </a:r>
          </a:p>
          <a:p>
            <a:r>
              <a:rPr lang="es-419" altLang="en-US" noProof="0" dirty="0"/>
              <a:t>El texto Alt también debe corresponder al contexto de aprendizaje de la imagen.</a:t>
            </a:r>
          </a:p>
          <a:p>
            <a:r>
              <a:rPr lang="es-419" altLang="en-US" noProof="0" dirty="0"/>
              <a:t>Si una imagen compleja requiere una descripción más larga, se puede utilizar el elemento &lt;prodnote&gt; para ese propósito. </a:t>
            </a:r>
          </a:p>
          <a:p>
            <a:endParaRPr lang="es-419" altLang="en-US" noProof="0" dirty="0"/>
          </a:p>
          <a:p>
            <a:endParaRPr lang="es-419" altLang="en-US" noProof="0" dirty="0"/>
          </a:p>
          <a:p>
            <a:pPr lvl="1"/>
            <a:endParaRPr lang="es-419" altLang="en-US" noProof="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sz="4200" noProof="0" dirty="0"/>
              <a:t>Recursos para descripción de imágenes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304800" y="1417638"/>
            <a:ext cx="8534400" cy="4525963"/>
          </a:xfrm>
        </p:spPr>
        <p:txBody>
          <a:bodyPr/>
          <a:lstStyle/>
          <a:p>
            <a:r>
              <a:rPr lang="es-419" altLang="en-US" sz="3000" noProof="0" dirty="0"/>
              <a:t>Un punto de partida para los recursos de descripción de imágenes se encuentra en el sitio web del NIMAC: </a:t>
            </a:r>
            <a:r>
              <a:rPr lang="es-419" altLang="en-US" sz="3000" noProof="0" dirty="0">
                <a:hlinkClick r:id="rId2"/>
              </a:rPr>
              <a:t>Alt Text Resources</a:t>
            </a:r>
            <a:r>
              <a:rPr lang="es-419" altLang="en-US" sz="3000" noProof="0" dirty="0"/>
              <a:t> </a:t>
            </a:r>
          </a:p>
          <a:p>
            <a:r>
              <a:rPr lang="es-419" altLang="en-US" sz="3000" noProof="0" dirty="0"/>
              <a:t>Se puede encontrar ejemplos de texto Alt bueno y descripciones largas en el Modelo NIMAS para Estudios Sociales </a:t>
            </a:r>
            <a:r>
              <a:rPr lang="es-419" altLang="en-US" sz="3000" noProof="0" dirty="0">
                <a:hlinkClick r:id="rId3"/>
              </a:rPr>
              <a:t>Social Studies NIMAS Exemplar</a:t>
            </a:r>
            <a:r>
              <a:rPr lang="es-419" altLang="en-US" sz="3000" noProof="0" dirty="0"/>
              <a:t> en el sitio web del Centro AEM.</a:t>
            </a:r>
          </a:p>
          <a:p>
            <a:r>
              <a:rPr lang="es-419" altLang="en-US" sz="3000" noProof="0" dirty="0"/>
              <a:t>Si tienen preguntas, siéntanse en libertad de contactarnos para más orientación.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Consejos para metadatos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Metadatos NIMAS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altLang="en-US" noProof="0" dirty="0"/>
              <a:t>La especificación NIMAS requiere que las editoriales proporcionen los metadatos en el archivo OPF de cada archivo NIMAS.</a:t>
            </a:r>
          </a:p>
          <a:p>
            <a:r>
              <a:rPr lang="es-419" altLang="en-US" noProof="0" dirty="0"/>
              <a:t>Los metadatos no son opcionales para NIMAS.</a:t>
            </a:r>
          </a:p>
          <a:p>
            <a:r>
              <a:rPr lang="es-419" altLang="en-US" noProof="0" dirty="0"/>
              <a:t>El sistema podría rechazar cargar los archivos si los metadatos requeridos son incorrectos o están ausentes.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r>
              <a:rPr lang="es-419" altLang="en-US" noProof="0" dirty="0"/>
              <a:t>Metadatos de los OPF de NIMAS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04800" y="1417638"/>
            <a:ext cx="8382000" cy="4906962"/>
          </a:xfrm>
        </p:spPr>
        <p:txBody>
          <a:bodyPr/>
          <a:lstStyle/>
          <a:p>
            <a:pPr>
              <a:defRPr/>
            </a:pPr>
            <a:r>
              <a:rPr lang="es-419" altLang="en-US" noProof="0" dirty="0"/>
              <a:t>El sistema del NIMAC extrae automáticamente los metadatos de los OPF para crear el registro del archivo.</a:t>
            </a:r>
          </a:p>
          <a:p>
            <a:pPr>
              <a:defRPr/>
            </a:pPr>
            <a:r>
              <a:rPr lang="es-419" altLang="en-US" noProof="0" dirty="0"/>
              <a:t>Proporcionar metadatos completos y correctos ayuda a asegurar que sus clientes puedan encontrar los materiales que necesitan en el NIMAC.</a:t>
            </a:r>
          </a:p>
          <a:p>
            <a:pPr>
              <a:defRPr/>
            </a:pPr>
            <a:r>
              <a:rPr lang="es-419" altLang="en-US" noProof="0" dirty="0"/>
              <a:t>El OPF también “se traslada” con cualquier archivo descargado para proporcionar esta información al usuario. </a:t>
            </a:r>
          </a:p>
          <a:p>
            <a:pPr marL="0" indent="0">
              <a:buFontTx/>
              <a:buNone/>
              <a:defRPr/>
            </a:pPr>
            <a:r>
              <a:rPr lang="es-419" altLang="en-US" noProof="0" dirty="0"/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Recursos para metadatos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906963"/>
          </a:xfrm>
        </p:spPr>
        <p:txBody>
          <a:bodyPr/>
          <a:lstStyle/>
          <a:p>
            <a:r>
              <a:rPr lang="es-419" altLang="en-US" sz="3000" noProof="0" dirty="0"/>
              <a:t>El documento de </a:t>
            </a:r>
            <a:r>
              <a:rPr lang="es-419" altLang="en-US" sz="3000" noProof="0" dirty="0">
                <a:hlinkClick r:id="rId2"/>
              </a:rPr>
              <a:t>Directrices para Metadatos del </a:t>
            </a:r>
            <a:r>
              <a:rPr lang="es-419" altLang="en-US" sz="3000" dirty="0">
                <a:hlinkClick r:id="rId2"/>
              </a:rPr>
              <a:t>N</a:t>
            </a:r>
            <a:r>
              <a:rPr lang="es-419" altLang="en-US" sz="3000" noProof="0" dirty="0">
                <a:hlinkClick r:id="rId2"/>
              </a:rPr>
              <a:t>IMAC</a:t>
            </a:r>
            <a:r>
              <a:rPr lang="es-419" altLang="en-US" sz="3000" noProof="0" dirty="0"/>
              <a:t> contiene información detallada sobre cómo preparar los metadatos NIMAS.</a:t>
            </a:r>
          </a:p>
          <a:p>
            <a:r>
              <a:rPr lang="es-419" altLang="en-US" sz="3000" dirty="0"/>
              <a:t>También hay una </a:t>
            </a:r>
            <a:r>
              <a:rPr lang="es-419" altLang="en-US" sz="3000" noProof="0" dirty="0">
                <a:hlinkClick r:id="rId3"/>
              </a:rPr>
              <a:t>Guía de inicio rápido de metadatos del NIMAC</a:t>
            </a:r>
            <a:r>
              <a:rPr lang="es-419" altLang="en-US" sz="3000" noProof="0" dirty="0"/>
              <a:t> (Metadata Quick Start Guide) que sirve de introducción breve o para repaso.</a:t>
            </a:r>
          </a:p>
          <a:p>
            <a:r>
              <a:rPr lang="es-419" altLang="en-US" sz="3000" noProof="0" dirty="0"/>
              <a:t>También hay un nuevo modelo de OPF en el sitio web del Centro AEM: </a:t>
            </a:r>
            <a:r>
              <a:rPr lang="es-419" altLang="en-US" sz="3000" noProof="0" dirty="0">
                <a:hlinkClick r:id="rId4"/>
              </a:rPr>
              <a:t>New OPF Exemplar</a:t>
            </a:r>
            <a:r>
              <a:rPr lang="es-419" altLang="en-US" sz="3000" noProof="0" dirty="0"/>
              <a:t> (Nuevo modelo de OPF).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Lista de comprobación de los metadatos requeridos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1441286"/>
            <a:ext cx="8229600" cy="4525963"/>
          </a:xfrm>
        </p:spPr>
        <p:txBody>
          <a:bodyPr/>
          <a:lstStyle/>
          <a:p>
            <a:r>
              <a:rPr lang="es-419" altLang="en-US" noProof="0" dirty="0"/>
              <a:t>El NIMAC también proporciona una </a:t>
            </a:r>
            <a:r>
              <a:rPr lang="es-419" altLang="en-US" noProof="0" dirty="0">
                <a:hlinkClick r:id="rId2"/>
              </a:rPr>
              <a:t>Lista de comprobación de metadatos</a:t>
            </a:r>
            <a:r>
              <a:rPr lang="es-419" altLang="en-US" dirty="0"/>
              <a:t> </a:t>
            </a:r>
            <a:r>
              <a:rPr lang="es-419" altLang="en-US" noProof="0" dirty="0"/>
              <a:t>descargable.</a:t>
            </a:r>
          </a:p>
          <a:p>
            <a:r>
              <a:rPr lang="es-419" altLang="en-US" noProof="0" dirty="0"/>
              <a:t>Las editoriales deben asegurarse de proporcionar todos los metadatos requeridos a su proveedor de servicios de conversión.</a:t>
            </a:r>
          </a:p>
          <a:p>
            <a:r>
              <a:rPr lang="es-419" altLang="en-US" noProof="0" dirty="0"/>
              <a:t>(Y los proveedores deben pedir los metadatos a la editorial si no </a:t>
            </a:r>
            <a:r>
              <a:rPr lang="es-419" altLang="en-US" dirty="0"/>
              <a:t>se los han proporcionado</a:t>
            </a:r>
            <a:r>
              <a:rPr lang="es-419" altLang="en-US" noProof="0" dirty="0"/>
              <a:t>.)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Metadatos y validación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4572" y="1166018"/>
            <a:ext cx="8229600" cy="4525963"/>
          </a:xfrm>
        </p:spPr>
        <p:txBody>
          <a:bodyPr/>
          <a:lstStyle/>
          <a:p>
            <a:r>
              <a:rPr lang="es-419" altLang="en-US" noProof="0" dirty="0"/>
              <a:t>El asistente (wizard) de validación actual del NIMAC </a:t>
            </a:r>
            <a:r>
              <a:rPr lang="es-419" altLang="en-US" b="1" noProof="0" dirty="0"/>
              <a:t>no</a:t>
            </a:r>
            <a:r>
              <a:rPr lang="es-419" altLang="en-US" noProof="0" dirty="0"/>
              <a:t> evalúa sus metadatos.</a:t>
            </a:r>
          </a:p>
          <a:p>
            <a:r>
              <a:rPr lang="es-419" altLang="en-US" noProof="0" dirty="0"/>
              <a:t>La revisión de los metadatos para comprobar que estén completos y correctos es un paso aparte antes de que los archivos se presenten al NIMAC.</a:t>
            </a:r>
          </a:p>
          <a:p>
            <a:r>
              <a:rPr lang="es-419" altLang="en-US" dirty="0"/>
              <a:t>Estamos viendo de agregar las comprobaciones de metadatos en la nueva herramienta que se está desarrollando este año.</a:t>
            </a:r>
            <a:endParaRPr lang="es-419" altLang="en-US" noProof="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Metadatos en la etiqueta &lt;head&gt; de XML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altLang="en-US" noProof="0" dirty="0"/>
              <a:t>Los metadatos en el conjunto de archivos NIMAS se proporcionan solo en el OPF.</a:t>
            </a:r>
          </a:p>
          <a:p>
            <a:r>
              <a:rPr lang="es-419" altLang="en-US" noProof="0" dirty="0"/>
              <a:t>Por favor no incluyan metadatos en la etiqueta &lt;head&gt; del archivo XML.</a:t>
            </a:r>
          </a:p>
          <a:p>
            <a:r>
              <a:rPr lang="es-419" altLang="en-US" noProof="0" dirty="0"/>
              <a:t>La etiqueta &lt;head&gt; </a:t>
            </a:r>
            <a:r>
              <a:rPr lang="es-419" altLang="en-US" b="1" noProof="0" dirty="0"/>
              <a:t>siempre</a:t>
            </a:r>
            <a:r>
              <a:rPr lang="es-419" altLang="en-US" noProof="0" dirty="0"/>
              <a:t> debe estar vacía en los XML del NIMAS.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&lt;head&gt; en XML : ¡Incorrecto! </a:t>
            </a:r>
            <a:r>
              <a:rPr lang="es-419" altLang="en-US" noProof="0" dirty="0">
                <a:sym typeface="Wingdings" pitchFamily="2" charset="2"/>
              </a:rPr>
              <a:t></a:t>
            </a:r>
            <a:endParaRPr lang="es-419" altLang="en-US" noProof="0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848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sz="1600" noProof="0" dirty="0"/>
              <a:t> &lt;!DOCTYPE dtbook PUBLIC "-//NISO//DTD dtbook 2005-3//EN" "http://www.daisy.org/z3986/2005/dtbook-2005-3.dtd"&gt;&lt;dtbook xmlns="http://www.daisy.org/z3986/2005/dtbook/" version="2005-3" xml:lang="en"&gt;</a:t>
            </a:r>
          </a:p>
          <a:p>
            <a:pPr marL="0" indent="0">
              <a:buFontTx/>
              <a:buNone/>
              <a:defRPr/>
            </a:pPr>
            <a:r>
              <a:rPr lang="es-419" sz="1600" b="1" noProof="0" dirty="0">
                <a:solidFill>
                  <a:srgbClr val="FF0000"/>
                </a:solidFill>
              </a:rPr>
              <a:t>&lt;head&gt;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name="dc:Title" content="Biología"/&gt;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name="dc:Creator" content=“Gwen Smith"/&gt;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name="dc:Creator" content=“Amy Johnson"/&gt;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name="dc:Creator" content=“Edward Baker"/&gt;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name="dc:Publisher" content=“Editorial Educativa"/&gt;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name="dc:Date" content="2021-02-12"/&gt;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name="dc:Type" content="Text"/&gt;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name="dc:Source" scheme="ISBN" content=“2232232233"/&gt;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name="dc:Source" scheme="ISBN" content="9782232232232"/&gt;</a:t>
            </a:r>
          </a:p>
          <a:p>
            <a:pPr marL="0" indent="0">
              <a:buFontTx/>
              <a:buNone/>
              <a:defRPr/>
            </a:pPr>
            <a:r>
              <a:rPr lang="es-419" sz="1600" noProof="0" dirty="0"/>
              <a:t>&lt;meta name="dc:Language" content="en"/&gt;</a:t>
            </a:r>
          </a:p>
          <a:p>
            <a:pPr marL="0" indent="0">
              <a:buFontTx/>
              <a:buNone/>
              <a:defRPr/>
            </a:pPr>
            <a:r>
              <a:rPr lang="es-419" sz="1600" b="1" noProof="0" dirty="0">
                <a:solidFill>
                  <a:srgbClr val="FF0000"/>
                </a:solidFill>
              </a:rPr>
              <a:t>&lt;/head&gt;</a:t>
            </a:r>
          </a:p>
          <a:p>
            <a:pPr>
              <a:defRPr/>
            </a:pPr>
            <a:endParaRPr lang="es-419" altLang="en-US" noProof="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&lt;head&gt; en XML : ¡Correcto! </a:t>
            </a:r>
            <a:r>
              <a:rPr lang="es-419" altLang="en-US" noProof="0" dirty="0">
                <a:sym typeface="Wingdings" pitchFamily="2" charset="2"/>
              </a:rPr>
              <a:t></a:t>
            </a:r>
            <a:endParaRPr lang="es-419" altLang="en-US" noProof="0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sz="1800" noProof="0" dirty="0"/>
              <a:t> &lt;!DOCTYPE dtbook PUBLIC "-//NISO//DTD dtbook 2005-3//EN" "http://www.daisy.org/z3986/2005/dtbook-2005-3.dtd"&gt;&lt;dtbook xmlns="http://www.daisy.org/z3986/2005/dtbook/" version="2005-3" xml:lang="en"&gt;</a:t>
            </a:r>
          </a:p>
          <a:p>
            <a:pPr marL="0" indent="0">
              <a:buFontTx/>
              <a:buNone/>
              <a:defRPr/>
            </a:pPr>
            <a:r>
              <a:rPr lang="es-419" sz="1800" b="1" noProof="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&lt;head /&gt;</a:t>
            </a:r>
          </a:p>
          <a:p>
            <a:pPr>
              <a:defRPr/>
            </a:pPr>
            <a:endParaRPr lang="es-419" altLang="en-US" noProof="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Herramienta para Convertir Excel a OPF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s-419" altLang="en-US" noProof="0" dirty="0"/>
              <a:t>El NIMAC proporciona una herramienta opcional gratuita en el sistema del NIMAC para generar metadatos para OPF del NIMAS formateados y etiquetados correctamente.</a:t>
            </a:r>
          </a:p>
          <a:p>
            <a:r>
              <a:rPr lang="es-419" altLang="en-US" noProof="0" dirty="0"/>
              <a:t>Lo único que tienen que hacer es cargar la hoja de Excel de Metadatos NIMAC llenada en el sistema y generará “un OPF iniciador” para cada renglón de la hoja de cálculo.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Hoja de metadatos en Excel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62455" y="1166018"/>
            <a:ext cx="8229600" cy="4525963"/>
          </a:xfrm>
        </p:spPr>
        <p:txBody>
          <a:bodyPr/>
          <a:lstStyle/>
          <a:p>
            <a:r>
              <a:rPr lang="es-419" altLang="en-US" noProof="0" dirty="0"/>
              <a:t>La plantilla de la hoja de cálculo se puede descargar en cualquier momento del sitio web del NIMAC: </a:t>
            </a:r>
            <a:r>
              <a:rPr lang="es-419" altLang="en-US" noProof="0" dirty="0">
                <a:hlinkClick r:id="rId2"/>
              </a:rPr>
              <a:t>NIMAC Metadata Template</a:t>
            </a:r>
            <a:r>
              <a:rPr lang="es-419" altLang="en-US" noProof="0" dirty="0"/>
              <a:t> </a:t>
            </a:r>
          </a:p>
          <a:p>
            <a:r>
              <a:rPr lang="es-419" altLang="en-US" noProof="0" dirty="0"/>
              <a:t>La hoja incluye una página de instrucciones y una página para introducir datos.</a:t>
            </a:r>
          </a:p>
          <a:p>
            <a:r>
              <a:rPr lang="es-419" altLang="en-US" noProof="0" dirty="0"/>
              <a:t>Si tienen preguntas sobre cómo llenar la hoja o usar la herramienta, comuníquense con el NIMAC.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Convertir Excel a OPF</a:t>
            </a:r>
          </a:p>
        </p:txBody>
      </p:sp>
      <p:pic>
        <p:nvPicPr>
          <p:cNvPr id="2" name="Content Placeholder 1" descr="Vendor account landing page with the Transform Excel to OPF menu option circled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63713"/>
            <a:ext cx="9144000" cy="5094287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Consultas sobre metadatos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s-419" altLang="en-US" sz="2900" noProof="0" dirty="0"/>
              <a:t>El personal del NIMAC con todo gusto los asistirá con cualquier consulta que tengan sobre los metadatos.</a:t>
            </a:r>
          </a:p>
          <a:p>
            <a:r>
              <a:rPr lang="es-419" altLang="en-US" sz="2900" noProof="0" dirty="0"/>
              <a:t>Si están trabajando en archivos para un programa nuevo, los invitamos a enviar un PDF y un OPF de muestra para revisión por nosotros.</a:t>
            </a:r>
          </a:p>
          <a:p>
            <a:r>
              <a:rPr lang="es-419" altLang="en-US" sz="2900" noProof="0" dirty="0"/>
              <a:t>Revisaremos los metadatos para proporcionar una plantilla para los materiales del programa.</a:t>
            </a:r>
          </a:p>
          <a:p>
            <a:r>
              <a:rPr lang="es-419" altLang="en-US" sz="2900" noProof="0" dirty="0"/>
              <a:t>¡Simplemente envíennos un correo electrónico para obtener más información!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Nuevo Asistente de Validación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¡Nos interesan sus aportes!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396581"/>
          </a:xfrm>
        </p:spPr>
        <p:txBody>
          <a:bodyPr/>
          <a:lstStyle/>
          <a:p>
            <a:r>
              <a:rPr lang="es-419" altLang="en-US" noProof="0" dirty="0"/>
              <a:t>El NIMAC está trabajando con OverDrive para desarrollar y lanzar una nueva herramienta de validación del NIMAS este año.</a:t>
            </a:r>
          </a:p>
          <a:p>
            <a:r>
              <a:rPr lang="es-419" altLang="en-US" noProof="0" dirty="0"/>
              <a:t>Por favor hágannos saber acerca de verificaciones o funciones adicionales que quisieran que tenga esta herramienta.</a:t>
            </a:r>
          </a:p>
          <a:p>
            <a:r>
              <a:rPr lang="es-419" altLang="en-US" dirty="0"/>
              <a:t>Se acaban de iniciar </a:t>
            </a:r>
            <a:r>
              <a:rPr lang="es-419" altLang="en-US" noProof="0" dirty="0"/>
              <a:t>las reuniones de exploración del proyecto con miras a una fecha de lanzamiento en otoño.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¡Envíen sus ideas!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25963"/>
          </a:xfrm>
        </p:spPr>
        <p:txBody>
          <a:bodyPr/>
          <a:lstStyle/>
          <a:p>
            <a:r>
              <a:rPr lang="es-419" altLang="en-US" noProof="0" dirty="0"/>
              <a:t>Por favor contribuyan sus ideas en una encuesta muy corta después de este seminario web.</a:t>
            </a:r>
          </a:p>
          <a:p>
            <a:r>
              <a:rPr lang="es-419" altLang="en-US" noProof="0" dirty="0"/>
              <a:t>¡También están bienvenidos a contactarnos por correo electrónico si se les ocurre una idea más adelante!</a:t>
            </a:r>
          </a:p>
          <a:p>
            <a:r>
              <a:rPr lang="es-419" altLang="en-US" dirty="0"/>
              <a:t>También siéntanse en libertad de usar la sección “Additional Comments” (Comentarios adicionales) de la encuesta para sugerir temas de capacitación futuros para el NIMAC</a:t>
            </a:r>
            <a:r>
              <a:rPr lang="es-419" altLang="en-US" noProof="0" dirty="0"/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La próxima semana. . .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s-419" altLang="en-US" noProof="0" dirty="0"/>
              <a:t>Acompáñennos en la Parte 2 de esta serie la próxima semana, que se concentrará en el Aviso de Interpretación y la producción de materiales de instrucción digitales del NIMAS.</a:t>
            </a:r>
          </a:p>
          <a:p>
            <a:r>
              <a:rPr lang="es-419" altLang="en-US" noProof="0" dirty="0"/>
              <a:t>Lynn McCormack y Luis Pérez del Centro Nacional AEM hablarán sobre el nuevo modelo para los materiales digitales NIMAS y contestarán preguntas de las editoriales y los proveedores.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s-419" altLang="en-US" noProof="0" dirty="0"/>
              <a:t>¡Comuníquense con nosotros!</a:t>
            </a:r>
          </a:p>
        </p:txBody>
      </p:sp>
      <p:sp>
        <p:nvSpPr>
          <p:cNvPr id="563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algn="ctr">
              <a:buFontTx/>
              <a:buNone/>
            </a:pPr>
            <a:endParaRPr lang="es-419" altLang="en-US" noProof="0" dirty="0">
              <a:hlinkClick r:id="rId2"/>
            </a:endParaRPr>
          </a:p>
          <a:p>
            <a:pPr algn="ctr">
              <a:buFontTx/>
              <a:buNone/>
            </a:pPr>
            <a:endParaRPr lang="es-419" altLang="en-US" noProof="0" dirty="0">
              <a:hlinkClick r:id="rId2"/>
            </a:endParaRPr>
          </a:p>
          <a:p>
            <a:pPr algn="ctr">
              <a:buFontTx/>
              <a:buNone/>
            </a:pPr>
            <a:r>
              <a:rPr lang="es-419" altLang="en-US" noProof="0" dirty="0">
                <a:hlinkClick r:id="rId2"/>
              </a:rPr>
              <a:t>nimac@aph.org</a:t>
            </a:r>
            <a:r>
              <a:rPr lang="es-419" altLang="en-US" noProof="0" dirty="0"/>
              <a:t>  </a:t>
            </a:r>
          </a:p>
          <a:p>
            <a:pPr algn="ctr">
              <a:buFontTx/>
              <a:buNone/>
            </a:pPr>
            <a:r>
              <a:rPr lang="es-419" altLang="en-US" noProof="0" dirty="0"/>
              <a:t>877-526-4622</a:t>
            </a:r>
          </a:p>
          <a:p>
            <a:pPr>
              <a:buFontTx/>
              <a:buNone/>
            </a:pPr>
            <a:r>
              <a:rPr lang="es-419" altLang="en-US" sz="1400" noProof="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endParaRPr lang="es-419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419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419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419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s-419" altLang="en-US" sz="1400" noProof="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es-419" altLang="en-US" sz="1400" noProof="0" dirty="0">
                <a:solidFill>
                  <a:srgbClr val="000099"/>
                </a:solidFill>
              </a:rPr>
              <a:t>	Este recurso fue desarrollado bajo una subvención del Departamento de Educación de EE. UU., #H327E160001. Sin embargo, este contenido no representa necesariamente la política del Departamento de Educación de EE. UU., y el lector no debe suponer un respaldo del gobierno federal, Responsable del Proyecto: Rebecca Sheffield, Ph.D.</a:t>
            </a:r>
            <a:endParaRPr lang="es-419" altLang="en-US" sz="2800" b="1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929AAD-5606-4433-859D-61A3704BF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7B09D2-425B-4EDB-8F82-56A63E5047F0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12799</TotalTime>
  <Words>3250</Words>
  <Application>Microsoft Office PowerPoint</Application>
  <PresentationFormat>On-screen Show (4:3)</PresentationFormat>
  <Paragraphs>335</Paragraphs>
  <Slides>48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Tahoma</vt:lpstr>
      <vt:lpstr>NIMAClayout</vt:lpstr>
      <vt:lpstr>Photo Editor Photo</vt:lpstr>
      <vt:lpstr>PowerPoint Presentation</vt:lpstr>
      <vt:lpstr>El seminario web de hoy</vt:lpstr>
      <vt:lpstr>El seminario web de hoy (continuación)</vt:lpstr>
      <vt:lpstr>Producción de NIMAS: Recursos</vt:lpstr>
      <vt:lpstr>Orientación adicional</vt:lpstr>
      <vt:lpstr>Consejos para XML</vt:lpstr>
      <vt:lpstr>1. Tabla de contenido (TOC)</vt:lpstr>
      <vt:lpstr>Ejemplo de tabla de contenido</vt:lpstr>
      <vt:lpstr>Etiquetas en una tabla de contenido</vt:lpstr>
      <vt:lpstr>Etiquetas en una TOC (continuación)</vt:lpstr>
      <vt:lpstr>Recapitulación de TOC</vt:lpstr>
      <vt:lpstr>2. Etiquetas en glosarios</vt:lpstr>
      <vt:lpstr>Sintaxis de un glosario</vt:lpstr>
      <vt:lpstr>Ejemplo de glosario</vt:lpstr>
      <vt:lpstr>Etiquetas del glosario – ¡Incorrectas! </vt:lpstr>
      <vt:lpstr>Etiquetas del glosario – ¡Correctas! </vt:lpstr>
      <vt:lpstr>3. Recordatorios sobre etiquetas de listas</vt:lpstr>
      <vt:lpstr>Ejemplo de lista</vt:lpstr>
      <vt:lpstr>Etiquetas de la lista – ¡Incorrectas! </vt:lpstr>
      <vt:lpstr>Etiquetas de la lista – ¡Correctas! </vt:lpstr>
      <vt:lpstr>Salto de página después de un elemento de lista</vt:lpstr>
      <vt:lpstr>Sintaxis de lista y &lt;pagenum&gt;</vt:lpstr>
      <vt:lpstr>4. Recordatorios sobre paginación</vt:lpstr>
      <vt:lpstr>Etiquetas de paginación</vt:lpstr>
      <vt:lpstr>Recordatorio de atributo de página</vt:lpstr>
      <vt:lpstr>Proporcionar descripciones de imágenes</vt:lpstr>
      <vt:lpstr>Descripción de imágenes</vt:lpstr>
      <vt:lpstr>Consejos para texto Alt</vt:lpstr>
      <vt:lpstr>Texto Alt de alta calidad</vt:lpstr>
      <vt:lpstr>Recursos para descripción de imágenes</vt:lpstr>
      <vt:lpstr>Consejos para metadatos</vt:lpstr>
      <vt:lpstr>Metadatos NIMAS</vt:lpstr>
      <vt:lpstr>Metadatos de los OPF de NIMAS</vt:lpstr>
      <vt:lpstr>Recursos para metadatos</vt:lpstr>
      <vt:lpstr>Lista de comprobación de los metadatos requeridos</vt:lpstr>
      <vt:lpstr>Metadatos y validación</vt:lpstr>
      <vt:lpstr>Metadatos en la etiqueta &lt;head&gt; de XML</vt:lpstr>
      <vt:lpstr>&lt;head&gt; en XML : ¡Incorrecto! </vt:lpstr>
      <vt:lpstr>&lt;head&gt; en XML : ¡Correcto! </vt:lpstr>
      <vt:lpstr>Herramienta para Convertir Excel a OPF</vt:lpstr>
      <vt:lpstr>Hoja de metadatos en Excel</vt:lpstr>
      <vt:lpstr>Convertir Excel a OPF</vt:lpstr>
      <vt:lpstr>Consultas sobre metadatos</vt:lpstr>
      <vt:lpstr>Nuevo Asistente de Validación</vt:lpstr>
      <vt:lpstr>¡Nos interesan sus aportes!</vt:lpstr>
      <vt:lpstr>¡Envíen sus ideas!</vt:lpstr>
      <vt:lpstr>La próxima semana. . .</vt:lpstr>
      <vt:lpstr>¡Comuníquense con nosotros!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Monica Garcia Moran</cp:lastModifiedBy>
  <cp:revision>1495</cp:revision>
  <dcterms:created xsi:type="dcterms:W3CDTF">2006-11-09T18:18:09Z</dcterms:created>
  <dcterms:modified xsi:type="dcterms:W3CDTF">2021-08-26T21:48:32Z</dcterms:modified>
</cp:coreProperties>
</file>