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9"/>
  </p:notesMasterIdLst>
  <p:handoutMasterIdLst>
    <p:handoutMasterId r:id="rId40"/>
  </p:handoutMasterIdLst>
  <p:sldIdLst>
    <p:sldId id="256" r:id="rId5"/>
    <p:sldId id="586" r:id="rId6"/>
    <p:sldId id="570" r:id="rId7"/>
    <p:sldId id="549" r:id="rId8"/>
    <p:sldId id="550" r:id="rId9"/>
    <p:sldId id="555" r:id="rId10"/>
    <p:sldId id="556" r:id="rId11"/>
    <p:sldId id="561" r:id="rId12"/>
    <p:sldId id="564" r:id="rId13"/>
    <p:sldId id="566" r:id="rId14"/>
    <p:sldId id="594" r:id="rId15"/>
    <p:sldId id="590" r:id="rId16"/>
    <p:sldId id="569" r:id="rId17"/>
    <p:sldId id="589" r:id="rId18"/>
    <p:sldId id="588" r:id="rId19"/>
    <p:sldId id="571" r:id="rId20"/>
    <p:sldId id="572" r:id="rId21"/>
    <p:sldId id="595" r:id="rId22"/>
    <p:sldId id="577" r:id="rId23"/>
    <p:sldId id="584" r:id="rId24"/>
    <p:sldId id="585" r:id="rId25"/>
    <p:sldId id="580" r:id="rId26"/>
    <p:sldId id="581" r:id="rId27"/>
    <p:sldId id="596" r:id="rId28"/>
    <p:sldId id="601" r:id="rId29"/>
    <p:sldId id="597" r:id="rId30"/>
    <p:sldId id="598" r:id="rId31"/>
    <p:sldId id="599" r:id="rId32"/>
    <p:sldId id="593" r:id="rId33"/>
    <p:sldId id="592" r:id="rId34"/>
    <p:sldId id="578" r:id="rId35"/>
    <p:sldId id="579" r:id="rId36"/>
    <p:sldId id="602" r:id="rId37"/>
    <p:sldId id="482" r:id="rId3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34" autoAdjust="0"/>
    <p:restoredTop sz="78540" autoAdjust="0"/>
  </p:normalViewPr>
  <p:slideViewPr>
    <p:cSldViewPr>
      <p:cViewPr varScale="1">
        <p:scale>
          <a:sx n="67" d="100"/>
          <a:sy n="67" d="100"/>
        </p:scale>
        <p:origin x="183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1016C09C-161B-4F89-93C2-053DCA9B5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0925" eaLnBrk="1" hangingPunct="1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latin typeface="Arial" charset="0"/>
              </a:defRPr>
            </a:lvl1pPr>
          </a:lstStyle>
          <a:p>
            <a:fld id="{2D7CFA50-1485-4F11-885A-0A7069D9B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3738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B3B12-D755-4422-8426-13D17A363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C7531-BAD6-4AEE-91BB-04030F75D4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C157E-22C0-40D0-8AAA-F956547FE2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EBB5F-E97E-4D81-9BF0-90185103F6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F0C2D-E45C-4501-9C21-D23B7C43F9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AEF388-093C-4543-B58F-63FE17B405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04911-1AEF-447C-9182-8208334530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6E53A-0809-416D-B2EF-7DFD9F36D43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4AA34-3253-4A7B-9D6B-3D60D964D5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E667D-B067-4C73-B360-E0ED43AA7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5E31-F905-4032-8963-29C01F044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6CF80BE-6E3F-4C4B-830B-74C03580120E}" type="slidenum">
              <a:rPr lang="en-US" altLang="en-US"/>
              <a:pPr/>
              <a:t>‹#›</a:t>
            </a:fld>
            <a:endParaRPr lang="en-US" altLang="en-US"/>
          </a:p>
        </p:txBody>
      </p:sp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010400" y="6172200"/>
          <a:ext cx="18002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3" imgW="1800476" imgH="466543" progId="">
                  <p:embed/>
                </p:oleObj>
              </mc:Choice>
              <mc:Fallback>
                <p:oleObj name="Photo Editor Photo" r:id="rId13" imgW="1800476" imgH="466543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172200"/>
                        <a:ext cx="18002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gaines@aph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hyperlink" Target="https://www.nimac.us/wp-content/uploads/2021/05/2021_NIMAC_LUA_final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IMAC_horiz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609600"/>
            <a:ext cx="5599113" cy="1470025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743200"/>
            <a:ext cx="8229600" cy="24384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The NIMAC for AMPs: </a:t>
            </a:r>
          </a:p>
          <a:p>
            <a:pPr eaLnBrk="1" hangingPunct="1"/>
            <a:r>
              <a:rPr lang="en-US" altLang="en-US" sz="4000" dirty="0"/>
              <a:t>Basics, Updates, and a Demo</a:t>
            </a:r>
          </a:p>
          <a:p>
            <a:pPr eaLnBrk="1" hangingPunct="1"/>
            <a:endParaRPr lang="en-US" altLang="en-US" sz="4000" dirty="0"/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612616" y="4494074"/>
            <a:ext cx="4114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Liz Schaller, NIMAC Manager</a:t>
            </a:r>
          </a:p>
          <a:p>
            <a:pPr>
              <a:defRPr/>
            </a:pPr>
            <a:r>
              <a:rPr lang="en-US" dirty="0">
                <a:latin typeface="+mj-lt"/>
                <a:hlinkClick r:id="rId3"/>
              </a:rPr>
              <a:t>eschaller@aph.org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r>
              <a:rPr lang="en-US" dirty="0">
                <a:latin typeface="+mj-lt"/>
              </a:rPr>
              <a:t>Nicole Gaines, NIMAC Project Director</a:t>
            </a:r>
          </a:p>
          <a:p>
            <a:pPr>
              <a:defRPr/>
            </a:pPr>
            <a:r>
              <a:rPr lang="en-US" dirty="0">
                <a:latin typeface="+mj-lt"/>
                <a:hlinkClick r:id="rId4"/>
              </a:rPr>
              <a:t>ngaines@aph.org</a:t>
            </a:r>
            <a:r>
              <a:rPr lang="en-US" dirty="0">
                <a:latin typeface="+mj-lt"/>
              </a:rPr>
              <a:t> 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March 9,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87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Part 1: PowerPoint</a:t>
            </a:r>
          </a:p>
          <a:p>
            <a:pPr lvl="1">
              <a:defRPr/>
            </a:pPr>
            <a:r>
              <a:rPr lang="en-US" sz="2400" dirty="0"/>
              <a:t>NIMAC Basics</a:t>
            </a:r>
          </a:p>
          <a:p>
            <a:pPr lvl="1">
              <a:defRPr/>
            </a:pPr>
            <a:r>
              <a:rPr lang="en-US" sz="2400" dirty="0"/>
              <a:t>Policy Updates</a:t>
            </a:r>
          </a:p>
          <a:p>
            <a:pPr lvl="1">
              <a:defRPr/>
            </a:pPr>
            <a:r>
              <a:rPr lang="en-US" sz="2400" dirty="0"/>
              <a:t>Services &amp; System Features for AMPs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Part 2: Live Demo!</a:t>
            </a:r>
          </a:p>
          <a:p>
            <a:pPr lvl="1">
              <a:defRPr/>
            </a:pPr>
            <a:r>
              <a:rPr lang="en-US" sz="2400" dirty="0"/>
              <a:t>Your Account Information &amp; Sub Users</a:t>
            </a:r>
          </a:p>
          <a:p>
            <a:pPr lvl="1">
              <a:defRPr/>
            </a:pPr>
            <a:r>
              <a:rPr lang="en-US" sz="2400" dirty="0"/>
              <a:t>Publisher Contact Information </a:t>
            </a:r>
          </a:p>
          <a:p>
            <a:pPr lvl="1">
              <a:defRPr/>
            </a:pPr>
            <a:r>
              <a:rPr lang="en-US" sz="2400" dirty="0"/>
              <a:t>Reports</a:t>
            </a:r>
          </a:p>
          <a:p>
            <a:pPr lvl="1">
              <a:defRPr/>
            </a:pPr>
            <a:r>
              <a:rPr lang="en-US" sz="2400" dirty="0"/>
              <a:t>Using the Watchlist</a:t>
            </a:r>
          </a:p>
          <a:p>
            <a:pPr lvl="1">
              <a:defRPr/>
            </a:pPr>
            <a:r>
              <a:rPr lang="en-US" sz="2400" dirty="0"/>
              <a:t>Downloading &amp; Managing File Assignments</a:t>
            </a:r>
          </a:p>
          <a:p>
            <a:pPr lvl="1">
              <a:defRPr/>
            </a:pPr>
            <a:r>
              <a:rPr lang="en-US" sz="2400" dirty="0"/>
              <a:t>Searching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make NIMAS files available for use in producing accessible formats for K-12 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have over 67,000 file sets from almost 160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229600" cy="4724400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An XML-based source file format.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Designed for use in producing formats such as braille, DAISY, EPUB,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It is not intended for distribution directly to students.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the only format we receive.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NIMAS is not a “by-product” of print or digital book production—it can take up to six weeks or more for NIMAS to be produced.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Under IDEA 2004, the </a:t>
            </a:r>
            <a:r>
              <a:rPr lang="en-US" altLang="en-US" b="1" dirty="0"/>
              <a:t>only</a:t>
            </a:r>
            <a:r>
              <a:rPr lang="en-US" altLang="en-US" dirty="0"/>
              <a:t> mechanism to </a:t>
            </a:r>
            <a:r>
              <a:rPr lang="en-US" altLang="en-US" i="1" dirty="0"/>
              <a:t>require</a:t>
            </a:r>
            <a:r>
              <a:rPr lang="en-US" altLang="en-US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States and districts have been able to require NIMAS when they purchase new textbooks since 2006. 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Ideally, when NIMAS is included in contracts, a file will already be available when a need is identified.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dirty="0"/>
              <a:t>We can also now accept NIMAS files for some digital instructional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They can search and download files or assign files to registered Accessible Media Producers (AMPs).</a:t>
            </a:r>
          </a:p>
          <a:p>
            <a:pPr marL="571500" indent="-514350">
              <a:buFont typeface="Arial" pitchFamily="34" charset="0"/>
              <a:buChar char="•"/>
              <a:defRPr/>
            </a:pPr>
            <a:r>
              <a:rPr lang="en-US" altLang="en-US" sz="2800" dirty="0"/>
              <a:t>These individuals are generally from within the educational structure of the state, such as from an IRC or state department of education. 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an AMP account? 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An Accessible Media Producer (AMP) account allows the user to download any file assigned to them by an Authorized User.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accounts are freely available to any organization or individual who can work with NIMAS to produce accessible formats for K-12 students with print disabilities.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These users do not have to be designated by a state coordinator, but they have more limited access to download files.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Should I be an AU?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If you need direct access to download files from the system, it may be appropriate for you to be designated as an Authorized User for a given state.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To become an AU, you need to be a part of the educational structure of the state, or a non-profit that qualifies as an “authorized entity” under Chafee.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Feel free to contact the NIMAC if you have questions or would like more information.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/>
              <a:t>NIMAS File Assignment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File Assignment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Once you have an active AMP account, any Authorized User in any state can assign you files for download.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are working on a project for a state or district and need help locating an AU in that state to assign you the NIMAS file, just let us know.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Email Notification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Whenever you are assigned a file by an Authorized User, the system will send an automated email to let you know that the file is available for download in your queue.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The notification will let you know what item has been assigned, what accessible format is being requested, and what user made the assignment.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nip of an automated system email alerting the AMP that a file has been assigned and including information on the material requested, the format, and the Authorized User's contact information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50" y="4572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Spam Filter Heads Up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800" dirty="0"/>
              <a:t>All automated emails from the NIMAC will show as the sender </a:t>
            </a:r>
            <a:r>
              <a:rPr lang="en-US" altLang="en-US" sz="2800" dirty="0">
                <a:hlinkClick r:id="rId3"/>
              </a:rPr>
              <a:t>noreply-NIMAC@overdrive.com</a:t>
            </a:r>
            <a:r>
              <a:rPr lang="en-US" altLang="en-US" sz="2800" dirty="0"/>
              <a:t>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Some email systems will filter out automated emails unless you “whitelist” the sender.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If you encounter any issues receiving emails, please add this address to your contacts.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You may need to get help from your IT administrator if network restrictions prevent system emails from getting through. </a:t>
            </a:r>
          </a:p>
          <a:p>
            <a:pPr>
              <a:buFont typeface="Arial" charset="0"/>
              <a:buChar char="•"/>
            </a:pPr>
            <a:r>
              <a:rPr lang="en-US" altLang="en-US" sz="2800" dirty="0"/>
              <a:t>Contact the NIMAC for further assistance.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altLang="en-US"/>
              <a:t>NIMAC Policy Updates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3200" dirty="0"/>
              <a:t>New NLS Guidelines	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 February of 2021, the National Library Service for the Blind and Print Disabled (NLS) updated its eligibility guidelines.</a:t>
            </a:r>
          </a:p>
          <a:p>
            <a:pPr eaLnBrk="1" hangingPunct="1"/>
            <a:r>
              <a:rPr lang="en-US" altLang="en-US" sz="2800" dirty="0"/>
              <a:t>Changes to the guidelines included expanding the pool of professionals who can certify eligibility and eliminating the requirement that a medical doctor certify eligibility for individuals with reading disabilities. </a:t>
            </a:r>
          </a:p>
          <a:p>
            <a:pPr eaLnBrk="1" hangingPunct="1"/>
            <a:r>
              <a:rPr lang="en-US" altLang="en-US" sz="2800" dirty="0"/>
              <a:t>Since IDEA 2004 points to the NLS guidelines for NIMAS, these changes also affected the NIMAC. </a:t>
            </a:r>
          </a:p>
          <a:p>
            <a:pPr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altLang="en-US" sz="3200" dirty="0"/>
              <a:t>Updated NIMAC Limitation of Use Agreement</a:t>
            </a:r>
          </a:p>
        </p:txBody>
      </p:sp>
      <p:sp>
        <p:nvSpPr>
          <p:cNvPr id="286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8229600" cy="52117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To align our agreements with the new NLS guidelines, the NIMAC sent out updated Limitation of Use Agreements (LUAs) to all users last year.</a:t>
            </a:r>
          </a:p>
          <a:p>
            <a:pPr eaLnBrk="1" hangingPunct="1"/>
            <a:r>
              <a:rPr lang="en-US" altLang="en-US" sz="2800" dirty="0"/>
              <a:t>To update your agreement, please </a:t>
            </a:r>
            <a:r>
              <a:rPr lang="en-US" altLang="en-US" sz="2800" dirty="0">
                <a:hlinkClick r:id="rId2"/>
              </a:rPr>
              <a:t>download the LUA</a:t>
            </a:r>
            <a:r>
              <a:rPr lang="en-US" altLang="en-US" sz="2800" dirty="0"/>
              <a:t>, initial each page, and fill in section 14.0. </a:t>
            </a:r>
          </a:p>
          <a:p>
            <a:pPr eaLnBrk="1" hangingPunct="1"/>
            <a:r>
              <a:rPr lang="en-US" altLang="en-US" sz="2800" dirty="0"/>
              <a:t>You can email us the signed document at </a:t>
            </a:r>
            <a:r>
              <a:rPr lang="en-US" altLang="en-US" sz="2800" dirty="0">
                <a:hlinkClick r:id="rId3"/>
              </a:rPr>
              <a:t>nimac@aph.org</a:t>
            </a:r>
            <a:r>
              <a:rPr lang="en-US" altLang="en-US" sz="2800" dirty="0"/>
              <a:t> or mail in a hard copy.</a:t>
            </a:r>
          </a:p>
          <a:p>
            <a:pPr eaLnBrk="1" hangingPunct="1"/>
            <a:r>
              <a:rPr lang="en-US" altLang="en-US" sz="2800" dirty="0"/>
              <a:t>The NIMAC can also now accept authenticated digital signatures, if you have DocuSign or other signature software available to you.</a:t>
            </a:r>
          </a:p>
        </p:txBody>
      </p:sp>
    </p:spTree>
    <p:extLst>
      <p:ext uri="{BB962C8B-B14F-4D97-AF65-F5344CB8AC3E}">
        <p14:creationId xmlns:p14="http://schemas.microsoft.com/office/powerpoint/2010/main" val="1253265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altLang="en-US"/>
              <a:t>System Features and </a:t>
            </a:r>
            <a:br>
              <a:rPr lang="en-US" altLang="en-US"/>
            </a:br>
            <a:r>
              <a:rPr lang="en-US" altLang="en-US"/>
              <a:t>Services for AMPs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The Watchlist Research &amp; </a:t>
            </a:r>
            <a:br>
              <a:rPr lang="en-US" altLang="en-US" sz="3800"/>
            </a:br>
            <a:r>
              <a:rPr lang="en-US" altLang="en-US" sz="380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/>
              <a:t>If a file you need is not available in the NIMAC, you probably will not have a way to know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AMP accounts now have a built-in system feature where you can add the ISBN to your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/>
              <a:t>NIMAC will research the item for you and try to obtain NIMAS for the title.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When the Watchlist ISBN is available in the NIMAC, you will receive an automated email to let you know.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dirty="0"/>
              <a:t>If the file is outside of scope, we will research other accessibility alternatives and provide that information to you.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MathML, but your software does not support MathML,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Does the file include MathML? 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/>
              <a:t>1. “No MathML” shows as a download option</a:t>
            </a:r>
          </a:p>
        </p:txBody>
      </p:sp>
      <p:pic>
        <p:nvPicPr>
          <p:cNvPr id="5" name="Content Placeholder 4" descr="Download request screen with Full Download - No MathML selected">
            <a:extLst>
              <a:ext uri="{FF2B5EF4-FFF2-40B4-BE49-F238E27FC236}">
                <a16:creationId xmlns:a16="http://schemas.microsoft.com/office/drawing/2014/main" id="{8A69CC54-756B-4E37-8295-ED6556783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6113" y="1371600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000" dirty="0"/>
              <a:t>2. MathML in the system record</a:t>
            </a:r>
          </a:p>
        </p:txBody>
      </p:sp>
      <p:pic>
        <p:nvPicPr>
          <p:cNvPr id="15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3. MathML is mentioned at the very top of the XML file</a:t>
            </a:r>
          </a:p>
        </p:txBody>
      </p:sp>
      <p:pic>
        <p:nvPicPr>
          <p:cNvPr id="9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" y="2735603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/>
          <a:lstStyle/>
          <a:p>
            <a:r>
              <a:rPr lang="en-US" dirty="0"/>
              <a:t>Working with NIMAS Files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Producing Formats Using NIMAS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/>
          <a:lstStyle/>
          <a:p>
            <a:r>
              <a:rPr lang="en-US" altLang="en-US" dirty="0"/>
              <a:t>AMPs generally rely on proprietary software to produce accessible formats.</a:t>
            </a:r>
          </a:p>
          <a:p>
            <a:r>
              <a:rPr lang="en-US" altLang="en-US" dirty="0"/>
              <a:t>Providing training on how to use third-party software or set up production workflows is not generally under the purview of the NIMAC.</a:t>
            </a:r>
          </a:p>
          <a:p>
            <a:r>
              <a:rPr lang="en-US" altLang="en-US" dirty="0"/>
              <a:t>However, we are pleased to offer a special opportunity in late spring/early summer for braille transcribers.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Training for Transcribers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95800"/>
          </a:xfrm>
        </p:spPr>
        <p:txBody>
          <a:bodyPr/>
          <a:lstStyle/>
          <a:p>
            <a:r>
              <a:rPr lang="en-US" altLang="en-US" sz="3200" dirty="0"/>
              <a:t>In May and June of 2022, the NIMAC will be hosting a series of training webinars for braille transcribers.</a:t>
            </a:r>
          </a:p>
          <a:p>
            <a:r>
              <a:rPr lang="en-US" altLang="en-US" sz="3200" dirty="0"/>
              <a:t>A separate course will be offered for users of Duxbury and for Braille 2000.</a:t>
            </a:r>
          </a:p>
          <a:p>
            <a:r>
              <a:rPr lang="en-US" altLang="en-US" sz="3200" dirty="0"/>
              <a:t>These courses will be provided free of charge and archived on the APH Hive.</a:t>
            </a:r>
          </a:p>
          <a:p>
            <a:r>
              <a:rPr lang="en-US" altLang="en-US" sz="3200" dirty="0"/>
              <a:t>We will be sharing more information soon!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apture of NIMAC informational website homepage, with the link to AMP resources circled">
            <a:extLst>
              <a:ext uri="{FF2B5EF4-FFF2-40B4-BE49-F238E27FC236}">
                <a16:creationId xmlns:a16="http://schemas.microsoft.com/office/drawing/2014/main" id="{65B05576-91F5-463B-A385-FBB2BF031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1038"/>
            <a:ext cx="9144000" cy="505592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altLang="en-US"/>
              <a:t>Live Demo: Your AMP Account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0E80-634A-4A89-81F9-00343DCE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3501-BCE6-4BF5-87AE-BE3FDC708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lvl="1">
              <a:defRPr/>
            </a:pPr>
            <a:r>
              <a:rPr lang="en-US" sz="3400" dirty="0"/>
              <a:t>Your Account Information &amp; Sub Users</a:t>
            </a:r>
          </a:p>
          <a:p>
            <a:pPr lvl="1">
              <a:defRPr/>
            </a:pPr>
            <a:r>
              <a:rPr lang="en-US" sz="3400" dirty="0"/>
              <a:t>Publisher Contact Information </a:t>
            </a:r>
          </a:p>
          <a:p>
            <a:pPr lvl="1">
              <a:defRPr/>
            </a:pPr>
            <a:r>
              <a:rPr lang="en-US" sz="3400" dirty="0"/>
              <a:t>Reports</a:t>
            </a:r>
          </a:p>
          <a:p>
            <a:pPr lvl="1">
              <a:defRPr/>
            </a:pPr>
            <a:r>
              <a:rPr lang="en-US" sz="3400" dirty="0"/>
              <a:t>Using the Watchlist</a:t>
            </a:r>
          </a:p>
          <a:p>
            <a:pPr lvl="1">
              <a:defRPr/>
            </a:pPr>
            <a:r>
              <a:rPr lang="en-US" sz="3400" dirty="0"/>
              <a:t>Downloading &amp; Managing File Assignments</a:t>
            </a:r>
          </a:p>
          <a:p>
            <a:pPr lvl="1">
              <a:defRPr/>
            </a:pPr>
            <a:r>
              <a:rPr lang="en-US" sz="3400" dirty="0"/>
              <a:t>Searching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95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Any Questions?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r>
              <a:rPr lang="en-US" altLang="en-US" dirty="0"/>
              <a:t>For any questions about how to use NIMAC or the status of files in the NIMAC system please contact us for assistance: </a:t>
            </a:r>
          </a:p>
          <a:p>
            <a:pPr algn="ctr">
              <a:buFontTx/>
              <a:buNone/>
            </a:pPr>
            <a:endParaRPr lang="en-US" altLang="en-US" sz="1200" dirty="0">
              <a:hlinkClick r:id="rId2"/>
            </a:endParaRPr>
          </a:p>
          <a:p>
            <a:pPr algn="ctr">
              <a:buFontTx/>
              <a:buNone/>
            </a:pPr>
            <a:r>
              <a:rPr lang="en-US" altLang="en-US" dirty="0">
                <a:hlinkClick r:id="rId2"/>
              </a:rPr>
              <a:t>nimac@aph.org</a:t>
            </a:r>
            <a:r>
              <a:rPr lang="en-US" altLang="en-US" dirty="0"/>
              <a:t>  </a:t>
            </a: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400" dirty="0"/>
              <a:t>	</a:t>
            </a:r>
          </a:p>
          <a:p>
            <a:pPr>
              <a:buFontTx/>
              <a:buNone/>
            </a:pPr>
            <a:r>
              <a:rPr lang="en-US" altLang="en-US" sz="1400" dirty="0"/>
              <a:t>	The content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MAClayout">
  <a:themeElements>
    <a:clrScheme name="NIMAClayout 14">
      <a:dk1>
        <a:srgbClr val="000099"/>
      </a:dk1>
      <a:lt1>
        <a:srgbClr val="FFFFFF"/>
      </a:lt1>
      <a:dk2>
        <a:srgbClr val="A50021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NIMAC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MAClayout 13">
        <a:dk1>
          <a:srgbClr val="0033CC"/>
        </a:dk1>
        <a:lt1>
          <a:srgbClr val="FFFFFF"/>
        </a:lt1>
        <a:dk2>
          <a:srgbClr val="0000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A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MAClayout 14">
        <a:dk1>
          <a:srgbClr val="000099"/>
        </a:dk1>
        <a:lt1>
          <a:srgbClr val="FFFFFF"/>
        </a:lt1>
        <a:dk2>
          <a:srgbClr val="A5002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113F7550DCE469FC1CE664DEC722D" ma:contentTypeVersion="7" ma:contentTypeDescription="Create a new document." ma:contentTypeScope="" ma:versionID="0a1ce0c05553c9e537dcce48a866d034">
  <xsd:schema xmlns:xsd="http://www.w3.org/2001/XMLSchema" xmlns:xs="http://www.w3.org/2001/XMLSchema" xmlns:p="http://schemas.microsoft.com/office/2006/metadata/properties" xmlns:ns2="5101da5b-6c2e-4d78-9a91-ac859c4bc6fa" xmlns:ns3="38fd74c8-805e-4dcb-8927-c1278a3ad9fc" targetNamespace="http://schemas.microsoft.com/office/2006/metadata/properties" ma:root="true" ma:fieldsID="25643329fd88d562e7516e6b3531371c" ns2:_="" ns3:_="">
    <xsd:import namespace="5101da5b-6c2e-4d78-9a91-ac859c4bc6fa"/>
    <xsd:import namespace="38fd74c8-805e-4dcb-8927-c1278a3ad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1da5b-6c2e-4d78-9a91-ac859c4bc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d74c8-805e-4dcb-8927-c1278a3ad9f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00C46C-D874-4F78-91C6-6798269CC3BF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9777405-31FD-46C8-8F8A-E165F69A3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114593-BF6D-42F1-8DA9-2DDAC4793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1da5b-6c2e-4d78-9a91-ac859c4bc6fa"/>
    <ds:schemaRef ds:uri="38fd74c8-805e-4dcb-8927-c1278a3ad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11674</TotalTime>
  <Words>1612</Words>
  <Application>Microsoft Office PowerPoint</Application>
  <PresentationFormat>On-screen Show (4:3)</PresentationFormat>
  <Paragraphs>146</Paragraphs>
  <Slides>34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Tahoma</vt:lpstr>
      <vt:lpstr>NIMAClayout</vt:lpstr>
      <vt:lpstr>Photo Editor Photo</vt:lpstr>
      <vt:lpstr>PowerPoint Presentation</vt:lpstr>
      <vt:lpstr>Today’s Webinar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 </vt:lpstr>
      <vt:lpstr>What is an AMP account? </vt:lpstr>
      <vt:lpstr>Should I be an AU? </vt:lpstr>
      <vt:lpstr>NIMAS File Assignment</vt:lpstr>
      <vt:lpstr>File Assignment</vt:lpstr>
      <vt:lpstr>Email Notification</vt:lpstr>
      <vt:lpstr>PowerPoint Presentation</vt:lpstr>
      <vt:lpstr>Spam Filter Heads Up</vt:lpstr>
      <vt:lpstr>NIMAC Policy Updates</vt:lpstr>
      <vt:lpstr>New NLS Guidelines </vt:lpstr>
      <vt:lpstr>Updated NIMAC Limitation of Use Agreement</vt:lpstr>
      <vt:lpstr>System Features and  Services for AMPs</vt:lpstr>
      <vt:lpstr>The Watchlist Research &amp;  Expedite Service </vt:lpstr>
      <vt:lpstr>Watchlist Research</vt:lpstr>
      <vt:lpstr>MathML and NIMAS</vt:lpstr>
      <vt:lpstr>No MathML Download</vt:lpstr>
      <vt:lpstr>Does the file include MathML? </vt:lpstr>
      <vt:lpstr>1. “No MathML” shows as a download option</vt:lpstr>
      <vt:lpstr>2. MathML in the system record</vt:lpstr>
      <vt:lpstr>3. MathML is mentioned at the very top of the XML file</vt:lpstr>
      <vt:lpstr>Working with NIMAS Files</vt:lpstr>
      <vt:lpstr>Producing Formats Using NIMAS</vt:lpstr>
      <vt:lpstr>Training for Transcribers</vt:lpstr>
      <vt:lpstr>PowerPoint Presentation</vt:lpstr>
      <vt:lpstr>Live Demo: Your AMP Account</vt:lpstr>
      <vt:lpstr>Demo!</vt:lpstr>
      <vt:lpstr>Any Questions?</vt:lpstr>
    </vt:vector>
  </TitlesOfParts>
  <Company>APH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jmyers</dc:creator>
  <cp:lastModifiedBy>Elizabeth Schaller</cp:lastModifiedBy>
  <cp:revision>1250</cp:revision>
  <dcterms:created xsi:type="dcterms:W3CDTF">2006-11-09T18:18:09Z</dcterms:created>
  <dcterms:modified xsi:type="dcterms:W3CDTF">2022-03-10T15:01:44Z</dcterms:modified>
</cp:coreProperties>
</file>