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50"/>
  </p:notesMasterIdLst>
  <p:handoutMasterIdLst>
    <p:handoutMasterId r:id="rId51"/>
  </p:handoutMasterIdLst>
  <p:sldIdLst>
    <p:sldId id="256" r:id="rId5"/>
    <p:sldId id="586" r:id="rId6"/>
    <p:sldId id="570" r:id="rId7"/>
    <p:sldId id="549" r:id="rId8"/>
    <p:sldId id="594" r:id="rId9"/>
    <p:sldId id="595" r:id="rId10"/>
    <p:sldId id="596" r:id="rId11"/>
    <p:sldId id="550" r:id="rId12"/>
    <p:sldId id="630" r:id="rId13"/>
    <p:sldId id="556" r:id="rId14"/>
    <p:sldId id="555" r:id="rId15"/>
    <p:sldId id="633" r:id="rId16"/>
    <p:sldId id="634" r:id="rId17"/>
    <p:sldId id="618" r:id="rId18"/>
    <p:sldId id="619" r:id="rId19"/>
    <p:sldId id="620" r:id="rId20"/>
    <p:sldId id="632" r:id="rId21"/>
    <p:sldId id="626" r:id="rId22"/>
    <p:sldId id="627" r:id="rId23"/>
    <p:sldId id="571" r:id="rId24"/>
    <p:sldId id="572" r:id="rId25"/>
    <p:sldId id="592" r:id="rId26"/>
    <p:sldId id="599" r:id="rId27"/>
    <p:sldId id="561" r:id="rId28"/>
    <p:sldId id="600" r:id="rId29"/>
    <p:sldId id="601" r:id="rId30"/>
    <p:sldId id="602" r:id="rId31"/>
    <p:sldId id="603" r:id="rId32"/>
    <p:sldId id="604" r:id="rId33"/>
    <p:sldId id="631" r:id="rId34"/>
    <p:sldId id="605" r:id="rId35"/>
    <p:sldId id="606" r:id="rId36"/>
    <p:sldId id="607" r:id="rId37"/>
    <p:sldId id="608" r:id="rId38"/>
    <p:sldId id="609" r:id="rId39"/>
    <p:sldId id="610" r:id="rId40"/>
    <p:sldId id="611" r:id="rId41"/>
    <p:sldId id="612" r:id="rId42"/>
    <p:sldId id="613" r:id="rId43"/>
    <p:sldId id="614" r:id="rId44"/>
    <p:sldId id="615" r:id="rId45"/>
    <p:sldId id="616" r:id="rId46"/>
    <p:sldId id="578" r:id="rId47"/>
    <p:sldId id="579" r:id="rId48"/>
    <p:sldId id="617" r:id="rId4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34" autoAdjust="0"/>
    <p:restoredTop sz="78540" autoAdjust="0"/>
  </p:normalViewPr>
  <p:slideViewPr>
    <p:cSldViewPr>
      <p:cViewPr varScale="1">
        <p:scale>
          <a:sx n="67" d="100"/>
          <a:sy n="67" d="100"/>
        </p:scale>
        <p:origin x="18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035DF-A6DF-47A8-AD82-EA85D3755345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7EB8D-F0A6-46CF-ABD7-3719ACBFE02A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331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2C2DF1-24F3-44D9-BC58-55E0D3828AD8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318FF-2613-4B2F-AD96-85EF232DDA3E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318FF-2613-4B2F-AD96-85EF232DDA3E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420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860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A89D3-7682-4E60-9F05-076FF7D4DDEA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835F0-FF66-4C73-9E81-809176FE5DA2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CA8D5-2510-4000-A292-EC98962A31CC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FDF5D-12C2-4AE2-97F1-0D957C40E75C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50958-A3E2-4592-AA1D-1569331F2942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2258F-CCC4-4829-8A4A-355466EFD691}" type="slidenum">
              <a:rPr lang="en-US" altLang="en-US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gaines@aph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5/2021_NIMAC_Coordination_final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em.cast.org/nimas-nimac/nimas-purchase-orders-contract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nls/about/organization/laws-regulations/36-cfr-701-10-title-36-code-federal-regulation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nimac-digital-materials-faq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ac.us/wp-content/uploads/2021/05/2021_NIMAC_LUA_final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imac@aph.or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aph.zoom.us/meeting/register/tJcpcuusrj0iHtZvenGyLgrPhDXpObbUFKzd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mailto:noreply-NIMAC@overdrive.com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imac.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743200"/>
            <a:ext cx="8229600" cy="24384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The NIMAC for State Coordinators: </a:t>
            </a:r>
          </a:p>
          <a:p>
            <a:pPr eaLnBrk="1" hangingPunct="1"/>
            <a:r>
              <a:rPr lang="en-US" altLang="en-US" sz="4000" dirty="0"/>
              <a:t>Basics, Updates, and </a:t>
            </a:r>
          </a:p>
          <a:p>
            <a:pPr eaLnBrk="1" hangingPunct="1"/>
            <a:r>
              <a:rPr lang="en-US" altLang="en-US" sz="4000" dirty="0"/>
              <a:t>a Quick Demo</a:t>
            </a:r>
          </a:p>
          <a:p>
            <a:pPr eaLnBrk="1" hangingPunct="1"/>
            <a:endParaRPr lang="en-US" altLang="en-US" sz="4000" dirty="0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762000" y="5105400"/>
            <a:ext cx="2759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Nicole Gaines</a:t>
            </a:r>
          </a:p>
          <a:p>
            <a:pPr>
              <a:defRPr/>
            </a:pPr>
            <a:r>
              <a:rPr lang="en-US" dirty="0">
                <a:latin typeface="+mj-lt"/>
              </a:rPr>
              <a:t>NIMAC Project Director</a:t>
            </a:r>
          </a:p>
          <a:p>
            <a:pPr>
              <a:defRPr/>
            </a:pPr>
            <a:r>
              <a:rPr lang="en-US" dirty="0">
                <a:latin typeface="+mj-lt"/>
                <a:hlinkClick r:id="rId3"/>
              </a:rPr>
              <a:t>ngaines@aph.org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r>
              <a:rPr lang="en-US" dirty="0">
                <a:latin typeface="+mj-lt"/>
              </a:rPr>
              <a:t>March 2,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NIMAC News &amp; Updates</a:t>
            </a:r>
          </a:p>
          <a:p>
            <a:pPr lvl="1">
              <a:defRPr/>
            </a:pPr>
            <a:r>
              <a:rPr lang="en-US" sz="2400" dirty="0"/>
              <a:t>Account Types and System Basics</a:t>
            </a:r>
          </a:p>
          <a:p>
            <a:pPr lvl="1"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</a:t>
            </a:r>
          </a:p>
          <a:p>
            <a:pPr lvl="1">
              <a:defRPr/>
            </a:pPr>
            <a:r>
              <a:rPr lang="en-US" sz="2400" dirty="0"/>
              <a:t>Your Account Information</a:t>
            </a:r>
          </a:p>
          <a:p>
            <a:pPr lvl="1">
              <a:defRPr/>
            </a:pPr>
            <a:r>
              <a:rPr lang="en-US" sz="2400" dirty="0"/>
              <a:t>Adding and Removing Authorized Users</a:t>
            </a:r>
          </a:p>
          <a:p>
            <a:pPr lvl="1">
              <a:defRPr/>
            </a:pPr>
            <a:r>
              <a:rPr lang="en-US" sz="2400" dirty="0"/>
              <a:t>Searching the NIMAC 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67,000 file sets from almost 160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does it mean to “coordinate” with NIMAC?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dirty="0"/>
              <a:t>States that do coordinate agree to:</a:t>
            </a:r>
          </a:p>
          <a:p>
            <a:pPr lvl="1"/>
            <a:r>
              <a:rPr lang="en-US" altLang="en-US" dirty="0"/>
              <a:t>Require NIMAS from publishers in their textbook procurement contracts</a:t>
            </a:r>
          </a:p>
          <a:p>
            <a:pPr lvl="1"/>
            <a:r>
              <a:rPr lang="en-US" altLang="en-US" dirty="0"/>
              <a:t>Abide by the eligibility requirements of IDEA and copyright law in the use of NIMAS and  distribution of materials produced from the files</a:t>
            </a:r>
          </a:p>
          <a:p>
            <a:r>
              <a:rPr lang="en-US" altLang="en-US" dirty="0"/>
              <a:t>IDEA 2004 does not require that states work with the NIMAC. 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 State Coordinator?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r>
              <a:rPr lang="en-US" altLang="en-US" sz="2800" dirty="0"/>
              <a:t>Each state that coordinates with the NIMAC designates a State Coordinator.</a:t>
            </a:r>
          </a:p>
          <a:p>
            <a:r>
              <a:rPr lang="en-US" altLang="en-US" sz="2800" dirty="0"/>
              <a:t>This individual has only two responsibilities:</a:t>
            </a:r>
          </a:p>
          <a:p>
            <a:pPr lvl="1"/>
            <a:r>
              <a:rPr lang="en-US" altLang="en-US" sz="2400" dirty="0"/>
              <a:t>To sign the </a:t>
            </a:r>
            <a:r>
              <a:rPr lang="en-US" altLang="en-US" sz="2400" dirty="0">
                <a:hlinkClick r:id="rId3"/>
              </a:rPr>
              <a:t>NIMAC Coordination Agreement </a:t>
            </a:r>
            <a:r>
              <a:rPr lang="en-US" altLang="en-US" sz="2400" dirty="0"/>
              <a:t>on behalf of the state </a:t>
            </a:r>
          </a:p>
          <a:p>
            <a:pPr lvl="1"/>
            <a:r>
              <a:rPr lang="en-US" altLang="en-US" sz="2400" dirty="0"/>
              <a:t>To add and remove Authorized Users on behalf of the state</a:t>
            </a:r>
          </a:p>
          <a:p>
            <a:r>
              <a:rPr lang="en-US" altLang="en-US" sz="2800" dirty="0"/>
              <a:t>The NIMAC does not require that the Coordination Agreement be submitted annually. </a:t>
            </a:r>
          </a:p>
          <a:p>
            <a:r>
              <a:rPr lang="en-US" altLang="en-US" sz="2800" dirty="0"/>
              <a:t>We only require a new agreement when a new SC assumes the role.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62050"/>
          </a:xfrm>
        </p:spPr>
        <p:txBody>
          <a:bodyPr/>
          <a:lstStyle/>
          <a:p>
            <a:r>
              <a:rPr lang="en-US" altLang="en-US"/>
              <a:t>Key Definitions for NIMAC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287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a “by-product” of print or digital book production—it can take up to six weeks or more for NIMAS to be produced.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Where did NIMAS come from?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In the early 2000s, the Dept. of Education established a National File Format technical panel to recommend a standard format for use in producing accessible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This group determined the DAISY standard was the best starting point for the format.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Congress accepted the recommendation and incorporated it as the NIMAS file format in IDEA 2004.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 NIMAS format can only be changed through a legal or regulatory process.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0620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/>
              <a:t>NIMAC receives “textbooks and related printed core materials” published primarily for use in K-12 education. 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Materials we receive include: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Generally exempt: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Ever since July of 2006, states and districts have been able to require NIMAS when they purchase new textbooks.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  <a:t>Sample Contract Language from the </a:t>
            </a:r>
            <a:b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</a:br>
            <a:r>
              <a:rPr lang="en-US" sz="3600" b="0" i="0" dirty="0">
                <a:effectLst/>
                <a:latin typeface="Calibri" panose="020F0502020204030204" pitchFamily="34" charset="0"/>
                <a:hlinkClick r:id="rId2"/>
              </a:rPr>
              <a:t>AEM Center</a:t>
            </a:r>
            <a:endParaRPr lang="en-US" altLang="en-US" sz="3600" dirty="0"/>
          </a:p>
        </p:txBody>
      </p:sp>
      <p:pic>
        <p:nvPicPr>
          <p:cNvPr id="4" name="Content Placeholder 3" descr="Sample NIMAS contract language from AEM Center website requiring the publisher to submit NIMAS for the purchased materials.">
            <a:extLst>
              <a:ext uri="{FF2B5EF4-FFF2-40B4-BE49-F238E27FC236}">
                <a16:creationId xmlns:a16="http://schemas.microsoft.com/office/drawing/2014/main" id="{2ED7B617-1FA1-4064-9E3C-177CB1DDA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78" y="2408238"/>
            <a:ext cx="8945844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19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NIMAC Watchlist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If the NIMAC does not have a file that you need and the material is in scope for the NIMAC, we can reach out to the publisher for you to try to obtain a file.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Authorized Users (and Accessible Media Producers) can just add the needed ISBN to the Watchlist in their NIMAC account, and we will research/request the item.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are happy to provide this service, but it is still ideal to require NIMAS in the contract so it will already be available when a need arises. 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4655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dirty="0" err="1"/>
              <a:t>NIMAS</a:t>
            </a:r>
            <a:r>
              <a:rPr lang="en-US" dirty="0"/>
              <a:t> Eligibility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Eligibility in IDEA 2004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In order for students to be eligible for </a:t>
            </a:r>
            <a:r>
              <a:rPr lang="en-US" altLang="en-US" sz="2800" dirty="0" err="1"/>
              <a:t>NIMAS</a:t>
            </a:r>
            <a:r>
              <a:rPr lang="en-US" altLang="en-US" sz="2800" dirty="0"/>
              <a:t>, IDEA 2004, Part D, Sec. 674 (e)(3)(A) imposes two requirements:</a:t>
            </a:r>
          </a:p>
          <a:p>
            <a:endParaRPr lang="en-US" altLang="en-US" sz="1200" dirty="0"/>
          </a:p>
          <a:p>
            <a:pPr lvl="1"/>
            <a:r>
              <a:rPr lang="en-US" altLang="en-US" dirty="0"/>
              <a:t>The student must have an Individualized Education Program (</a:t>
            </a:r>
            <a:r>
              <a:rPr lang="en-US" altLang="en-US" dirty="0" err="1"/>
              <a:t>IEP</a:t>
            </a:r>
            <a:r>
              <a:rPr lang="en-US" altLang="en-US" dirty="0"/>
              <a:t>).</a:t>
            </a:r>
          </a:p>
          <a:p>
            <a:pPr lvl="1"/>
            <a:r>
              <a:rPr lang="en-US" altLang="en-US" dirty="0"/>
              <a:t>The student must have a qualifying disability.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Qualifying Disability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For the disability criterion of </a:t>
            </a:r>
            <a:r>
              <a:rPr lang="en-US" altLang="en-US" sz="2800" dirty="0" err="1"/>
              <a:t>NIMAS</a:t>
            </a:r>
            <a:r>
              <a:rPr lang="en-US" altLang="en-US" sz="2800" dirty="0"/>
              <a:t> eligibility, IDEA 2004 points to the NLS Guidelines.</a:t>
            </a:r>
          </a:p>
          <a:p>
            <a:r>
              <a:rPr lang="en-US" altLang="en-US" sz="2800" dirty="0"/>
              <a:t>These are the regulations found at 36 CFR 701.6 related to ‘An Act to provide books for the adult blind.’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New NLS Guidelines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On February 12, 2021, the NLS published updated guidelines to align them with changes to U.S. copyright law made by the Marrakesh Treaty Implementation Act (MTIA).</a:t>
            </a:r>
          </a:p>
          <a:p>
            <a:r>
              <a:rPr lang="en-US" altLang="en-US" sz="2800" dirty="0"/>
              <a:t>The new regulations can be found at: </a:t>
            </a:r>
            <a:r>
              <a:rPr lang="en-US" altLang="en-US" sz="2800" dirty="0">
                <a:hlinkClick r:id="rId3"/>
              </a:rPr>
              <a:t>NLS Eligibility Guidelines</a:t>
            </a: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6715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Competent Authority Expanded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/>
              <a:t>(2) Eligibility must be certified by one of the following: doctor of medicine, doctor of osteopathy, ophthalmologist, optometrist, psychologist, registered nurse, therapist, and professional staff of hospitals, institutions, and public or welfare agencies (such as an educator, a social worker, case worker, counselor, rehabilitation teacher, certified reading specialist, school psychologist, superintendent, or librarian).</a:t>
            </a:r>
          </a:p>
          <a:p>
            <a:pPr marL="0" indent="0"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Reading Disabilities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altLang="en-US" sz="2800" dirty="0"/>
              <a:t>The new guidelines remove the requirement for certification by a medical doctor for those with reading disabilities.</a:t>
            </a:r>
          </a:p>
          <a:p>
            <a:r>
              <a:rPr lang="en-US" altLang="en-US" sz="2800" dirty="0"/>
              <a:t>Professionals who are included as “competent authority” can certify individuals in any category of disability.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Additional NIMAC Updates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4000" dirty="0"/>
              <a:t>Digital Materials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May of 2020, the Department published a Notice of Interpretation (NOI) permitting the NIMAC to accept NIMAS for some digital instructional materials. </a:t>
            </a:r>
          </a:p>
          <a:p>
            <a:pPr eaLnBrk="1" hangingPunct="1"/>
            <a:r>
              <a:rPr lang="en-US" altLang="en-US" sz="2800" dirty="0"/>
              <a:t>Few files for digital materials have been received so far.</a:t>
            </a:r>
          </a:p>
          <a:p>
            <a:pPr eaLnBrk="1" hangingPunct="1"/>
            <a:r>
              <a:rPr lang="en-US" altLang="en-US" sz="2800" dirty="0"/>
              <a:t>We are currently working with an independent researcher to explore TA needs in this area. </a:t>
            </a:r>
          </a:p>
          <a:p>
            <a:pPr eaLnBrk="1" hangingPunct="1"/>
            <a:r>
              <a:rPr lang="en-US" altLang="en-US" sz="2800" dirty="0"/>
              <a:t>For more information, see our </a:t>
            </a:r>
            <a:r>
              <a:rPr lang="en-US" altLang="en-US" sz="2800" dirty="0">
                <a:hlinkClick r:id="rId3"/>
              </a:rPr>
              <a:t>NIMAS &amp; Digital Materials FAQ</a:t>
            </a:r>
            <a:r>
              <a:rPr lang="en-US" altLang="en-US" sz="2800" dirty="0"/>
              <a:t>.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Training for Transcribers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22422"/>
          </a:xfrm>
        </p:spPr>
        <p:txBody>
          <a:bodyPr/>
          <a:lstStyle/>
          <a:p>
            <a:r>
              <a:rPr lang="en-US" altLang="en-US" sz="2800" dirty="0"/>
              <a:t>In May and June of 2022, the NIMAC will be hosting a series of webinars for braille transcribers working with NIMAS.</a:t>
            </a:r>
          </a:p>
          <a:p>
            <a:r>
              <a:rPr lang="en-US" altLang="en-US" sz="2800" dirty="0"/>
              <a:t>These courses will be provided free of charge and a separate course will be offered for users of Duxbury and for Braille 2000.</a:t>
            </a:r>
          </a:p>
          <a:p>
            <a:r>
              <a:rPr lang="en-US" altLang="en-US" sz="2800" dirty="0"/>
              <a:t>We will be sharing more information soon!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143000"/>
          </a:xfrm>
        </p:spPr>
        <p:txBody>
          <a:bodyPr/>
          <a:lstStyle/>
          <a:p>
            <a:r>
              <a:rPr lang="en-US" altLang="en-US" dirty="0"/>
              <a:t>NIMAC Account Types </a:t>
            </a:r>
            <a:br>
              <a:rPr lang="en-US" altLang="en-US" dirty="0"/>
            </a:br>
            <a:r>
              <a:rPr lang="en-US" altLang="en-US" dirty="0"/>
              <a:t>and System Basics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are individuals who are involved in some way in the production of accessible formats for students with print disabilities in their state.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Authorized Users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11762"/>
          </a:xfrm>
        </p:spPr>
        <p:txBody>
          <a:bodyPr/>
          <a:lstStyle/>
          <a:p>
            <a:pPr lvl="1"/>
            <a:r>
              <a:rPr lang="en-US" altLang="en-US" dirty="0"/>
              <a:t>AUs may directly work in accessible media production, or they may manage work done by others. </a:t>
            </a:r>
          </a:p>
          <a:p>
            <a:pPr lvl="1"/>
            <a:r>
              <a:rPr lang="en-US" altLang="en-US" dirty="0"/>
              <a:t>They are usually from within the state educational structure (IRCs, state schools for the blind). </a:t>
            </a:r>
          </a:p>
          <a:p>
            <a:pPr lvl="1"/>
            <a:r>
              <a:rPr lang="en-US" altLang="en-US" dirty="0"/>
              <a:t>Bookshare can also be designated as an AU.</a:t>
            </a:r>
          </a:p>
          <a:p>
            <a:pPr lvl="1"/>
            <a:r>
              <a:rPr lang="en-US" altLang="en-US" dirty="0"/>
              <a:t>Most states have five or fewer </a:t>
            </a:r>
            <a:r>
              <a:rPr lang="en-US" altLang="en-US" dirty="0" err="1"/>
              <a:t>AUs.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/>
              <a:t>The system automatically supplies 5 AUs per state (not including a hybrid SC). We can add more users for your state, if needed.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Accessible Media Producer Accounts</a:t>
            </a:r>
            <a:r>
              <a:rPr lang="en-US" altLang="en-US"/>
              <a:t>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3162"/>
          </a:xfrm>
        </p:spPr>
        <p:txBody>
          <a:bodyPr/>
          <a:lstStyle/>
          <a:p>
            <a:pPr lvl="1"/>
            <a:r>
              <a:rPr lang="en-US" altLang="en-US" dirty="0"/>
              <a:t>An AU may work as an accessible media producer, but for the purposes of the NIMAC, an AMP is an organization or individual that has an AMP account. </a:t>
            </a:r>
          </a:p>
          <a:p>
            <a:pPr lvl="1"/>
            <a:r>
              <a:rPr lang="en-US" altLang="en-US" dirty="0"/>
              <a:t>This is a limited account that allows the user to download only those files assigned to them for download by an Authorized User.</a:t>
            </a:r>
          </a:p>
          <a:p>
            <a:pPr lvl="1"/>
            <a:r>
              <a:rPr lang="en-US" altLang="en-US" dirty="0"/>
              <a:t>These users do not have to be designated by a state coordinator.</a:t>
            </a:r>
          </a:p>
          <a:p>
            <a:pPr lvl="1"/>
            <a:r>
              <a:rPr lang="en-US" altLang="en-US" dirty="0"/>
              <a:t>AMPs can be for-profit or nonprofit and work with any state.  (APH is an AMP.)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“Hybrid” State Coordinators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35562"/>
          </a:xfrm>
        </p:spPr>
        <p:txBody>
          <a:bodyPr/>
          <a:lstStyle/>
          <a:p>
            <a:r>
              <a:rPr lang="en-US" altLang="en-US" sz="2800" dirty="0"/>
              <a:t>State Coordinators may be directly involved in the state’s accessible media production workflow -- or not.</a:t>
            </a:r>
          </a:p>
          <a:p>
            <a:r>
              <a:rPr lang="en-US" altLang="en-US" sz="2800" dirty="0"/>
              <a:t>The basic State Coordinator account has one primary function: adding and deleting AUs for the state.</a:t>
            </a:r>
          </a:p>
          <a:p>
            <a:r>
              <a:rPr lang="en-US" altLang="en-US" sz="2800" dirty="0"/>
              <a:t>For State Coordinators who would like to also be Authorized Users, we can offer a single sign-on to access the features for both account types.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“Hybrid” Account Registration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defRPr/>
            </a:pPr>
            <a:r>
              <a:rPr lang="en-US" altLang="en-US" sz="3000" dirty="0"/>
              <a:t>To upgrade your account to include AU account functions:</a:t>
            </a:r>
          </a:p>
          <a:p>
            <a:pPr lvl="1">
              <a:defRPr/>
            </a:pPr>
            <a:r>
              <a:rPr lang="en-US" altLang="en-US" sz="2600" dirty="0"/>
              <a:t>Download the Limitation of Use Agreement (LUA) found here: </a:t>
            </a:r>
            <a:r>
              <a:rPr lang="en-US" altLang="en-US" sz="2600" dirty="0">
                <a:hlinkClick r:id="rId3"/>
              </a:rPr>
              <a:t>NIMAC LUA</a:t>
            </a:r>
            <a:r>
              <a:rPr lang="en-US" altLang="en-US" sz="2600" dirty="0"/>
              <a:t> </a:t>
            </a:r>
          </a:p>
          <a:p>
            <a:pPr lvl="1">
              <a:defRPr/>
            </a:pPr>
            <a:r>
              <a:rPr lang="en-US" altLang="en-US" sz="2600" dirty="0"/>
              <a:t>Print out the document, initial each page, and fill out section 13.0.</a:t>
            </a:r>
          </a:p>
          <a:p>
            <a:pPr lvl="1">
              <a:defRPr/>
            </a:pPr>
            <a:r>
              <a:rPr lang="en-US" altLang="en-US" sz="2600" dirty="0"/>
              <a:t>Then just email a scan of the complete doc to </a:t>
            </a:r>
            <a:r>
              <a:rPr lang="en-US" altLang="en-US" sz="2600" dirty="0">
                <a:hlinkClick r:id="rId4"/>
              </a:rPr>
              <a:t>nimac@aph.org</a:t>
            </a:r>
            <a:r>
              <a:rPr lang="en-US" altLang="en-US" sz="2600" dirty="0"/>
              <a:t>  </a:t>
            </a:r>
          </a:p>
          <a:p>
            <a:pPr>
              <a:defRPr/>
            </a:pPr>
            <a:r>
              <a:rPr lang="en-US" altLang="en-US" sz="3000" dirty="0"/>
              <a:t>We can now also accept authenticated digital signatures.</a:t>
            </a:r>
          </a:p>
          <a:p>
            <a:pPr>
              <a:defRPr/>
            </a:pPr>
            <a:endParaRPr lang="en-US" altLang="en-US" dirty="0"/>
          </a:p>
          <a:p>
            <a:pPr marL="0" indent="0" algn="ctr">
              <a:buFontTx/>
              <a:buNone/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“Hybrid” Account Activation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We will make the change for you in the system and notify you.</a:t>
            </a:r>
          </a:p>
          <a:p>
            <a:pPr>
              <a:defRPr/>
            </a:pPr>
            <a:r>
              <a:rPr lang="en-US" altLang="en-US" sz="2800" dirty="0"/>
              <a:t>The next time you log in after the change, you will see both the SC and AU system functions.</a:t>
            </a:r>
          </a:p>
          <a:p>
            <a:pPr>
              <a:defRPr/>
            </a:pPr>
            <a:r>
              <a:rPr lang="en-US" altLang="en-US" sz="2800" dirty="0"/>
              <a:t>The hybrid account is a “bonus” AU and does not count as one of the 5 AU accounts available by default to your state</a:t>
            </a:r>
            <a:r>
              <a:rPr lang="en-US" altLang="en-US" dirty="0"/>
              <a:t>.</a:t>
            </a:r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B0AE-84F8-4A4C-86AC-AEED386E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SC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714B5-5913-4D5F-87C9-B7DFAD8C0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sz="2800" dirty="0"/>
              <a:t>Our training session for Authorized Users and Hybrid State Coordinators will be held </a:t>
            </a:r>
            <a:r>
              <a:rPr lang="en-US" sz="2800" b="1" dirty="0"/>
              <a:t>Wednesday, March 16th at 2 p.m. ET</a:t>
            </a:r>
            <a:r>
              <a:rPr lang="en-US" sz="2800" dirty="0"/>
              <a:t>.</a:t>
            </a:r>
          </a:p>
          <a:p>
            <a:endParaRPr lang="en-US" sz="1200" dirty="0"/>
          </a:p>
          <a:p>
            <a:r>
              <a:rPr lang="en-US" sz="2800" dirty="0"/>
              <a:t>If you are considering becoming a hybrid SC, or if you just want to learn more about how AUs work with the system, please join us! </a:t>
            </a:r>
          </a:p>
          <a:p>
            <a:endParaRPr lang="en-US" sz="1200" dirty="0"/>
          </a:p>
          <a:p>
            <a:r>
              <a:rPr lang="en-US" sz="2800" dirty="0">
                <a:hlinkClick r:id="rId2"/>
              </a:rPr>
              <a:t>Click Here to Register</a:t>
            </a:r>
            <a:r>
              <a:rPr lang="en-US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27379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</p:spPr>
        <p:txBody>
          <a:bodyPr/>
          <a:lstStyle/>
          <a:p>
            <a:r>
              <a:rPr lang="en-US" altLang="en-US"/>
              <a:t>Adding and Removing Authorized Users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 Account Status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When you log in to your state’s account all current AU accounts will appear under one of three tabs in the system.</a:t>
            </a:r>
          </a:p>
          <a:p>
            <a:r>
              <a:rPr lang="en-US" altLang="en-US" sz="2800" dirty="0"/>
              <a:t>Each tab represents an account status.</a:t>
            </a:r>
          </a:p>
          <a:p>
            <a:r>
              <a:rPr lang="en-US" altLang="en-US" sz="2800" dirty="0"/>
              <a:t>The three statuses represent the stages of the registration process and are:</a:t>
            </a:r>
          </a:p>
          <a:p>
            <a:pPr lvl="1"/>
            <a:r>
              <a:rPr lang="en-US" altLang="en-US" dirty="0"/>
              <a:t>New</a:t>
            </a:r>
          </a:p>
          <a:p>
            <a:pPr lvl="1"/>
            <a:r>
              <a:rPr lang="en-US" altLang="en-US" dirty="0"/>
              <a:t>Pending</a:t>
            </a:r>
          </a:p>
          <a:p>
            <a:pPr lvl="1"/>
            <a:r>
              <a:rPr lang="en-US" altLang="en-US" dirty="0"/>
              <a:t>Active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Adding New AUs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/>
          <a:lstStyle/>
          <a:p>
            <a:r>
              <a:rPr lang="en-US" altLang="en-US" sz="2800" dirty="0"/>
              <a:t>The process for adding a user is easy—all you need is the</a:t>
            </a:r>
            <a:r>
              <a:rPr lang="en-US" altLang="en-US" sz="2800" b="1" dirty="0"/>
              <a:t> name, email address, and organization name</a:t>
            </a:r>
            <a:r>
              <a:rPr lang="en-US" altLang="en-US" sz="2800" dirty="0"/>
              <a:t> for the new user. </a:t>
            </a:r>
          </a:p>
          <a:p>
            <a:r>
              <a:rPr lang="en-US" altLang="en-US" sz="2800" dirty="0"/>
              <a:t>Once this is entered into the system and saved, your role in creating the account is done. </a:t>
            </a:r>
          </a:p>
          <a:p>
            <a:r>
              <a:rPr lang="en-US" altLang="en-US" sz="2800" dirty="0"/>
              <a:t>The rest of the process is handled by the new AU and the NIMAC.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Online Registration by AU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sz="2800" dirty="0"/>
              <a:t>When the SC saves the new AU information, the system immediately emails the new AU the registration link.</a:t>
            </a:r>
          </a:p>
          <a:p>
            <a:r>
              <a:rPr lang="en-US" altLang="en-US" sz="2800" dirty="0"/>
              <a:t>Your account will then show a status of </a:t>
            </a:r>
            <a:r>
              <a:rPr lang="en-US" altLang="en-US" sz="2800" b="1" dirty="0"/>
              <a:t>New </a:t>
            </a:r>
            <a:r>
              <a:rPr lang="en-US" altLang="en-US" sz="2800" dirty="0"/>
              <a:t>for the user under your list of AU registrations.</a:t>
            </a:r>
          </a:p>
          <a:p>
            <a:r>
              <a:rPr lang="en-US" altLang="en-US" sz="2800" dirty="0"/>
              <a:t>The AU completes the registration process in the NIMAC system using this link.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Registration link expiration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As a security measure, the link will expire after ten days. </a:t>
            </a:r>
          </a:p>
          <a:p>
            <a:r>
              <a:rPr lang="en-US" altLang="en-US" sz="2800" dirty="0"/>
              <a:t>If the user does not complete the registration within the time frame, the SC can re-send the link by clicking the “Resend” button next to the user. </a:t>
            </a:r>
          </a:p>
          <a:p>
            <a:r>
              <a:rPr lang="en-US" altLang="en-US" sz="2800" dirty="0"/>
              <a:t>When the user completes the online registration, the account then shows as </a:t>
            </a:r>
            <a:r>
              <a:rPr lang="en-US" altLang="en-US" sz="2800" b="1" dirty="0"/>
              <a:t>Pending </a:t>
            </a:r>
            <a:r>
              <a:rPr lang="en-US" altLang="en-US" sz="2800" dirty="0"/>
              <a:t>in your account.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Limitation of Use Agreement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r>
              <a:rPr lang="en-US" altLang="en-US" sz="2800" dirty="0"/>
              <a:t>The automated registration email also includes, as an attachment, the NIMAC Limitation of Use Agreement (LUA).</a:t>
            </a:r>
          </a:p>
          <a:p>
            <a:r>
              <a:rPr lang="en-US" altLang="en-US" sz="2800" dirty="0"/>
              <a:t>The new user must print out the document, initial each page, fill out the Authorized User section (13.0) and sign the document.</a:t>
            </a:r>
          </a:p>
          <a:p>
            <a:r>
              <a:rPr lang="en-US" altLang="en-US" sz="2800" dirty="0"/>
              <a:t>We can now also accept digital signatures. </a:t>
            </a:r>
          </a:p>
          <a:p>
            <a:r>
              <a:rPr lang="en-US" altLang="en-US" sz="2800" dirty="0"/>
              <a:t>They can either mail or email us the completed document.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Account Activation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r>
              <a:rPr lang="en-US" altLang="en-US" sz="2800" dirty="0"/>
              <a:t>Once the online registration is completed and the user has emailed us the completed LUA, we can activate the account.</a:t>
            </a:r>
          </a:p>
          <a:p>
            <a:r>
              <a:rPr lang="en-US" altLang="en-US" sz="2800" dirty="0"/>
              <a:t>The account will then show a status of </a:t>
            </a:r>
            <a:r>
              <a:rPr lang="en-US" altLang="en-US" sz="2800" b="1" dirty="0"/>
              <a:t>Active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You’ll also receive an automated email notification from the system when a new account is activated by the NIMAC.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Login Credentials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When the account is activated, the system sends the user the login ID and password in two separate emails. </a:t>
            </a:r>
          </a:p>
          <a:p>
            <a:r>
              <a:rPr lang="en-US" altLang="en-US" sz="2800" dirty="0"/>
              <a:t>They may need to check their spam filter or “white list” the system email address if their email server is not letting the emails through: </a:t>
            </a:r>
            <a:r>
              <a:rPr lang="en-US" altLang="en-US" sz="2800" dirty="0">
                <a:hlinkClick r:id="rId2"/>
              </a:rPr>
              <a:t>noreply-NIMAC@overdrive.com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/>
              <a:t>As a reminder, “hybrid” SCs do not receive a second set of login credentials.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</p:spPr>
        <p:txBody>
          <a:bodyPr/>
          <a:lstStyle/>
          <a:p>
            <a:r>
              <a:rPr lang="en-US" altLang="en-US"/>
              <a:t>Removing AUs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 Accounts and System DRM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altLang="en-US" sz="2800" dirty="0"/>
              <a:t>One method of digital rights management (DRM) for the NIMAC is through the fingerprinting and watermarking of files at the point of download.</a:t>
            </a:r>
          </a:p>
          <a:p>
            <a:r>
              <a:rPr lang="en-US" altLang="en-US" sz="2800" dirty="0"/>
              <a:t>This marks each file with code that indicates who downloaded the file and when.</a:t>
            </a:r>
          </a:p>
          <a:p>
            <a:r>
              <a:rPr lang="en-US" altLang="en-US" sz="2800" dirty="0"/>
              <a:t>This information is tied to the individual account holder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 Accounts and System DRM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altLang="en-US" sz="2800" dirty="0"/>
              <a:t>For this reason, we ask that users not share their credentials with others. </a:t>
            </a:r>
          </a:p>
          <a:p>
            <a:r>
              <a:rPr lang="en-US" altLang="en-US" sz="2800" dirty="0"/>
              <a:t>AU accounts are not transferable. </a:t>
            </a:r>
          </a:p>
          <a:p>
            <a:r>
              <a:rPr lang="en-US" altLang="en-US" sz="2800" dirty="0"/>
              <a:t>When a user leaves their position or role as AU, please delete that account from the system, and create a new account for the new person. </a:t>
            </a:r>
          </a:p>
          <a:p>
            <a:r>
              <a:rPr lang="en-US" altLang="en-US" sz="2800" dirty="0"/>
              <a:t>There is also no problem with designating more than one AU at the same agency.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Deleting an Account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37444" y="1524000"/>
            <a:ext cx="8229600" cy="4800600"/>
          </a:xfrm>
        </p:spPr>
        <p:txBody>
          <a:bodyPr/>
          <a:lstStyle/>
          <a:p>
            <a:r>
              <a:rPr lang="en-US" altLang="en-US" sz="2800" dirty="0"/>
              <a:t>An account in any status (New, Pending or Active) can be removed by just clicking the red “Delete” button to the right of the account in the system.</a:t>
            </a:r>
          </a:p>
          <a:p>
            <a:r>
              <a:rPr lang="en-US" altLang="en-US" sz="2800" dirty="0"/>
              <a:t>The change is effective immediately.</a:t>
            </a:r>
          </a:p>
          <a:p>
            <a:r>
              <a:rPr lang="en-US" altLang="en-US" sz="2800" dirty="0"/>
              <a:t>Users that have been deleted no longer appear in your SC account; however, you can still access the information on their download activity in your SC Reports.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of NIMAC website landing page">
            <a:extLst>
              <a:ext uri="{FF2B5EF4-FFF2-40B4-BE49-F238E27FC236}">
                <a16:creationId xmlns:a16="http://schemas.microsoft.com/office/drawing/2014/main" id="{699E79B1-63A2-4E14-830B-BB55B06F6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441009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Account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 more assistance . . .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Reach out to the NIMAC anytime:</a:t>
            </a:r>
          </a:p>
          <a:p>
            <a:pPr>
              <a:defRPr/>
            </a:pPr>
            <a:endParaRPr lang="en-US" altLang="en-US" sz="2800" dirty="0"/>
          </a:p>
          <a:p>
            <a:pPr lvl="2">
              <a:defRPr/>
            </a:pPr>
            <a:r>
              <a:rPr lang="en-US" altLang="en-US" dirty="0">
                <a:hlinkClick r:id="rId3"/>
              </a:rPr>
              <a:t>nimac@aph.org</a:t>
            </a:r>
            <a:r>
              <a:rPr lang="en-US" altLang="en-US" dirty="0"/>
              <a:t> </a:t>
            </a:r>
          </a:p>
          <a:p>
            <a:pPr lvl="2">
              <a:defRPr/>
            </a:pPr>
            <a:r>
              <a:rPr lang="en-US" altLang="en-US" dirty="0"/>
              <a:t>877-526-4622</a:t>
            </a:r>
          </a:p>
          <a:p>
            <a:pPr lvl="2">
              <a:defRPr/>
            </a:pPr>
            <a:r>
              <a:rPr lang="en-US" altLang="en-US" dirty="0">
                <a:hlinkClick r:id="rId4"/>
              </a:rPr>
              <a:t>http://nimac.us</a:t>
            </a:r>
            <a:r>
              <a:rPr lang="en-US" altLang="en-US" dirty="0"/>
              <a:t> </a:t>
            </a: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solidFill>
                <a:srgbClr val="000099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1400" dirty="0">
                <a:solidFill>
                  <a:srgbClr val="000099"/>
                </a:solidFill>
              </a:rPr>
              <a:t>The contents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</a:t>
            </a:r>
            <a:r>
              <a:rPr lang="en-US" altLang="en-US" sz="1400" dirty="0"/>
              <a:t>Rebecca Sheffield</a:t>
            </a:r>
            <a:r>
              <a:rPr lang="en-US" sz="1400" dirty="0">
                <a:solidFill>
                  <a:srgbClr val="000099"/>
                </a:solidFill>
              </a:rPr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00C46C-D874-4F78-91C6-6798269CC3BF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10842</TotalTime>
  <Words>2299</Words>
  <Application>Microsoft Office PowerPoint</Application>
  <PresentationFormat>On-screen Show (4:3)</PresentationFormat>
  <Paragraphs>206</Paragraphs>
  <Slides>45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Tahoma</vt:lpstr>
      <vt:lpstr>NIMAClayout</vt:lpstr>
      <vt:lpstr>PowerPoint Presentation</vt:lpstr>
      <vt:lpstr>Today’s Webinar</vt:lpstr>
      <vt:lpstr>NIMAC: The Basics</vt:lpstr>
      <vt:lpstr>The NIMAC Project</vt:lpstr>
      <vt:lpstr>What does it mean to “coordinate” with NIMAC?</vt:lpstr>
      <vt:lpstr>What is a State Coordinator? </vt:lpstr>
      <vt:lpstr>Key Definitions for NIMAC </vt:lpstr>
      <vt:lpstr>What is NIMAS? </vt:lpstr>
      <vt:lpstr>Where did NIMAS come from?</vt:lpstr>
      <vt:lpstr>Types of materials we receive</vt:lpstr>
      <vt:lpstr>How we get files</vt:lpstr>
      <vt:lpstr>Sample Contract Language from the  AEM Center</vt:lpstr>
      <vt:lpstr>NIMAC Watchlist</vt:lpstr>
      <vt:lpstr>NIMAS Eligibility</vt:lpstr>
      <vt:lpstr>Eligibility in IDEA 2004</vt:lpstr>
      <vt:lpstr>Qualifying Disability</vt:lpstr>
      <vt:lpstr>New NLS Guidelines</vt:lpstr>
      <vt:lpstr>Competent Authority Expanded</vt:lpstr>
      <vt:lpstr>Reading Disabilities</vt:lpstr>
      <vt:lpstr>Additional NIMAC Updates</vt:lpstr>
      <vt:lpstr>Digital Materials</vt:lpstr>
      <vt:lpstr>Training for Transcribers</vt:lpstr>
      <vt:lpstr>NIMAC Account Types  and System Basics</vt:lpstr>
      <vt:lpstr>What is an Authorized User? </vt:lpstr>
      <vt:lpstr>Authorized Users </vt:lpstr>
      <vt:lpstr>Accessible Media Producer Accounts </vt:lpstr>
      <vt:lpstr>“Hybrid” State Coordinators</vt:lpstr>
      <vt:lpstr>“Hybrid” Account Registration</vt:lpstr>
      <vt:lpstr>“Hybrid” Account Activation</vt:lpstr>
      <vt:lpstr>Hybrid SC Training</vt:lpstr>
      <vt:lpstr>Adding and Removing Authorized Users</vt:lpstr>
      <vt:lpstr>AU Account Status</vt:lpstr>
      <vt:lpstr>Adding New AUs</vt:lpstr>
      <vt:lpstr>Online Registration by AU</vt:lpstr>
      <vt:lpstr>Registration link expiration</vt:lpstr>
      <vt:lpstr>Limitation of Use Agreement</vt:lpstr>
      <vt:lpstr>Account Activation</vt:lpstr>
      <vt:lpstr>Login Credentials</vt:lpstr>
      <vt:lpstr>Removing AUs</vt:lpstr>
      <vt:lpstr>AU Accounts and System DRM</vt:lpstr>
      <vt:lpstr>AU Accounts and System DRM</vt:lpstr>
      <vt:lpstr>Deleting an Account</vt:lpstr>
      <vt:lpstr>PowerPoint Presentation</vt:lpstr>
      <vt:lpstr>Live Demo: Your Account</vt:lpstr>
      <vt:lpstr>For more assistance . . .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Nicole Gaines</cp:lastModifiedBy>
  <cp:revision>1319</cp:revision>
  <dcterms:created xsi:type="dcterms:W3CDTF">2006-11-09T18:18:09Z</dcterms:created>
  <dcterms:modified xsi:type="dcterms:W3CDTF">2022-03-02T16:43:45Z</dcterms:modified>
</cp:coreProperties>
</file>