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9"/>
  </p:notesMasterIdLst>
  <p:handoutMasterIdLst>
    <p:handoutMasterId r:id="rId40"/>
  </p:handoutMasterIdLst>
  <p:sldIdLst>
    <p:sldId id="256" r:id="rId5"/>
    <p:sldId id="586" r:id="rId6"/>
    <p:sldId id="570" r:id="rId7"/>
    <p:sldId id="549" r:id="rId8"/>
    <p:sldId id="550" r:id="rId9"/>
    <p:sldId id="555" r:id="rId10"/>
    <p:sldId id="556" r:id="rId11"/>
    <p:sldId id="561" r:id="rId12"/>
    <p:sldId id="564" r:id="rId13"/>
    <p:sldId id="566" r:id="rId14"/>
    <p:sldId id="594" r:id="rId15"/>
    <p:sldId id="590" r:id="rId16"/>
    <p:sldId id="569" r:id="rId17"/>
    <p:sldId id="589" r:id="rId18"/>
    <p:sldId id="588" r:id="rId19"/>
    <p:sldId id="571" r:id="rId20"/>
    <p:sldId id="572" r:id="rId21"/>
    <p:sldId id="595" r:id="rId22"/>
    <p:sldId id="577" r:id="rId23"/>
    <p:sldId id="584" r:id="rId24"/>
    <p:sldId id="585" r:id="rId25"/>
    <p:sldId id="580" r:id="rId26"/>
    <p:sldId id="581" r:id="rId27"/>
    <p:sldId id="596" r:id="rId28"/>
    <p:sldId id="601" r:id="rId29"/>
    <p:sldId id="597" r:id="rId30"/>
    <p:sldId id="598" r:id="rId31"/>
    <p:sldId id="599" r:id="rId32"/>
    <p:sldId id="593" r:id="rId33"/>
    <p:sldId id="592" r:id="rId34"/>
    <p:sldId id="578" r:id="rId35"/>
    <p:sldId id="579" r:id="rId36"/>
    <p:sldId id="602" r:id="rId37"/>
    <p:sldId id="482" r:id="rId3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istina" initials="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941" autoAdjust="0"/>
    <p:restoredTop sz="87455" autoAdjust="0"/>
  </p:normalViewPr>
  <p:slideViewPr>
    <p:cSldViewPr>
      <p:cViewPr varScale="1">
        <p:scale>
          <a:sx n="80" d="100"/>
          <a:sy n="80" d="100"/>
        </p:scale>
        <p:origin x="19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7084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8988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13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31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gaines@aph.org" TargetMode="External"/><Relationship Id="rId4" Type="http://schemas.openxmlformats.org/officeDocument/2006/relationships/hyperlink" Target="mailto:eschaller@aph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363926"/>
            <a:ext cx="8229600" cy="2438400"/>
          </a:xfrm>
        </p:spPr>
        <p:txBody>
          <a:bodyPr/>
          <a:lstStyle/>
          <a:p>
            <a:pPr eaLnBrk="1" hangingPunct="1"/>
            <a:r>
              <a:rPr lang="es-US" altLang="en-US" sz="4000" noProof="0" dirty="0"/>
              <a:t>El NIMAC para </a:t>
            </a:r>
            <a:r>
              <a:rPr lang="es-US" altLang="en-US" sz="4000" noProof="0"/>
              <a:t>los AMP: </a:t>
            </a:r>
            <a:endParaRPr lang="es-US" altLang="en-US" sz="4000" noProof="0" dirty="0"/>
          </a:p>
          <a:p>
            <a:pPr eaLnBrk="1" hangingPunct="1"/>
            <a:r>
              <a:rPr lang="es-US" altLang="en-US" sz="4000" noProof="0" dirty="0"/>
              <a:t>Información básica, últimas noticias y una demostración</a:t>
            </a:r>
          </a:p>
          <a:p>
            <a:pPr eaLnBrk="1" hangingPunct="1"/>
            <a:endParaRPr lang="es-US" altLang="en-US" sz="4000" noProof="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612616" y="4494074"/>
            <a:ext cx="4114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Gerente del NIMAC</a:t>
            </a:r>
          </a:p>
          <a:p>
            <a:pPr>
              <a:defRPr/>
            </a:pPr>
            <a:r>
              <a:rPr lang="en-US" dirty="0">
                <a:latin typeface="+mj-lt"/>
                <a:hlinkClick r:id="rId4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latin typeface="+mj-lt"/>
              </a:rPr>
              <a:t>Nicole Gaines, </a:t>
            </a:r>
            <a:r>
              <a:rPr lang="es-US" dirty="0">
                <a:latin typeface="+mj-lt"/>
              </a:rPr>
              <a:t>Directora de Proyectos </a:t>
            </a:r>
            <a:r>
              <a:rPr lang="en-US" dirty="0">
                <a:latin typeface="+mj-lt"/>
              </a:rPr>
              <a:t>del NIMAC</a:t>
            </a:r>
          </a:p>
          <a:p>
            <a:pPr>
              <a:defRPr/>
            </a:pPr>
            <a:r>
              <a:rPr lang="en-US" dirty="0">
                <a:latin typeface="+mj-lt"/>
                <a:hlinkClick r:id="rId5"/>
              </a:rPr>
              <a:t>ngaines@aph.org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9 de marzo de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00743" y="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El seminario web de hoy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6" y="1066800"/>
            <a:ext cx="8229600" cy="5287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2800" noProof="0" dirty="0"/>
              <a:t>Parte 1: PowerPoint</a:t>
            </a:r>
          </a:p>
          <a:p>
            <a:pPr lvl="1">
              <a:defRPr/>
            </a:pPr>
            <a:r>
              <a:rPr lang="es-US" sz="2400" noProof="0" dirty="0"/>
              <a:t>Información básica del NIMAC</a:t>
            </a:r>
          </a:p>
          <a:p>
            <a:pPr lvl="1">
              <a:defRPr/>
            </a:pPr>
            <a:r>
              <a:rPr lang="es-US" sz="2400" noProof="0" dirty="0"/>
              <a:t>Actualizaciones sobre políticas</a:t>
            </a:r>
          </a:p>
          <a:p>
            <a:pPr lvl="1">
              <a:defRPr/>
            </a:pPr>
            <a:r>
              <a:rPr lang="es-US" sz="2400" noProof="0" dirty="0"/>
              <a:t>Servicios y funciones del sistema para los Productores de Medios Accesibles (AMP)</a:t>
            </a:r>
          </a:p>
          <a:p>
            <a:pPr marL="0" indent="0">
              <a:buFontTx/>
              <a:buNone/>
              <a:defRPr/>
            </a:pPr>
            <a:r>
              <a:rPr lang="es-US" sz="2800" noProof="0" dirty="0"/>
              <a:t>Parte 2: ¡Demostración en vivo!</a:t>
            </a:r>
          </a:p>
          <a:p>
            <a:pPr lvl="1">
              <a:defRPr/>
            </a:pPr>
            <a:r>
              <a:rPr lang="es-US" sz="2400" noProof="0" dirty="0"/>
              <a:t>Su información de cuenta y de subusuarios</a:t>
            </a:r>
          </a:p>
          <a:p>
            <a:pPr lvl="1">
              <a:defRPr/>
            </a:pPr>
            <a:r>
              <a:rPr lang="es-US" sz="2400" noProof="0" dirty="0"/>
              <a:t>Información de contacto de las editoriales</a:t>
            </a:r>
          </a:p>
          <a:p>
            <a:pPr lvl="1">
              <a:defRPr/>
            </a:pPr>
            <a:r>
              <a:rPr lang="es-US" sz="2400" noProof="0" dirty="0"/>
              <a:t>Informes</a:t>
            </a:r>
          </a:p>
          <a:p>
            <a:pPr lvl="1">
              <a:defRPr/>
            </a:pPr>
            <a:r>
              <a:rPr lang="es-US" sz="2400" noProof="0" dirty="0"/>
              <a:t>Usar la Watchlist</a:t>
            </a:r>
          </a:p>
          <a:p>
            <a:pPr lvl="1">
              <a:defRPr/>
            </a:pPr>
            <a:r>
              <a:rPr lang="es-US" sz="2400" noProof="0" dirty="0"/>
              <a:t>Descargar y administrar las asignaciones de archivos</a:t>
            </a:r>
          </a:p>
          <a:p>
            <a:pPr lvl="1">
              <a:defRPr/>
            </a:pPr>
            <a:r>
              <a:rPr lang="es-US" sz="2400" noProof="0" dirty="0"/>
              <a:t>Buscar</a:t>
            </a:r>
          </a:p>
          <a:p>
            <a:pPr lvl="1">
              <a:defRPr/>
            </a:pPr>
            <a:endParaRPr lang="es-US" noProof="0" dirty="0"/>
          </a:p>
          <a:p>
            <a:pPr>
              <a:defRPr/>
            </a:pPr>
            <a:endParaRPr lang="es-US" noProof="0" dirty="0"/>
          </a:p>
          <a:p>
            <a:pPr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NIMAC: Información básica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Proyecto NIMAC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10599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PE" altLang="en-US" dirty="0"/>
              <a:t>Creado por la ley IDEA 2004, el NIMAC es el repositorio nacional de archivos de origen para libros de texto y materiales de instrucción para los grados K a 12.</a:t>
            </a:r>
            <a:endParaRPr lang="es-US" altLang="en-US" noProof="0" dirty="0"/>
          </a:p>
          <a:p>
            <a:pPr lvl="1">
              <a:buFont typeface="Arial" charset="0"/>
              <a:buChar char="•"/>
            </a:pPr>
            <a:r>
              <a:rPr lang="es-US" altLang="en-US" dirty="0"/>
              <a:t>Ponemos archivos NIMAS a disposición de los usuarios para la producción de formatos accesibles para los materiales de instrucción de los grados K a 12</a:t>
            </a:r>
            <a:r>
              <a:rPr lang="es-US" altLang="en-US" noProof="0" dirty="0"/>
              <a:t>. </a:t>
            </a:r>
          </a:p>
          <a:p>
            <a:pPr lvl="1">
              <a:buFont typeface="Arial" charset="0"/>
              <a:buChar char="•"/>
            </a:pPr>
            <a:r>
              <a:rPr lang="es-US" altLang="en-US" dirty="0"/>
              <a:t>Tenemos más de 67,000 conjuntos de archivos de casi 160 editoriales</a:t>
            </a:r>
            <a:r>
              <a:rPr lang="es-US" altLang="en-US" noProof="0" dirty="0"/>
              <a:t>. </a:t>
            </a:r>
          </a:p>
          <a:p>
            <a:pPr lvl="1">
              <a:buFont typeface="Arial" charset="0"/>
              <a:buChar char="•"/>
            </a:pPr>
            <a:r>
              <a:rPr lang="es-PE" altLang="en-US" dirty="0"/>
              <a:t>Los 50 estados más 6 territorios y el DoDEA trabajan con el NIMAC</a:t>
            </a:r>
            <a:r>
              <a:rPr lang="es-US" altLang="en-US" noProof="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¿Qué es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NIMAS es el Estándar Nacional de Accesibilidad de los Materiales de Instrucción (</a:t>
            </a:r>
            <a:r>
              <a:rPr lang="es-US" altLang="en-US" sz="2500" i="1" dirty="0">
                <a:solidFill>
                  <a:srgbClr val="000099"/>
                </a:solidFill>
              </a:rPr>
              <a:t>National Instructional Materials Accessibility Standard</a:t>
            </a:r>
            <a:r>
              <a:rPr lang="es-US" altLang="en-US" sz="2500" dirty="0">
                <a:solidFill>
                  <a:srgbClr val="000099"/>
                </a:solidFill>
              </a:rPr>
              <a:t>).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Un formato de archivo de origen basado en XML.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Diseñado para uso en la producción de formatos como braille, DAISY, EPUB, letra agrandada.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No está destinado para distribución directa a los estudiantes.  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NIMAS es el único formato que recibimos.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>
                <a:solidFill>
                  <a:srgbClr val="000099"/>
                </a:solidFill>
              </a:rPr>
              <a:t>NIMAS no es un “subproducto” de la producción de libros impresos o digitales </a:t>
            </a:r>
            <a:r>
              <a:rPr lang="es-US" altLang="en-US" sz="2500" dirty="0">
                <a:solidFill>
                  <a:srgbClr val="000099"/>
                </a:solidFill>
                <a:cs typeface="Calibri" panose="020F0502020204030204" pitchFamily="34" charset="0"/>
              </a:rPr>
              <a:t>—producir en NIMAS puede tomar hasta seis semanas o más</a:t>
            </a:r>
            <a:r>
              <a:rPr lang="es-US" altLang="en-US" sz="2500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s-US" altLang="en-US" sz="2500" dirty="0">
                <a:solidFill>
                  <a:srgbClr val="000099"/>
                </a:solidFill>
              </a:rPr>
              <a:t>.</a:t>
            </a:r>
            <a:endParaRPr lang="es-US" altLang="en-US" noProof="0" dirty="0"/>
          </a:p>
          <a:p>
            <a:pPr lvl="1"/>
            <a:endParaRPr lang="es-US" altLang="en-US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Cómo obtenemos los archivos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899319"/>
            <a:ext cx="84582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dirty="0">
                <a:solidFill>
                  <a:srgbClr val="000099"/>
                </a:solidFill>
              </a:rPr>
              <a:t>Bajo la ley IDEA 2004, el </a:t>
            </a:r>
            <a:r>
              <a:rPr lang="es-US" altLang="en-US" b="1" dirty="0">
                <a:solidFill>
                  <a:srgbClr val="000099"/>
                </a:solidFill>
              </a:rPr>
              <a:t>único</a:t>
            </a:r>
            <a:r>
              <a:rPr lang="es-US" altLang="en-US" dirty="0">
                <a:solidFill>
                  <a:srgbClr val="000099"/>
                </a:solidFill>
              </a:rPr>
              <a:t> mecanismo para </a:t>
            </a:r>
            <a:r>
              <a:rPr lang="es-US" altLang="en-US" i="1" dirty="0">
                <a:solidFill>
                  <a:srgbClr val="000099"/>
                </a:solidFill>
              </a:rPr>
              <a:t>requerirle</a:t>
            </a:r>
            <a:r>
              <a:rPr lang="es-US" altLang="en-US" dirty="0">
                <a:solidFill>
                  <a:srgbClr val="000099"/>
                </a:solidFill>
              </a:rPr>
              <a:t> NIMAS a la editorial es el contrato de adopción o el contrato de compra del libro.</a:t>
            </a:r>
          </a:p>
          <a:p>
            <a:pPr lvl="1">
              <a:buFont typeface="Arial" charset="0"/>
              <a:buChar char="•"/>
            </a:pPr>
            <a:r>
              <a:rPr lang="es-US" altLang="en-US" dirty="0">
                <a:solidFill>
                  <a:srgbClr val="000099"/>
                </a:solidFill>
              </a:rPr>
              <a:t>No hay un requisito general de que las editoriales envíen archivos al NIMAC.</a:t>
            </a:r>
          </a:p>
          <a:p>
            <a:pPr lvl="1">
              <a:buFont typeface="Arial" charset="0"/>
              <a:buChar char="•"/>
            </a:pPr>
            <a:r>
              <a:rPr lang="es-US" altLang="en-US" dirty="0">
                <a:solidFill>
                  <a:srgbClr val="000099"/>
                </a:solidFill>
              </a:rPr>
              <a:t>Los estados y distritos pueden requerir NIMAS cuando compran libros de texto nuevos desde el 2006. </a:t>
            </a:r>
          </a:p>
          <a:p>
            <a:pPr lvl="1">
              <a:buFont typeface="Arial" charset="0"/>
              <a:buChar char="•"/>
            </a:pPr>
            <a:r>
              <a:rPr lang="es-US" altLang="en-US" dirty="0">
                <a:solidFill>
                  <a:srgbClr val="000099"/>
                </a:solidFill>
              </a:rPr>
              <a:t>Idealmente, cuando se incluye NIMAS en los contratos, un archivo ya estará disponible cuando se identifique una necesidad.</a:t>
            </a:r>
          </a:p>
          <a:p>
            <a:pPr lvl="1"/>
            <a:endParaRPr lang="es-US" altLang="en-US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s-US" altLang="en-US" dirty="0">
                <a:solidFill>
                  <a:srgbClr val="A50021"/>
                </a:solidFill>
              </a:rPr>
              <a:t>Tipos de materiales que recibimos</a:t>
            </a:r>
            <a:endParaRPr lang="es-US" altLang="en-US" noProof="0" dirty="0"/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86868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sz="2600" dirty="0">
                <a:solidFill>
                  <a:srgbClr val="000099"/>
                </a:solidFill>
              </a:rPr>
              <a:t>El NIMAC recibe una amplia gama de materiales de instrucción para uso por los estudiantes.</a:t>
            </a:r>
          </a:p>
          <a:p>
            <a:pPr lvl="1">
              <a:buFont typeface="Arial" charset="0"/>
              <a:buChar char="•"/>
            </a:pPr>
            <a:r>
              <a:rPr lang="es-US" altLang="en-US" sz="2600" dirty="0">
                <a:solidFill>
                  <a:srgbClr val="000099"/>
                </a:solidFill>
              </a:rPr>
              <a:t>Estos incluyen </a:t>
            </a:r>
            <a:r>
              <a:rPr lang="es-PE" altLang="en-US" sz="2600" dirty="0">
                <a:solidFill>
                  <a:srgbClr val="000099"/>
                </a:solidFill>
              </a:rPr>
              <a:t>libros de texto, cuadernos de trabajo, lecturas complementarias y materiales auxiliares como las hojas maestras para actividades.</a:t>
            </a:r>
          </a:p>
          <a:p>
            <a:pPr lvl="1">
              <a:buFont typeface="Arial" charset="0"/>
              <a:buChar char="•"/>
            </a:pPr>
            <a:r>
              <a:rPr lang="es-US" altLang="en-US" sz="2600" dirty="0">
                <a:solidFill>
                  <a:srgbClr val="000099"/>
                </a:solidFill>
              </a:rPr>
              <a:t>Los materiales exonerados incluyen las ediciones para maestros, los títulos anteriores al 2006, libros de venta comercial, libros de texto universitarios, libros de consulta.</a:t>
            </a:r>
          </a:p>
          <a:p>
            <a:pPr lvl="1">
              <a:buFont typeface="Arial" charset="0"/>
              <a:buChar char="•"/>
            </a:pPr>
            <a:r>
              <a:rPr lang="es-US" altLang="en-US" sz="2600" dirty="0">
                <a:solidFill>
                  <a:srgbClr val="000099"/>
                </a:solidFill>
              </a:rPr>
              <a:t>Ahora también podemos aceptar archivos en NIMAS para algunos materiales de instrucción digitales.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r>
              <a:rPr lang="es-US" dirty="0">
                <a:solidFill>
                  <a:srgbClr val="A50021"/>
                </a:solidFill>
              </a:rPr>
              <a:t>¿Qué es un Usuario Autorizado?</a:t>
            </a:r>
            <a:endParaRPr lang="es-US" altLang="en-US" noProof="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s-US" altLang="en-US" sz="2800" dirty="0"/>
              <a:t>Un Usuario Autorizado es alguien a quien su Coordinador Estatal ha designado para tener una cuenta que da acceso completo al repositorio del NIMAC.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US" altLang="en-US" sz="2800" noProof="0" dirty="0"/>
              <a:t>Pueden buscar y descargar archivos o asignar archivos a los Productores de Medios Accesibles (AMP</a:t>
            </a:r>
            <a:r>
              <a:rPr lang="es-US" altLang="en-US" sz="2800" noProof="0"/>
              <a:t>) inscritos. </a:t>
            </a:r>
            <a:endParaRPr lang="es-US" altLang="en-US" sz="2800" noProof="0" dirty="0"/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US" altLang="en-US" sz="2800" dirty="0"/>
              <a:t>Estas personas por lo general pertenecen a la estructura educativa estatal, tal como un IRC o el departamento de educación del estado.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¿Qué es una cuenta de AMP?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66700" y="1390424"/>
            <a:ext cx="8610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Una cuenta de Productor de Medios Accesibles (AMP) permite que el usuario descargue cualquier archivo que le ha asignado un Usuario Autorizado.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Estas cuentas están a libre disposición de cualquier organización o persona que puede trabajar con NIMAS para producir formatos accesibles para estudiantes de los grados K a 12 con discapacidades para leer materiales impresos.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Estos usuarios no tienen que ser designados por un coordinador estatal, pero tienen un acceso más limitado para descargar archivos.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s-US" altLang="en-US" noProof="0" dirty="0"/>
              <a:t>¿Debería ser yo un Usuario Autorizado?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Si necesita acceso directo para descargar archivos del sistema, podría ser apropiado que se le designe como Usuario Autorizado (AU) para un estado dado.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Para convertirse en AU, necesita formar parte de la estructura educativa estatal o de una organización sin fines de lucro que reúne los requisitos como “entidad autorizada” bajo Chafee.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Siéntase en libertad de comunicarse con el NIMAC si tiene preguntas o desea más información.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s-US" noProof="0" dirty="0"/>
              <a:t>Asignación de archivos NIMAS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Asignación de archivos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Una vez que tiene una cuenta de AMP activa, cualquier Usuario Autorizado en cualquier estado le puede asignar archivos para descarga.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Si está trabajando en un proyecto para un estado o un distrito y necesita ayuda para localizar a un AU en ese estado para que le asigne el archivo NIMAS, solo comuníquese con nosotros.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Notificación por correo electrónico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Cuando un Usuario Autorizado le asigna un archivo, el sistema le enviará un correo electrónico automático para avisarle que el archivo está disponible para descarga en su cola.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La notificación le informará qué material se ha asignado, qué formato accesible se está solicitando, y qué usuario realizó la asignación.</a:t>
            </a:r>
          </a:p>
          <a:p>
            <a:pPr lvl="1">
              <a:buFont typeface="Arial" charset="0"/>
              <a:buChar char="•"/>
            </a:pPr>
            <a:endParaRPr lang="es-US" altLang="en-US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Aviso sobre filtros de spam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66700" y="1219200"/>
            <a:ext cx="8610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400" noProof="0" dirty="0"/>
              <a:t>Todos los correos electrónicos automáticos del NIMAC tendrán como remitente a </a:t>
            </a:r>
            <a:r>
              <a:rPr lang="es-US" altLang="en-US" sz="2400" noProof="0" dirty="0">
                <a:hlinkClick r:id="rId3"/>
              </a:rPr>
              <a:t>noreply-NIMAC@overdrive.com</a:t>
            </a:r>
            <a:r>
              <a:rPr lang="es-US" altLang="en-US" sz="2400" noProof="0" dirty="0"/>
              <a:t>. </a:t>
            </a:r>
          </a:p>
          <a:p>
            <a:pPr>
              <a:buFont typeface="Arial" charset="0"/>
              <a:buChar char="•"/>
            </a:pPr>
            <a:r>
              <a:rPr lang="es-US" altLang="en-US" sz="2400" noProof="0" dirty="0"/>
              <a:t>Algunos sistemas de correo electrónico filtrarán los correos electrónicos automáticos como spam a menos que usted ponga al remitente en la lista de permitidos.</a:t>
            </a:r>
          </a:p>
          <a:p>
            <a:pPr>
              <a:buFont typeface="Arial" charset="0"/>
              <a:buChar char="•"/>
            </a:pPr>
            <a:r>
              <a:rPr lang="es-US" altLang="en-US" sz="2400" noProof="0" dirty="0"/>
              <a:t>Si encuentra algún problema para recibir los correos electrónicos, por favor agregue esta dirección a sus contactos.</a:t>
            </a:r>
          </a:p>
          <a:p>
            <a:pPr>
              <a:buFont typeface="Arial" charset="0"/>
              <a:buChar char="•"/>
            </a:pPr>
            <a:r>
              <a:rPr lang="es-US" altLang="en-US" sz="2400" noProof="0" dirty="0"/>
              <a:t>Quizá necesite ayuda de su administrador de informática si las restricciones de la red impiden que pasen los correos electrónicos del sistema. </a:t>
            </a:r>
          </a:p>
          <a:p>
            <a:pPr>
              <a:buFont typeface="Arial" charset="0"/>
              <a:buChar char="•"/>
            </a:pPr>
            <a:r>
              <a:rPr lang="es-US" altLang="en-US" sz="2400" noProof="0" dirty="0"/>
              <a:t>Comuníquese con el NIMAC para obtener asistencia adicional.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Actualizaciones sobre políticas del NIMAC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214"/>
            <a:ext cx="8686800" cy="1143000"/>
          </a:xfrm>
        </p:spPr>
        <p:txBody>
          <a:bodyPr/>
          <a:lstStyle/>
          <a:p>
            <a:r>
              <a:rPr lang="es-US" altLang="en-US" sz="3200" dirty="0"/>
              <a:t>Nuevos lineamientos del NLS</a:t>
            </a:r>
            <a:r>
              <a:rPr lang="es-US" altLang="en-US" sz="3200" noProof="0" dirty="0"/>
              <a:t>	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823119"/>
            <a:ext cx="8686800" cy="5211762"/>
          </a:xfrm>
        </p:spPr>
        <p:txBody>
          <a:bodyPr/>
          <a:lstStyle/>
          <a:p>
            <a:pPr eaLnBrk="1" hangingPunct="1"/>
            <a:r>
              <a:rPr lang="es-PE" altLang="en-US" sz="2800" dirty="0"/>
              <a:t>En febrero del 2021, el Servicio Nacional de Bibliotecas para Personas Ciegas y con Discapacidades para Leer Materiales Impresos (NLS) actualizó sus lineamientos para la admisibilidad.</a:t>
            </a:r>
          </a:p>
          <a:p>
            <a:pPr eaLnBrk="1" hangingPunct="1"/>
            <a:r>
              <a:rPr lang="es-US" altLang="en-US" sz="2800" dirty="0"/>
              <a:t>Los cambios en los lineamientos incluyeron ampliar las opciones de profesionales que pueden certificar la admisibilidad y eliminar el requisito de que un doctor en medicina certifique la admisibilidad de personas con discapacidades de lectura. </a:t>
            </a:r>
          </a:p>
          <a:p>
            <a:pPr eaLnBrk="1" hangingPunct="1"/>
            <a:r>
              <a:rPr lang="es-US" altLang="en-US" sz="2800" dirty="0"/>
              <a:t>Ya que IDEA 2004 se remite a los lineamientos del NLS para NIMAS, estos cambios también afectaron al NIMAC</a:t>
            </a:r>
            <a:r>
              <a:rPr lang="es-US" altLang="en-US" sz="2800" noProof="0" dirty="0"/>
              <a:t>. </a:t>
            </a:r>
          </a:p>
          <a:p>
            <a:pPr eaLnBrk="1" hangingPunct="1"/>
            <a:endParaRPr lang="es-US" altLang="en-US" sz="2800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87086"/>
            <a:ext cx="8686800" cy="1143000"/>
          </a:xfrm>
        </p:spPr>
        <p:txBody>
          <a:bodyPr/>
          <a:lstStyle/>
          <a:p>
            <a:r>
              <a:rPr lang="es-US" altLang="en-US" sz="3200" dirty="0"/>
              <a:t>Acuerdo de Limitación de Uso del NIMAC actualizado</a:t>
            </a:r>
            <a:endParaRPr lang="es-US" altLang="en-US" sz="3200" noProof="0" dirty="0"/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53143" y="1219200"/>
            <a:ext cx="8229600" cy="5211762"/>
          </a:xfrm>
        </p:spPr>
        <p:txBody>
          <a:bodyPr/>
          <a:lstStyle/>
          <a:p>
            <a:pPr lvl="0" eaLnBrk="1" hangingPunct="1"/>
            <a:r>
              <a:rPr lang="es-US" altLang="en-US" sz="2500" dirty="0">
                <a:solidFill>
                  <a:srgbClr val="000099"/>
                </a:solidFill>
              </a:rPr>
              <a:t>Para alinear nuestros acuerdos con los nuevos lineamientos del NLS, el NIMAC envió Acuerdos de Limitación de Uso (LUA) actualizados a todos los usuarios el año pasado.</a:t>
            </a:r>
          </a:p>
          <a:p>
            <a:pPr eaLnBrk="1" hangingPunct="1"/>
            <a:r>
              <a:rPr lang="es-US" altLang="en-US" sz="2500" dirty="0"/>
              <a:t>Para actualizar su acuerdo, por favor </a:t>
            </a:r>
            <a:r>
              <a:rPr lang="es-US" altLang="en-US" sz="2500" dirty="0">
                <a:hlinkClick r:id="rId2"/>
              </a:rPr>
              <a:t>descargue el LUA</a:t>
            </a:r>
            <a:r>
              <a:rPr lang="es-US" altLang="en-US" sz="2500" dirty="0"/>
              <a:t>, firme sus iniciales en cada página y llene la sección 14.0. </a:t>
            </a:r>
          </a:p>
          <a:p>
            <a:pPr lvl="0" eaLnBrk="1" hangingPunct="1"/>
            <a:r>
              <a:rPr lang="es-US" altLang="en-US" sz="2500" dirty="0">
                <a:solidFill>
                  <a:srgbClr val="000099"/>
                </a:solidFill>
              </a:rPr>
              <a:t>Nos puede enviar el documento firmado por correo electrónico a </a:t>
            </a:r>
            <a:r>
              <a:rPr lang="es-US" altLang="en-US" sz="2500" dirty="0">
                <a:solidFill>
                  <a:srgbClr val="00009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nimac@aph.org</a:t>
            </a:r>
            <a:r>
              <a:rPr lang="es-US" altLang="en-US" sz="2500" dirty="0">
                <a:solidFill>
                  <a:srgbClr val="000099"/>
                </a:solidFill>
              </a:rPr>
              <a:t> o una copia impresa firmada por correo postal.</a:t>
            </a:r>
          </a:p>
          <a:p>
            <a:pPr lvl="0" eaLnBrk="1" hangingPunct="1"/>
            <a:r>
              <a:rPr lang="es-US" altLang="en-US" sz="2500" dirty="0">
                <a:solidFill>
                  <a:srgbClr val="000099"/>
                </a:solidFill>
              </a:rPr>
              <a:t>El NIMAC ahora también puede aceptar firmas digitales autenticadas, si dispone de DocuSign u otro software para firmas.</a:t>
            </a:r>
            <a:endParaRPr lang="es-US" alt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125326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s-US" altLang="en-US" dirty="0"/>
              <a:t>Servicios y funciones del sistema para los Productores de Medios Accesibles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3800" dirty="0"/>
              <a:t>El servicio Watchlist de investigación y aceleración de entrega</a:t>
            </a:r>
            <a:endParaRPr lang="es-US" altLang="en-US" sz="3800" noProof="0" dirty="0"/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s-US" altLang="en-US" dirty="0"/>
              <a:t>Si un archivo que usted necesita no está disponible en el NIMAC, probablemente no tiene una manera de saber si “debería” estar en el NIMAC o no.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dirty="0"/>
              <a:t>Las cuentas de los AMP ahora tienen una función integrada en el sistema donde usted puede agregar el ISBN a su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PE" altLang="en-US" dirty="0"/>
              <a:t>El NIMAC investigará el material por usted y tratará de obtener NIMAS para el título.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dirty="0"/>
              <a:t>Investigación de Watchlist</a:t>
            </a:r>
            <a:endParaRPr lang="es-US" altLang="en-US" sz="4000" noProof="0" dirty="0"/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5344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s-US" altLang="en-US" sz="2700" dirty="0">
                <a:solidFill>
                  <a:srgbClr val="000099"/>
                </a:solidFill>
              </a:rPr>
              <a:t>Si el título está dentro del ámbito de NIMAS (es decir, no es una categoría exonerada), le solicitaremos el archivo a la editorial.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dirty="0">
                <a:solidFill>
                  <a:srgbClr val="000099"/>
                </a:solidFill>
              </a:rPr>
              <a:t>Si el archivo ya está en producción, es posible que podamos acelerar su entrega a usted. 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dirty="0">
                <a:solidFill>
                  <a:srgbClr val="000099"/>
                </a:solidFill>
              </a:rPr>
              <a:t>Cuando el ISBN en la Watchlist esté disponible en el NIMAC, usted recibirá un correo electrónico automático avisándole.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dirty="0">
                <a:solidFill>
                  <a:srgbClr val="000099"/>
                </a:solidFill>
              </a:rPr>
              <a:t>Si el archivo está fuera del ámbito, investigaremos otras alternativas de accesibilidad y le proporcionaremos esa información.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MathML y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4648200"/>
          </a:xfrm>
        </p:spPr>
        <p:txBody>
          <a:bodyPr/>
          <a:lstStyle/>
          <a:p>
            <a:r>
              <a:rPr lang="es-US" altLang="en-US" dirty="0"/>
              <a:t>MathML es un marcado opcional en XML para notaciones matemáticas y científicas.</a:t>
            </a:r>
          </a:p>
          <a:p>
            <a:r>
              <a:rPr lang="es-US" altLang="en-US" dirty="0"/>
              <a:t>La ventaja de MathML es que, cuando el programa de software es compatible, se puede usar para generar automáticamente braille u otros formatos. </a:t>
            </a:r>
          </a:p>
          <a:p>
            <a:r>
              <a:rPr lang="es-US" altLang="en-US" dirty="0"/>
              <a:t>En el pasado, las matemáticas generalmente se proporcionaban en NIMAS como imágenes, que no se pueden convertir automáticamente a braille.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dirty="0"/>
              <a:t>Descarga sin MathML</a:t>
            </a:r>
            <a:endParaRPr lang="es-US" altLang="en-US" noProof="0" dirty="0"/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US" altLang="en-US" dirty="0"/>
              <a:t>Muchas editoriales ahora proporcionan MathML en sus archivos NIMAS, pero no todos los programas de software son compatibles con MathML.</a:t>
            </a:r>
          </a:p>
          <a:p>
            <a:r>
              <a:rPr lang="es-US" altLang="en-US" dirty="0"/>
              <a:t>Si un archivo NIMAS incluye MathML, pero su software no es compatible con MathML, puede seleccionar que el archivo se descargue sin MathML.</a:t>
            </a:r>
          </a:p>
          <a:p>
            <a:r>
              <a:rPr lang="es-US" altLang="en-US" dirty="0"/>
              <a:t>Le mostraremos esta opción de descarga en la demostración.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¿El archivo incluye MathML?</a:t>
            </a:r>
            <a:endParaRPr lang="es-US" altLang="en-US" noProof="0" dirty="0"/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s-US" altLang="en-US" dirty="0"/>
              <a:t>El sistema del NIMAC mostrará la opción de descarga “Sin MathML” solo si MathML está presente en el archivo.</a:t>
            </a:r>
          </a:p>
          <a:p>
            <a:r>
              <a:rPr lang="es-US" altLang="en-US" dirty="0"/>
              <a:t>Esa es una manera fácil de saber si un archivo contiene MathML.</a:t>
            </a:r>
          </a:p>
          <a:p>
            <a:r>
              <a:rPr lang="es-US" altLang="en-US" dirty="0"/>
              <a:t>También hay otras dos formas: verificando en el registro del sistema o en el archivo XML.</a:t>
            </a: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5799"/>
          </a:xfrm>
        </p:spPr>
        <p:txBody>
          <a:bodyPr/>
          <a:lstStyle/>
          <a:p>
            <a:r>
              <a:rPr lang="es-US" sz="3200" noProof="0" dirty="0"/>
              <a:t>1. “Sin MathML” se muestra como una opción de descarga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13" y="13716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US" sz="3000" noProof="0" dirty="0"/>
              <a:t>2. MathML en el registro del sistema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sz="3000" noProof="0" dirty="0"/>
              <a:t>3. MathML </a:t>
            </a:r>
            <a:r>
              <a:rPr lang="es-US" sz="3200" dirty="0"/>
              <a:t>se menciona en la parte superior del archivo XML</a:t>
            </a:r>
            <a:endParaRPr lang="es-US" sz="3000" noProof="0" dirty="0"/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r>
              <a:rPr lang="es-US" noProof="0" dirty="0"/>
              <a:t>Trabajar con archivos NIMAS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dirty="0"/>
              <a:t>Producción de formatos usando NIMAS</a:t>
            </a:r>
            <a:endParaRPr lang="es-US" altLang="en-US" sz="4000" noProof="0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266700" y="1417638"/>
            <a:ext cx="8610600" cy="5165724"/>
          </a:xfrm>
        </p:spPr>
        <p:txBody>
          <a:bodyPr/>
          <a:lstStyle/>
          <a:p>
            <a:pPr lvl="0"/>
            <a:r>
              <a:rPr lang="es-US" altLang="en-US" sz="3000" dirty="0">
                <a:solidFill>
                  <a:srgbClr val="000099"/>
                </a:solidFill>
              </a:rPr>
              <a:t>Los AMP por lo general usan software de propiedad exclusiva para producir los formatos accesibles.</a:t>
            </a:r>
          </a:p>
          <a:p>
            <a:pPr lvl="0"/>
            <a:r>
              <a:rPr lang="es-US" altLang="en-US" sz="3000" dirty="0">
                <a:solidFill>
                  <a:srgbClr val="000099"/>
                </a:solidFill>
              </a:rPr>
              <a:t>Dar capacitación sobre cómo utilizar software de terceros o establecer flujos de trabajo de producción por lo general no está dentro del ámbito del NIMAC.</a:t>
            </a:r>
          </a:p>
          <a:p>
            <a:pPr lvl="0"/>
            <a:r>
              <a:rPr lang="es-US" altLang="en-US" sz="3000" dirty="0">
                <a:solidFill>
                  <a:srgbClr val="000099"/>
                </a:solidFill>
              </a:rPr>
              <a:t>Sin embargo, tenemos el gusto de ofrecer una oportunidad especial a fines de la primavera / inicio del verano para transcriptores de braille.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dirty="0"/>
              <a:t>Capacitación para transcriptores</a:t>
            </a:r>
            <a:endParaRPr lang="es-US" altLang="en-US" sz="4000" noProof="0" dirty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181100"/>
            <a:ext cx="8229600" cy="4495800"/>
          </a:xfrm>
        </p:spPr>
        <p:txBody>
          <a:bodyPr/>
          <a:lstStyle/>
          <a:p>
            <a:pPr lvl="0"/>
            <a:r>
              <a:rPr lang="es-US" altLang="en-US" dirty="0">
                <a:solidFill>
                  <a:srgbClr val="000099"/>
                </a:solidFill>
              </a:rPr>
              <a:t>En mayo y junio del 2022, el NIMAC organizará una serie de seminarios web de capacitación para transcriptores de braille.</a:t>
            </a:r>
          </a:p>
          <a:p>
            <a:pPr lvl="0"/>
            <a:r>
              <a:rPr lang="es-US" altLang="en-US" dirty="0">
                <a:solidFill>
                  <a:srgbClr val="000099"/>
                </a:solidFill>
              </a:rPr>
              <a:t>Se ofrecerá un curso separado para usuarios de Duxbury y de Braille 2000.</a:t>
            </a:r>
          </a:p>
          <a:p>
            <a:pPr lvl="0"/>
            <a:r>
              <a:rPr lang="es-US" altLang="en-US" dirty="0">
                <a:solidFill>
                  <a:srgbClr val="000099"/>
                </a:solidFill>
              </a:rPr>
              <a:t>Estos cursos se brindarán gratuitamente y se archivarán en el APH Hive.</a:t>
            </a:r>
          </a:p>
          <a:p>
            <a:pPr lvl="0"/>
            <a:r>
              <a:rPr lang="es-US" altLang="en-US" dirty="0">
                <a:solidFill>
                  <a:srgbClr val="000099"/>
                </a:solidFill>
              </a:rPr>
              <a:t>¡Difundiremos más información pronto!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s-US" altLang="en-US" dirty="0"/>
              <a:t>Demostración en vivo: </a:t>
            </a:r>
            <a:r>
              <a:rPr lang="es-US" altLang="en-US" noProof="0" dirty="0"/>
              <a:t>Su cuenta de AMP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noProof="0" dirty="0"/>
              <a:t>¡Demostración!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s-US" sz="3600" dirty="0"/>
              <a:t>Su información de cuenta y de subusuarios</a:t>
            </a:r>
          </a:p>
          <a:p>
            <a:pPr lvl="1">
              <a:defRPr/>
            </a:pPr>
            <a:r>
              <a:rPr lang="es-US" sz="3600" dirty="0"/>
              <a:t>Información de contacto de las editoriales</a:t>
            </a:r>
          </a:p>
          <a:p>
            <a:pPr lvl="1">
              <a:defRPr/>
            </a:pPr>
            <a:r>
              <a:rPr lang="es-US" sz="3400" noProof="0" dirty="0"/>
              <a:t>Informes</a:t>
            </a:r>
          </a:p>
          <a:p>
            <a:pPr lvl="1">
              <a:defRPr/>
            </a:pPr>
            <a:r>
              <a:rPr lang="es-US" sz="3400" noProof="0" dirty="0"/>
              <a:t>Usar la Watchlist</a:t>
            </a:r>
          </a:p>
          <a:p>
            <a:pPr lvl="1">
              <a:defRPr/>
            </a:pPr>
            <a:r>
              <a:rPr lang="es-US" sz="3400" noProof="0" dirty="0"/>
              <a:t>Descargar y administrar las asignaciones de archivos</a:t>
            </a:r>
          </a:p>
          <a:p>
            <a:pPr lvl="1">
              <a:defRPr/>
            </a:pPr>
            <a:r>
              <a:rPr lang="es-US" sz="3400" noProof="0" dirty="0"/>
              <a:t>Buscar</a:t>
            </a:r>
          </a:p>
          <a:p>
            <a:endParaRPr lang="es-US" noProof="0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dirty="0"/>
              <a:t>¿Preguntas?</a:t>
            </a:r>
            <a:endParaRPr lang="es-US" altLang="en-US" noProof="0" dirty="0"/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s-US" altLang="en-US" dirty="0"/>
              <a:t>Si tiene alguna pregunta sobre cómo usar el sistema del NIMAC o sobre el estado de los archivos en el sistema del NIMAC, por favor comuníquese con nosotros para obtener asistencia: </a:t>
            </a:r>
            <a:endParaRPr lang="es-US" altLang="en-US" sz="1200" noProof="0" dirty="0">
              <a:hlinkClick r:id="rId2"/>
            </a:endParaRPr>
          </a:p>
          <a:p>
            <a:pPr algn="ctr">
              <a:buFontTx/>
              <a:buNone/>
            </a:pPr>
            <a:r>
              <a:rPr lang="es-US" altLang="en-US" noProof="0" dirty="0">
                <a:hlinkClick r:id="rId2"/>
              </a:rPr>
              <a:t>nimac@aph.org</a:t>
            </a:r>
            <a:r>
              <a:rPr lang="es-US" altLang="en-US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noProof="0" dirty="0"/>
              <a:t>877-526-4622</a:t>
            </a:r>
          </a:p>
          <a:p>
            <a:pPr>
              <a:buFontTx/>
              <a:buNone/>
            </a:pPr>
            <a:r>
              <a:rPr lang="es-US" altLang="en-US" sz="1400" noProof="0" dirty="0"/>
              <a:t>	</a:t>
            </a:r>
          </a:p>
          <a:p>
            <a:pPr>
              <a:buFontTx/>
              <a:buNone/>
            </a:pPr>
            <a:r>
              <a:rPr lang="es-US" altLang="en-US" sz="1400" noProof="0" dirty="0"/>
              <a:t>	</a:t>
            </a:r>
            <a:r>
              <a:rPr lang="es-US" sz="1400" dirty="0">
                <a:solidFill>
                  <a:srgbClr val="000099"/>
                </a:solidFill>
              </a:rPr>
              <a:t>El contenido de este recurso fue desarrollado bajo una subvención del Departamento de Educación de EE. UU.,</a:t>
            </a:r>
            <a:r>
              <a:rPr lang="es-US" altLang="en-US" sz="1400" noProof="0" dirty="0"/>
              <a:t> #H327E210001. </a:t>
            </a:r>
            <a:r>
              <a:rPr lang="es-US" sz="1400" dirty="0">
                <a:solidFill>
                  <a:srgbClr val="000099"/>
                </a:solidFill>
              </a:rPr>
              <a:t>Sin embargo, este contenido no representa necesariamente la política del Departamento de Educación de EE. UU., y el lector no debe suponer un respaldo del gobierno federal. Responsable del Proyecto: Rebecca Sheffield.</a:t>
            </a:r>
            <a:endParaRPr lang="es-US" altLang="en-US" sz="14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00C46C-D874-4F78-91C6-6798269CC3BF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16193</TotalTime>
  <Words>1823</Words>
  <Application>Microsoft Office PowerPoint</Application>
  <PresentationFormat>On-screen Show (4:3)</PresentationFormat>
  <Paragraphs>143</Paragraphs>
  <Slides>34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Tahoma</vt:lpstr>
      <vt:lpstr>NIMAClayout</vt:lpstr>
      <vt:lpstr>Photo Editor Photo</vt:lpstr>
      <vt:lpstr>PowerPoint Presentation</vt:lpstr>
      <vt:lpstr>El seminario web de hoy</vt:lpstr>
      <vt:lpstr>NIMAC: Información básica</vt:lpstr>
      <vt:lpstr>El Proyecto NIMAC</vt:lpstr>
      <vt:lpstr>¿Qué es NIMAS? </vt:lpstr>
      <vt:lpstr>Cómo obtenemos los archivos</vt:lpstr>
      <vt:lpstr>Tipos de materiales que recibimos</vt:lpstr>
      <vt:lpstr>¿Qué es un Usuario Autorizado?</vt:lpstr>
      <vt:lpstr>¿Qué es una cuenta de AMP?</vt:lpstr>
      <vt:lpstr>¿Debería ser yo un Usuario Autorizado? </vt:lpstr>
      <vt:lpstr>Asignación de archivos NIMAS</vt:lpstr>
      <vt:lpstr>Asignación de archivos</vt:lpstr>
      <vt:lpstr>Notificación por correo electrónico</vt:lpstr>
      <vt:lpstr>PowerPoint Presentation</vt:lpstr>
      <vt:lpstr>Aviso sobre filtros de spam</vt:lpstr>
      <vt:lpstr>Actualizaciones sobre políticas del NIMAC</vt:lpstr>
      <vt:lpstr>Nuevos lineamientos del NLS </vt:lpstr>
      <vt:lpstr>Acuerdo de Limitación de Uso del NIMAC actualizado</vt:lpstr>
      <vt:lpstr>Servicios y funciones del sistema para los Productores de Medios Accesibles</vt:lpstr>
      <vt:lpstr>El servicio Watchlist de investigación y aceleración de entrega</vt:lpstr>
      <vt:lpstr>Investigación de Watchlist</vt:lpstr>
      <vt:lpstr>MathML y NIMAS</vt:lpstr>
      <vt:lpstr>Descarga sin MathML</vt:lpstr>
      <vt:lpstr>¿El archivo incluye MathML?</vt:lpstr>
      <vt:lpstr>1. “Sin MathML” se muestra como una opción de descarga</vt:lpstr>
      <vt:lpstr>2. MathML en el registro del sistema</vt:lpstr>
      <vt:lpstr>3. MathML se menciona en la parte superior del archivo XML</vt:lpstr>
      <vt:lpstr>Trabajar con archivos NIMAS</vt:lpstr>
      <vt:lpstr>Producción de formatos usando NIMAS</vt:lpstr>
      <vt:lpstr>Capacitación para transcriptores</vt:lpstr>
      <vt:lpstr>PowerPoint Presentation</vt:lpstr>
      <vt:lpstr>Demostración en vivo: Su cuenta de AMP</vt:lpstr>
      <vt:lpstr>¡Demostración!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1268</cp:revision>
  <dcterms:created xsi:type="dcterms:W3CDTF">2006-11-09T18:18:09Z</dcterms:created>
  <dcterms:modified xsi:type="dcterms:W3CDTF">2022-06-08T14:01:50Z</dcterms:modified>
</cp:coreProperties>
</file>