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33"/>
  </p:notesMasterIdLst>
  <p:handoutMasterIdLst>
    <p:handoutMasterId r:id="rId34"/>
  </p:handoutMasterIdLst>
  <p:sldIdLst>
    <p:sldId id="256" r:id="rId5"/>
    <p:sldId id="586" r:id="rId6"/>
    <p:sldId id="570" r:id="rId7"/>
    <p:sldId id="549" r:id="rId8"/>
    <p:sldId id="550" r:id="rId9"/>
    <p:sldId id="555" r:id="rId10"/>
    <p:sldId id="556" r:id="rId11"/>
    <p:sldId id="596" r:id="rId12"/>
    <p:sldId id="594" r:id="rId13"/>
    <p:sldId id="571" r:id="rId14"/>
    <p:sldId id="597" r:id="rId15"/>
    <p:sldId id="598" r:id="rId16"/>
    <p:sldId id="577" r:id="rId17"/>
    <p:sldId id="584" r:id="rId18"/>
    <p:sldId id="585" r:id="rId19"/>
    <p:sldId id="569" r:id="rId20"/>
    <p:sldId id="580" r:id="rId21"/>
    <p:sldId id="581" r:id="rId22"/>
    <p:sldId id="599" r:id="rId23"/>
    <p:sldId id="600" r:id="rId24"/>
    <p:sldId id="601" r:id="rId25"/>
    <p:sldId id="602" r:id="rId26"/>
    <p:sldId id="593" r:id="rId27"/>
    <p:sldId id="592" r:id="rId28"/>
    <p:sldId id="578" r:id="rId29"/>
    <p:sldId id="579" r:id="rId30"/>
    <p:sldId id="595" r:id="rId31"/>
    <p:sldId id="482" r:id="rId3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ristina" initials="C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7353" autoAdjust="0"/>
    <p:restoredTop sz="98577" autoAdjust="0"/>
  </p:normalViewPr>
  <p:slideViewPr>
    <p:cSldViewPr>
      <p:cViewPr varScale="1">
        <p:scale>
          <a:sx n="80" d="100"/>
          <a:sy n="80" d="100"/>
        </p:scale>
        <p:origin x="191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113FFA8E-A26E-4D8D-AB31-A5CE539889D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46535E37-4AF4-4E3F-894E-E4D952C86A0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049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0C03C8-C0EA-4D13-A2AC-F05FD2AB9B84}" type="slidenum">
              <a:rPr lang="en-US" altLang="en-US"/>
              <a:pPr/>
              <a:t>2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37ED4F-7A72-4BA8-BE7D-ADA300C6BE80}" type="slidenum">
              <a:rPr lang="en-US" altLang="en-US"/>
              <a:pPr/>
              <a:t>4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447526-4280-4F74-A045-D7F600F931B6}" type="slidenum">
              <a:rPr lang="en-US" altLang="en-US"/>
              <a:pPr/>
              <a:t>5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FB6B35-3EA3-4BED-9B85-7F9615C2EC57}" type="slidenum">
              <a:rPr lang="en-US" altLang="en-US"/>
              <a:pPr/>
              <a:t>16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8A5052-E55F-4DC9-97B0-7D670D25D5A5}" type="slidenum">
              <a:rPr lang="en-US" altLang="en-US"/>
              <a:pPr/>
              <a:t>25</a:t>
            </a:fld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D6AF4C-A9B3-4ADD-9D45-30A3A7497D8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121AF-F178-4836-97AC-56C6662B705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945EDE-89A6-4D89-A227-B66E0AF4A22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35399A-8B9B-4A42-AB36-78F56B92479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13A21-C6CB-48AE-A686-63F30805CDE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1FE87C-127E-4928-B320-A434516045F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7D74B5-8B35-4D24-AAB7-8582B4B325F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797159-3D44-469D-9D68-D2611B221C9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E77DAE-7395-4E74-B6F6-A42B475F38E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0EC172-49A6-4B5C-9F04-0644154C6CA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6D9457-C0B6-4096-9753-452D4AF4710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356030C1-7C1C-4BFB-BD69-0E329734CDB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schaller@aph.o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hyperlink" Target="https://www.nimac.us/wp-content/uploads/2021/05/2021_NIMAC_LUA_final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noreply-NIMAC@overdrive.co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NIMAC_horiz"/>
          <p:cNvPicPr>
            <a:picLocks noGrp="1" noChangeAspect="1" noChangeArrowheads="1"/>
          </p:cNvPicPr>
          <p:nvPr>
            <p:ph type="ctr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5000" y="609600"/>
            <a:ext cx="5599113" cy="1470025"/>
          </a:xfrm>
        </p:spPr>
      </p:pic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339976"/>
            <a:ext cx="8229600" cy="2438400"/>
          </a:xfrm>
        </p:spPr>
        <p:txBody>
          <a:bodyPr/>
          <a:lstStyle/>
          <a:p>
            <a:pPr eaLnBrk="1" hangingPunct="1"/>
            <a:r>
              <a:rPr lang="es-US" altLang="en-US" sz="4000" noProof="0" dirty="0"/>
              <a:t>El NIMAC para </a:t>
            </a:r>
            <a:r>
              <a:rPr lang="es-US" altLang="en-US" sz="4000" noProof="0"/>
              <a:t>Usuarios Autorizados: </a:t>
            </a:r>
            <a:endParaRPr lang="es-US" altLang="en-US" sz="4000" noProof="0" dirty="0"/>
          </a:p>
          <a:p>
            <a:pPr eaLnBrk="1" hangingPunct="1"/>
            <a:r>
              <a:rPr lang="es-US" altLang="en-US" sz="4000" noProof="0" dirty="0"/>
              <a:t>Información básica, últimas noticias y una demostración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609600" y="5177790"/>
            <a:ext cx="4267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Liz Schaller, Gerente del NIMAC</a:t>
            </a:r>
          </a:p>
          <a:p>
            <a:pPr>
              <a:defRPr/>
            </a:pPr>
            <a:r>
              <a:rPr lang="en-US" dirty="0">
                <a:latin typeface="+mj-lt"/>
                <a:hlinkClick r:id="rId3"/>
              </a:rPr>
              <a:t>eschaller@aph.org</a:t>
            </a:r>
            <a:r>
              <a:rPr lang="en-US" dirty="0">
                <a:latin typeface="+mj-lt"/>
              </a:rPr>
              <a:t> </a:t>
            </a:r>
          </a:p>
          <a:p>
            <a:pPr>
              <a:defRPr/>
            </a:pPr>
            <a:endParaRPr lang="en-US" dirty="0">
              <a:latin typeface="+mj-lt"/>
            </a:endParaRPr>
          </a:p>
          <a:p>
            <a:pPr>
              <a:defRPr/>
            </a:pPr>
            <a:r>
              <a:rPr lang="en-US" dirty="0">
                <a:latin typeface="+mj-lt"/>
              </a:rPr>
              <a:t>16 de marzo de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95300" y="43543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El seminario web de hoy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75519"/>
            <a:ext cx="8610600" cy="49069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US" sz="2800" noProof="0" dirty="0"/>
              <a:t>Parte 1: PowerPoint</a:t>
            </a:r>
          </a:p>
          <a:p>
            <a:pPr lvl="1">
              <a:defRPr/>
            </a:pPr>
            <a:r>
              <a:rPr lang="es-US" sz="2400" noProof="0" dirty="0"/>
              <a:t>Información básica del NIMAC</a:t>
            </a:r>
          </a:p>
          <a:p>
            <a:pPr lvl="1">
              <a:defRPr/>
            </a:pPr>
            <a:r>
              <a:rPr lang="es-US" sz="2400" noProof="0" dirty="0"/>
              <a:t>Actualizaciones sobre políticas</a:t>
            </a:r>
          </a:p>
          <a:p>
            <a:pPr lvl="1">
              <a:defRPr/>
            </a:pPr>
            <a:r>
              <a:rPr lang="es-US" sz="2400" noProof="0" dirty="0"/>
              <a:t>Servicios y funciones del sistema para los Usuarios Autorizados (AU) </a:t>
            </a:r>
          </a:p>
          <a:p>
            <a:pPr marL="0" indent="0">
              <a:buFontTx/>
              <a:buNone/>
              <a:defRPr/>
            </a:pPr>
            <a:r>
              <a:rPr lang="es-US" sz="2800" noProof="0" dirty="0"/>
              <a:t>Parte 2: ¡Demostración en vivo!</a:t>
            </a:r>
          </a:p>
          <a:p>
            <a:pPr lvl="1">
              <a:defRPr/>
            </a:pPr>
            <a:r>
              <a:rPr lang="es-US" sz="2400" noProof="0" dirty="0"/>
              <a:t>Buscar y descargar</a:t>
            </a:r>
          </a:p>
          <a:p>
            <a:pPr lvl="1">
              <a:defRPr/>
            </a:pPr>
            <a:r>
              <a:rPr lang="es-US" sz="2400" noProof="0" dirty="0"/>
              <a:t>Asignar archivos a un Productor de Medios Accesibles (AMP)</a:t>
            </a:r>
          </a:p>
          <a:p>
            <a:pPr lvl="1">
              <a:defRPr/>
            </a:pPr>
            <a:r>
              <a:rPr lang="es-US" sz="2400" noProof="0" dirty="0"/>
              <a:t>Usar la Watchlist</a:t>
            </a:r>
          </a:p>
          <a:p>
            <a:pPr lvl="1">
              <a:defRPr/>
            </a:pPr>
            <a:r>
              <a:rPr lang="es-US" sz="2400" noProof="0" dirty="0"/>
              <a:t>Información de contacto de las editoriales y los AMP</a:t>
            </a:r>
          </a:p>
          <a:p>
            <a:pPr lvl="1">
              <a:defRPr/>
            </a:pPr>
            <a:r>
              <a:rPr lang="es-US" sz="2400" noProof="0" dirty="0"/>
              <a:t>Agregar a subusuarios temporales</a:t>
            </a:r>
          </a:p>
          <a:p>
            <a:pPr lvl="1">
              <a:defRPr/>
            </a:pPr>
            <a:r>
              <a:rPr lang="es-US" sz="2400" noProof="0" dirty="0"/>
              <a:t>Informes</a:t>
            </a:r>
          </a:p>
          <a:p>
            <a:pPr lvl="1">
              <a:defRPr/>
            </a:pPr>
            <a:endParaRPr lang="es-US" noProof="0" dirty="0"/>
          </a:p>
          <a:p>
            <a:pPr>
              <a:defRPr/>
            </a:pPr>
            <a:endParaRPr lang="es-US" noProof="0" dirty="0"/>
          </a:p>
          <a:p>
            <a:pPr>
              <a:defRPr/>
            </a:pPr>
            <a:endParaRPr lang="es-US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NIMAC: Información básica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El Proyecto NIMAC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33137" y="1219200"/>
            <a:ext cx="8229600" cy="4800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PE" altLang="en-US" dirty="0"/>
              <a:t>Creado por la ley IDEA 2004, el NIMAC es el repositorio nacional de archivos de origen para libros de texto y materiales de instrucción para los grados K a 12.</a:t>
            </a:r>
          </a:p>
          <a:p>
            <a:pPr lvl="1">
              <a:buFont typeface="Arial" charset="0"/>
              <a:buChar char="•"/>
            </a:pPr>
            <a:r>
              <a:rPr lang="es-US" altLang="en-US" dirty="0"/>
              <a:t>Ponemos archivos NIMAS a disposición de los usuarios para la producción de formatos accesibles para los materiales de instrucción de los grados K a 12.</a:t>
            </a:r>
          </a:p>
          <a:p>
            <a:pPr lvl="1">
              <a:buFont typeface="Arial" charset="0"/>
              <a:buChar char="•"/>
            </a:pPr>
            <a:r>
              <a:rPr lang="es-US" altLang="en-US" dirty="0"/>
              <a:t>Tenemos más de 67,000 conjuntos de archivos de casi 160 editoriales.</a:t>
            </a:r>
          </a:p>
          <a:p>
            <a:pPr lvl="1">
              <a:buFont typeface="Arial" charset="0"/>
              <a:buChar char="•"/>
            </a:pPr>
            <a:r>
              <a:rPr lang="es-PE" altLang="en-US" dirty="0"/>
              <a:t>Los 50 estados más 6 territorios y el DoDEA trabajan con el NIMAC.</a:t>
            </a:r>
            <a:endParaRPr lang="es-US" altLang="en-US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>
          <a:xfrm>
            <a:off x="449580" y="152400"/>
            <a:ext cx="8229600" cy="1143000"/>
          </a:xfrm>
        </p:spPr>
        <p:txBody>
          <a:bodyPr/>
          <a:lstStyle/>
          <a:p>
            <a:r>
              <a:rPr lang="es-US" altLang="en-US" dirty="0"/>
              <a:t>¿Qué es NIMAS?</a:t>
            </a:r>
            <a:endParaRPr lang="es-US" altLang="en-US" noProof="0" dirty="0"/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8610600" cy="47244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US" altLang="en-US" sz="2500" dirty="0"/>
              <a:t>NIMAS es el Estándar Nacional de Accesibilidad de los Materiales de Instrucción (</a:t>
            </a:r>
            <a:r>
              <a:rPr lang="es-US" altLang="en-US" sz="2500" i="1" dirty="0"/>
              <a:t>National Instructional Materials Accessibility Standard</a:t>
            </a:r>
            <a:r>
              <a:rPr lang="es-US" altLang="en-US" sz="2500" dirty="0"/>
              <a:t>). </a:t>
            </a:r>
          </a:p>
          <a:p>
            <a:pPr lvl="1">
              <a:buFont typeface="Arial" charset="0"/>
              <a:buChar char="•"/>
            </a:pPr>
            <a:r>
              <a:rPr lang="es-US" altLang="en-US" sz="2500" dirty="0"/>
              <a:t>Un formato de archivo de origen basado en XML.</a:t>
            </a:r>
          </a:p>
          <a:p>
            <a:pPr lvl="1">
              <a:buFont typeface="Arial" charset="0"/>
              <a:buChar char="•"/>
            </a:pPr>
            <a:r>
              <a:rPr lang="es-US" altLang="en-US" sz="2500" dirty="0"/>
              <a:t>Diseñado para uso en la producción de formatos como braille, DAISY, EPUB, letra agrandada. </a:t>
            </a:r>
          </a:p>
          <a:p>
            <a:pPr lvl="1">
              <a:buFont typeface="Arial" charset="0"/>
              <a:buChar char="•"/>
            </a:pPr>
            <a:r>
              <a:rPr lang="es-US" altLang="en-US" sz="2500" dirty="0"/>
              <a:t>No está destinado para distribución directa a los estudiantes.   </a:t>
            </a:r>
          </a:p>
          <a:p>
            <a:pPr lvl="1">
              <a:buFont typeface="Arial" charset="0"/>
              <a:buChar char="•"/>
            </a:pPr>
            <a:r>
              <a:rPr lang="es-US" altLang="en-US" sz="2500" dirty="0"/>
              <a:t>NIMAS es el único formato que recibimos. </a:t>
            </a:r>
          </a:p>
          <a:p>
            <a:pPr lvl="1">
              <a:buFont typeface="Arial" charset="0"/>
              <a:buChar char="•"/>
            </a:pPr>
            <a:r>
              <a:rPr lang="es-US" altLang="en-US" sz="2500" dirty="0"/>
              <a:t>NIMAS no es un “subproducto” de la producción de libros impresos o digitales </a:t>
            </a:r>
            <a:r>
              <a:rPr lang="es-US" altLang="en-US" sz="2500" dirty="0">
                <a:cs typeface="Calibri" panose="020F0502020204030204" pitchFamily="34" charset="0"/>
              </a:rPr>
              <a:t>—producir en NIMAS puede tomar hasta seis semanas o más</a:t>
            </a:r>
            <a:r>
              <a:rPr lang="es-US" alt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—</a:t>
            </a:r>
            <a:r>
              <a:rPr lang="es-US" altLang="en-US" sz="2500" dirty="0"/>
              <a:t>.</a:t>
            </a:r>
            <a:endParaRPr lang="es-US" altLang="en-US" sz="2500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dirty="0"/>
              <a:t>Cómo obtenemos los archivos</a:t>
            </a:r>
            <a:endParaRPr lang="es-US" altLang="en-US" noProof="0" dirty="0"/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US" altLang="en-US" dirty="0"/>
              <a:t>Bajo la ley IDEA 2004, el </a:t>
            </a:r>
            <a:r>
              <a:rPr lang="es-US" altLang="en-US" b="1" dirty="0"/>
              <a:t>único</a:t>
            </a:r>
            <a:r>
              <a:rPr lang="es-US" altLang="en-US" dirty="0"/>
              <a:t> mecanismo para </a:t>
            </a:r>
            <a:r>
              <a:rPr lang="es-US" altLang="en-US" i="1" dirty="0"/>
              <a:t>requerirle</a:t>
            </a:r>
            <a:r>
              <a:rPr lang="es-US" altLang="en-US" dirty="0"/>
              <a:t> NIMAS a la editorial es el contrato de adopción o el contrato de compra del libro.</a:t>
            </a:r>
            <a:endParaRPr lang="es-US" altLang="en-US" noProof="0" dirty="0"/>
          </a:p>
          <a:p>
            <a:pPr lvl="1">
              <a:buFont typeface="Arial" charset="0"/>
              <a:buChar char="•"/>
            </a:pPr>
            <a:r>
              <a:rPr lang="es-US" altLang="en-US" noProof="0" dirty="0"/>
              <a:t>No hay un requisito general de que las editoriales envíen archivos al NIMAC.</a:t>
            </a:r>
          </a:p>
          <a:p>
            <a:pPr lvl="1">
              <a:buFont typeface="Arial" charset="0"/>
              <a:buChar char="•"/>
            </a:pPr>
            <a:r>
              <a:rPr lang="es-US" altLang="en-US" noProof="0" dirty="0"/>
              <a:t>Los estados y distritos pueden requerir NIMAS cuando compran libros de texto nuevos desde el 2006. </a:t>
            </a:r>
          </a:p>
          <a:p>
            <a:pPr lvl="1">
              <a:buFont typeface="Arial" charset="0"/>
              <a:buChar char="•"/>
            </a:pPr>
            <a:r>
              <a:rPr lang="es-US" altLang="en-US" noProof="0" dirty="0"/>
              <a:t>Idealmente, cuando se incluye NIMAS en los contratos, un archivo ya estará disponible cuando se identifique una necesidad.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/>
          <a:lstStyle/>
          <a:p>
            <a:r>
              <a:rPr lang="es-US" altLang="en-US" dirty="0"/>
              <a:t>Tipos de materiales que recibimos</a:t>
            </a:r>
            <a:endParaRPr lang="es-US" altLang="en-US" noProof="0" dirty="0"/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66700" y="1219200"/>
            <a:ext cx="85344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US" altLang="en-US" sz="2600" noProof="0" dirty="0"/>
              <a:t>El NIMAC recibe una amplia gama de materiales de instrucción para uso por los estudiantes.</a:t>
            </a:r>
          </a:p>
          <a:p>
            <a:pPr lvl="1">
              <a:buFont typeface="Arial" charset="0"/>
              <a:buChar char="•"/>
            </a:pPr>
            <a:r>
              <a:rPr lang="es-US" altLang="en-US" sz="2600" noProof="0" dirty="0"/>
              <a:t>Estos incluyen </a:t>
            </a:r>
            <a:r>
              <a:rPr lang="es-PE" altLang="en-US" sz="2600" dirty="0"/>
              <a:t>libros de texto, cuadernos de trabajo, lecturas complementarias y materiales auxiliares como las hojas maestras para actividades.</a:t>
            </a:r>
          </a:p>
          <a:p>
            <a:pPr lvl="1">
              <a:buFont typeface="Arial" charset="0"/>
              <a:buChar char="•"/>
            </a:pPr>
            <a:r>
              <a:rPr lang="es-US" altLang="en-US" sz="2600" noProof="0" dirty="0"/>
              <a:t>Los materiales exonerados incluyen las ediciones para maestros, los títulos anteriores al 2006, libros de venta comercial, libros de texto universitarios, libros de consulta.</a:t>
            </a:r>
          </a:p>
          <a:p>
            <a:pPr lvl="1">
              <a:buFont typeface="Arial" charset="0"/>
              <a:buChar char="•"/>
            </a:pPr>
            <a:r>
              <a:rPr lang="es-US" altLang="en-US" sz="2600" dirty="0"/>
              <a:t>Ahora también podemos aceptar archivos en NIMAS para algunos materiales de instrucción digitales.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CB90D-C89F-48C5-80C1-C031EE299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r>
              <a:rPr lang="es-US" noProof="0" dirty="0"/>
              <a:t>¿Qué es un Usuario Autorizado?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BE043-CE18-4467-8F57-3665BCFE9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s-US" altLang="en-US" sz="2800" noProof="0" dirty="0"/>
              <a:t>Un Usuario Autorizado es alguien a quien su Coordinador Estatal ha designado para tener una cuenta que da acceso completo al repositorio del NIMAC.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s-US" altLang="en-US" sz="2800" noProof="0" dirty="0"/>
              <a:t>Estas personas por lo general pertenecen a la estructura educativa estatal, tal como un IRC o el departamento de educación del estado.</a:t>
            </a:r>
          </a:p>
        </p:txBody>
      </p:sp>
    </p:spTree>
    <p:extLst>
      <p:ext uri="{BB962C8B-B14F-4D97-AF65-F5344CB8AC3E}">
        <p14:creationId xmlns:p14="http://schemas.microsoft.com/office/powerpoint/2010/main" val="3297690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Usuarios Autorizados y los AMP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US" altLang="en-US" noProof="0" dirty="0"/>
              <a:t>Como Usuario Autorizado, puede buscar y descargar archivos del NIMAC.</a:t>
            </a:r>
          </a:p>
          <a:p>
            <a:pPr lvl="1">
              <a:buFont typeface="Arial" charset="0"/>
              <a:buChar char="•"/>
            </a:pPr>
            <a:r>
              <a:rPr lang="es-US" altLang="en-US" noProof="0" dirty="0"/>
              <a:t>También puede asignar archivos para descarga por los Productores de Medios Accesibles (AMP</a:t>
            </a:r>
            <a:r>
              <a:rPr lang="es-US" altLang="en-US" noProof="0"/>
              <a:t>) inscritos.</a:t>
            </a:r>
            <a:endParaRPr lang="es-US" altLang="en-US" noProof="0" dirty="0"/>
          </a:p>
          <a:p>
            <a:pPr lvl="1">
              <a:buFont typeface="Arial" charset="0"/>
              <a:buChar char="•"/>
            </a:pPr>
            <a:r>
              <a:rPr lang="es-US" altLang="en-US" noProof="0" dirty="0"/>
              <a:t>Las cuentas de los AMP están a libre disposición, pero tienen un acceso más limitado al repositorio.</a:t>
            </a:r>
          </a:p>
          <a:p>
            <a:pPr lvl="1">
              <a:buFont typeface="Arial" charset="0"/>
              <a:buChar char="•"/>
            </a:pPr>
            <a:r>
              <a:rPr lang="es-US" altLang="en-US" noProof="0" dirty="0"/>
              <a:t>Cubriremos la asignación de archivos a los AMP en la demostración.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Actualizaciones sobre políticas del NIMAC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7AC9C-CF90-4925-902E-826F41235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Nuevos lineamientos del NLS</a:t>
            </a:r>
            <a:endParaRPr lang="es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38347-0C87-46EB-A623-88E4423A5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pPr eaLnBrk="1" hangingPunct="1"/>
            <a:r>
              <a:rPr lang="es-US" altLang="en-US" sz="2600" noProof="0" dirty="0"/>
              <a:t>En febrero del 2021, el Servicio Nacional de Bibliotecas </a:t>
            </a:r>
            <a:r>
              <a:rPr lang="es-PE" altLang="en-US" sz="2600" dirty="0"/>
              <a:t>para Personas Ciegas y con Discapacidades para Leer Materiales Impresos (NLS) actualizó sus lineamientos para la admisibilidad.</a:t>
            </a:r>
            <a:endParaRPr lang="es-US" altLang="en-US" sz="2600" noProof="0" dirty="0"/>
          </a:p>
          <a:p>
            <a:pPr eaLnBrk="1" hangingPunct="1"/>
            <a:r>
              <a:rPr lang="es-US" altLang="en-US" sz="2600" noProof="0" dirty="0"/>
              <a:t>Los cambios en los lineamientos incluyeron ampliar las opciones de profesionales que pueden certificar la admisibilidad y eliminar el requisito de que un doctor en medicina certifique la admisibilidad de personas con discapacidades de lectura. </a:t>
            </a:r>
          </a:p>
          <a:p>
            <a:pPr eaLnBrk="1" hangingPunct="1"/>
            <a:r>
              <a:rPr lang="es-US" altLang="en-US" sz="2600" noProof="0" dirty="0"/>
              <a:t>Ya que IDEA 2004 se remite a los lineamientos del NLS para NIMAS, estos cambios también afectaron al NIMAC.</a:t>
            </a:r>
            <a:endParaRPr lang="es-US" sz="2600" noProof="0" dirty="0"/>
          </a:p>
        </p:txBody>
      </p:sp>
    </p:spTree>
    <p:extLst>
      <p:ext uri="{BB962C8B-B14F-4D97-AF65-F5344CB8AC3E}">
        <p14:creationId xmlns:p14="http://schemas.microsoft.com/office/powerpoint/2010/main" val="3238436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5868C-271D-4723-B1E6-82E479891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sz="4000" dirty="0"/>
              <a:t>Acuerdo de Limitación de Uso actualizado</a:t>
            </a:r>
            <a:endParaRPr lang="es-US" sz="40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13D1F-E1D5-4E05-998A-E0D74015D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17638"/>
            <a:ext cx="8534400" cy="4525963"/>
          </a:xfrm>
        </p:spPr>
        <p:txBody>
          <a:bodyPr/>
          <a:lstStyle/>
          <a:p>
            <a:pPr eaLnBrk="1" hangingPunct="1"/>
            <a:r>
              <a:rPr lang="es-US" altLang="en-US" sz="2500" noProof="0" dirty="0"/>
              <a:t>Para alinear nuestros acuerdos con los nuevos lineamientos del NLS, el NIMAC envió Acuerdos de Limitación de Uso (LUA) actualizados a todos los usuarios el año pasado.</a:t>
            </a:r>
          </a:p>
          <a:p>
            <a:pPr eaLnBrk="1" hangingPunct="1"/>
            <a:r>
              <a:rPr lang="es-US" altLang="en-US" sz="2500" noProof="0" dirty="0"/>
              <a:t>Para actualizar su acuerdo, por favor </a:t>
            </a:r>
            <a:r>
              <a:rPr lang="es-US" altLang="en-US" sz="2500" noProof="0" dirty="0">
                <a:hlinkClick r:id="rId2"/>
              </a:rPr>
              <a:t>descargue el LUA</a:t>
            </a:r>
            <a:r>
              <a:rPr lang="es-US" altLang="en-US" sz="2500" noProof="0" dirty="0"/>
              <a:t>, firme sus iniciales en cada página y llene la sección 13.0. </a:t>
            </a:r>
          </a:p>
          <a:p>
            <a:pPr eaLnBrk="1" hangingPunct="1"/>
            <a:r>
              <a:rPr lang="es-US" altLang="en-US" sz="2500" noProof="0" dirty="0"/>
              <a:t>Nos puede enviar el documento firmado por correo electrónico a </a:t>
            </a:r>
            <a:r>
              <a:rPr lang="es-US" altLang="en-US" sz="2500" noProof="0" dirty="0">
                <a:hlinkClick r:id="rId3"/>
              </a:rPr>
              <a:t>nimac@aph.org</a:t>
            </a:r>
            <a:r>
              <a:rPr lang="es-US" altLang="en-US" sz="2500" noProof="0" dirty="0"/>
              <a:t> o una copia impresa firmada por correo postal.</a:t>
            </a:r>
          </a:p>
          <a:p>
            <a:pPr eaLnBrk="1" hangingPunct="1"/>
            <a:r>
              <a:rPr lang="es-US" altLang="en-US" sz="2500" noProof="0" dirty="0"/>
              <a:t>El NIMAC ahora también puede aceptar firmas digitales autenticadas, si dispone de DocuSign u otro software para firmas.</a:t>
            </a:r>
          </a:p>
          <a:p>
            <a:endParaRPr lang="es-US" noProof="0" dirty="0"/>
          </a:p>
        </p:txBody>
      </p:sp>
    </p:spTree>
    <p:extLst>
      <p:ext uri="{BB962C8B-B14F-4D97-AF65-F5344CB8AC3E}">
        <p14:creationId xmlns:p14="http://schemas.microsoft.com/office/powerpoint/2010/main" val="153807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Servicios y funciones del sistema para los Usuarios Autorizados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sz="3800" noProof="0" dirty="0"/>
              <a:t>El servicio Watchlist de investigación y aceleración de entrega</a:t>
            </a:r>
          </a:p>
        </p:txBody>
      </p:sp>
      <p:sp>
        <p:nvSpPr>
          <p:cNvPr id="307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s-US" altLang="en-US" noProof="0" dirty="0"/>
              <a:t>Si un archivo que usted necesita no está disponible en el NIMAC, probablemente no tiene una manera de saber si “debería” estar en el NIMAC o no.</a:t>
            </a:r>
          </a:p>
          <a:p>
            <a:pPr marL="800100" lvl="1" indent="-342900">
              <a:buFont typeface="Arial" charset="0"/>
              <a:buChar char="•"/>
            </a:pPr>
            <a:r>
              <a:rPr lang="es-US" altLang="en-US" noProof="0" dirty="0"/>
              <a:t>Las cuentas de los AU tienen una función integrada en el sistema para agregar el ISBN de un título que necesitan a su Watchlist.</a:t>
            </a:r>
          </a:p>
          <a:p>
            <a:pPr marL="800100" lvl="1" indent="-342900">
              <a:buFont typeface="Arial" charset="0"/>
              <a:buChar char="•"/>
            </a:pPr>
            <a:r>
              <a:rPr lang="es-US" altLang="en-US" noProof="0" dirty="0"/>
              <a:t>El NIMAC investigará el material por usted y tratará de obtener NIMAS para el título.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Investigación de Watchlist</a:t>
            </a:r>
          </a:p>
        </p:txBody>
      </p:sp>
      <p:sp>
        <p:nvSpPr>
          <p:cNvPr id="317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382000" cy="5029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s-US" altLang="en-US" sz="2700" noProof="0" dirty="0"/>
              <a:t>Si el título está dentro del ámbito de NIMAS (es decir, no es una categoría exonerada), le solicitaremos el archivo a la editorial.</a:t>
            </a:r>
          </a:p>
          <a:p>
            <a:pPr marL="800100" lvl="1" indent="-342900">
              <a:buFont typeface="Arial" charset="0"/>
              <a:buChar char="•"/>
            </a:pPr>
            <a:r>
              <a:rPr lang="es-US" altLang="en-US" sz="2700" noProof="0" dirty="0"/>
              <a:t>Si el archivo ya está en producción, es posible que podamos acelerar su entrega a usted. </a:t>
            </a:r>
          </a:p>
          <a:p>
            <a:pPr marL="800100" lvl="1" indent="-342900">
              <a:buFont typeface="Arial" charset="0"/>
              <a:buChar char="•"/>
            </a:pPr>
            <a:r>
              <a:rPr lang="es-US" altLang="en-US" sz="2700" noProof="0" dirty="0"/>
              <a:t>Cuando el material solicitado esté disponible en el NIMAC, se le informará mediante un correo electrónico automático.</a:t>
            </a:r>
          </a:p>
          <a:p>
            <a:pPr marL="800100" lvl="1" indent="-342900">
              <a:buFont typeface="Arial" charset="0"/>
              <a:buChar char="•"/>
            </a:pPr>
            <a:r>
              <a:rPr lang="es-US" altLang="en-US" sz="2700" noProof="0" dirty="0"/>
              <a:t>Si el archivo está fuera del ámbito, investigaremos otras alternativas de accesibilidad y le proporcionaremos esa información.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/>
          <a:lstStyle/>
          <a:p>
            <a:r>
              <a:rPr lang="es-US" altLang="en-US" noProof="0" dirty="0"/>
              <a:t>Nota aparte: Notificaciones por correo electrónico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04800" y="1417638"/>
            <a:ext cx="8534400" cy="5165724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US" altLang="en-US" sz="2700" noProof="0" dirty="0"/>
              <a:t>El sistema del NIMAC genera correos electrónicos: </a:t>
            </a:r>
          </a:p>
          <a:p>
            <a:pPr lvl="2">
              <a:buFont typeface="Arial" charset="0"/>
              <a:buChar char="•"/>
            </a:pPr>
            <a:r>
              <a:rPr lang="es-US" altLang="en-US" sz="2300" noProof="0" dirty="0"/>
              <a:t>cuando un material en la Watchlist se vuelve disponible</a:t>
            </a:r>
          </a:p>
          <a:p>
            <a:pPr lvl="2">
              <a:buFont typeface="Arial" charset="0"/>
              <a:buChar char="•"/>
            </a:pPr>
            <a:r>
              <a:rPr lang="es-US" altLang="en-US" sz="2300" noProof="0" dirty="0"/>
              <a:t>cuando va a caducar la cuenta de un subusuario</a:t>
            </a:r>
          </a:p>
          <a:p>
            <a:pPr lvl="2">
              <a:buFont typeface="Arial" charset="0"/>
              <a:buChar char="•"/>
            </a:pPr>
            <a:r>
              <a:rPr lang="es-US" altLang="en-US" sz="2300" noProof="0" dirty="0"/>
              <a:t>cuando se ha procesado una solicitud de descarga y está lista (si ha seleccionado esa opción) </a:t>
            </a:r>
          </a:p>
          <a:p>
            <a:pPr lvl="1">
              <a:buFont typeface="Arial" charset="0"/>
              <a:buChar char="•"/>
            </a:pPr>
            <a:r>
              <a:rPr lang="es-US" altLang="en-US" sz="2700" noProof="0" dirty="0"/>
              <a:t>El remitente de estos correos electrónicos es:              </a:t>
            </a:r>
            <a:r>
              <a:rPr lang="es-US" altLang="en-US" sz="2300" u="sng" noProof="0" dirty="0">
                <a:hlinkClick r:id="rId3"/>
              </a:rPr>
              <a:t>noreply-NIMAC@overdrive.com</a:t>
            </a:r>
            <a:r>
              <a:rPr lang="es-US" altLang="en-US" sz="2300" noProof="0" dirty="0"/>
              <a:t> </a:t>
            </a:r>
          </a:p>
          <a:p>
            <a:pPr lvl="1">
              <a:buFont typeface="Arial" charset="0"/>
              <a:buChar char="•"/>
            </a:pPr>
            <a:r>
              <a:rPr lang="es-US" altLang="en-US" sz="2700" noProof="0" dirty="0"/>
              <a:t>Añadir esta dirección a sus contactos de correo electrónico podría evitar que se filtre como spam.</a:t>
            </a:r>
          </a:p>
          <a:p>
            <a:pPr lvl="1">
              <a:buFont typeface="Arial" charset="0"/>
              <a:buChar char="•"/>
            </a:pPr>
            <a:r>
              <a:rPr lang="es-US" altLang="en-US" sz="2700" noProof="0" dirty="0"/>
              <a:t>Contáctenos si necesita ayuda adicional.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MathML y NIMAS</a:t>
            </a:r>
          </a:p>
        </p:txBody>
      </p:sp>
      <p:sp>
        <p:nvSpPr>
          <p:cNvPr id="3277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166018"/>
            <a:ext cx="8305800" cy="4525963"/>
          </a:xfrm>
        </p:spPr>
        <p:txBody>
          <a:bodyPr/>
          <a:lstStyle/>
          <a:p>
            <a:r>
              <a:rPr lang="es-US" altLang="en-US" noProof="0" dirty="0"/>
              <a:t>MathML es un </a:t>
            </a:r>
            <a:r>
              <a:rPr lang="es-US" altLang="en-US" dirty="0"/>
              <a:t>marcado opcional en XML para </a:t>
            </a:r>
            <a:r>
              <a:rPr lang="es-US" altLang="en-US" noProof="0" dirty="0"/>
              <a:t>notaciones matemáticas y científicas.</a:t>
            </a:r>
          </a:p>
          <a:p>
            <a:r>
              <a:rPr lang="es-US" altLang="en-US" noProof="0" dirty="0"/>
              <a:t>La ventaja de MathML es que, cuando el programa de software es compatible, se puede usar para generar automáticamente braille u otros formatos. </a:t>
            </a:r>
          </a:p>
          <a:p>
            <a:r>
              <a:rPr lang="es-US" altLang="en-US" noProof="0" dirty="0"/>
              <a:t>En el pasado, las matemáticas generalmente se proporcionaban en NIMAS como imágenes, que no se pueden convertir automáticamente a braille.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Descarga sin MathML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s-US" altLang="en-US" noProof="0" dirty="0"/>
              <a:t>Muchas editoriales ahora proporcionan MathML en sus archivos NIMAS, pero no todos los programas de software son compatibles con MathML.</a:t>
            </a:r>
          </a:p>
          <a:p>
            <a:r>
              <a:rPr lang="es-US" altLang="en-US" noProof="0" dirty="0"/>
              <a:t>Si un archivo NIMAS incluye MathML, pero su software no es compatible con MathML, puede seleccionar que el archivo se descargue sin MathML.</a:t>
            </a:r>
          </a:p>
          <a:p>
            <a:r>
              <a:rPr lang="es-US" altLang="en-US" noProof="0" dirty="0"/>
              <a:t>Le mostraremos esta opción de descarga en la demostración.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0BA04-C58D-403C-8D50-89662FDE9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noProof="0" dirty="0"/>
              <a:t>¿</a:t>
            </a:r>
            <a:r>
              <a:rPr lang="es-US" dirty="0"/>
              <a:t>El archivo i</a:t>
            </a:r>
            <a:r>
              <a:rPr lang="es-US" noProof="0" dirty="0"/>
              <a:t>ncluye MathML?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D79A3-317A-48BA-8A2B-B825EE54B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S" altLang="en-US" noProof="0" dirty="0"/>
              <a:t>El sistema del NIMAC mostrará la opción de descarga “Sin MathML” solo si MathML está presente en el archivo.</a:t>
            </a:r>
          </a:p>
          <a:p>
            <a:r>
              <a:rPr lang="es-US" altLang="en-US" noProof="0" dirty="0"/>
              <a:t>Esa es una manera fácil de saber si un archivo contiene MathML.</a:t>
            </a:r>
          </a:p>
          <a:p>
            <a:r>
              <a:rPr lang="es-US" altLang="en-US" noProof="0" dirty="0"/>
              <a:t>También hay otras dos formas: verificando en el registro del sistema o en el archivo XML.</a:t>
            </a:r>
            <a:endParaRPr lang="es-US" noProof="0" dirty="0"/>
          </a:p>
        </p:txBody>
      </p:sp>
    </p:spTree>
    <p:extLst>
      <p:ext uri="{BB962C8B-B14F-4D97-AF65-F5344CB8AC3E}">
        <p14:creationId xmlns:p14="http://schemas.microsoft.com/office/powerpoint/2010/main" val="2007801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44304-FA64-46E6-8389-E2BCE7F5D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s-US" noProof="0" dirty="0"/>
              <a:t>1. Opción de descarga sin MathML</a:t>
            </a:r>
          </a:p>
        </p:txBody>
      </p:sp>
      <p:pic>
        <p:nvPicPr>
          <p:cNvPr id="4" name="Content Placeholder 3" descr="Download request screen with Full Download - No MathML selected">
            <a:extLst>
              <a:ext uri="{FF2B5EF4-FFF2-40B4-BE49-F238E27FC236}">
                <a16:creationId xmlns:a16="http://schemas.microsoft.com/office/drawing/2014/main" id="{BED92D2E-8885-4D03-A2D3-917ED1EF1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6113" y="1600200"/>
            <a:ext cx="629177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574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5AB76-7765-4208-B438-7F56DBFB2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s-US" noProof="0" dirty="0"/>
              <a:t>2. MathML en el registro del sistema</a:t>
            </a:r>
          </a:p>
        </p:txBody>
      </p:sp>
      <p:pic>
        <p:nvPicPr>
          <p:cNvPr id="4" name="Content Placeholder 14" descr="Screen capture of a full record showing that MathML 3.0 is present in the file.">
            <a:extLst>
              <a:ext uri="{FF2B5EF4-FFF2-40B4-BE49-F238E27FC236}">
                <a16:creationId xmlns:a16="http://schemas.microsoft.com/office/drawing/2014/main" id="{35FDBF2A-D3E8-44A6-BD52-5D8D40E52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5943" y="1600200"/>
            <a:ext cx="6352113" cy="4525963"/>
          </a:xfrm>
        </p:spPr>
      </p:pic>
    </p:spTree>
    <p:extLst>
      <p:ext uri="{BB962C8B-B14F-4D97-AF65-F5344CB8AC3E}">
        <p14:creationId xmlns:p14="http://schemas.microsoft.com/office/powerpoint/2010/main" val="856349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C5D2F-A8B9-4BD4-83DE-412144444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noProof="0" dirty="0"/>
              <a:t>3. MathML se menciona en la parte superior del archivo XML</a:t>
            </a:r>
          </a:p>
        </p:txBody>
      </p:sp>
      <p:pic>
        <p:nvPicPr>
          <p:cNvPr id="4" name="Content Placeholder 8" descr="Snip of the top of an XML file, showing highlights of the references to MathML.">
            <a:extLst>
              <a:ext uri="{FF2B5EF4-FFF2-40B4-BE49-F238E27FC236}">
                <a16:creationId xmlns:a16="http://schemas.microsoft.com/office/drawing/2014/main" id="{3D8D99B0-5351-4099-8B20-1666AC6A5E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770" y="2804572"/>
            <a:ext cx="8229600" cy="1386428"/>
          </a:xfrm>
        </p:spPr>
      </p:pic>
    </p:spTree>
    <p:extLst>
      <p:ext uri="{BB962C8B-B14F-4D97-AF65-F5344CB8AC3E}">
        <p14:creationId xmlns:p14="http://schemas.microsoft.com/office/powerpoint/2010/main" val="3791210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/>
          <a:lstStyle/>
          <a:p>
            <a:r>
              <a:rPr lang="es-US" altLang="en-US" sz="4000" noProof="0" dirty="0"/>
              <a:t>Producción de formatos usando NIMAS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304800" y="1455738"/>
            <a:ext cx="8534400" cy="4572000"/>
          </a:xfrm>
        </p:spPr>
        <p:txBody>
          <a:bodyPr/>
          <a:lstStyle/>
          <a:p>
            <a:r>
              <a:rPr lang="es-US" altLang="en-US" sz="3000" noProof="0" dirty="0"/>
              <a:t>Los AMP por lo general usan software de propiedad exclusiva para producir los formatos accesibles.</a:t>
            </a:r>
          </a:p>
          <a:p>
            <a:r>
              <a:rPr lang="es-US" altLang="en-US" sz="3000" noProof="0" dirty="0"/>
              <a:t>Dar capacitación sobre cómo utilizar software de terceros o establecer flujos de trabajo de producción por lo general no está dentro del ámbito del NIMAC.</a:t>
            </a:r>
          </a:p>
          <a:p>
            <a:r>
              <a:rPr lang="es-US" altLang="en-US" sz="3000" noProof="0" dirty="0"/>
              <a:t>Sin embargo, tenemos el gusto de ofrecer una oportunidad especial a fines de la primavera / inicio del verano para transcriptores de braille.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sz="4000" noProof="0" dirty="0"/>
              <a:t>Capacitación para transcriptores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495800"/>
          </a:xfrm>
        </p:spPr>
        <p:txBody>
          <a:bodyPr/>
          <a:lstStyle/>
          <a:p>
            <a:r>
              <a:rPr lang="es-US" altLang="en-US" sz="3200" noProof="0" dirty="0"/>
              <a:t>En mayo y junio del 2022, el NIMAC organizará una serie de seminarios web de capacitación para transcriptores de braille.</a:t>
            </a:r>
          </a:p>
          <a:p>
            <a:r>
              <a:rPr lang="es-US" altLang="en-US" sz="3200" noProof="0" dirty="0"/>
              <a:t>Se ofrecerá un curso separado para usuarios de Duxbury y de Braille 2000.</a:t>
            </a:r>
          </a:p>
          <a:p>
            <a:r>
              <a:rPr lang="es-US" altLang="en-US" sz="3200" noProof="0" dirty="0"/>
              <a:t>Estos cursos se brindarán gratuitamente y se archivarán en el APH Hive.</a:t>
            </a:r>
          </a:p>
          <a:p>
            <a:r>
              <a:rPr lang="es-US" altLang="en-US" sz="3200" noProof="0" dirty="0"/>
              <a:t>¡Difundiremos más información pronto!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apture of NIMAC informational website homepage, with the link to AU resources circled">
            <a:extLst>
              <a:ext uri="{FF2B5EF4-FFF2-40B4-BE49-F238E27FC236}">
                <a16:creationId xmlns:a16="http://schemas.microsoft.com/office/drawing/2014/main" id="{95C60A30-A6D1-4BD3-9854-E22FA71D4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428196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Demostración en vivo: Su cuenta de Usuario Autorizado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¡Qué cubriremos!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68086" y="1219200"/>
            <a:ext cx="8229600" cy="5029200"/>
          </a:xfrm>
        </p:spPr>
        <p:txBody>
          <a:bodyPr/>
          <a:lstStyle/>
          <a:p>
            <a:r>
              <a:rPr lang="es-US" altLang="en-US" noProof="0" dirty="0"/>
              <a:t>Lo básico</a:t>
            </a:r>
          </a:p>
          <a:p>
            <a:pPr lvl="1"/>
            <a:r>
              <a:rPr lang="es-US" altLang="en-US" noProof="0" dirty="0"/>
              <a:t>Buscar</a:t>
            </a:r>
          </a:p>
          <a:p>
            <a:pPr lvl="1"/>
            <a:r>
              <a:rPr lang="es-US" altLang="en-US" noProof="0" dirty="0"/>
              <a:t>Descargar </a:t>
            </a:r>
          </a:p>
          <a:p>
            <a:pPr lvl="1"/>
            <a:r>
              <a:rPr lang="es-US" altLang="en-US" noProof="0" dirty="0"/>
              <a:t>Asignar archivos a un AMP</a:t>
            </a:r>
          </a:p>
          <a:p>
            <a:r>
              <a:rPr lang="es-US" altLang="en-US" noProof="0" dirty="0"/>
              <a:t>Funciones adicionales del sistema</a:t>
            </a:r>
          </a:p>
          <a:p>
            <a:pPr lvl="1"/>
            <a:r>
              <a:rPr lang="es-US" altLang="en-US" noProof="0" dirty="0"/>
              <a:t>La Watchlist</a:t>
            </a:r>
          </a:p>
          <a:p>
            <a:pPr lvl="1"/>
            <a:r>
              <a:rPr lang="es-US" altLang="en-US" noProof="0" dirty="0"/>
              <a:t>Información de contacto de las editoriales y los AMP</a:t>
            </a:r>
          </a:p>
          <a:p>
            <a:pPr lvl="1"/>
            <a:r>
              <a:rPr lang="es-US" altLang="en-US" noProof="0" dirty="0"/>
              <a:t>Agregar a subusuarios</a:t>
            </a:r>
          </a:p>
          <a:p>
            <a:pPr lvl="1"/>
            <a:r>
              <a:rPr lang="es-US" altLang="en-US" noProof="0" dirty="0"/>
              <a:t>Informes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¿Preguntas?</a:t>
            </a:r>
          </a:p>
        </p:txBody>
      </p:sp>
      <p:sp>
        <p:nvSpPr>
          <p:cNvPr id="419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678363"/>
          </a:xfrm>
        </p:spPr>
        <p:txBody>
          <a:bodyPr/>
          <a:lstStyle/>
          <a:p>
            <a:r>
              <a:rPr lang="es-US" altLang="en-US" noProof="0" dirty="0"/>
              <a:t>Si tiene alguna pregunta sobre cómo usar el sistema del NIMAC o sobre el estado de los archivos en el sistema del NIMAC, por favor comuníquese con nosotros para obtener asistencia: </a:t>
            </a:r>
          </a:p>
          <a:p>
            <a:pPr algn="ctr">
              <a:buFontTx/>
              <a:buNone/>
            </a:pPr>
            <a:endParaRPr lang="es-US" altLang="en-US" sz="1200" noProof="0" dirty="0">
              <a:hlinkClick r:id="rId2"/>
            </a:endParaRPr>
          </a:p>
          <a:p>
            <a:pPr algn="ctr">
              <a:buFontTx/>
              <a:buNone/>
            </a:pPr>
            <a:r>
              <a:rPr lang="es-US" altLang="en-US" noProof="0" dirty="0">
                <a:hlinkClick r:id="rId2"/>
              </a:rPr>
              <a:t>nimac@aph.org</a:t>
            </a:r>
            <a:r>
              <a:rPr lang="es-US" altLang="en-US" noProof="0" dirty="0"/>
              <a:t>  </a:t>
            </a:r>
          </a:p>
          <a:p>
            <a:pPr algn="ctr">
              <a:buFontTx/>
              <a:buNone/>
            </a:pPr>
            <a:r>
              <a:rPr lang="es-US" altLang="en-US" noProof="0" dirty="0"/>
              <a:t>877-526-4622</a:t>
            </a:r>
          </a:p>
          <a:p>
            <a:pPr>
              <a:buFontTx/>
              <a:buNone/>
            </a:pPr>
            <a:r>
              <a:rPr lang="es-US" altLang="en-US" sz="1400" noProof="0" dirty="0"/>
              <a:t>		</a:t>
            </a:r>
          </a:p>
          <a:p>
            <a:pPr>
              <a:buFontTx/>
              <a:buNone/>
            </a:pPr>
            <a:endParaRPr lang="es-US" altLang="en-US" sz="1400" noProof="0" dirty="0"/>
          </a:p>
          <a:p>
            <a:pPr>
              <a:buNone/>
            </a:pPr>
            <a:r>
              <a:rPr lang="es-US" altLang="en-US" sz="1400" noProof="0" dirty="0"/>
              <a:t>	</a:t>
            </a:r>
            <a:r>
              <a:rPr lang="es-US" sz="1400" dirty="0">
                <a:solidFill>
                  <a:srgbClr val="000099"/>
                </a:solidFill>
              </a:rPr>
              <a:t>El contenido de este recurso fue desarrollado bajo una subvención del Departamento de Educación de EE. UU., #H327E210001. Sin embargo, este contenido no representa necesariamente la política del Departamento de Educación de EE. UU., y el lector no debe suponer un respaldo del gobierno federal. Responsable del Proyecto: Rebecca Sheffield.</a:t>
            </a:r>
            <a:endParaRPr lang="es-US" alt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2114593-BF6D-42F1-8DA9-2DDAC4793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9777405-31FD-46C8-8F8A-E165F69A36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AE97D7-9B33-4815-9F60-233D1EECF5B8}">
  <ds:schemaRefs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38fd74c8-805e-4dcb-8927-c1278a3ad9fc"/>
    <ds:schemaRef ds:uri="http://www.w3.org/XML/1998/namespace"/>
    <ds:schemaRef ds:uri="5101da5b-6c2e-4d78-9a91-ac859c4bc6fa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28246</TotalTime>
  <Words>1532</Words>
  <Application>Microsoft Office PowerPoint</Application>
  <PresentationFormat>On-screen Show (4:3)</PresentationFormat>
  <Paragraphs>126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Tahoma</vt:lpstr>
      <vt:lpstr>NIMAClayout</vt:lpstr>
      <vt:lpstr>PowerPoint Presentation</vt:lpstr>
      <vt:lpstr>El seminario web de hoy</vt:lpstr>
      <vt:lpstr>NIMAC: Información básica</vt:lpstr>
      <vt:lpstr>El Proyecto NIMAC</vt:lpstr>
      <vt:lpstr>¿Qué es NIMAS?</vt:lpstr>
      <vt:lpstr>Cómo obtenemos los archivos</vt:lpstr>
      <vt:lpstr>Tipos de materiales que recibimos</vt:lpstr>
      <vt:lpstr>¿Qué es un Usuario Autorizado?</vt:lpstr>
      <vt:lpstr>Usuarios Autorizados y los AMP</vt:lpstr>
      <vt:lpstr>Actualizaciones sobre políticas del NIMAC</vt:lpstr>
      <vt:lpstr>Nuevos lineamientos del NLS</vt:lpstr>
      <vt:lpstr>Acuerdo de Limitación de Uso actualizado</vt:lpstr>
      <vt:lpstr>Servicios y funciones del sistema para los Usuarios Autorizados</vt:lpstr>
      <vt:lpstr>El servicio Watchlist de investigación y aceleración de entrega</vt:lpstr>
      <vt:lpstr>Investigación de Watchlist</vt:lpstr>
      <vt:lpstr>Nota aparte: Notificaciones por correo electrónico</vt:lpstr>
      <vt:lpstr>MathML y NIMAS</vt:lpstr>
      <vt:lpstr>Descarga sin MathML</vt:lpstr>
      <vt:lpstr>¿El archivo incluye MathML?</vt:lpstr>
      <vt:lpstr>1. Opción de descarga sin MathML</vt:lpstr>
      <vt:lpstr>2. MathML en el registro del sistema</vt:lpstr>
      <vt:lpstr>3. MathML se menciona en la parte superior del archivo XML</vt:lpstr>
      <vt:lpstr>Producción de formatos usando NIMAS</vt:lpstr>
      <vt:lpstr>Capacitación para transcriptores</vt:lpstr>
      <vt:lpstr>PowerPoint Presentation</vt:lpstr>
      <vt:lpstr>Demostración en vivo: Su cuenta de Usuario Autorizado</vt:lpstr>
      <vt:lpstr>¡Qué cubriremos!</vt:lpstr>
      <vt:lpstr>¿Preguntas?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Monica Garcia Moran</cp:lastModifiedBy>
  <cp:revision>1241</cp:revision>
  <dcterms:created xsi:type="dcterms:W3CDTF">2006-11-09T18:18:09Z</dcterms:created>
  <dcterms:modified xsi:type="dcterms:W3CDTF">2022-06-08T14:02:10Z</dcterms:modified>
</cp:coreProperties>
</file>