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50"/>
  </p:notesMasterIdLst>
  <p:handoutMasterIdLst>
    <p:handoutMasterId r:id="rId51"/>
  </p:handoutMasterIdLst>
  <p:sldIdLst>
    <p:sldId id="256" r:id="rId5"/>
    <p:sldId id="586" r:id="rId6"/>
    <p:sldId id="570" r:id="rId7"/>
    <p:sldId id="549" r:id="rId8"/>
    <p:sldId id="594" r:id="rId9"/>
    <p:sldId id="595" r:id="rId10"/>
    <p:sldId id="596" r:id="rId11"/>
    <p:sldId id="550" r:id="rId12"/>
    <p:sldId id="630" r:id="rId13"/>
    <p:sldId id="556" r:id="rId14"/>
    <p:sldId id="555" r:id="rId15"/>
    <p:sldId id="633" r:id="rId16"/>
    <p:sldId id="634" r:id="rId17"/>
    <p:sldId id="618" r:id="rId18"/>
    <p:sldId id="619" r:id="rId19"/>
    <p:sldId id="620" r:id="rId20"/>
    <p:sldId id="632" r:id="rId21"/>
    <p:sldId id="626" r:id="rId22"/>
    <p:sldId id="627" r:id="rId23"/>
    <p:sldId id="571" r:id="rId24"/>
    <p:sldId id="572" r:id="rId25"/>
    <p:sldId id="592" r:id="rId26"/>
    <p:sldId id="599" r:id="rId27"/>
    <p:sldId id="561" r:id="rId28"/>
    <p:sldId id="600" r:id="rId29"/>
    <p:sldId id="601" r:id="rId30"/>
    <p:sldId id="602" r:id="rId31"/>
    <p:sldId id="603" r:id="rId32"/>
    <p:sldId id="604" r:id="rId33"/>
    <p:sldId id="631" r:id="rId34"/>
    <p:sldId id="605" r:id="rId35"/>
    <p:sldId id="606" r:id="rId36"/>
    <p:sldId id="607" r:id="rId37"/>
    <p:sldId id="608" r:id="rId38"/>
    <p:sldId id="609" r:id="rId39"/>
    <p:sldId id="610" r:id="rId40"/>
    <p:sldId id="611" r:id="rId41"/>
    <p:sldId id="612" r:id="rId42"/>
    <p:sldId id="613" r:id="rId43"/>
    <p:sldId id="614" r:id="rId44"/>
    <p:sldId id="615" r:id="rId45"/>
    <p:sldId id="616" r:id="rId46"/>
    <p:sldId id="578" r:id="rId47"/>
    <p:sldId id="579" r:id="rId48"/>
    <p:sldId id="617" r:id="rId4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istina" initials="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56" autoAdjust="0"/>
    <p:restoredTop sz="86397" autoAdjust="0"/>
  </p:normalViewPr>
  <p:slideViewPr>
    <p:cSldViewPr>
      <p:cViewPr varScale="1">
        <p:scale>
          <a:sx n="80" d="100"/>
          <a:sy n="80" d="100"/>
        </p:scale>
        <p:origin x="1910"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88"/>
    </p:cViewPr>
  </p:sorterViewPr>
  <p:notesViewPr>
    <p:cSldViewPr>
      <p:cViewPr varScale="1">
        <p:scale>
          <a:sx n="52" d="100"/>
          <a:sy n="52" d="100"/>
        </p:scale>
        <p:origin x="-2820"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dirty="0">
                <a:latin typeface="Arial" charset="0"/>
                <a:cs typeface="+mn-cs"/>
              </a:defRPr>
            </a:lvl1pPr>
          </a:lstStyle>
          <a:p>
            <a:pPr>
              <a:defRPr/>
            </a:pPr>
            <a:endParaRPr lang="en-US" dirty="0"/>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1016C09C-161B-4F89-93C2-053DCA9B58B8}"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dirty="0">
                <a:latin typeface="Arial" charset="0"/>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2D7CFA50-1485-4F11-885A-0A7069D9BCF2}" type="slidenum">
              <a:rPr lang="en-US" altLang="en-US"/>
              <a:pPr/>
              <a:t>‹#›</a:t>
            </a:fld>
            <a:endParaRPr lang="en-US" altLang="en-US" dirty="0"/>
          </a:p>
        </p:txBody>
      </p:sp>
    </p:spTree>
    <p:extLst>
      <p:ext uri="{BB962C8B-B14F-4D97-AF65-F5344CB8AC3E}">
        <p14:creationId xmlns:p14="http://schemas.microsoft.com/office/powerpoint/2010/main" val="1878204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DD1A7C03-7E77-4A4B-8FB5-9AC7CA095585}" type="slidenum">
              <a:rPr lang="en-US" altLang="en-US"/>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4</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A7F035DF-A6DF-47A8-AD82-EA85D3755345}" type="slidenum">
              <a:rPr lang="en-US" altLang="en-US"/>
              <a:pPr/>
              <a:t>5</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DEF7EB8D-F0A6-46CF-ABD7-3719ACBFE02A}" type="slidenum">
              <a:rPr lang="en-US" altLang="en-US"/>
              <a:pPr/>
              <a:t>6</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8</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9</a:t>
            </a:fld>
            <a:endParaRPr lang="en-US" altLang="en-US" dirty="0"/>
          </a:p>
        </p:txBody>
      </p:sp>
    </p:spTree>
    <p:extLst>
      <p:ext uri="{BB962C8B-B14F-4D97-AF65-F5344CB8AC3E}">
        <p14:creationId xmlns:p14="http://schemas.microsoft.com/office/powerpoint/2010/main" val="1555331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4" name="3 Marcador de número de diapositiva"/>
          <p:cNvSpPr>
            <a:spLocks noGrp="1"/>
          </p:cNvSpPr>
          <p:nvPr>
            <p:ph type="sldNum" sz="quarter" idx="10"/>
          </p:nvPr>
        </p:nvSpPr>
        <p:spPr/>
        <p:txBody>
          <a:bodyPr/>
          <a:lstStyle/>
          <a:p>
            <a:fld id="{2D7CFA50-1485-4F11-885A-0A7069D9BCF2}" type="slidenum">
              <a:rPr lang="en-US" altLang="en-US" smtClean="0"/>
              <a:pPr/>
              <a:t>12</a:t>
            </a:fld>
            <a:endParaRPr lang="en-US" altLang="en-US" dirty="0"/>
          </a:p>
        </p:txBody>
      </p:sp>
    </p:spTree>
    <p:extLst>
      <p:ext uri="{BB962C8B-B14F-4D97-AF65-F5344CB8AC3E}">
        <p14:creationId xmlns:p14="http://schemas.microsoft.com/office/powerpoint/2010/main" val="689598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112C2DF1-24F3-44D9-BC58-55E0D3828AD8}" type="slidenum">
              <a:rPr lang="en-US" altLang="en-US"/>
              <a:pPr/>
              <a:t>15</a:t>
            </a:fld>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82D318FF-2613-4B2F-AD96-85EF232DDA3E}" type="slidenum">
              <a:rPr lang="en-US" altLang="en-US"/>
              <a:pPr/>
              <a:t>16</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82D318FF-2613-4B2F-AD96-85EF232DDA3E}" type="slidenum">
              <a:rPr lang="en-US" altLang="en-US"/>
              <a:pPr/>
              <a:t>17</a:t>
            </a:fld>
            <a:endParaRPr lang="en-US" altLang="en-US" dirty="0"/>
          </a:p>
        </p:txBody>
      </p:sp>
    </p:spTree>
    <p:extLst>
      <p:ext uri="{BB962C8B-B14F-4D97-AF65-F5344CB8AC3E}">
        <p14:creationId xmlns:p14="http://schemas.microsoft.com/office/powerpoint/2010/main" val="318042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21</a:t>
            </a:fld>
            <a:endParaRPr lang="en-US" altLang="en-US" dirty="0"/>
          </a:p>
        </p:txBody>
      </p:sp>
    </p:spTree>
    <p:extLst>
      <p:ext uri="{BB962C8B-B14F-4D97-AF65-F5344CB8AC3E}">
        <p14:creationId xmlns:p14="http://schemas.microsoft.com/office/powerpoint/2010/main" val="1949860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ChangeArrowheads="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dirty="0"/>
          </a:p>
        </p:txBody>
      </p:sp>
      <p:sp>
        <p:nvSpPr>
          <p:cNvPr id="15364" name="Slide Number Placeholder 3"/>
          <p:cNvSpPr>
            <a:spLocks noGrp="1"/>
          </p:cNvSpPr>
          <p:nvPr>
            <p:ph type="sldNum" sz="quarter" idx="5"/>
          </p:nvPr>
        </p:nvSpPr>
        <p:spPr>
          <a:noFill/>
        </p:spPr>
        <p:txBody>
          <a:bodyPr/>
          <a:lstStyle/>
          <a:p>
            <a:fld id="{A964E3B5-D003-40B7-B02E-A3C5B7E374E1}" type="slidenum">
              <a:rPr lang="en-US" altLang="en-US"/>
              <a:pPr/>
              <a:t>24</a:t>
            </a:fld>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altLang="en-US" dirty="0"/>
          </a:p>
        </p:txBody>
      </p:sp>
      <p:sp>
        <p:nvSpPr>
          <p:cNvPr id="22532" name="Slide Number Placeholder 3"/>
          <p:cNvSpPr>
            <a:spLocks noGrp="1"/>
          </p:cNvSpPr>
          <p:nvPr>
            <p:ph type="sldNum" sz="quarter" idx="5"/>
          </p:nvPr>
        </p:nvSpPr>
        <p:spPr>
          <a:noFill/>
        </p:spPr>
        <p:txBody>
          <a:bodyPr/>
          <a:lstStyle/>
          <a:p>
            <a:fld id="{44FA89D3-7682-4E60-9F05-076FF7D4DDEA}" type="slidenum">
              <a:rPr lang="en-US" altLang="en-US"/>
              <a:pPr/>
              <a:t>25</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endParaRPr lang="en-US" altLang="en-US" dirty="0"/>
          </a:p>
        </p:txBody>
      </p:sp>
      <p:sp>
        <p:nvSpPr>
          <p:cNvPr id="24580" name="Slide Number Placeholder 3"/>
          <p:cNvSpPr>
            <a:spLocks noGrp="1"/>
          </p:cNvSpPr>
          <p:nvPr>
            <p:ph type="sldNum" sz="quarter" idx="5"/>
          </p:nvPr>
        </p:nvSpPr>
        <p:spPr>
          <a:noFill/>
        </p:spPr>
        <p:txBody>
          <a:bodyPr/>
          <a:lstStyle/>
          <a:p>
            <a:fld id="{02E835F0-FF66-4C73-9E81-809176FE5DA2}" type="slidenum">
              <a:rPr lang="en-US" altLang="en-US"/>
              <a:pPr/>
              <a:t>26</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altLang="en-US" dirty="0"/>
          </a:p>
        </p:txBody>
      </p:sp>
      <p:sp>
        <p:nvSpPr>
          <p:cNvPr id="26628" name="Slide Number Placeholder 3"/>
          <p:cNvSpPr>
            <a:spLocks noGrp="1"/>
          </p:cNvSpPr>
          <p:nvPr>
            <p:ph type="sldNum" sz="quarter" idx="5"/>
          </p:nvPr>
        </p:nvSpPr>
        <p:spPr>
          <a:noFill/>
        </p:spPr>
        <p:txBody>
          <a:bodyPr/>
          <a:lstStyle/>
          <a:p>
            <a:fld id="{0E2CA8D5-2510-4000-A292-EC98962A31CC}" type="slidenum">
              <a:rPr lang="en-US" altLang="en-US"/>
              <a:pPr/>
              <a:t>27</a:t>
            </a:fld>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altLang="en-US" dirty="0"/>
          </a:p>
        </p:txBody>
      </p:sp>
      <p:sp>
        <p:nvSpPr>
          <p:cNvPr id="28676" name="Slide Number Placeholder 3"/>
          <p:cNvSpPr>
            <a:spLocks noGrp="1"/>
          </p:cNvSpPr>
          <p:nvPr>
            <p:ph type="sldNum" sz="quarter" idx="5"/>
          </p:nvPr>
        </p:nvSpPr>
        <p:spPr>
          <a:noFill/>
        </p:spPr>
        <p:txBody>
          <a:bodyPr/>
          <a:lstStyle/>
          <a:p>
            <a:fld id="{236FDF5D-12C2-4AE2-97F1-0D957C40E75C}" type="slidenum">
              <a:rPr lang="en-US" altLang="en-US"/>
              <a:pPr/>
              <a:t>28</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altLang="en-US" dirty="0"/>
          </a:p>
        </p:txBody>
      </p:sp>
      <p:sp>
        <p:nvSpPr>
          <p:cNvPr id="30724" name="Slide Number Placeholder 3"/>
          <p:cNvSpPr>
            <a:spLocks noGrp="1"/>
          </p:cNvSpPr>
          <p:nvPr>
            <p:ph type="sldNum" sz="quarter" idx="5"/>
          </p:nvPr>
        </p:nvSpPr>
        <p:spPr>
          <a:noFill/>
        </p:spPr>
        <p:txBody>
          <a:bodyPr/>
          <a:lstStyle/>
          <a:p>
            <a:fld id="{9A850958-A3E2-4592-AA1D-1569331F2942}" type="slidenum">
              <a:rPr lang="en-US" altLang="en-US"/>
              <a:pPr/>
              <a:t>29</a:t>
            </a:fld>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p:cNvSpPr>
          <p:nvPr>
            <p:ph type="body" idx="1"/>
          </p:nvPr>
        </p:nvSpPr>
        <p:spPr>
          <a:noFill/>
          <a:ln/>
        </p:spPr>
        <p:txBody>
          <a:bodyPr/>
          <a:lstStyle/>
          <a:p>
            <a:endParaRPr lang="en-US" altLang="en-US" dirty="0"/>
          </a:p>
        </p:txBody>
      </p:sp>
      <p:sp>
        <p:nvSpPr>
          <p:cNvPr id="39940" name="Slide Number Placeholder 3"/>
          <p:cNvSpPr>
            <a:spLocks noGrp="1"/>
          </p:cNvSpPr>
          <p:nvPr>
            <p:ph type="sldNum" sz="quarter" idx="5"/>
          </p:nvPr>
        </p:nvSpPr>
        <p:spPr>
          <a:noFill/>
        </p:spPr>
        <p:txBody>
          <a:bodyPr/>
          <a:lstStyle/>
          <a:p>
            <a:fld id="{2F99F05D-0CF1-4B66-BF77-0D12B8CC714E}" type="slidenum">
              <a:rPr lang="en-US" altLang="en-US"/>
              <a:pPr/>
              <a:t>43</a:t>
            </a:fld>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altLang="en-US" dirty="0"/>
          </a:p>
        </p:txBody>
      </p:sp>
      <p:sp>
        <p:nvSpPr>
          <p:cNvPr id="58372" name="Slide Number Placeholder 3"/>
          <p:cNvSpPr>
            <a:spLocks noGrp="1"/>
          </p:cNvSpPr>
          <p:nvPr>
            <p:ph type="sldNum" sz="quarter" idx="5"/>
          </p:nvPr>
        </p:nvSpPr>
        <p:spPr>
          <a:noFill/>
        </p:spPr>
        <p:txBody>
          <a:bodyPr/>
          <a:lstStyle/>
          <a:p>
            <a:fld id="{DAD2258F-CCC4-4829-8A4A-355466EFD691}" type="slidenum">
              <a:rPr lang="en-US" altLang="en-US"/>
              <a:pPr/>
              <a:t>45</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152B3B12-D755-4422-8426-13D17A36319D}" type="slidenum">
              <a:rPr lang="en-US" altLang="en-US"/>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103C7531-BAD6-4AEE-91BB-04030F75D4C3}" type="slidenum">
              <a:rPr lang="en-US" altLang="en-US"/>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C6EC157E-22C0-40D0-8AAA-F956547FE25C}" type="slidenum">
              <a:rPr lang="en-US" altLang="en-US"/>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612EBB5F-E97E-4D81-9BF0-90185103F631}" type="slidenum">
              <a:rPr lang="en-US" altLang="en-US"/>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48EF0C2D-E45C-4501-9C21-D23B7C43F92B}" type="slidenum">
              <a:rPr lang="en-US" altLang="en-US"/>
              <a:pPr/>
              <a:t>‹#›</a:t>
            </a:fld>
            <a:endParaRPr lang="en-US"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0CAEF388-093C-4543-B58F-63FE17B405F9}" type="slidenum">
              <a:rPr lang="en-US" altLang="en-US"/>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2BC04911-1AEF-447C-9182-8208334530B0}" type="slidenum">
              <a:rPr lang="en-US" altLang="en-US"/>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4ED6E53A-0809-416D-B2EF-7DFD9F36D431}" type="slidenum">
              <a:rPr lang="en-US" altLang="en-US"/>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3734AA34-3253-4A7B-9D6B-3D60D964D5FD}" type="slidenum">
              <a:rPr lang="en-US" altLang="en-US"/>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851E667D-B067-4C73-B360-E0ED43AA703D}" type="slidenum">
              <a:rPr lang="en-US" altLang="en-US"/>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16975E31-F905-4032-8963-29C01F044E2A}" type="slidenum">
              <a:rPr lang="en-US" altLang="en-US"/>
              <a:pPr/>
              <a:t>‹#›</a:t>
            </a:fld>
            <a:endParaRPr lang="en-US"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dirty="0">
                <a:latin typeface="+mn-lt"/>
                <a:cs typeface="+mn-cs"/>
              </a:defRPr>
            </a:lvl1pPr>
          </a:lstStyle>
          <a:p>
            <a:pPr>
              <a:defRPr/>
            </a:pPr>
            <a:endParaRPr lang="en-US" dirty="0"/>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dirty="0">
                <a:latin typeface="+mn-lt"/>
                <a:cs typeface="+mn-cs"/>
              </a:defRPr>
            </a:lvl1pPr>
          </a:lstStyle>
          <a:p>
            <a:pPr>
              <a:defRPr/>
            </a:pPr>
            <a:endParaRPr lang="en-US" dirty="0"/>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46CF80BE-6E3F-4C4B-830B-74C03580120E}"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gaines@aph.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imac.us/wp-content/uploads/2021/05/2021_NIMAC_Coordination_final.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em.cast.org/nimas-nimac/nimas-purchase-orders-contract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loc.gov/nls/about/organization/laws-regulations/36-cfr-701-10-title-36-code-federal-regulation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nimac.us/nimac-digital-materials-faq/"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nimac.us/wp-content/uploads/2021/05/2021_NIMAC_LUA_final.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mailto:Nimac@aph.org"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aph.zoom.us/meeting/register/tJcpcuusrj0iHtZvenGyLgrPhDXpObbUFKzd"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nima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NIMAC_horiz"/>
          <p:cNvPicPr>
            <a:picLocks noGrp="1" noChangeAspect="1" noChangeArrowheads="1"/>
          </p:cNvPicPr>
          <p:nvPr>
            <p:ph type="ctrTitle"/>
          </p:nvPr>
        </p:nvPicPr>
        <p:blipFill>
          <a:blip r:embed="rId2" cstate="print"/>
          <a:srcRect/>
          <a:stretch>
            <a:fillRect/>
          </a:stretch>
        </p:blipFill>
        <p:spPr>
          <a:xfrm>
            <a:off x="1905000" y="609600"/>
            <a:ext cx="5599113" cy="1470025"/>
          </a:xfrm>
        </p:spPr>
      </p:pic>
      <p:sp>
        <p:nvSpPr>
          <p:cNvPr id="4099" name="Rectangle 3"/>
          <p:cNvSpPr>
            <a:spLocks noGrp="1" noChangeArrowheads="1"/>
          </p:cNvSpPr>
          <p:nvPr>
            <p:ph type="subTitle" idx="1"/>
          </p:nvPr>
        </p:nvSpPr>
        <p:spPr>
          <a:xfrm>
            <a:off x="190500" y="2405969"/>
            <a:ext cx="8763000" cy="2438400"/>
          </a:xfrm>
        </p:spPr>
        <p:txBody>
          <a:bodyPr/>
          <a:lstStyle/>
          <a:p>
            <a:pPr eaLnBrk="1" hangingPunct="1"/>
            <a:r>
              <a:rPr lang="es-US" altLang="en-US" sz="4000" noProof="0" dirty="0"/>
              <a:t>El NIMAC para </a:t>
            </a:r>
            <a:r>
              <a:rPr lang="es-US" altLang="en-US" sz="4000" noProof="0"/>
              <a:t>Coordinadores Estatales: </a:t>
            </a:r>
            <a:endParaRPr lang="es-US" altLang="en-US" sz="4000" noProof="0" dirty="0"/>
          </a:p>
          <a:p>
            <a:pPr eaLnBrk="1" hangingPunct="1"/>
            <a:r>
              <a:rPr lang="es-US" altLang="en-US" sz="4000" noProof="0" dirty="0"/>
              <a:t>Información básica, últimas noticias y una demostración rápida</a:t>
            </a:r>
          </a:p>
        </p:txBody>
      </p:sp>
      <p:sp>
        <p:nvSpPr>
          <p:cNvPr id="2052" name="Text Box 8"/>
          <p:cNvSpPr txBox="1">
            <a:spLocks noChangeArrowheads="1"/>
          </p:cNvSpPr>
          <p:nvPr/>
        </p:nvSpPr>
        <p:spPr bwMode="auto">
          <a:xfrm>
            <a:off x="762000" y="5105400"/>
            <a:ext cx="2759075" cy="1477328"/>
          </a:xfrm>
          <a:prstGeom prst="rect">
            <a:avLst/>
          </a:prstGeom>
          <a:noFill/>
          <a:ln w="9525">
            <a:noFill/>
            <a:miter lim="800000"/>
            <a:headEnd/>
            <a:tailEnd/>
          </a:ln>
        </p:spPr>
        <p:txBody>
          <a:bodyPr>
            <a:spAutoFit/>
          </a:bodyPr>
          <a:lstStyle/>
          <a:p>
            <a:pPr>
              <a:defRPr/>
            </a:pPr>
            <a:r>
              <a:rPr lang="es-US" dirty="0">
                <a:latin typeface="+mj-lt"/>
              </a:rPr>
              <a:t>Nicole Gaines</a:t>
            </a:r>
          </a:p>
          <a:p>
            <a:pPr>
              <a:defRPr/>
            </a:pPr>
            <a:r>
              <a:rPr lang="es-US" dirty="0">
                <a:latin typeface="+mj-lt"/>
              </a:rPr>
              <a:t>Directora de Proyectos del NIMAC</a:t>
            </a:r>
          </a:p>
          <a:p>
            <a:pPr>
              <a:defRPr/>
            </a:pPr>
            <a:r>
              <a:rPr lang="es-US" dirty="0">
                <a:latin typeface="+mj-lt"/>
                <a:hlinkClick r:id="rId3"/>
              </a:rPr>
              <a:t>ngaines@aph.org</a:t>
            </a:r>
            <a:r>
              <a:rPr lang="es-US" dirty="0">
                <a:latin typeface="+mj-lt"/>
              </a:rPr>
              <a:t> </a:t>
            </a:r>
          </a:p>
          <a:p>
            <a:pPr>
              <a:defRPr/>
            </a:pPr>
            <a:r>
              <a:rPr lang="es-US" dirty="0">
                <a:latin typeface="+mj-lt"/>
              </a:rPr>
              <a:t>2 de marzo de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s-US" altLang="en-US" noProof="0" dirty="0"/>
              <a:t>El seminario web de hoy</a:t>
            </a:r>
          </a:p>
        </p:txBody>
      </p:sp>
      <p:sp>
        <p:nvSpPr>
          <p:cNvPr id="3" name="Content Placeholder 2"/>
          <p:cNvSpPr>
            <a:spLocks noGrp="1"/>
          </p:cNvSpPr>
          <p:nvPr>
            <p:ph idx="1"/>
          </p:nvPr>
        </p:nvSpPr>
        <p:spPr>
          <a:xfrm>
            <a:off x="457200" y="1752600"/>
            <a:ext cx="8229600" cy="4953000"/>
          </a:xfrm>
        </p:spPr>
        <p:txBody>
          <a:bodyPr/>
          <a:lstStyle/>
          <a:p>
            <a:pPr marL="0" indent="0">
              <a:buFontTx/>
              <a:buNone/>
              <a:defRPr/>
            </a:pPr>
            <a:r>
              <a:rPr lang="es-US" sz="2800" noProof="0" dirty="0"/>
              <a:t>Parte 1: PowerPoint</a:t>
            </a:r>
          </a:p>
          <a:p>
            <a:pPr lvl="1">
              <a:defRPr/>
            </a:pPr>
            <a:r>
              <a:rPr lang="es-US" sz="2400" noProof="0" dirty="0"/>
              <a:t>Información básica del NIMAC</a:t>
            </a:r>
          </a:p>
          <a:p>
            <a:pPr lvl="1">
              <a:defRPr/>
            </a:pPr>
            <a:r>
              <a:rPr lang="es-US" sz="2400" noProof="0" dirty="0"/>
              <a:t>Noticias y actualizaciones del NIMAC</a:t>
            </a:r>
          </a:p>
          <a:p>
            <a:pPr lvl="1">
              <a:defRPr/>
            </a:pPr>
            <a:r>
              <a:rPr lang="es-US" sz="2400" noProof="0" dirty="0"/>
              <a:t>Tipos de cuentas y fundamentos del sistema</a:t>
            </a:r>
          </a:p>
          <a:p>
            <a:pPr lvl="1">
              <a:defRPr/>
            </a:pPr>
            <a:endParaRPr lang="es-US" sz="2400" noProof="0" dirty="0"/>
          </a:p>
          <a:p>
            <a:pPr marL="0" indent="0">
              <a:buFontTx/>
              <a:buNone/>
              <a:defRPr/>
            </a:pPr>
            <a:r>
              <a:rPr lang="es-US" sz="2800" noProof="0" dirty="0"/>
              <a:t>Parte 2</a:t>
            </a:r>
            <a:r>
              <a:rPr lang="es-US" sz="2800" noProof="0"/>
              <a:t>: Demostración </a:t>
            </a:r>
            <a:r>
              <a:rPr lang="es-US" sz="2800" noProof="0" dirty="0"/>
              <a:t>en vivo</a:t>
            </a:r>
          </a:p>
          <a:p>
            <a:pPr lvl="1">
              <a:defRPr/>
            </a:pPr>
            <a:r>
              <a:rPr lang="es-US" sz="2400" noProof="0" dirty="0"/>
              <a:t>La información de su cuenta</a:t>
            </a:r>
          </a:p>
          <a:p>
            <a:pPr lvl="1">
              <a:defRPr/>
            </a:pPr>
            <a:r>
              <a:rPr lang="es-US" sz="2400" noProof="0" dirty="0"/>
              <a:t>Agregar y eliminar a Usuarios Autorizados</a:t>
            </a:r>
          </a:p>
          <a:p>
            <a:pPr lvl="1">
              <a:defRPr/>
            </a:pPr>
            <a:r>
              <a:rPr lang="es-US" sz="2400" noProof="0" dirty="0"/>
              <a:t>Búsquedas en el NIMAC</a:t>
            </a:r>
            <a:endParaRPr lang="es-US" noProof="0" dirty="0"/>
          </a:p>
          <a:p>
            <a:pPr>
              <a:defRPr/>
            </a:pPr>
            <a:endParaRPr lang="es-US" noProof="0" dirty="0"/>
          </a:p>
          <a:p>
            <a:pPr>
              <a:defRPr/>
            </a:pPr>
            <a:endParaRPr lang="es-US"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609600" y="2590800"/>
            <a:ext cx="8229600" cy="1143000"/>
          </a:xfrm>
        </p:spPr>
        <p:txBody>
          <a:bodyPr/>
          <a:lstStyle/>
          <a:p>
            <a:r>
              <a:rPr lang="es-US" altLang="en-US" noProof="0" dirty="0"/>
              <a:t>NIMAC: Información básica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s-US" altLang="en-US" noProof="0" dirty="0"/>
              <a:t>El Proyecto NIMAC</a:t>
            </a:r>
          </a:p>
        </p:txBody>
      </p:sp>
      <p:sp>
        <p:nvSpPr>
          <p:cNvPr id="8195" name="Content Placeholder 2"/>
          <p:cNvSpPr>
            <a:spLocks noGrp="1" noChangeArrowheads="1"/>
          </p:cNvSpPr>
          <p:nvPr>
            <p:ph idx="1"/>
          </p:nvPr>
        </p:nvSpPr>
        <p:spPr>
          <a:xfrm>
            <a:off x="457200" y="1143000"/>
            <a:ext cx="8229600" cy="4800600"/>
          </a:xfrm>
        </p:spPr>
        <p:txBody>
          <a:bodyPr/>
          <a:lstStyle/>
          <a:p>
            <a:pPr lvl="1">
              <a:buFont typeface="Arial" charset="0"/>
              <a:buChar char="•"/>
            </a:pPr>
            <a:r>
              <a:rPr lang="es-US" altLang="en-US" noProof="0" dirty="0"/>
              <a:t>Creado por la ley IDEA 2004, el NIMAC es el repositorio nacional de archivos de origen para libros de texto y materiales de instrucción para los grados K a 12.</a:t>
            </a:r>
          </a:p>
          <a:p>
            <a:pPr lvl="1">
              <a:buFont typeface="Arial" charset="0"/>
              <a:buChar char="•"/>
            </a:pPr>
            <a:r>
              <a:rPr lang="es-US" altLang="en-US" noProof="0" dirty="0"/>
              <a:t>Ponemos archivos NIMAS a disposición de los usuarios para la producción de formatos accesibles para los materiales de instrucción de los grados K a 12.</a:t>
            </a:r>
          </a:p>
          <a:p>
            <a:pPr lvl="1">
              <a:buFont typeface="Arial" charset="0"/>
              <a:buChar char="•"/>
            </a:pPr>
            <a:r>
              <a:rPr lang="es-US" altLang="en-US" noProof="0" dirty="0"/>
              <a:t>Tenemos más de 67,000 conjuntos de archivos de casi 160 editoriales.</a:t>
            </a:r>
          </a:p>
          <a:p>
            <a:pPr lvl="1">
              <a:buFont typeface="Arial" charset="0"/>
              <a:buChar char="•"/>
            </a:pPr>
            <a:r>
              <a:rPr lang="es-US" altLang="en-US" noProof="0" dirty="0"/>
              <a:t>Los 50 estados más 6 territorios y el DoDEA trabajan con el NIMAC.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s-US" altLang="en-US" noProof="0" dirty="0"/>
              <a:t>¿Qué significa “coordinar” con el NIMAC?</a:t>
            </a:r>
          </a:p>
        </p:txBody>
      </p:sp>
      <p:sp>
        <p:nvSpPr>
          <p:cNvPr id="8195" name="Content Placeholder 2"/>
          <p:cNvSpPr>
            <a:spLocks noGrp="1"/>
          </p:cNvSpPr>
          <p:nvPr>
            <p:ph idx="1"/>
          </p:nvPr>
        </p:nvSpPr>
        <p:spPr>
          <a:xfrm>
            <a:off x="457200" y="1676400"/>
            <a:ext cx="8229600" cy="4648200"/>
          </a:xfrm>
        </p:spPr>
        <p:txBody>
          <a:bodyPr/>
          <a:lstStyle/>
          <a:p>
            <a:r>
              <a:rPr lang="es-US" altLang="en-US" noProof="0" dirty="0"/>
              <a:t>Los estados que coordinan con el NIMAC se comprometen a:</a:t>
            </a:r>
          </a:p>
          <a:p>
            <a:pPr lvl="1"/>
            <a:r>
              <a:rPr lang="es-US" altLang="en-US" noProof="0" dirty="0"/>
              <a:t>Requerir </a:t>
            </a:r>
            <a:r>
              <a:rPr lang="es-US" altLang="en-US" noProof="0" dirty="0" err="1"/>
              <a:t>NIMAS</a:t>
            </a:r>
            <a:r>
              <a:rPr lang="es-US" altLang="en-US" noProof="0" dirty="0"/>
              <a:t> a las editoriales en sus contratos de adquisición de libros de texto.</a:t>
            </a:r>
          </a:p>
          <a:p>
            <a:pPr lvl="1"/>
            <a:r>
              <a:rPr lang="es-US" altLang="en-US" noProof="0" dirty="0"/>
              <a:t>Cumplir con los requisitos de admisibilidad de IDEA y las leyes de derechos de autor en el uso de NIMAS y la distribución de los materiales producidos a partir de los archivos.</a:t>
            </a:r>
          </a:p>
          <a:p>
            <a:r>
              <a:rPr lang="es-US" altLang="en-US" noProof="0" dirty="0"/>
              <a:t>IDEA 2004 no exige que los estados trabajen con el NIMAC. </a:t>
            </a:r>
          </a:p>
          <a:p>
            <a:pPr lvl="1"/>
            <a:endParaRPr lang="es-US" altLang="en-US" noProof="0" dirty="0"/>
          </a:p>
          <a:p>
            <a:pPr lvl="1"/>
            <a:endParaRPr lang="es-US" altLang="en-US" noProof="0" dirty="0"/>
          </a:p>
          <a:p>
            <a:pPr lvl="1"/>
            <a:endParaRPr lang="es-US" altLang="en-US"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s-US" altLang="en-US" noProof="0" dirty="0"/>
              <a:t>¿Qué es un Coordinador Estatal? </a:t>
            </a:r>
          </a:p>
        </p:txBody>
      </p:sp>
      <p:sp>
        <p:nvSpPr>
          <p:cNvPr id="10243" name="Content Placeholder 2"/>
          <p:cNvSpPr>
            <a:spLocks noGrp="1"/>
          </p:cNvSpPr>
          <p:nvPr>
            <p:ph idx="1"/>
          </p:nvPr>
        </p:nvSpPr>
        <p:spPr>
          <a:xfrm>
            <a:off x="457200" y="1580924"/>
            <a:ext cx="8229600" cy="4983162"/>
          </a:xfrm>
        </p:spPr>
        <p:txBody>
          <a:bodyPr/>
          <a:lstStyle/>
          <a:p>
            <a:r>
              <a:rPr lang="es-US" altLang="en-US" sz="2800" noProof="0" dirty="0"/>
              <a:t>Cada estado que coordina con el NIMAC designa a un Coordinador Estatal.</a:t>
            </a:r>
          </a:p>
          <a:p>
            <a:r>
              <a:rPr lang="es-US" altLang="en-US" sz="2800" noProof="0" dirty="0"/>
              <a:t>Esta persona tiene solo dos responsabilidades:</a:t>
            </a:r>
          </a:p>
          <a:p>
            <a:pPr lvl="1"/>
            <a:r>
              <a:rPr lang="es-US" altLang="en-US" sz="2400" noProof="0" dirty="0"/>
              <a:t>Firmar el </a:t>
            </a:r>
            <a:r>
              <a:rPr lang="es-US" altLang="en-US" sz="2400" noProof="0" dirty="0">
                <a:hlinkClick r:id="rId3"/>
              </a:rPr>
              <a:t>Acuerdo </a:t>
            </a:r>
            <a:r>
              <a:rPr lang="es-US" altLang="en-US" sz="2400" dirty="0">
                <a:hlinkClick r:id="rId3"/>
              </a:rPr>
              <a:t>d</a:t>
            </a:r>
            <a:r>
              <a:rPr lang="es-US" altLang="en-US" sz="2400" noProof="0" dirty="0">
                <a:hlinkClick r:id="rId3"/>
              </a:rPr>
              <a:t>e Coordinación del NIMAC </a:t>
            </a:r>
            <a:r>
              <a:rPr lang="es-US" altLang="en-US" sz="2400" noProof="0" dirty="0"/>
              <a:t>en nombre del estado,</a:t>
            </a:r>
          </a:p>
          <a:p>
            <a:pPr lvl="1"/>
            <a:r>
              <a:rPr lang="es-US" altLang="en-US" sz="2400" noProof="0" dirty="0"/>
              <a:t>Agregar y eliminar a Usuarios Autorizados en nombre del estado.</a:t>
            </a:r>
          </a:p>
          <a:p>
            <a:r>
              <a:rPr lang="es-US" altLang="en-US" sz="2800" noProof="0" dirty="0"/>
              <a:t>El NIMAC no requiere que el Acuerdo de Coordinación se presente anualmente.</a:t>
            </a:r>
          </a:p>
          <a:p>
            <a:r>
              <a:rPr lang="es-US" altLang="en-US" sz="2800" noProof="0" dirty="0"/>
              <a:t>Solo requerimos un nuevo acuerdo cuando un Coordinador Estatal nuevo asume el cargo.</a:t>
            </a:r>
          </a:p>
          <a:p>
            <a:pPr lvl="1"/>
            <a:endParaRPr lang="es-US" altLang="en-US"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81000" y="2590800"/>
            <a:ext cx="8229600" cy="1162050"/>
          </a:xfrm>
        </p:spPr>
        <p:txBody>
          <a:bodyPr/>
          <a:lstStyle/>
          <a:p>
            <a:r>
              <a:rPr lang="es-US" altLang="en-US" noProof="0" dirty="0"/>
              <a:t>Definiciones clave para el NIMAC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s-US" altLang="en-US" noProof="0" dirty="0"/>
              <a:t>¿Qué es </a:t>
            </a:r>
            <a:r>
              <a:rPr lang="es-US" altLang="en-US" noProof="0" dirty="0" err="1"/>
              <a:t>NIMAS</a:t>
            </a:r>
            <a:r>
              <a:rPr lang="es-US" altLang="en-US" noProof="0" dirty="0"/>
              <a:t>? </a:t>
            </a:r>
          </a:p>
        </p:txBody>
      </p:sp>
      <p:sp>
        <p:nvSpPr>
          <p:cNvPr id="10243" name="Content Placeholder 2"/>
          <p:cNvSpPr>
            <a:spLocks noGrp="1" noChangeArrowheads="1"/>
          </p:cNvSpPr>
          <p:nvPr>
            <p:ph idx="1"/>
          </p:nvPr>
        </p:nvSpPr>
        <p:spPr>
          <a:xfrm>
            <a:off x="228600" y="1295400"/>
            <a:ext cx="8686800" cy="5287962"/>
          </a:xfrm>
        </p:spPr>
        <p:txBody>
          <a:bodyPr/>
          <a:lstStyle/>
          <a:p>
            <a:pPr lvl="1">
              <a:buFont typeface="Arial" charset="0"/>
              <a:buChar char="•"/>
            </a:pPr>
            <a:r>
              <a:rPr lang="es-US" altLang="en-US" sz="2500" noProof="0" dirty="0"/>
              <a:t>NIMAS es el </a:t>
            </a:r>
            <a:r>
              <a:rPr lang="es-US" altLang="en-US" sz="2500" dirty="0"/>
              <a:t>Estándar Nacional de Accesibilidad de los Materiales de Instrucción (</a:t>
            </a:r>
            <a:r>
              <a:rPr lang="es-US" altLang="en-US" sz="2500" i="1" noProof="0" dirty="0"/>
              <a:t>National Instructional Materials Accessibility Standard</a:t>
            </a:r>
            <a:r>
              <a:rPr lang="es-US" altLang="en-US" sz="2500" noProof="0" dirty="0"/>
              <a:t>). </a:t>
            </a:r>
          </a:p>
          <a:p>
            <a:pPr lvl="1">
              <a:buFont typeface="Arial" charset="0"/>
              <a:buChar char="•"/>
            </a:pPr>
            <a:r>
              <a:rPr lang="es-US" altLang="en-US" sz="2500" noProof="0" dirty="0"/>
              <a:t>Un formato de archivo de origen basado en XML.</a:t>
            </a:r>
          </a:p>
          <a:p>
            <a:pPr lvl="1">
              <a:buFont typeface="Arial" charset="0"/>
              <a:buChar char="•"/>
            </a:pPr>
            <a:r>
              <a:rPr lang="es-US" altLang="en-US" sz="2500" noProof="0" dirty="0"/>
              <a:t>Diseñado para uso en la producción de formatos como braille, DAISY, EPUB, letra agrandada. </a:t>
            </a:r>
          </a:p>
          <a:p>
            <a:pPr lvl="1">
              <a:buFont typeface="Arial" charset="0"/>
              <a:buChar char="•"/>
            </a:pPr>
            <a:r>
              <a:rPr lang="es-US" altLang="en-US" sz="2500" noProof="0" dirty="0"/>
              <a:t>No está destinado para distribución directa a los estudiantes.   </a:t>
            </a:r>
          </a:p>
          <a:p>
            <a:pPr lvl="1">
              <a:buFont typeface="Arial" charset="0"/>
              <a:buChar char="•"/>
            </a:pPr>
            <a:r>
              <a:rPr lang="es-US" altLang="en-US" sz="2500" noProof="0" dirty="0"/>
              <a:t>NIMAS es el único formato que recibimos. </a:t>
            </a:r>
          </a:p>
          <a:p>
            <a:pPr lvl="1">
              <a:buFont typeface="Arial" charset="0"/>
              <a:buChar char="•"/>
            </a:pPr>
            <a:r>
              <a:rPr lang="es-US" altLang="en-US" sz="2500" noProof="0" dirty="0"/>
              <a:t>NIMAS no es un </a:t>
            </a:r>
            <a:r>
              <a:rPr lang="es-US" altLang="en-US" sz="2500" noProof="0"/>
              <a:t>“subproducto” </a:t>
            </a:r>
            <a:r>
              <a:rPr lang="es-US" altLang="en-US" sz="2500" noProof="0" dirty="0"/>
              <a:t>de la producción de libros impresos o digitales </a:t>
            </a:r>
            <a:r>
              <a:rPr lang="es-US" altLang="en-US" sz="2500" noProof="0" dirty="0">
                <a:cs typeface="Calibri" panose="020F0502020204030204" pitchFamily="34" charset="0"/>
              </a:rPr>
              <a:t>—producir en NIMAS puede tomar hasta seis semanas o más</a:t>
            </a:r>
            <a:r>
              <a:rPr lang="es-US" altLang="en-US" sz="2500" noProof="0" dirty="0">
                <a:latin typeface="Calibri" panose="020F0502020204030204" pitchFamily="34" charset="0"/>
                <a:cs typeface="Calibri" panose="020F0502020204030204" pitchFamily="34" charset="0"/>
              </a:rPr>
              <a:t>—</a:t>
            </a:r>
            <a:r>
              <a:rPr lang="es-US" altLang="en-US" sz="2500" noProof="0" dirty="0"/>
              <a:t>.</a:t>
            </a:r>
          </a:p>
          <a:p>
            <a:pPr lvl="1"/>
            <a:endParaRPr lang="es-US" altLang="en-US" sz="2400"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s-US" altLang="en-US" noProof="0" dirty="0"/>
              <a:t>¿De dónde provino </a:t>
            </a:r>
            <a:r>
              <a:rPr lang="es-US" altLang="en-US" noProof="0" dirty="0" err="1"/>
              <a:t>NIMAS</a:t>
            </a:r>
            <a:r>
              <a:rPr lang="es-US" altLang="en-US" noProof="0" dirty="0"/>
              <a:t>?</a:t>
            </a:r>
          </a:p>
        </p:txBody>
      </p:sp>
      <p:sp>
        <p:nvSpPr>
          <p:cNvPr id="10243" name="Content Placeholder 2"/>
          <p:cNvSpPr>
            <a:spLocks noGrp="1" noChangeArrowheads="1"/>
          </p:cNvSpPr>
          <p:nvPr>
            <p:ph idx="1"/>
          </p:nvPr>
        </p:nvSpPr>
        <p:spPr>
          <a:xfrm>
            <a:off x="304800" y="1143000"/>
            <a:ext cx="8534400" cy="5165724"/>
          </a:xfrm>
        </p:spPr>
        <p:txBody>
          <a:bodyPr/>
          <a:lstStyle/>
          <a:p>
            <a:pPr lvl="1">
              <a:buFont typeface="Arial" charset="0"/>
              <a:buChar char="•"/>
            </a:pPr>
            <a:r>
              <a:rPr lang="es-US" altLang="en-US" noProof="0" dirty="0"/>
              <a:t>A comienzos de la década del 2000, el Departamento de Educación estableció un panel técnico de Formato Nacional de Archivos para que recomiende un formato estándar para uso en la producción de materiales accesibles.</a:t>
            </a:r>
          </a:p>
          <a:p>
            <a:pPr lvl="1">
              <a:buFont typeface="Arial" charset="0"/>
              <a:buChar char="•"/>
            </a:pPr>
            <a:r>
              <a:rPr lang="es-US" altLang="en-US" noProof="0" dirty="0"/>
              <a:t>Este grupo determinó que el estándar DAISY era el mejor punto de partida para el formato. </a:t>
            </a:r>
          </a:p>
          <a:p>
            <a:pPr lvl="1">
              <a:buFont typeface="Arial" charset="0"/>
              <a:buChar char="•"/>
            </a:pPr>
            <a:r>
              <a:rPr lang="es-US" altLang="en-US" noProof="0" dirty="0"/>
              <a:t>El Congreso aceptó la recomendación y la incorporó como el formato de archivo NIMAS en IDEA 2004.</a:t>
            </a:r>
          </a:p>
          <a:p>
            <a:pPr lvl="1">
              <a:buFont typeface="Arial" charset="0"/>
              <a:buChar char="•"/>
            </a:pPr>
            <a:r>
              <a:rPr lang="es-US" altLang="en-US" noProof="0" dirty="0"/>
              <a:t>El formato NIMAS solo se puede cambiar mediante un proceso legal o normativo.</a:t>
            </a:r>
          </a:p>
          <a:p>
            <a:pPr lvl="1"/>
            <a:endParaRPr lang="es-US" altLang="en-US" noProof="0" dirty="0"/>
          </a:p>
        </p:txBody>
      </p:sp>
    </p:spTree>
    <p:extLst>
      <p:ext uri="{BB962C8B-B14F-4D97-AF65-F5344CB8AC3E}">
        <p14:creationId xmlns:p14="http://schemas.microsoft.com/office/powerpoint/2010/main" val="361062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a:xfrm>
            <a:off x="152400" y="274638"/>
            <a:ext cx="8763000" cy="1143000"/>
          </a:xfrm>
        </p:spPr>
        <p:txBody>
          <a:bodyPr/>
          <a:lstStyle/>
          <a:p>
            <a:r>
              <a:rPr lang="es-US" altLang="en-US" noProof="0" dirty="0"/>
              <a:t>Tipos de materiales que recibimos</a:t>
            </a:r>
          </a:p>
        </p:txBody>
      </p:sp>
      <p:sp>
        <p:nvSpPr>
          <p:cNvPr id="13315" name="Content Placeholder 2"/>
          <p:cNvSpPr>
            <a:spLocks noGrp="1" noChangeArrowheads="1"/>
          </p:cNvSpPr>
          <p:nvPr>
            <p:ph idx="1"/>
          </p:nvPr>
        </p:nvSpPr>
        <p:spPr>
          <a:xfrm>
            <a:off x="217714" y="1219200"/>
            <a:ext cx="8686800" cy="4906962"/>
          </a:xfrm>
        </p:spPr>
        <p:txBody>
          <a:bodyPr/>
          <a:lstStyle/>
          <a:p>
            <a:pPr lvl="1">
              <a:buFont typeface="Arial" charset="0"/>
              <a:buChar char="•"/>
            </a:pPr>
            <a:r>
              <a:rPr lang="es-US" altLang="en-US" sz="2500" noProof="0" dirty="0"/>
              <a:t>El NIMAC recibe “libros de texto y materiales básicos impresos relacionados” publicados principalmente para uso en la educación de los grados K a 12.</a:t>
            </a:r>
          </a:p>
          <a:p>
            <a:pPr lvl="1">
              <a:buFont typeface="Arial" charset="0"/>
              <a:buChar char="•"/>
            </a:pPr>
            <a:r>
              <a:rPr lang="es-US" altLang="en-US" sz="2500" noProof="0" dirty="0"/>
              <a:t>Los materiales que recibimos incluyen: libros de texto, cuadernos de trabajo, lecturas complementarias y materiales auxiliares como las hojas maestras para actividades.</a:t>
            </a:r>
          </a:p>
          <a:p>
            <a:pPr lvl="1">
              <a:buFont typeface="Arial" charset="0"/>
              <a:buChar char="•"/>
            </a:pPr>
            <a:r>
              <a:rPr lang="es-US" altLang="en-US" sz="2500" noProof="0" dirty="0"/>
              <a:t>Exonerados en general: títulos anteriores al 2006, libros de venta comercial, libros de texto universitarios, libros de consulta. </a:t>
            </a:r>
          </a:p>
          <a:p>
            <a:pPr lvl="1">
              <a:buFont typeface="Arial" charset="0"/>
              <a:buChar char="•"/>
            </a:pPr>
            <a:r>
              <a:rPr lang="es-US" altLang="en-US" sz="2500" noProof="0" dirty="0"/>
              <a:t>Ahora también podemos aceptar archivos en NIMAS para algunos materiales de instrucción digitales.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s-US" altLang="en-US" noProof="0" dirty="0"/>
              <a:t>Cómo obtenemos los archivos</a:t>
            </a:r>
          </a:p>
        </p:txBody>
      </p:sp>
      <p:sp>
        <p:nvSpPr>
          <p:cNvPr id="12291" name="Content Placeholder 2"/>
          <p:cNvSpPr>
            <a:spLocks noGrp="1" noChangeArrowheads="1"/>
          </p:cNvSpPr>
          <p:nvPr>
            <p:ph idx="1"/>
          </p:nvPr>
        </p:nvSpPr>
        <p:spPr>
          <a:xfrm>
            <a:off x="457200" y="1828800"/>
            <a:ext cx="8229600" cy="4495800"/>
          </a:xfrm>
        </p:spPr>
        <p:txBody>
          <a:bodyPr/>
          <a:lstStyle/>
          <a:p>
            <a:pPr lvl="1">
              <a:buFont typeface="Arial" charset="0"/>
              <a:buChar char="•"/>
            </a:pPr>
            <a:r>
              <a:rPr lang="es-US" altLang="en-US" noProof="0" dirty="0"/>
              <a:t>Bajo la ley IDEA 2004, el </a:t>
            </a:r>
            <a:r>
              <a:rPr lang="es-US" altLang="en-US" b="1" noProof="0" dirty="0"/>
              <a:t>único</a:t>
            </a:r>
            <a:r>
              <a:rPr lang="es-US" altLang="en-US" noProof="0" dirty="0"/>
              <a:t> mecanismo para </a:t>
            </a:r>
            <a:r>
              <a:rPr lang="es-US" altLang="en-US" i="1" noProof="0" dirty="0"/>
              <a:t>requerirle</a:t>
            </a:r>
            <a:r>
              <a:rPr lang="es-US" altLang="en-US" noProof="0" dirty="0"/>
              <a:t> </a:t>
            </a:r>
            <a:r>
              <a:rPr lang="es-US" altLang="en-US" noProof="0" dirty="0" err="1"/>
              <a:t>NIMAS</a:t>
            </a:r>
            <a:r>
              <a:rPr lang="es-US" altLang="en-US" noProof="0" dirty="0"/>
              <a:t> a la editorial es el contrato de adopción o el contrato de compra del libro.</a:t>
            </a:r>
          </a:p>
          <a:p>
            <a:pPr lvl="1">
              <a:buFont typeface="Arial" charset="0"/>
              <a:buChar char="•"/>
            </a:pPr>
            <a:r>
              <a:rPr lang="es-US" altLang="en-US" noProof="0" dirty="0"/>
              <a:t>Desde julio del 2006, los estados y distritos pueden requerir NIMAS cuando compran libros de texto nuevos.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274638"/>
            <a:ext cx="8229600" cy="1401762"/>
          </a:xfrm>
        </p:spPr>
        <p:txBody>
          <a:bodyPr/>
          <a:lstStyle/>
          <a:p>
            <a:r>
              <a:rPr lang="es-US" sz="3600" b="0" i="0" noProof="0" dirty="0">
                <a:effectLst/>
                <a:latin typeface="Calibri" panose="020F0502020204030204" pitchFamily="34" charset="0"/>
                <a:hlinkClick r:id="rId3"/>
              </a:rPr>
              <a:t>Ejemplo de contenido del contrato del Centro AEM</a:t>
            </a:r>
            <a:endParaRPr lang="es-US" altLang="en-US" sz="3600" noProof="0" dirty="0"/>
          </a:p>
        </p:txBody>
      </p:sp>
      <p:pic>
        <p:nvPicPr>
          <p:cNvPr id="4" name="Content Placeholder 3" descr="Sample NIMAS contract language from AEM Center website requiring the publisher to submit NIMAS for the purchased materials.">
            <a:extLst>
              <a:ext uri="{FF2B5EF4-FFF2-40B4-BE49-F238E27FC236}">
                <a16:creationId xmlns:a16="http://schemas.microsoft.com/office/drawing/2014/main" id="{2ED7B617-1FA1-4064-9E3C-177CB1DDA1C8}"/>
              </a:ext>
            </a:extLst>
          </p:cNvPr>
          <p:cNvPicPr>
            <a:picLocks noGrp="1" noChangeAspect="1"/>
          </p:cNvPicPr>
          <p:nvPr>
            <p:ph idx="1"/>
          </p:nvPr>
        </p:nvPicPr>
        <p:blipFill>
          <a:blip r:embed="rId4"/>
          <a:stretch>
            <a:fillRect/>
          </a:stretch>
        </p:blipFill>
        <p:spPr>
          <a:xfrm>
            <a:off x="99078" y="2408238"/>
            <a:ext cx="8945844" cy="2590800"/>
          </a:xfrm>
          <a:prstGeom prst="rect">
            <a:avLst/>
          </a:prstGeom>
        </p:spPr>
      </p:pic>
    </p:spTree>
    <p:extLst>
      <p:ext uri="{BB962C8B-B14F-4D97-AF65-F5344CB8AC3E}">
        <p14:creationId xmlns:p14="http://schemas.microsoft.com/office/powerpoint/2010/main" val="2692919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s-US" altLang="en-US" noProof="0" dirty="0"/>
              <a:t>La Watchlist del NIMAC</a:t>
            </a:r>
          </a:p>
        </p:txBody>
      </p:sp>
      <p:sp>
        <p:nvSpPr>
          <p:cNvPr id="12291" name="Content Placeholder 2"/>
          <p:cNvSpPr>
            <a:spLocks noGrp="1" noChangeArrowheads="1"/>
          </p:cNvSpPr>
          <p:nvPr>
            <p:ph idx="1"/>
          </p:nvPr>
        </p:nvSpPr>
        <p:spPr>
          <a:xfrm>
            <a:off x="228600" y="1219200"/>
            <a:ext cx="8458200" cy="4906962"/>
          </a:xfrm>
        </p:spPr>
        <p:txBody>
          <a:bodyPr/>
          <a:lstStyle/>
          <a:p>
            <a:pPr lvl="1">
              <a:buFont typeface="Arial" charset="0"/>
              <a:buChar char="•"/>
            </a:pPr>
            <a:r>
              <a:rPr lang="es-US" altLang="en-US" sz="2650" noProof="0" dirty="0"/>
              <a:t>Si el NIMAC no tiene un archivo que ustedes necesitan y el material está dentro del ámbito del NIMAC, podemos comunicarnos con la editorial para que puedan obtener un archivo.</a:t>
            </a:r>
          </a:p>
          <a:p>
            <a:pPr lvl="1">
              <a:buFont typeface="Arial" charset="0"/>
              <a:buChar char="•"/>
            </a:pPr>
            <a:r>
              <a:rPr lang="es-US" altLang="en-US" sz="2650" noProof="0" dirty="0"/>
              <a:t>Los Usuarios Autorizados (y los </a:t>
            </a:r>
            <a:r>
              <a:rPr lang="es-US" altLang="en-US" sz="2650" dirty="0"/>
              <a:t>P</a:t>
            </a:r>
            <a:r>
              <a:rPr lang="es-US" altLang="en-US" sz="2650" noProof="0" dirty="0"/>
              <a:t>roductores de Medios Accesibles) pueden agregar el ISBN de lo que necesitan a la Watchlist en su cuenta del NIMAC y nosotros investigaremos/solicitaremos el artículo.</a:t>
            </a:r>
          </a:p>
          <a:p>
            <a:pPr lvl="1">
              <a:buFont typeface="Arial" charset="0"/>
              <a:buChar char="•"/>
            </a:pPr>
            <a:r>
              <a:rPr lang="es-US" altLang="en-US" sz="2650" noProof="0" dirty="0"/>
              <a:t>Con todo gusto prestamos este servicio, pero lo ideal es requerir </a:t>
            </a:r>
            <a:r>
              <a:rPr lang="es-US" altLang="en-US" sz="2650" noProof="0" dirty="0" err="1"/>
              <a:t>NIMAS</a:t>
            </a:r>
            <a:r>
              <a:rPr lang="es-US" altLang="en-US" sz="2650" noProof="0" dirty="0"/>
              <a:t> en el contrato para que ya esté disponible cuando surja una necesidad. </a:t>
            </a:r>
          </a:p>
          <a:p>
            <a:pPr lvl="1"/>
            <a:endParaRPr lang="es-US" altLang="en-US" noProof="0" dirty="0"/>
          </a:p>
        </p:txBody>
      </p:sp>
    </p:spTree>
    <p:extLst>
      <p:ext uri="{BB962C8B-B14F-4D97-AF65-F5344CB8AC3E}">
        <p14:creationId xmlns:p14="http://schemas.microsoft.com/office/powerpoint/2010/main" val="2134655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lstStyle/>
          <a:p>
            <a:r>
              <a:rPr lang="es-US" noProof="0" dirty="0"/>
              <a:t>Admisibilidad para </a:t>
            </a:r>
            <a:r>
              <a:rPr lang="es-US" noProof="0" dirty="0" err="1"/>
              <a:t>NIMAS</a:t>
            </a:r>
            <a:endParaRPr lang="es-US"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s-US" altLang="en-US" noProof="0" dirty="0"/>
              <a:t>Admisibilidad en IDEA 2004</a:t>
            </a:r>
          </a:p>
        </p:txBody>
      </p:sp>
      <p:sp>
        <p:nvSpPr>
          <p:cNvPr id="8195" name="Content Placeholder 2"/>
          <p:cNvSpPr>
            <a:spLocks noGrp="1"/>
          </p:cNvSpPr>
          <p:nvPr>
            <p:ph idx="1"/>
          </p:nvPr>
        </p:nvSpPr>
        <p:spPr/>
        <p:txBody>
          <a:bodyPr/>
          <a:lstStyle/>
          <a:p>
            <a:r>
              <a:rPr lang="es-US" altLang="en-US" sz="2800" noProof="0" dirty="0"/>
              <a:t>Para que los estudiantes sean admisibles </a:t>
            </a:r>
            <a:r>
              <a:rPr lang="es-US" altLang="en-US" sz="2800" noProof="0"/>
              <a:t>para usar </a:t>
            </a:r>
            <a:r>
              <a:rPr lang="es-US" altLang="en-US" sz="2800" noProof="0" dirty="0"/>
              <a:t>NIMAS, IDEA 2004, Parte D, Secc. 674 (e)(3)(A) impone dos requisitos:</a:t>
            </a:r>
          </a:p>
          <a:p>
            <a:endParaRPr lang="es-US" altLang="en-US" sz="1200" noProof="0" dirty="0"/>
          </a:p>
          <a:p>
            <a:pPr lvl="1"/>
            <a:r>
              <a:rPr lang="es-US" altLang="en-US" noProof="0" dirty="0"/>
              <a:t>El estudiante debe tener un Programa de Educación Individualizada (IEP).</a:t>
            </a:r>
          </a:p>
          <a:p>
            <a:pPr lvl="1"/>
            <a:r>
              <a:rPr lang="es-US" altLang="en-US" noProof="0" dirty="0"/>
              <a:t>El estudiante debe tener una discapacidad admisible.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s-US" altLang="en-US" noProof="0" dirty="0"/>
              <a:t>Discapacidad admisible</a:t>
            </a:r>
          </a:p>
        </p:txBody>
      </p:sp>
      <p:sp>
        <p:nvSpPr>
          <p:cNvPr id="10243" name="Content Placeholder 2"/>
          <p:cNvSpPr>
            <a:spLocks noGrp="1"/>
          </p:cNvSpPr>
          <p:nvPr>
            <p:ph idx="1"/>
          </p:nvPr>
        </p:nvSpPr>
        <p:spPr>
          <a:xfrm>
            <a:off x="457200" y="1752600"/>
            <a:ext cx="8229600" cy="4648200"/>
          </a:xfrm>
        </p:spPr>
        <p:txBody>
          <a:bodyPr/>
          <a:lstStyle/>
          <a:p>
            <a:r>
              <a:rPr lang="es-US" altLang="en-US" sz="2800" noProof="0" dirty="0"/>
              <a:t>Respecto al criterio de discapacidad para admisibilidad para NIMAS, IDEA 2004 se remite a los Lineamientos del NLS.</a:t>
            </a:r>
          </a:p>
          <a:p>
            <a:r>
              <a:rPr lang="es-US" altLang="en-US" sz="2800" noProof="0" dirty="0"/>
              <a:t>Estos son los reglamentos hallados en 36 CFR 701.6 en relación con ‘Una Ley para proporcionar libros para los ciegos adultos’.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s-US" altLang="en-US" noProof="0" dirty="0"/>
              <a:t>Nuevos lineamientos del NLS</a:t>
            </a:r>
          </a:p>
        </p:txBody>
      </p:sp>
      <p:sp>
        <p:nvSpPr>
          <p:cNvPr id="10243" name="Content Placeholder 2"/>
          <p:cNvSpPr>
            <a:spLocks noGrp="1"/>
          </p:cNvSpPr>
          <p:nvPr>
            <p:ph idx="1"/>
          </p:nvPr>
        </p:nvSpPr>
        <p:spPr>
          <a:xfrm>
            <a:off x="457200" y="1600200"/>
            <a:ext cx="8229600" cy="4800600"/>
          </a:xfrm>
        </p:spPr>
        <p:txBody>
          <a:bodyPr/>
          <a:lstStyle/>
          <a:p>
            <a:r>
              <a:rPr lang="es-US" altLang="en-US" sz="2800" noProof="0" dirty="0"/>
              <a:t>El 12 de febrero de 2021, el NLS publicó lineamientos actualizados para alinearlos con los cambios en las leyes de derechos de autor de los EE. UU. efectuados por la </a:t>
            </a:r>
            <a:r>
              <a:rPr lang="es-US" altLang="en-US" sz="2800" dirty="0"/>
              <a:t>Ley de Implementación del Tratado de Marrakech </a:t>
            </a:r>
            <a:r>
              <a:rPr lang="es-US" altLang="en-US" sz="2800" noProof="0" dirty="0"/>
              <a:t>(MTIA).</a:t>
            </a:r>
          </a:p>
          <a:p>
            <a:r>
              <a:rPr lang="es-US" altLang="en-US" sz="2800" noProof="0" dirty="0"/>
              <a:t>Los nuevos reglamentos se pueden encontrar en los Lineamientos de Admisibilidad del NLS: </a:t>
            </a:r>
            <a:r>
              <a:rPr lang="es-US" altLang="en-US" sz="2800" noProof="0" dirty="0">
                <a:hlinkClick r:id="rId3"/>
              </a:rPr>
              <a:t>NLS Eligibility Guidelines</a:t>
            </a:r>
            <a:r>
              <a:rPr lang="es-US" altLang="en-US" sz="2800" noProof="0" dirty="0"/>
              <a:t> </a:t>
            </a:r>
          </a:p>
        </p:txBody>
      </p:sp>
    </p:spTree>
    <p:extLst>
      <p:ext uri="{BB962C8B-B14F-4D97-AF65-F5344CB8AC3E}">
        <p14:creationId xmlns:p14="http://schemas.microsoft.com/office/powerpoint/2010/main" val="1996715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s-US" altLang="en-US" sz="4000" noProof="0" dirty="0"/>
              <a:t>Ampliación de autoridades competentes</a:t>
            </a:r>
          </a:p>
        </p:txBody>
      </p:sp>
      <p:sp>
        <p:nvSpPr>
          <p:cNvPr id="23555" name="Content Placeholder 2"/>
          <p:cNvSpPr>
            <a:spLocks noGrp="1"/>
          </p:cNvSpPr>
          <p:nvPr>
            <p:ph idx="1"/>
          </p:nvPr>
        </p:nvSpPr>
        <p:spPr>
          <a:xfrm>
            <a:off x="457200" y="2057400"/>
            <a:ext cx="8229600" cy="4068763"/>
          </a:xfrm>
        </p:spPr>
        <p:txBody>
          <a:bodyPr/>
          <a:lstStyle/>
          <a:p>
            <a:pPr marL="0" indent="0">
              <a:buFontTx/>
              <a:buNone/>
            </a:pPr>
            <a:r>
              <a:rPr lang="es-US" altLang="en-US" sz="2400" noProof="0" dirty="0"/>
              <a:t>(2) </a:t>
            </a:r>
            <a:r>
              <a:rPr lang="es-US" altLang="en-US" sz="2400" dirty="0"/>
              <a:t>La admisibilidad se debe certificar por uno de los siguientes: doctor en medicina, doctor en osteopatía, oftalmólogo, optómetra, psicólogo, enfermera/o licenciada/o, terapeuta, y el personal profesional de hospitales, instituciones y entidades públicas o de bienestar social (tal como un educador, un trabajador / asistente social, trabajador de caso, consejero, maestro de rehabilitación, especialista certificado en lectura, psicólogo escolar, superintendente o bibliotecario</a:t>
            </a:r>
            <a:r>
              <a:rPr lang="es-US" altLang="en-US" sz="2400" noProof="0" dirty="0"/>
              <a:t>).</a:t>
            </a:r>
          </a:p>
          <a:p>
            <a:pPr marL="0" indent="0">
              <a:buFontTx/>
              <a:buNone/>
            </a:pPr>
            <a:endParaRPr lang="es-US" altLang="en-US" sz="2400" noProof="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s-US" altLang="en-US" sz="4000" noProof="0" dirty="0"/>
              <a:t>Discapacidades de lectura</a:t>
            </a:r>
          </a:p>
        </p:txBody>
      </p:sp>
      <p:sp>
        <p:nvSpPr>
          <p:cNvPr id="24579" name="Content Placeholder 2"/>
          <p:cNvSpPr>
            <a:spLocks noGrp="1"/>
          </p:cNvSpPr>
          <p:nvPr>
            <p:ph idx="1"/>
          </p:nvPr>
        </p:nvSpPr>
        <p:spPr>
          <a:xfrm>
            <a:off x="457200" y="1752600"/>
            <a:ext cx="8229600" cy="4373563"/>
          </a:xfrm>
        </p:spPr>
        <p:txBody>
          <a:bodyPr/>
          <a:lstStyle/>
          <a:p>
            <a:r>
              <a:rPr lang="es-US" altLang="en-US" sz="2800" noProof="0" dirty="0"/>
              <a:t>Los nuevos lineamientos eliminan el requisito de certificación por un doctor en medicina para las personas con discapacidades de lectura.</a:t>
            </a:r>
          </a:p>
          <a:p>
            <a:r>
              <a:rPr lang="es-US" altLang="en-US" sz="2800" noProof="0" dirty="0"/>
              <a:t>Los profesionales incluidos como “autoridad competente” pueden certificar a personas en cualquier categoría de discapacidad.</a:t>
            </a:r>
            <a:endParaRPr lang="es-US" altLang="en-US" noProof="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a:xfrm>
            <a:off x="609600" y="2590800"/>
            <a:ext cx="8229600" cy="1143000"/>
          </a:xfrm>
        </p:spPr>
        <p:txBody>
          <a:bodyPr/>
          <a:lstStyle/>
          <a:p>
            <a:r>
              <a:rPr lang="es-US" altLang="en-US" noProof="0" dirty="0"/>
              <a:t>Noticias adicionales del NIMAC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a:xfrm>
            <a:off x="228600" y="274638"/>
            <a:ext cx="8686800" cy="1143000"/>
          </a:xfrm>
        </p:spPr>
        <p:txBody>
          <a:bodyPr/>
          <a:lstStyle/>
          <a:p>
            <a:r>
              <a:rPr lang="es-US" altLang="en-US" sz="4000" noProof="0" dirty="0"/>
              <a:t>Materiales digitales</a:t>
            </a:r>
          </a:p>
        </p:txBody>
      </p:sp>
      <p:sp>
        <p:nvSpPr>
          <p:cNvPr id="28675" name="Content Placeholder 2"/>
          <p:cNvSpPr>
            <a:spLocks noGrp="1" noChangeArrowheads="1"/>
          </p:cNvSpPr>
          <p:nvPr>
            <p:ph idx="1"/>
          </p:nvPr>
        </p:nvSpPr>
        <p:spPr>
          <a:xfrm>
            <a:off x="680357" y="1143000"/>
            <a:ext cx="8229600" cy="5211762"/>
          </a:xfrm>
        </p:spPr>
        <p:txBody>
          <a:bodyPr/>
          <a:lstStyle/>
          <a:p>
            <a:pPr eaLnBrk="1" hangingPunct="1"/>
            <a:r>
              <a:rPr lang="es-US" altLang="en-US" sz="2800" noProof="0" dirty="0"/>
              <a:t>En mayo del 2020, el Departamento publicó un Aviso de Interpretación (NOI) mediante el cual se permite que el NIMAC acepte NIMAS para algunos materiales de instrucción digitales.</a:t>
            </a:r>
          </a:p>
          <a:p>
            <a:pPr eaLnBrk="1" hangingPunct="1"/>
            <a:r>
              <a:rPr lang="es-US" altLang="en-US" sz="2800" noProof="0" dirty="0"/>
              <a:t>Hasta el momento se han recibido pocos archivos para materiales digitales.</a:t>
            </a:r>
          </a:p>
          <a:p>
            <a:pPr eaLnBrk="1" hangingPunct="1"/>
            <a:r>
              <a:rPr lang="es-US" altLang="en-US" sz="2800" noProof="0" dirty="0"/>
              <a:t>Actualmente estamos trabajando con un investigador independiente para explorar las necesidades de asistencia técnica en esta área.</a:t>
            </a:r>
          </a:p>
          <a:p>
            <a:pPr eaLnBrk="1" hangingPunct="1"/>
            <a:r>
              <a:rPr lang="es-US" altLang="en-US" sz="2800" noProof="0" dirty="0"/>
              <a:t>Para obtener más información, vean nuestra página de preguntas frecuentes: </a:t>
            </a:r>
            <a:r>
              <a:rPr lang="es-US" altLang="en-US" sz="2800" noProof="0" dirty="0">
                <a:hlinkClick r:id="rId3"/>
              </a:rPr>
              <a:t>NIMAS &amp; Digital Materials FAQ</a:t>
            </a:r>
            <a:r>
              <a:rPr lang="es-US" altLang="en-US" sz="2800" noProof="0" dirty="0"/>
              <a:t>.</a:t>
            </a:r>
          </a:p>
          <a:p>
            <a:pPr eaLnBrk="1" hangingPunct="1"/>
            <a:endParaRPr lang="es-US" altLang="en-US" sz="2400" noProof="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s-US" altLang="en-US" sz="4000" noProof="0" dirty="0"/>
              <a:t>Capacitación para transcriptores</a:t>
            </a:r>
          </a:p>
        </p:txBody>
      </p:sp>
      <p:sp>
        <p:nvSpPr>
          <p:cNvPr id="37891" name="Content Placeholder 2"/>
          <p:cNvSpPr>
            <a:spLocks noGrp="1"/>
          </p:cNvSpPr>
          <p:nvPr>
            <p:ph idx="1"/>
          </p:nvPr>
        </p:nvSpPr>
        <p:spPr>
          <a:xfrm>
            <a:off x="457200" y="1752600"/>
            <a:ext cx="8229600" cy="4422422"/>
          </a:xfrm>
        </p:spPr>
        <p:txBody>
          <a:bodyPr/>
          <a:lstStyle/>
          <a:p>
            <a:r>
              <a:rPr lang="es-US" altLang="en-US" sz="2800" noProof="0" dirty="0"/>
              <a:t>En mayo y junio del 2022, el NIMAC va a ofrecer una serie de seminarios web para los transcriptores de braille que trabajan con NIMAS.</a:t>
            </a:r>
          </a:p>
          <a:p>
            <a:r>
              <a:rPr lang="es-US" altLang="en-US" sz="2800" noProof="0" dirty="0"/>
              <a:t>Estos cursos se proporcionarán gratuitamente y se ofrecerá un curso separado para los usuarios de Duxbury y de Braille 2000.</a:t>
            </a:r>
          </a:p>
          <a:p>
            <a:r>
              <a:rPr lang="es-US" altLang="en-US" sz="2800" noProof="0" dirty="0"/>
              <a:t>¡Difundiremos más información próximamente!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33400" y="2362200"/>
            <a:ext cx="8229600" cy="1143000"/>
          </a:xfrm>
        </p:spPr>
        <p:txBody>
          <a:bodyPr/>
          <a:lstStyle/>
          <a:p>
            <a:r>
              <a:rPr lang="es-US" altLang="en-US" noProof="0" dirty="0"/>
              <a:t>Tipos de cuentas del NIMAC y fundamentos del sistema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a:xfrm>
            <a:off x="457200" y="274638"/>
            <a:ext cx="8382000" cy="1143000"/>
          </a:xfrm>
        </p:spPr>
        <p:txBody>
          <a:bodyPr/>
          <a:lstStyle/>
          <a:p>
            <a:r>
              <a:rPr lang="es-US" altLang="en-US" noProof="0" dirty="0"/>
              <a:t>¿Qué es un Usuario Autorizado? </a:t>
            </a:r>
          </a:p>
        </p:txBody>
      </p:sp>
      <p:sp>
        <p:nvSpPr>
          <p:cNvPr id="6147" name="Content Placeholder 2"/>
          <p:cNvSpPr>
            <a:spLocks noGrp="1"/>
          </p:cNvSpPr>
          <p:nvPr>
            <p:ph idx="1"/>
          </p:nvPr>
        </p:nvSpPr>
        <p:spPr>
          <a:xfrm>
            <a:off x="457200" y="1181100"/>
            <a:ext cx="8229600" cy="4495800"/>
          </a:xfrm>
        </p:spPr>
        <p:txBody>
          <a:bodyPr/>
          <a:lstStyle/>
          <a:p>
            <a:pPr marL="571500" indent="-514350">
              <a:buFont typeface="Arial" pitchFamily="34" charset="0"/>
              <a:buChar char="•"/>
              <a:defRPr/>
            </a:pPr>
            <a:r>
              <a:rPr lang="es-US" altLang="en-US" sz="2800" noProof="0" dirty="0"/>
              <a:t>Un Usuario Autorizado (AU) es alguien que ha sido designado por su Coordinador Estatal para tener acceso completo al repositorio del NIMAC.</a:t>
            </a:r>
          </a:p>
          <a:p>
            <a:pPr marL="571500" indent="-514350">
              <a:buFont typeface="Arial" pitchFamily="34" charset="0"/>
              <a:buChar char="•"/>
              <a:defRPr/>
            </a:pPr>
            <a:r>
              <a:rPr lang="es-US" altLang="en-US" sz="2800" noProof="0" dirty="0"/>
              <a:t>Pueden buscar y descargar archivos o asignar archivos a Productores de Medios Accesibles (AMP</a:t>
            </a:r>
            <a:r>
              <a:rPr lang="es-US" altLang="en-US" sz="2800" noProof="0"/>
              <a:t>) inscritos.</a:t>
            </a:r>
            <a:endParaRPr lang="es-US" altLang="en-US" sz="2800" noProof="0" dirty="0"/>
          </a:p>
          <a:p>
            <a:pPr marL="571500" indent="-514350">
              <a:buFont typeface="Arial" pitchFamily="34" charset="0"/>
              <a:buChar char="•"/>
              <a:defRPr/>
            </a:pPr>
            <a:r>
              <a:rPr lang="es-US" altLang="en-US" sz="2800" noProof="0" dirty="0"/>
              <a:t>Son personas que participan de alguna manera en la producción de formatos accesibles para estudiantes con discapacidades de lectura de material impreso en su estado.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s-US" altLang="en-US" noProof="0" dirty="0"/>
              <a:t>Usuarios Autorizados</a:t>
            </a:r>
          </a:p>
        </p:txBody>
      </p:sp>
      <p:sp>
        <p:nvSpPr>
          <p:cNvPr id="21507" name="Content Placeholder 2"/>
          <p:cNvSpPr>
            <a:spLocks noGrp="1"/>
          </p:cNvSpPr>
          <p:nvPr>
            <p:ph idx="1"/>
          </p:nvPr>
        </p:nvSpPr>
        <p:spPr>
          <a:xfrm>
            <a:off x="304800" y="1355271"/>
            <a:ext cx="8534400" cy="5211762"/>
          </a:xfrm>
        </p:spPr>
        <p:txBody>
          <a:bodyPr/>
          <a:lstStyle/>
          <a:p>
            <a:pPr lvl="1"/>
            <a:r>
              <a:rPr lang="es-US" altLang="en-US" sz="2570" noProof="0" dirty="0"/>
              <a:t>Los Usuarios Autorizados (AU) podrían trabajar directamente en la producción de medios accesibles o podrían administrar el trabajo realizado por otros.</a:t>
            </a:r>
          </a:p>
          <a:p>
            <a:pPr lvl="1"/>
            <a:r>
              <a:rPr lang="es-US" altLang="en-US" sz="2570" noProof="0" dirty="0"/>
              <a:t>Generalmente pertenecen a la estructura educativa estatal (un IRC, escuelas estatales para personas ciegas).</a:t>
            </a:r>
          </a:p>
          <a:p>
            <a:pPr lvl="1"/>
            <a:r>
              <a:rPr lang="es-US" altLang="en-US" sz="2570" noProof="0" dirty="0"/>
              <a:t>También se puede designar a Bookshare como AU.</a:t>
            </a:r>
          </a:p>
          <a:p>
            <a:pPr lvl="1"/>
            <a:r>
              <a:rPr lang="es-US" altLang="en-US" sz="2570" noProof="0" dirty="0"/>
              <a:t>La mayoría de los estados tiene cinco o menos Usuarios Autorizados.</a:t>
            </a:r>
          </a:p>
          <a:p>
            <a:pPr lvl="1"/>
            <a:r>
              <a:rPr lang="es-US" altLang="en-US" sz="2570" noProof="0" dirty="0"/>
              <a:t>El sistema asigna automáticamente 5 AU por estado (no incluye a los SC híbridos). Podemos agregar más usuarios para su estado si fuera necesario.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s-US" altLang="en-US" sz="3800" noProof="0" dirty="0"/>
              <a:t>Cuentas de Productores de Medios Accesibles</a:t>
            </a:r>
            <a:endParaRPr lang="es-US" altLang="en-US" noProof="0" dirty="0"/>
          </a:p>
        </p:txBody>
      </p:sp>
      <p:sp>
        <p:nvSpPr>
          <p:cNvPr id="23555" name="Content Placeholder 2"/>
          <p:cNvSpPr>
            <a:spLocks noGrp="1"/>
          </p:cNvSpPr>
          <p:nvPr>
            <p:ph idx="1"/>
          </p:nvPr>
        </p:nvSpPr>
        <p:spPr>
          <a:xfrm>
            <a:off x="381000" y="1417638"/>
            <a:ext cx="8458200" cy="4983162"/>
          </a:xfrm>
        </p:spPr>
        <p:txBody>
          <a:bodyPr/>
          <a:lstStyle/>
          <a:p>
            <a:pPr lvl="1"/>
            <a:r>
              <a:rPr lang="es-US" altLang="en-US" sz="2660" noProof="0" dirty="0"/>
              <a:t>Un AU podría trabajar como productor de medios accesibles (AMP), pero para los fines del NIMAC, un AMP es una organización o persona que tiene una cuenta de AMP.</a:t>
            </a:r>
          </a:p>
          <a:p>
            <a:pPr lvl="1"/>
            <a:r>
              <a:rPr lang="es-US" altLang="en-US" sz="2660" noProof="0" dirty="0"/>
              <a:t>Esta es una cuenta limitada que permite que el usuario descargue solo los archivos que un Usuario Autorizado le ha asignado para descarga.</a:t>
            </a:r>
          </a:p>
          <a:p>
            <a:pPr lvl="1"/>
            <a:r>
              <a:rPr lang="es-US" altLang="en-US" sz="2660" noProof="0" dirty="0"/>
              <a:t>Estos usuarios no tienen que estar designados por un coordinador estatal.</a:t>
            </a:r>
          </a:p>
          <a:p>
            <a:pPr lvl="1"/>
            <a:r>
              <a:rPr lang="es-US" altLang="en-US" sz="2660" noProof="0" dirty="0"/>
              <a:t>Los AMP pueden ser con o sin fines de lucro y trabajar con cualquier estado. (APH es un AMP).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04800" y="274638"/>
            <a:ext cx="8534400" cy="1143000"/>
          </a:xfrm>
        </p:spPr>
        <p:txBody>
          <a:bodyPr/>
          <a:lstStyle/>
          <a:p>
            <a:r>
              <a:rPr lang="es-US" altLang="en-US" dirty="0"/>
              <a:t>Coordinadores Estatales </a:t>
            </a:r>
            <a:r>
              <a:rPr lang="es-US" altLang="en-US" noProof="0" dirty="0"/>
              <a:t>“híbridos”</a:t>
            </a:r>
          </a:p>
        </p:txBody>
      </p:sp>
      <p:sp>
        <p:nvSpPr>
          <p:cNvPr id="25603" name="Content Placeholder 2"/>
          <p:cNvSpPr>
            <a:spLocks noGrp="1"/>
          </p:cNvSpPr>
          <p:nvPr>
            <p:ph idx="1"/>
          </p:nvPr>
        </p:nvSpPr>
        <p:spPr>
          <a:xfrm>
            <a:off x="457200" y="1417638"/>
            <a:ext cx="8382000" cy="5135562"/>
          </a:xfrm>
        </p:spPr>
        <p:txBody>
          <a:bodyPr/>
          <a:lstStyle/>
          <a:p>
            <a:r>
              <a:rPr lang="es-US" altLang="en-US" sz="2800" noProof="0" dirty="0"/>
              <a:t>Los Coordinadores Estatales podrían participar directamente en el flujo de trabajo de producción de medios accesibles del estado, o no.</a:t>
            </a:r>
          </a:p>
          <a:p>
            <a:r>
              <a:rPr lang="es-US" altLang="en-US" sz="2800" noProof="0" dirty="0"/>
              <a:t>La cuenta básica de Coordinador Estatal tiene una función principal: agregar y eliminar a los AU del estado.</a:t>
            </a:r>
          </a:p>
          <a:p>
            <a:r>
              <a:rPr lang="es-US" altLang="en-US" sz="2800" dirty="0"/>
              <a:t>Para</a:t>
            </a:r>
            <a:r>
              <a:rPr lang="es-US" altLang="en-US" sz="2800" noProof="0" dirty="0"/>
              <a:t> los Coordinadores Estatales que también deseen ser Usuarios Autorizados, podemos ofrecer una sola credencial de inicio de sesión para accesar las funciones de los dos tipos de cuenta.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s-US" altLang="en-US" noProof="0" dirty="0"/>
              <a:t>Inscripción de cuenta “híbrida”</a:t>
            </a:r>
          </a:p>
        </p:txBody>
      </p:sp>
      <p:sp>
        <p:nvSpPr>
          <p:cNvPr id="19459" name="Content Placeholder 2"/>
          <p:cNvSpPr>
            <a:spLocks noGrp="1"/>
          </p:cNvSpPr>
          <p:nvPr>
            <p:ph idx="1"/>
          </p:nvPr>
        </p:nvSpPr>
        <p:spPr>
          <a:xfrm>
            <a:off x="457200" y="1417638"/>
            <a:ext cx="8229600" cy="4906962"/>
          </a:xfrm>
        </p:spPr>
        <p:txBody>
          <a:bodyPr/>
          <a:lstStyle/>
          <a:p>
            <a:pPr>
              <a:defRPr/>
            </a:pPr>
            <a:r>
              <a:rPr lang="es-US" altLang="en-US" sz="3000" noProof="0" dirty="0"/>
              <a:t>Para que su cuenta incluya las funciones de una cuenta de AU:</a:t>
            </a:r>
          </a:p>
          <a:p>
            <a:pPr lvl="1">
              <a:defRPr/>
            </a:pPr>
            <a:r>
              <a:rPr lang="es-US" altLang="en-US" sz="2600" noProof="0" dirty="0"/>
              <a:t>Descargue el Acuerdo de Limitación de Uso (LUA) que se encuentra en: </a:t>
            </a:r>
            <a:r>
              <a:rPr lang="es-US" altLang="en-US" sz="2600" noProof="0" dirty="0">
                <a:hlinkClick r:id="rId3"/>
              </a:rPr>
              <a:t>NIMAC LUA</a:t>
            </a:r>
            <a:r>
              <a:rPr lang="es-US" altLang="en-US" sz="2600" noProof="0" dirty="0"/>
              <a:t> </a:t>
            </a:r>
          </a:p>
          <a:p>
            <a:pPr lvl="1">
              <a:defRPr/>
            </a:pPr>
            <a:r>
              <a:rPr lang="es-US" altLang="en-US" sz="2600" noProof="0" dirty="0"/>
              <a:t>Imprima el documento, firme sus iniciales en cada página, y llene la sección 13.0.</a:t>
            </a:r>
          </a:p>
          <a:p>
            <a:pPr lvl="1">
              <a:defRPr/>
            </a:pPr>
            <a:r>
              <a:rPr lang="es-US" altLang="en-US" sz="2600" noProof="0" dirty="0"/>
              <a:t>Luego, simplemente envíe un escaneo de todo el documento por correo electrónico a </a:t>
            </a:r>
            <a:r>
              <a:rPr lang="es-US" altLang="en-US" sz="2600" noProof="0" dirty="0">
                <a:hlinkClick r:id="rId4"/>
              </a:rPr>
              <a:t>nimac@aph.org</a:t>
            </a:r>
            <a:r>
              <a:rPr lang="es-US" altLang="en-US" sz="2600" noProof="0" dirty="0"/>
              <a:t>  </a:t>
            </a:r>
          </a:p>
          <a:p>
            <a:pPr>
              <a:defRPr/>
            </a:pPr>
            <a:r>
              <a:rPr lang="es-US" altLang="en-US" sz="3000" dirty="0"/>
              <a:t>Ahora t</a:t>
            </a:r>
            <a:r>
              <a:rPr lang="es-US" altLang="en-US" sz="3000" noProof="0" dirty="0"/>
              <a:t>ambién podemos aceptar firmas digitales autenticadas.</a:t>
            </a:r>
            <a:endParaRPr lang="es-US" altLang="en-US" noProof="0" dirty="0"/>
          </a:p>
          <a:p>
            <a:pPr marL="0" indent="0" algn="ctr">
              <a:buFontTx/>
              <a:buNone/>
              <a:defRPr/>
            </a:pPr>
            <a:endParaRPr lang="es-US" altLang="en-US" noProof="0" dirty="0"/>
          </a:p>
          <a:p>
            <a:pPr marL="0" indent="0">
              <a:buFontTx/>
              <a:buNone/>
              <a:defRPr/>
            </a:pPr>
            <a:endParaRPr lang="es-US" altLang="en-US" noProof="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s-US" altLang="en-US" noProof="0" dirty="0"/>
              <a:t>Activación de cuenta “híbrida”</a:t>
            </a:r>
          </a:p>
        </p:txBody>
      </p:sp>
      <p:sp>
        <p:nvSpPr>
          <p:cNvPr id="19459" name="Content Placeholder 2"/>
          <p:cNvSpPr>
            <a:spLocks noGrp="1"/>
          </p:cNvSpPr>
          <p:nvPr>
            <p:ph idx="1"/>
          </p:nvPr>
        </p:nvSpPr>
        <p:spPr>
          <a:xfrm>
            <a:off x="457200" y="1828800"/>
            <a:ext cx="8229600" cy="4495800"/>
          </a:xfrm>
        </p:spPr>
        <p:txBody>
          <a:bodyPr/>
          <a:lstStyle/>
          <a:p>
            <a:pPr>
              <a:defRPr/>
            </a:pPr>
            <a:r>
              <a:rPr lang="es-US" altLang="en-US" sz="2800" noProof="0" dirty="0"/>
              <a:t>Realizaremos el cambio por usted en el sistema y le notificaremos.</a:t>
            </a:r>
          </a:p>
          <a:p>
            <a:pPr>
              <a:defRPr/>
            </a:pPr>
            <a:r>
              <a:rPr lang="es-US" altLang="en-US" sz="2800" noProof="0" dirty="0"/>
              <a:t>La siguiente vez que inicie una sesión después del cambio, verá las funciones del sistema tanto para Coordinador Estatal (SC) como para AU.</a:t>
            </a:r>
          </a:p>
          <a:p>
            <a:pPr>
              <a:defRPr/>
            </a:pPr>
            <a:r>
              <a:rPr lang="es-US" altLang="en-US" sz="2800" noProof="0" dirty="0"/>
              <a:t>El AU de una cuenta híbrida es un “extra” y no cuenta como una de las 5 cuentas de AU que su estado tiene disponibles predeterminadamente.</a:t>
            </a:r>
            <a:endParaRPr lang="es-US" altLang="en-US" noProof="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B0AE-84F8-4A4C-86AC-AEED386EC126}"/>
              </a:ext>
            </a:extLst>
          </p:cNvPr>
          <p:cNvSpPr>
            <a:spLocks noGrp="1"/>
          </p:cNvSpPr>
          <p:nvPr>
            <p:ph type="title"/>
          </p:nvPr>
        </p:nvSpPr>
        <p:spPr/>
        <p:txBody>
          <a:bodyPr/>
          <a:lstStyle/>
          <a:p>
            <a:r>
              <a:rPr lang="es-US" noProof="0" dirty="0"/>
              <a:t>Capacitación para SC híbridos</a:t>
            </a:r>
          </a:p>
        </p:txBody>
      </p:sp>
      <p:sp>
        <p:nvSpPr>
          <p:cNvPr id="3" name="Content Placeholder 2">
            <a:extLst>
              <a:ext uri="{FF2B5EF4-FFF2-40B4-BE49-F238E27FC236}">
                <a16:creationId xmlns:a16="http://schemas.microsoft.com/office/drawing/2014/main" id="{46D714B5-5913-4D5F-87C9-B7DFAD8C0617}"/>
              </a:ext>
            </a:extLst>
          </p:cNvPr>
          <p:cNvSpPr>
            <a:spLocks noGrp="1"/>
          </p:cNvSpPr>
          <p:nvPr>
            <p:ph idx="1"/>
          </p:nvPr>
        </p:nvSpPr>
        <p:spPr>
          <a:xfrm>
            <a:off x="457200" y="1417638"/>
            <a:ext cx="8229600" cy="4221163"/>
          </a:xfrm>
        </p:spPr>
        <p:txBody>
          <a:bodyPr/>
          <a:lstStyle/>
          <a:p>
            <a:r>
              <a:rPr lang="es-US" sz="2800" noProof="0" dirty="0"/>
              <a:t>Nuestra sesión de capacitación para Usuarios Autorizados y Coordinadores Estatales Híbridos se celebrará el </a:t>
            </a:r>
            <a:r>
              <a:rPr lang="es-US" sz="2800" b="1" noProof="0" dirty="0"/>
              <a:t>miércoles, 16 de marzo a las 2 p.m., hora del Este</a:t>
            </a:r>
            <a:r>
              <a:rPr lang="es-US" sz="2800" noProof="0" dirty="0"/>
              <a:t>.</a:t>
            </a:r>
          </a:p>
          <a:p>
            <a:endParaRPr lang="es-US" sz="1200" noProof="0" dirty="0"/>
          </a:p>
          <a:p>
            <a:r>
              <a:rPr lang="es-US" sz="2800" noProof="0" dirty="0"/>
              <a:t>Si está considerando convertirse en un SC híbrido o si solo quiere saber más acerca de cómo los AU trabajan con el sistema, ¡acompáñenos! </a:t>
            </a:r>
          </a:p>
          <a:p>
            <a:endParaRPr lang="es-US" sz="1200" noProof="0" dirty="0"/>
          </a:p>
          <a:p>
            <a:r>
              <a:rPr lang="es-US" sz="2800" noProof="0" dirty="0">
                <a:hlinkClick r:id="rId2"/>
              </a:rPr>
              <a:t>Haga clic aquí para inscribirse</a:t>
            </a:r>
            <a:r>
              <a:rPr lang="es-US" sz="2800" noProof="0" dirty="0"/>
              <a:t>  </a:t>
            </a:r>
          </a:p>
        </p:txBody>
      </p:sp>
    </p:spTree>
    <p:extLst>
      <p:ext uri="{BB962C8B-B14F-4D97-AF65-F5344CB8AC3E}">
        <p14:creationId xmlns:p14="http://schemas.microsoft.com/office/powerpoint/2010/main" val="2227379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09600" y="2438400"/>
            <a:ext cx="8229600" cy="1143000"/>
          </a:xfrm>
        </p:spPr>
        <p:txBody>
          <a:bodyPr/>
          <a:lstStyle/>
          <a:p>
            <a:r>
              <a:rPr lang="es-US" altLang="en-US" noProof="0" dirty="0"/>
              <a:t>Agregar y eliminar a Usuarios Autorizados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s-US" altLang="en-US" noProof="0" dirty="0"/>
              <a:t>Estado de cuenta de AU</a:t>
            </a:r>
          </a:p>
        </p:txBody>
      </p:sp>
      <p:sp>
        <p:nvSpPr>
          <p:cNvPr id="32771" name="Content Placeholder 2"/>
          <p:cNvSpPr>
            <a:spLocks noGrp="1"/>
          </p:cNvSpPr>
          <p:nvPr>
            <p:ph idx="1"/>
          </p:nvPr>
        </p:nvSpPr>
        <p:spPr>
          <a:xfrm>
            <a:off x="457200" y="1417638"/>
            <a:ext cx="8229600" cy="4906962"/>
          </a:xfrm>
        </p:spPr>
        <p:txBody>
          <a:bodyPr/>
          <a:lstStyle/>
          <a:p>
            <a:r>
              <a:rPr lang="es-US" altLang="en-US" sz="2800" noProof="0" dirty="0"/>
              <a:t>Cuando inicia una sesión en su cuenta estatal, todas las cuentas de AU actuales aparecer</a:t>
            </a:r>
            <a:r>
              <a:rPr lang="es-US" altLang="en-US" sz="2800" dirty="0"/>
              <a:t>án bajo una de tres pestañas en el sistema.</a:t>
            </a:r>
            <a:endParaRPr lang="es-US" altLang="en-US" sz="2800" noProof="0" dirty="0"/>
          </a:p>
          <a:p>
            <a:r>
              <a:rPr lang="es-US" altLang="en-US" sz="2800" noProof="0" dirty="0"/>
              <a:t>Cada pestaña representa el estado en que se halla la cuenta.</a:t>
            </a:r>
          </a:p>
          <a:p>
            <a:r>
              <a:rPr lang="es-US" altLang="en-US" sz="2800" noProof="0" dirty="0"/>
              <a:t>Los tres estados representan las etapas en el proceso de inscripción, y son:</a:t>
            </a:r>
          </a:p>
          <a:p>
            <a:pPr lvl="1"/>
            <a:r>
              <a:rPr lang="es-US" altLang="en-US" noProof="0" dirty="0"/>
              <a:t>Nuevo</a:t>
            </a:r>
          </a:p>
          <a:p>
            <a:pPr lvl="1"/>
            <a:r>
              <a:rPr lang="es-US" altLang="en-US" noProof="0" dirty="0"/>
              <a:t>Pendiente</a:t>
            </a:r>
          </a:p>
          <a:p>
            <a:pPr lvl="1"/>
            <a:r>
              <a:rPr lang="es-US" altLang="en-US" noProof="0" dirty="0"/>
              <a:t>Activo</a:t>
            </a:r>
          </a:p>
          <a:p>
            <a:pPr lvl="1"/>
            <a:endParaRPr lang="es-US" altLang="en-US" noProof="0" dirty="0"/>
          </a:p>
          <a:p>
            <a:pPr lvl="1"/>
            <a:endParaRPr lang="es-US" altLang="en-US" noProof="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s-US" altLang="en-US" noProof="0" dirty="0"/>
              <a:t>Agregar a un AU nuevo</a:t>
            </a:r>
          </a:p>
        </p:txBody>
      </p:sp>
      <p:sp>
        <p:nvSpPr>
          <p:cNvPr id="33795" name="Content Placeholder 2"/>
          <p:cNvSpPr>
            <a:spLocks noGrp="1"/>
          </p:cNvSpPr>
          <p:nvPr>
            <p:ph idx="1"/>
          </p:nvPr>
        </p:nvSpPr>
        <p:spPr>
          <a:xfrm>
            <a:off x="457200" y="1981200"/>
            <a:ext cx="8229600" cy="4343400"/>
          </a:xfrm>
        </p:spPr>
        <p:txBody>
          <a:bodyPr/>
          <a:lstStyle/>
          <a:p>
            <a:r>
              <a:rPr lang="es-US" altLang="en-US" sz="2800" noProof="0" dirty="0"/>
              <a:t>El proceso para agregar a un usuario es fácil. Solo necesita el </a:t>
            </a:r>
            <a:r>
              <a:rPr lang="es-US" altLang="en-US" sz="2800" b="1" noProof="0" dirty="0"/>
              <a:t>nombre</a:t>
            </a:r>
            <a:r>
              <a:rPr lang="es-US" altLang="en-US" sz="2800" noProof="0" dirty="0"/>
              <a:t>, la </a:t>
            </a:r>
            <a:r>
              <a:rPr lang="es-US" altLang="en-US" sz="2800" b="1" noProof="0" dirty="0"/>
              <a:t>dirección de correo electrónico</a:t>
            </a:r>
            <a:r>
              <a:rPr lang="es-US" altLang="en-US" sz="2800" noProof="0" dirty="0"/>
              <a:t> y el </a:t>
            </a:r>
            <a:r>
              <a:rPr lang="es-US" altLang="en-US" sz="2800" b="1" noProof="0" dirty="0"/>
              <a:t>nombre de la organización</a:t>
            </a:r>
            <a:r>
              <a:rPr lang="es-US" altLang="en-US" sz="2800" noProof="0" dirty="0"/>
              <a:t> del usuario nuevo.</a:t>
            </a:r>
          </a:p>
          <a:p>
            <a:r>
              <a:rPr lang="es-US" altLang="en-US" sz="2800" noProof="0" dirty="0"/>
              <a:t>Una vez que introduzca y guarde esto en el sistema, su papel en la creación de la cuenta ha terminado.</a:t>
            </a:r>
          </a:p>
          <a:p>
            <a:r>
              <a:rPr lang="es-US" altLang="en-US" sz="2800" noProof="0" dirty="0"/>
              <a:t>El resto del proceso es manejado por el AU nuevo y el NIMAC.</a:t>
            </a:r>
            <a:endParaRPr lang="es-US" altLang="en-US" noProof="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s-US" altLang="en-US" noProof="0" dirty="0"/>
              <a:t>Inscripción en línea por el AU</a:t>
            </a:r>
          </a:p>
        </p:txBody>
      </p:sp>
      <p:sp>
        <p:nvSpPr>
          <p:cNvPr id="34819" name="Content Placeholder 2"/>
          <p:cNvSpPr>
            <a:spLocks noGrp="1"/>
          </p:cNvSpPr>
          <p:nvPr>
            <p:ph idx="1"/>
          </p:nvPr>
        </p:nvSpPr>
        <p:spPr>
          <a:xfrm>
            <a:off x="457200" y="1828800"/>
            <a:ext cx="8229600" cy="4495800"/>
          </a:xfrm>
        </p:spPr>
        <p:txBody>
          <a:bodyPr/>
          <a:lstStyle/>
          <a:p>
            <a:r>
              <a:rPr lang="es-US" altLang="en-US" sz="2800" noProof="0" dirty="0"/>
              <a:t>Cuando el SC guarda la informaci</a:t>
            </a:r>
            <a:r>
              <a:rPr lang="es-US" altLang="en-US" sz="2800" dirty="0"/>
              <a:t>ón del AU nuevo, el sistema inmediatamente le envía el enlace para inscripción por correo electrónico al AU nuevo.</a:t>
            </a:r>
            <a:endParaRPr lang="es-US" altLang="en-US" sz="2800" noProof="0" dirty="0"/>
          </a:p>
          <a:p>
            <a:r>
              <a:rPr lang="es-US" altLang="en-US" sz="2800" noProof="0" dirty="0"/>
              <a:t>Su cuenta entonces mostrará un estado de </a:t>
            </a:r>
            <a:r>
              <a:rPr lang="es-US" altLang="en-US" sz="2800" b="1" noProof="0" dirty="0"/>
              <a:t>Nuevo</a:t>
            </a:r>
            <a:r>
              <a:rPr lang="es-US" altLang="en-US" sz="2800" noProof="0" dirty="0"/>
              <a:t> para el usuario bajo su lista de inscripciones de AU.</a:t>
            </a:r>
          </a:p>
          <a:p>
            <a:r>
              <a:rPr lang="es-US" altLang="en-US" sz="2800" noProof="0" dirty="0"/>
              <a:t>El AU finaliza el proceso de inscripción en el sistema del NIMAC usando este enlace.</a:t>
            </a:r>
            <a:endParaRPr lang="es-US" altLang="en-US" noProof="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s-US" altLang="en-US" noProof="0" dirty="0"/>
              <a:t>Caducidad del enlace de inscripción</a:t>
            </a:r>
          </a:p>
        </p:txBody>
      </p:sp>
      <p:sp>
        <p:nvSpPr>
          <p:cNvPr id="35843" name="Content Placeholder 2"/>
          <p:cNvSpPr>
            <a:spLocks noGrp="1"/>
          </p:cNvSpPr>
          <p:nvPr>
            <p:ph idx="1"/>
          </p:nvPr>
        </p:nvSpPr>
        <p:spPr>
          <a:xfrm>
            <a:off x="457200" y="1676400"/>
            <a:ext cx="8229600" cy="4906962"/>
          </a:xfrm>
        </p:spPr>
        <p:txBody>
          <a:bodyPr/>
          <a:lstStyle/>
          <a:p>
            <a:r>
              <a:rPr lang="es-US" altLang="en-US" sz="2800" noProof="0" dirty="0"/>
              <a:t>Como medida de seguridad, el enlace caducará después de diez días.</a:t>
            </a:r>
          </a:p>
          <a:p>
            <a:r>
              <a:rPr lang="es-US" altLang="en-US" sz="2800" noProof="0" dirty="0"/>
              <a:t>Si el usuario no finaliza la inscripción en ese plazo, el SC puede reenviar el enlace haciendo clic en el botón “Resend” (Reenviar) junto al nombre del usuario.</a:t>
            </a:r>
          </a:p>
          <a:p>
            <a:r>
              <a:rPr lang="es-US" altLang="en-US" sz="2800" noProof="0" dirty="0"/>
              <a:t>Cuando el usuario finaliza la inscripción en línea, la cuenta aparece como </a:t>
            </a:r>
            <a:r>
              <a:rPr lang="es-US" altLang="en-US" sz="2800" b="1" noProof="0" dirty="0"/>
              <a:t>Pendiente</a:t>
            </a:r>
            <a:r>
              <a:rPr lang="es-US" altLang="en-US" sz="2800" noProof="0" dirty="0"/>
              <a:t> en la cuenta de usted.</a:t>
            </a:r>
            <a:endParaRPr lang="es-US" altLang="en-US" noProof="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s-US" altLang="en-US" noProof="0" dirty="0"/>
              <a:t>Acuerdo de Limitación de Uso</a:t>
            </a:r>
          </a:p>
        </p:txBody>
      </p:sp>
      <p:sp>
        <p:nvSpPr>
          <p:cNvPr id="36867" name="Content Placeholder 2"/>
          <p:cNvSpPr>
            <a:spLocks noGrp="1"/>
          </p:cNvSpPr>
          <p:nvPr>
            <p:ph idx="1"/>
          </p:nvPr>
        </p:nvSpPr>
        <p:spPr>
          <a:xfrm>
            <a:off x="457200" y="1143000"/>
            <a:ext cx="8229600" cy="4906962"/>
          </a:xfrm>
        </p:spPr>
        <p:txBody>
          <a:bodyPr/>
          <a:lstStyle/>
          <a:p>
            <a:r>
              <a:rPr lang="es-US" altLang="en-US" sz="2800" noProof="0" dirty="0"/>
              <a:t>El correo electrónico para la inscripción automática también incluye, como documento adjunto, el Acuerdo de Limitación de Uso (LUA) del NIMAC.</a:t>
            </a:r>
          </a:p>
          <a:p>
            <a:r>
              <a:rPr lang="es-US" altLang="en-US" sz="2800" noProof="0" dirty="0"/>
              <a:t>El usuario nuevo debe imprimir el documento, firmar sus iniciales en cada página, llenar la sección de Usuario Autorizado (13.0) y firmar el documento.</a:t>
            </a:r>
          </a:p>
          <a:p>
            <a:r>
              <a:rPr lang="es-US" altLang="en-US" sz="2800" noProof="0" dirty="0"/>
              <a:t>Ahora también podemos aceptar firmas digitales.</a:t>
            </a:r>
          </a:p>
          <a:p>
            <a:r>
              <a:rPr lang="es-US" altLang="en-US" sz="2800" noProof="0" dirty="0"/>
              <a:t>Pueden enviarnos el </a:t>
            </a:r>
            <a:r>
              <a:rPr lang="es-US" altLang="en-US" sz="2800" noProof="0"/>
              <a:t>documento finalizado </a:t>
            </a:r>
            <a:r>
              <a:rPr lang="es-US" altLang="en-US" sz="2800" noProof="0" dirty="0"/>
              <a:t>por correo postal o correo electrónico.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s-US" altLang="en-US" noProof="0" dirty="0"/>
              <a:t>Activación de la cuenta</a:t>
            </a:r>
          </a:p>
        </p:txBody>
      </p:sp>
      <p:sp>
        <p:nvSpPr>
          <p:cNvPr id="37891" name="Content Placeholder 2"/>
          <p:cNvSpPr>
            <a:spLocks noGrp="1"/>
          </p:cNvSpPr>
          <p:nvPr>
            <p:ph idx="1"/>
          </p:nvPr>
        </p:nvSpPr>
        <p:spPr>
          <a:xfrm>
            <a:off x="457200" y="1905000"/>
            <a:ext cx="8229600" cy="4419600"/>
          </a:xfrm>
        </p:spPr>
        <p:txBody>
          <a:bodyPr/>
          <a:lstStyle/>
          <a:p>
            <a:r>
              <a:rPr lang="es-US" altLang="en-US" sz="2800" noProof="0" dirty="0"/>
              <a:t>Una vez finalizada la inscripción en línea y que el usuario nos ha enviado el LUA completado, podemos activar la cuenta.</a:t>
            </a:r>
          </a:p>
          <a:p>
            <a:r>
              <a:rPr lang="es-US" altLang="en-US" sz="2800" noProof="0" dirty="0"/>
              <a:t>La cuenta entonces mostrará un estado de </a:t>
            </a:r>
            <a:r>
              <a:rPr lang="es-US" altLang="en-US" sz="2800" b="1" noProof="0" dirty="0"/>
              <a:t>Activo</a:t>
            </a:r>
            <a:r>
              <a:rPr lang="es-US" altLang="en-US" sz="2800" noProof="0" dirty="0"/>
              <a:t>.</a:t>
            </a:r>
          </a:p>
          <a:p>
            <a:r>
              <a:rPr lang="es-US" altLang="en-US" sz="2800" noProof="0" dirty="0"/>
              <a:t>Usted también recibirá una notificación automática por correo electrónico de parte del sistema cuando el NIMAC ha activado una cuenta nueva.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152400" y="274638"/>
            <a:ext cx="8763000" cy="1143000"/>
          </a:xfrm>
        </p:spPr>
        <p:txBody>
          <a:bodyPr/>
          <a:lstStyle/>
          <a:p>
            <a:r>
              <a:rPr lang="es-US" altLang="en-US" noProof="0" dirty="0"/>
              <a:t>Credenciales para inicio de sesión</a:t>
            </a:r>
          </a:p>
        </p:txBody>
      </p:sp>
      <p:sp>
        <p:nvSpPr>
          <p:cNvPr id="38915" name="Content Placeholder 2"/>
          <p:cNvSpPr>
            <a:spLocks noGrp="1"/>
          </p:cNvSpPr>
          <p:nvPr>
            <p:ph idx="1"/>
          </p:nvPr>
        </p:nvSpPr>
        <p:spPr>
          <a:xfrm>
            <a:off x="234043" y="1417638"/>
            <a:ext cx="8686800" cy="4648200"/>
          </a:xfrm>
        </p:spPr>
        <p:txBody>
          <a:bodyPr/>
          <a:lstStyle/>
          <a:p>
            <a:r>
              <a:rPr lang="es-US" altLang="en-US" sz="2800" noProof="0" dirty="0"/>
              <a:t>Cuando la cuenta se ha activado, el sistema le envía al usuario el ID de inicio de sesión y la contraseña en dos correos electrónicos separados.</a:t>
            </a:r>
          </a:p>
          <a:p>
            <a:r>
              <a:rPr lang="es-US" altLang="en-US" sz="2800" noProof="0" dirty="0"/>
              <a:t>El usuari</a:t>
            </a:r>
            <a:r>
              <a:rPr lang="es-US" altLang="en-US" sz="2800" dirty="0"/>
              <a:t>o quizá tenga que revisar su filtro de spam o colocar la dirección de correo electrónico del sistema en la lista de permitidos si su servidor de correo electrónico no está dejando pasar los correos electrónicos</a:t>
            </a:r>
            <a:r>
              <a:rPr lang="es-US" altLang="en-US" sz="2800" noProof="0" dirty="0"/>
              <a:t>: </a:t>
            </a:r>
            <a:r>
              <a:rPr lang="es-US" altLang="en-US" sz="2800" noProof="0" dirty="0">
                <a:hlinkClick r:id="rId2"/>
              </a:rPr>
              <a:t>noreply-NIMAC@overdrive.com</a:t>
            </a:r>
            <a:r>
              <a:rPr lang="es-US" altLang="en-US" sz="2800" noProof="0" dirty="0"/>
              <a:t> </a:t>
            </a:r>
          </a:p>
          <a:p>
            <a:r>
              <a:rPr lang="es-US" altLang="en-US" sz="2800" noProof="0" dirty="0"/>
              <a:t>Como recordatorio, los SC “híbridos” no reciben un segundo juego de credenciales de inicio de sesión.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09600" y="2438400"/>
            <a:ext cx="8229600" cy="1143000"/>
          </a:xfrm>
        </p:spPr>
        <p:txBody>
          <a:bodyPr/>
          <a:lstStyle/>
          <a:p>
            <a:r>
              <a:rPr lang="es-US" altLang="en-US" noProof="0" dirty="0"/>
              <a:t>Eliminar a Usuarios Autorizados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274638"/>
            <a:ext cx="8610600" cy="1143000"/>
          </a:xfrm>
        </p:spPr>
        <p:txBody>
          <a:bodyPr/>
          <a:lstStyle/>
          <a:p>
            <a:r>
              <a:rPr lang="es-US" altLang="en-US" noProof="0" dirty="0"/>
              <a:t>Cuentas de AU y DRM del sistema</a:t>
            </a:r>
          </a:p>
        </p:txBody>
      </p:sp>
      <p:sp>
        <p:nvSpPr>
          <p:cNvPr id="40963" name="Content Placeholder 2"/>
          <p:cNvSpPr>
            <a:spLocks noGrp="1"/>
          </p:cNvSpPr>
          <p:nvPr>
            <p:ph idx="1"/>
          </p:nvPr>
        </p:nvSpPr>
        <p:spPr>
          <a:xfrm>
            <a:off x="457200" y="1828800"/>
            <a:ext cx="8229600" cy="4495800"/>
          </a:xfrm>
        </p:spPr>
        <p:txBody>
          <a:bodyPr/>
          <a:lstStyle/>
          <a:p>
            <a:r>
              <a:rPr lang="es-US" altLang="en-US" sz="2800" noProof="0" dirty="0"/>
              <a:t>Un método de gestión de los derechos digitales (DRM) del NIMAC es colocar huellas digitales y marcas de agua en los archivos en el punto de descarga.</a:t>
            </a:r>
          </a:p>
          <a:p>
            <a:r>
              <a:rPr lang="es-US" altLang="en-US" sz="2800" noProof="0" dirty="0"/>
              <a:t>Esto marca cada archivo con códigos que indican quién descargó el archivo y cuándo.</a:t>
            </a:r>
          </a:p>
          <a:p>
            <a:r>
              <a:rPr lang="es-US" altLang="en-US" sz="2800" noProof="0" dirty="0"/>
              <a:t>Esta información está vinculada al titular de la cuenta individual.</a:t>
            </a:r>
            <a:endParaRPr lang="es-US" altLang="en-US" noProof="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04800" y="274638"/>
            <a:ext cx="8534400" cy="1143000"/>
          </a:xfrm>
        </p:spPr>
        <p:txBody>
          <a:bodyPr/>
          <a:lstStyle/>
          <a:p>
            <a:r>
              <a:rPr lang="es-US" altLang="en-US" noProof="0" dirty="0"/>
              <a:t>Cuentas de AU y DRM del sistema</a:t>
            </a:r>
          </a:p>
        </p:txBody>
      </p:sp>
      <p:sp>
        <p:nvSpPr>
          <p:cNvPr id="41987" name="Content Placeholder 2"/>
          <p:cNvSpPr>
            <a:spLocks noGrp="1"/>
          </p:cNvSpPr>
          <p:nvPr>
            <p:ph idx="1"/>
          </p:nvPr>
        </p:nvSpPr>
        <p:spPr>
          <a:xfrm>
            <a:off x="457200" y="1676400"/>
            <a:ext cx="8229600" cy="4648200"/>
          </a:xfrm>
        </p:spPr>
        <p:txBody>
          <a:bodyPr/>
          <a:lstStyle/>
          <a:p>
            <a:r>
              <a:rPr lang="es-US" altLang="en-US" sz="2800" noProof="0" dirty="0"/>
              <a:t>Por este motivo, les pedimos a los usuarios que no compartan sus credenciales con otros.</a:t>
            </a:r>
          </a:p>
          <a:p>
            <a:r>
              <a:rPr lang="es-US" altLang="en-US" sz="2800" noProof="0" dirty="0"/>
              <a:t>Las cuentas de AU no son transferibles.</a:t>
            </a:r>
          </a:p>
          <a:p>
            <a:r>
              <a:rPr lang="es-US" altLang="en-US" sz="2800" noProof="0" dirty="0"/>
              <a:t>Cuando un usuario deja su cargo o función como AU, por favor elimine esa cuenta del sistema, y cree una cuenta nueva para la persona nueva.</a:t>
            </a:r>
          </a:p>
          <a:p>
            <a:r>
              <a:rPr lang="es-US" altLang="en-US" sz="2800" noProof="0" dirty="0"/>
              <a:t>No hay ningún problema con designar a más de un AU en la misma entidad.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s-US" altLang="en-US" noProof="0" dirty="0"/>
              <a:t>Eliminar una cuenta</a:t>
            </a:r>
          </a:p>
        </p:txBody>
      </p:sp>
      <p:sp>
        <p:nvSpPr>
          <p:cNvPr id="43011" name="Content Placeholder 2"/>
          <p:cNvSpPr>
            <a:spLocks noGrp="1"/>
          </p:cNvSpPr>
          <p:nvPr>
            <p:ph idx="1"/>
          </p:nvPr>
        </p:nvSpPr>
        <p:spPr>
          <a:xfrm>
            <a:off x="437444" y="1524000"/>
            <a:ext cx="8229600" cy="4800600"/>
          </a:xfrm>
        </p:spPr>
        <p:txBody>
          <a:bodyPr/>
          <a:lstStyle/>
          <a:p>
            <a:r>
              <a:rPr lang="es-US" altLang="en-US" sz="2800" noProof="0" dirty="0"/>
              <a:t>Una cuenta en cualquier estado (Nuevo, Pendiente o Activo) se puede eliminar con solo hacer clic en el botón rojo “Delete” (Eliminar) a la derecha de la cuenta en el sistema.</a:t>
            </a:r>
          </a:p>
          <a:p>
            <a:r>
              <a:rPr lang="es-US" altLang="en-US" sz="2800" noProof="0" dirty="0"/>
              <a:t>El cambio entra en efecto de inmediato.</a:t>
            </a:r>
          </a:p>
          <a:p>
            <a:r>
              <a:rPr lang="es-US" altLang="en-US" sz="2800" noProof="0" dirty="0"/>
              <a:t>Los usuarios que se han eliminado ya no aparecen en su cuenta de SC; sin embargo, usted seguirá pudiendo accesar la información sobre las actividades de descarga de los usuarios eliminados en sus Informes de SC.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of NIMAC website landing page">
            <a:extLst>
              <a:ext uri="{FF2B5EF4-FFF2-40B4-BE49-F238E27FC236}">
                <a16:creationId xmlns:a16="http://schemas.microsoft.com/office/drawing/2014/main" id="{699E79B1-63A2-4E14-830B-BB55B06F6A90}"/>
              </a:ext>
            </a:extLst>
          </p:cNvPr>
          <p:cNvPicPr>
            <a:picLocks noChangeAspect="1"/>
          </p:cNvPicPr>
          <p:nvPr/>
        </p:nvPicPr>
        <p:blipFill>
          <a:blip r:embed="rId3"/>
          <a:stretch>
            <a:fillRect/>
          </a:stretch>
        </p:blipFill>
        <p:spPr>
          <a:xfrm>
            <a:off x="0" y="990600"/>
            <a:ext cx="9144000" cy="441009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noChangeArrowheads="1"/>
          </p:cNvSpPr>
          <p:nvPr>
            <p:ph type="title"/>
          </p:nvPr>
        </p:nvSpPr>
        <p:spPr>
          <a:xfrm>
            <a:off x="381000" y="2590800"/>
            <a:ext cx="8229600" cy="1143000"/>
          </a:xfrm>
        </p:spPr>
        <p:txBody>
          <a:bodyPr/>
          <a:lstStyle/>
          <a:p>
            <a:r>
              <a:rPr lang="es-US" altLang="en-US" noProof="0" dirty="0"/>
              <a:t>Demostración en vivo: </a:t>
            </a:r>
            <a:br>
              <a:rPr lang="es-US" altLang="en-US" noProof="0" dirty="0"/>
            </a:br>
            <a:r>
              <a:rPr lang="es-US" altLang="en-US" noProof="0" dirty="0"/>
              <a:t>Su cuenta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s-US" altLang="en-US" noProof="0" dirty="0"/>
              <a:t>Para obtener más asistencia. . .</a:t>
            </a:r>
          </a:p>
        </p:txBody>
      </p:sp>
      <p:sp>
        <p:nvSpPr>
          <p:cNvPr id="21507" name="Content Placeholder 2"/>
          <p:cNvSpPr>
            <a:spLocks noGrp="1"/>
          </p:cNvSpPr>
          <p:nvPr>
            <p:ph idx="1"/>
          </p:nvPr>
        </p:nvSpPr>
        <p:spPr>
          <a:xfrm>
            <a:off x="457200" y="1524000"/>
            <a:ext cx="8229600" cy="5105400"/>
          </a:xfrm>
        </p:spPr>
        <p:txBody>
          <a:bodyPr/>
          <a:lstStyle/>
          <a:p>
            <a:pPr>
              <a:defRPr/>
            </a:pPr>
            <a:r>
              <a:rPr lang="es-US" altLang="en-US" sz="2800" noProof="0" dirty="0"/>
              <a:t>Comuníquese con el NIMAC en cualquier momento:</a:t>
            </a:r>
          </a:p>
          <a:p>
            <a:pPr>
              <a:defRPr/>
            </a:pPr>
            <a:endParaRPr lang="es-US" altLang="en-US" sz="2800" noProof="0" dirty="0"/>
          </a:p>
          <a:p>
            <a:pPr lvl="2">
              <a:defRPr/>
            </a:pPr>
            <a:r>
              <a:rPr lang="es-US" altLang="en-US" noProof="0" dirty="0">
                <a:hlinkClick r:id="rId3"/>
              </a:rPr>
              <a:t>nimac@aph.org</a:t>
            </a:r>
            <a:r>
              <a:rPr lang="es-US" altLang="en-US" noProof="0" dirty="0"/>
              <a:t> </a:t>
            </a:r>
          </a:p>
          <a:p>
            <a:pPr lvl="2">
              <a:defRPr/>
            </a:pPr>
            <a:r>
              <a:rPr lang="es-US" altLang="en-US" noProof="0" dirty="0"/>
              <a:t>877-526-4622</a:t>
            </a:r>
          </a:p>
          <a:p>
            <a:pPr lvl="2">
              <a:defRPr/>
            </a:pPr>
            <a:r>
              <a:rPr lang="es-US" altLang="en-US" noProof="0" dirty="0">
                <a:hlinkClick r:id="rId4"/>
              </a:rPr>
              <a:t>http://nimac.us</a:t>
            </a:r>
            <a:r>
              <a:rPr lang="es-US" altLang="en-US" noProof="0" dirty="0"/>
              <a:t> </a:t>
            </a:r>
          </a:p>
          <a:p>
            <a:pPr marL="0" indent="0">
              <a:buFontTx/>
              <a:buNone/>
              <a:defRPr/>
            </a:pPr>
            <a:endParaRPr lang="es-US" sz="1400" noProof="0" dirty="0">
              <a:solidFill>
                <a:srgbClr val="000099"/>
              </a:solidFill>
            </a:endParaRPr>
          </a:p>
          <a:p>
            <a:pPr marL="0" indent="0">
              <a:buFontTx/>
              <a:buNone/>
              <a:defRPr/>
            </a:pPr>
            <a:endParaRPr lang="es-US" sz="1400" noProof="0" dirty="0">
              <a:solidFill>
                <a:srgbClr val="000099"/>
              </a:solidFill>
            </a:endParaRPr>
          </a:p>
          <a:p>
            <a:pPr marL="0" indent="0">
              <a:buFontTx/>
              <a:buNone/>
              <a:defRPr/>
            </a:pPr>
            <a:endParaRPr lang="es-US" sz="1400" noProof="0" dirty="0">
              <a:solidFill>
                <a:srgbClr val="000099"/>
              </a:solidFill>
            </a:endParaRPr>
          </a:p>
          <a:p>
            <a:pPr marL="0" indent="0">
              <a:buFontTx/>
              <a:buNone/>
              <a:defRPr/>
            </a:pPr>
            <a:endParaRPr lang="es-US" sz="1400" noProof="0" dirty="0">
              <a:solidFill>
                <a:srgbClr val="000099"/>
              </a:solidFill>
            </a:endParaRPr>
          </a:p>
          <a:p>
            <a:pPr marL="0" indent="0">
              <a:buFontTx/>
              <a:buNone/>
              <a:defRPr/>
            </a:pPr>
            <a:endParaRPr lang="es-US" sz="1400" noProof="0" dirty="0">
              <a:solidFill>
                <a:srgbClr val="000099"/>
              </a:solidFill>
            </a:endParaRPr>
          </a:p>
          <a:p>
            <a:pPr marL="0" indent="0">
              <a:buFontTx/>
              <a:buNone/>
              <a:defRPr/>
            </a:pPr>
            <a:r>
              <a:rPr lang="es-US" sz="1400" dirty="0">
                <a:solidFill>
                  <a:srgbClr val="000099"/>
                </a:solidFill>
              </a:rPr>
              <a:t>El contenido de este recurso fue desarrollado bajo una subvención del Departamento de Educación de EE. UU., #H327E210001. Sin embargo, este contenido no representa necesariamente la política del Departamento de Educación de EE. UU., y el lector no debe suponer un respaldo del </a:t>
            </a:r>
            <a:r>
              <a:rPr lang="es-US" sz="1400">
                <a:solidFill>
                  <a:srgbClr val="000099"/>
                </a:solidFill>
              </a:rPr>
              <a:t>gobierno federal. Responsable </a:t>
            </a:r>
            <a:r>
              <a:rPr lang="es-US" sz="1400" dirty="0">
                <a:solidFill>
                  <a:srgbClr val="000099"/>
                </a:solidFill>
              </a:rPr>
              <a:t>del Proyecto: Rebecca Sheffield.</a:t>
            </a:r>
            <a:endParaRPr lang="es-US" altLang="en-US" noProof="0"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9777405-31FD-46C8-8F8A-E165F69A367B}">
  <ds:schemaRefs>
    <ds:schemaRef ds:uri="http://schemas.microsoft.com/sharepoint/v3/contenttype/forms"/>
  </ds:schemaRefs>
</ds:datastoreItem>
</file>

<file path=customXml/itemProps2.xml><?xml version="1.0" encoding="utf-8"?>
<ds:datastoreItem xmlns:ds="http://schemas.openxmlformats.org/officeDocument/2006/customXml" ds:itemID="{62114593-BF6D-42F1-8DA9-2DDAC47937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00C46C-D874-4F78-91C6-6798269CC3BF}">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13644</TotalTime>
  <Words>2637</Words>
  <Application>Microsoft Office PowerPoint</Application>
  <PresentationFormat>On-screen Show (4:3)</PresentationFormat>
  <Paragraphs>203</Paragraphs>
  <Slides>45</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Tahoma</vt:lpstr>
      <vt:lpstr>NIMAClayout</vt:lpstr>
      <vt:lpstr>PowerPoint Presentation</vt:lpstr>
      <vt:lpstr>El seminario web de hoy</vt:lpstr>
      <vt:lpstr>NIMAC: Información básica</vt:lpstr>
      <vt:lpstr>El Proyecto NIMAC</vt:lpstr>
      <vt:lpstr>¿Qué significa “coordinar” con el NIMAC?</vt:lpstr>
      <vt:lpstr>¿Qué es un Coordinador Estatal? </vt:lpstr>
      <vt:lpstr>Definiciones clave para el NIMAC </vt:lpstr>
      <vt:lpstr>¿Qué es NIMAS? </vt:lpstr>
      <vt:lpstr>¿De dónde provino NIMAS?</vt:lpstr>
      <vt:lpstr>Tipos de materiales que recibimos</vt:lpstr>
      <vt:lpstr>Cómo obtenemos los archivos</vt:lpstr>
      <vt:lpstr>Ejemplo de contenido del contrato del Centro AEM</vt:lpstr>
      <vt:lpstr>La Watchlist del NIMAC</vt:lpstr>
      <vt:lpstr>Admisibilidad para NIMAS</vt:lpstr>
      <vt:lpstr>Admisibilidad en IDEA 2004</vt:lpstr>
      <vt:lpstr>Discapacidad admisible</vt:lpstr>
      <vt:lpstr>Nuevos lineamientos del NLS</vt:lpstr>
      <vt:lpstr>Ampliación de autoridades competentes</vt:lpstr>
      <vt:lpstr>Discapacidades de lectura</vt:lpstr>
      <vt:lpstr>Noticias adicionales del NIMAC</vt:lpstr>
      <vt:lpstr>Materiales digitales</vt:lpstr>
      <vt:lpstr>Capacitación para transcriptores</vt:lpstr>
      <vt:lpstr>Tipos de cuentas del NIMAC y fundamentos del sistema</vt:lpstr>
      <vt:lpstr>¿Qué es un Usuario Autorizado? </vt:lpstr>
      <vt:lpstr>Usuarios Autorizados</vt:lpstr>
      <vt:lpstr>Cuentas de Productores de Medios Accesibles</vt:lpstr>
      <vt:lpstr>Coordinadores Estatales “híbridos”</vt:lpstr>
      <vt:lpstr>Inscripción de cuenta “híbrida”</vt:lpstr>
      <vt:lpstr>Activación de cuenta “híbrida”</vt:lpstr>
      <vt:lpstr>Capacitación para SC híbridos</vt:lpstr>
      <vt:lpstr>Agregar y eliminar a Usuarios Autorizados</vt:lpstr>
      <vt:lpstr>Estado de cuenta de AU</vt:lpstr>
      <vt:lpstr>Agregar a un AU nuevo</vt:lpstr>
      <vt:lpstr>Inscripción en línea por el AU</vt:lpstr>
      <vt:lpstr>Caducidad del enlace de inscripción</vt:lpstr>
      <vt:lpstr>Acuerdo de Limitación de Uso</vt:lpstr>
      <vt:lpstr>Activación de la cuenta</vt:lpstr>
      <vt:lpstr>Credenciales para inicio de sesión</vt:lpstr>
      <vt:lpstr>Eliminar a Usuarios Autorizados</vt:lpstr>
      <vt:lpstr>Cuentas de AU y DRM del sistema</vt:lpstr>
      <vt:lpstr>Cuentas de AU y DRM del sistema</vt:lpstr>
      <vt:lpstr>Eliminar una cuenta</vt:lpstr>
      <vt:lpstr>PowerPoint Presentation</vt:lpstr>
      <vt:lpstr>Demostración en vivo:  Su cuenta</vt:lpstr>
      <vt:lpstr>Para obtener más asistencia. . .</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Monica Garcia Moran</cp:lastModifiedBy>
  <cp:revision>1350</cp:revision>
  <dcterms:created xsi:type="dcterms:W3CDTF">2006-11-09T18:18:09Z</dcterms:created>
  <dcterms:modified xsi:type="dcterms:W3CDTF">2022-06-08T14:02:44Z</dcterms:modified>
</cp:coreProperties>
</file>