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4"/>
  </p:sldMasterIdLst>
  <p:notesMasterIdLst>
    <p:notesMasterId r:id="rId46"/>
  </p:notesMasterIdLst>
  <p:handoutMasterIdLst>
    <p:handoutMasterId r:id="rId47"/>
  </p:handoutMasterIdLst>
  <p:sldIdLst>
    <p:sldId id="615" r:id="rId5"/>
    <p:sldId id="586" r:id="rId6"/>
    <p:sldId id="570" r:id="rId7"/>
    <p:sldId id="549" r:id="rId8"/>
    <p:sldId id="550" r:id="rId9"/>
    <p:sldId id="603" r:id="rId10"/>
    <p:sldId id="555" r:id="rId11"/>
    <p:sldId id="556" r:id="rId12"/>
    <p:sldId id="561" r:id="rId13"/>
    <p:sldId id="605" r:id="rId14"/>
    <p:sldId id="564" r:id="rId15"/>
    <p:sldId id="604" r:id="rId16"/>
    <p:sldId id="606" r:id="rId17"/>
    <p:sldId id="607" r:id="rId18"/>
    <p:sldId id="566" r:id="rId19"/>
    <p:sldId id="610" r:id="rId20"/>
    <p:sldId id="612" r:id="rId21"/>
    <p:sldId id="611" r:id="rId22"/>
    <p:sldId id="594" r:id="rId23"/>
    <p:sldId id="590" r:id="rId24"/>
    <p:sldId id="569" r:id="rId25"/>
    <p:sldId id="609" r:id="rId26"/>
    <p:sldId id="608" r:id="rId27"/>
    <p:sldId id="589" r:id="rId28"/>
    <p:sldId id="588" r:id="rId29"/>
    <p:sldId id="613" r:id="rId30"/>
    <p:sldId id="577" r:id="rId31"/>
    <p:sldId id="584" r:id="rId32"/>
    <p:sldId id="580" r:id="rId33"/>
    <p:sldId id="581" r:id="rId34"/>
    <p:sldId id="596" r:id="rId35"/>
    <p:sldId id="601" r:id="rId36"/>
    <p:sldId id="597" r:id="rId37"/>
    <p:sldId id="598" r:id="rId38"/>
    <p:sldId id="599" r:id="rId39"/>
    <p:sldId id="593" r:id="rId40"/>
    <p:sldId id="592" r:id="rId41"/>
    <p:sldId id="614" r:id="rId42"/>
    <p:sldId id="578" r:id="rId43"/>
    <p:sldId id="579" r:id="rId44"/>
    <p:sldId id="482" r:id="rId45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5" autoAdjust="0"/>
    <p:restoredTop sz="86449" autoAdjust="0"/>
  </p:normalViewPr>
  <p:slideViewPr>
    <p:cSldViewPr>
      <p:cViewPr varScale="1">
        <p:scale>
          <a:sx n="84" d="100"/>
          <a:sy n="84" d="100"/>
        </p:scale>
        <p:origin x="96" y="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4085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1016C09C-161B-4F89-93C2-053DCA9B58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2D7CFA50-1485-4F11-885A-0A7069D9BCF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1A7C03-7E77-4A4B-8FB5-9AC7CA095585}" type="slidenum">
              <a:rPr lang="en-US" altLang="en-US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D32ABC-C5A3-48FA-84B2-C54F4DAEAB13}" type="slidenum">
              <a:rPr lang="en-US" altLang="en-US"/>
              <a:pPr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20545A-A635-4852-B76A-7284358ED171}" type="slidenum">
              <a:rPr lang="en-US" altLang="en-US"/>
              <a:pPr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68316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64E3B5-D003-40B7-B02E-A3C5B7E374E1}" type="slidenum">
              <a:rPr lang="en-US" altLang="en-US"/>
              <a:pPr/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64E3B5-D003-40B7-B02E-A3C5B7E374E1}" type="slidenum">
              <a:rPr lang="en-US" altLang="en-US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42477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BC71BA-53A5-4F9F-B925-D06E088CFF83}" type="slidenum">
              <a:rPr lang="en-US" altLang="en-US"/>
              <a:pPr/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64E3B5-D003-40B7-B02E-A3C5B7E374E1}" type="slidenum">
              <a:rPr lang="en-US" altLang="en-US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6190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BC71BA-53A5-4F9F-B925-D06E088CFF83}" type="slidenum">
              <a:rPr lang="en-US" altLang="en-US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08935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BC71BA-53A5-4F9F-B925-D06E088CFF83}" type="slidenum">
              <a:rPr lang="en-US" altLang="en-US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25951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6B4744-7609-4CCC-A9D5-D3D983466095}" type="slidenum">
              <a:rPr lang="en-US" altLang="en-US"/>
              <a:pPr/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6B4744-7609-4CCC-A9D5-D3D983466095}" type="slidenum">
              <a:rPr lang="en-US" altLang="en-US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03408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6B4744-7609-4CCC-A9D5-D3D983466095}" type="slidenum">
              <a:rPr lang="en-US" altLang="en-US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7600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6B4744-7609-4CCC-A9D5-D3D983466095}" type="slidenum">
              <a:rPr lang="en-US" altLang="en-US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96993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9D74EE-138D-4104-8E64-9071FFD2B61B}" type="slidenum">
              <a:rPr lang="en-US" altLang="en-US"/>
              <a:pPr/>
              <a:t>20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07C658-D03F-4F66-AB16-B2F92CA83965}" type="slidenum">
              <a:rPr lang="en-US" altLang="en-US"/>
              <a:pPr/>
              <a:t>21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07C658-D03F-4F66-AB16-B2F92CA83965}" type="slidenum">
              <a:rPr lang="en-US" altLang="en-US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96210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07C658-D03F-4F66-AB16-B2F92CA83965}" type="slidenum">
              <a:rPr lang="en-US" altLang="en-US"/>
              <a:pPr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72019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22481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1CB267-444E-4957-A3B8-B88889BE8238}" type="slidenum">
              <a:rPr lang="en-US" altLang="en-US"/>
              <a:pPr/>
              <a:t>25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1CB267-444E-4957-A3B8-B88889BE8238}" type="slidenum">
              <a:rPr lang="en-US" altLang="en-US"/>
              <a:pPr/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27493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07286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75218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8775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83482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99F05D-0CF1-4B66-BF77-0D12B8CC714E}" type="slidenum">
              <a:rPr lang="en-US" altLang="en-US"/>
              <a:pPr/>
              <a:t>39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2B3B12-D755-4422-8426-13D17A36319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3C7531-BAD6-4AEE-91BB-04030F75D4C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EC157E-22C0-40D0-8AAA-F956547FE25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EBB5F-E97E-4D81-9BF0-90185103F63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EF0C2D-E45C-4501-9C21-D23B7C43F92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AEF388-093C-4543-B58F-63FE17B405F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04911-1AEF-447C-9182-8208334530B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D6E53A-0809-416D-B2EF-7DFD9F36D43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34AA34-3253-4A7B-9D6B-3D60D964D5F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1E667D-B067-4C73-B360-E0ED43AA703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75E31-F905-4032-8963-29C01F044E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fld id="{46CF80BE-6E3F-4C4B-830B-74C03580120E}" type="slidenum">
              <a:rPr lang="en-US" altLang="en-US"/>
              <a:pPr/>
              <a:t>‹#›</a:t>
            </a:fld>
            <a:endParaRPr lang="en-US" altLang="en-US"/>
          </a:p>
        </p:txBody>
      </p:sp>
      <p:graphicFrame>
        <p:nvGraphicFramePr>
          <p:cNvPr id="1031" name="Object 8"/>
          <p:cNvGraphicFramePr>
            <a:graphicFrameLocks noChangeAspect="1"/>
          </p:cNvGraphicFramePr>
          <p:nvPr/>
        </p:nvGraphicFramePr>
        <p:xfrm>
          <a:off x="7010400" y="6172200"/>
          <a:ext cx="180022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Photo Editor Photo" r:id="rId14" imgW="1800476" imgH="466543" progId="">
                  <p:embed/>
                </p:oleObj>
              </mc:Choice>
              <mc:Fallback>
                <p:oleObj name="Photo Editor Photo" r:id="rId14" imgW="1800476" imgH="466543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6172200"/>
                        <a:ext cx="180022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99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ngaines@aph.or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c.gov/nls/about/eligibility-for-nls-services/#:~:text=Any%20resident%20of%20the%20United,may%20receive%20service%20through%20NL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ccesstext.org/hom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nimac@aph.org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louis.aph.org/amp/#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resource@aph.org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noreply-NIMAC@overdrive.com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mailto:nimac@aph.org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8971C-B888-419D-AD3C-F2C01A3A16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304800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z="5400" dirty="0">
                <a:solidFill>
                  <a:schemeClr val="tx1"/>
                </a:solidFill>
              </a:rPr>
              <a:t>The NIMAC </a:t>
            </a:r>
            <a:r>
              <a:rPr lang="en-US" altLang="en-US" sz="5400" dirty="0" smtClean="0">
                <a:solidFill>
                  <a:schemeClr val="tx1"/>
                </a:solidFill>
              </a:rPr>
              <a:t/>
            </a:r>
            <a:br>
              <a:rPr lang="en-US" altLang="en-US" sz="5400" dirty="0" smtClean="0">
                <a:solidFill>
                  <a:schemeClr val="tx1"/>
                </a:solidFill>
              </a:rPr>
            </a:br>
            <a:r>
              <a:rPr lang="en-US" altLang="en-US" sz="5400" dirty="0" smtClean="0">
                <a:solidFill>
                  <a:schemeClr val="tx1"/>
                </a:solidFill>
              </a:rPr>
              <a:t>for </a:t>
            </a:r>
            <a:r>
              <a:rPr lang="en-US" altLang="en-US" sz="5400" dirty="0">
                <a:solidFill>
                  <a:schemeClr val="tx1"/>
                </a:solidFill>
              </a:rPr>
              <a:t>New </a:t>
            </a:r>
            <a:r>
              <a:rPr lang="en-US" altLang="en-US" sz="5400" dirty="0" smtClean="0">
                <a:solidFill>
                  <a:schemeClr val="tx1"/>
                </a:solidFill>
              </a:rPr>
              <a:t>AMPs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6F9992-AA53-4607-B78D-3380CFBABA2F}"/>
              </a:ext>
            </a:extLst>
          </p:cNvPr>
          <p:cNvSpPr txBox="1"/>
          <p:nvPr/>
        </p:nvSpPr>
        <p:spPr>
          <a:xfrm>
            <a:off x="457200" y="5181600"/>
            <a:ext cx="3733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/>
              <a:t>Nicole Gaines</a:t>
            </a:r>
          </a:p>
          <a:p>
            <a:pPr>
              <a:defRPr/>
            </a:pPr>
            <a:r>
              <a:rPr lang="en-US" dirty="0"/>
              <a:t>NIMAC Project Director</a:t>
            </a:r>
          </a:p>
          <a:p>
            <a:pPr>
              <a:defRPr/>
            </a:pPr>
            <a:r>
              <a:rPr lang="en-US" dirty="0">
                <a:hlinkClick r:id="rId2"/>
              </a:rPr>
              <a:t>ngaines@aph.org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dirty="0"/>
              <a:t>June </a:t>
            </a:r>
            <a:r>
              <a:rPr lang="en-US" dirty="0" smtClean="0"/>
              <a:t>28, </a:t>
            </a:r>
            <a:r>
              <a:rPr lang="en-US" dirty="0"/>
              <a:t>2022</a:t>
            </a:r>
          </a:p>
          <a:p>
            <a:endParaRPr lang="en-US" dirty="0"/>
          </a:p>
        </p:txBody>
      </p:sp>
      <p:pic>
        <p:nvPicPr>
          <p:cNvPr id="5" name="Picture 6" descr="NIMAC logo">
            <a:extLst>
              <a:ext uri="{FF2B5EF4-FFF2-40B4-BE49-F238E27FC236}">
                <a16:creationId xmlns:a16="http://schemas.microsoft.com/office/drawing/2014/main" id="{9563F967-950B-4DE5-8E87-0ED59475C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381000"/>
            <a:ext cx="5599113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9846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Today’s Webinar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720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Part 1: Introduction to the NIMAC</a:t>
            </a:r>
          </a:p>
          <a:p>
            <a:pPr lvl="1">
              <a:defRPr/>
            </a:pPr>
            <a:r>
              <a:rPr lang="en-US" sz="2400" dirty="0"/>
              <a:t>NIMAC </a:t>
            </a:r>
            <a:r>
              <a:rPr lang="en-US" sz="2400" dirty="0" smtClean="0"/>
              <a:t>Background</a:t>
            </a:r>
          </a:p>
          <a:p>
            <a:pPr lvl="1">
              <a:defRPr/>
            </a:pPr>
            <a:r>
              <a:rPr lang="en-US" sz="2400" dirty="0" smtClean="0"/>
              <a:t>Authorized Users &amp; AMPs</a:t>
            </a:r>
          </a:p>
          <a:p>
            <a:pPr lvl="1">
              <a:defRPr/>
            </a:pPr>
            <a:r>
              <a:rPr lang="en-US" sz="2400" dirty="0" smtClean="0"/>
              <a:t>File Assignment Process</a:t>
            </a:r>
            <a:endParaRPr lang="en-US" sz="2400" dirty="0"/>
          </a:p>
          <a:p>
            <a:pPr lvl="1">
              <a:defRPr/>
            </a:pPr>
            <a:r>
              <a:rPr lang="en-US" sz="2400" dirty="0"/>
              <a:t>Services &amp; System Features for AMPs</a:t>
            </a:r>
          </a:p>
          <a:p>
            <a:pPr marL="0" indent="0">
              <a:buFontTx/>
              <a:buNone/>
              <a:defRPr/>
            </a:pPr>
            <a:endParaRPr lang="en-US" sz="1000" dirty="0"/>
          </a:p>
          <a:p>
            <a:pPr marL="0" indent="0">
              <a:buFontTx/>
              <a:buNone/>
              <a:defRPr/>
            </a:pPr>
            <a:r>
              <a:rPr lang="en-US" sz="2800" dirty="0"/>
              <a:t>Part 2: System Demo!</a:t>
            </a:r>
          </a:p>
          <a:p>
            <a:pPr lvl="1">
              <a:defRPr/>
            </a:pPr>
            <a:r>
              <a:rPr lang="en-US" sz="2400" dirty="0" smtClean="0"/>
              <a:t>Downloading Files</a:t>
            </a:r>
          </a:p>
          <a:p>
            <a:pPr lvl="1">
              <a:defRPr/>
            </a:pPr>
            <a:r>
              <a:rPr lang="en-US" sz="2400" dirty="0" smtClean="0"/>
              <a:t>Managing </a:t>
            </a:r>
            <a:r>
              <a:rPr lang="en-US" sz="2400" smtClean="0"/>
              <a:t>File Assignments</a:t>
            </a:r>
            <a:endParaRPr lang="en-US" sz="2400" dirty="0"/>
          </a:p>
          <a:p>
            <a:pPr lvl="1">
              <a:defRPr/>
            </a:pPr>
            <a:r>
              <a:rPr lang="en-US" sz="2400" dirty="0"/>
              <a:t>Using the Watchlist</a:t>
            </a:r>
          </a:p>
          <a:p>
            <a:pPr lvl="1">
              <a:defRPr/>
            </a:pPr>
            <a:endParaRPr lang="en-US" sz="2400" dirty="0"/>
          </a:p>
          <a:p>
            <a:pPr lvl="1"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 noChangeArrowheads="1"/>
          </p:cNvSpPr>
          <p:nvPr>
            <p:ph type="title"/>
          </p:nvPr>
        </p:nvSpPr>
        <p:spPr>
          <a:xfrm>
            <a:off x="609600" y="2590800"/>
            <a:ext cx="8229600" cy="1143000"/>
          </a:xfrm>
        </p:spPr>
        <p:txBody>
          <a:bodyPr/>
          <a:lstStyle/>
          <a:p>
            <a:r>
              <a:rPr lang="en-US" altLang="en-US" dirty="0"/>
              <a:t>NIMAC: Background and Basics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NIMAC Project</a:t>
            </a:r>
          </a:p>
        </p:txBody>
      </p:sp>
      <p:sp>
        <p:nvSpPr>
          <p:cNvPr id="81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Created by IDEA 2004, the NIMAC is the national source file repository for K-12 textbooks and instructional materials.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make NIMAS files available for use in producing accessible formats for K-12  instructional materials.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have over 69,000 file sets from 166 educational publishers.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All 50 states (plus the 6 eligible territories) work with the NIMAC.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altLang="en-US" dirty="0"/>
              <a:t>What is NIMAS? </a:t>
            </a:r>
          </a:p>
        </p:txBody>
      </p:sp>
      <p:sp>
        <p:nvSpPr>
          <p:cNvPr id="1024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381000" y="1524000"/>
            <a:ext cx="8229600" cy="4267200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NIMAS is the National Instructional Materials Accessibility Standard.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An XML-based source file format established for the sole purpose of use in producing accessible formats such as braille, DAISY, EPUB, or large print.  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NIMAS files require further conversion work into an accessible format before use.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NIMAS is not distributed directly to students.</a:t>
            </a:r>
          </a:p>
          <a:p>
            <a:pPr lvl="1">
              <a:buFont typeface="Arial" charset="0"/>
              <a:buChar char="•"/>
            </a:pPr>
            <a:endParaRPr lang="en-US" altLang="en-US" dirty="0"/>
          </a:p>
          <a:p>
            <a:pPr lvl="1"/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7F450-D858-46C4-B40C-C4D0D32D5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NIMAS Production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44DE2-14DB-4A36-B146-F929B7745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r>
              <a:rPr lang="en-US" altLang="en-US" sz="2800" dirty="0"/>
              <a:t>NIMAS is not a “by-product” of print or digital book production, so NIMAS is not a format that publishers have on hand.</a:t>
            </a:r>
          </a:p>
          <a:p>
            <a:r>
              <a:rPr lang="en-US" altLang="en-US" sz="2800" dirty="0"/>
              <a:t>NIMAS must be separately created after print books are finalized. </a:t>
            </a:r>
          </a:p>
          <a:p>
            <a:r>
              <a:rPr lang="en-US" altLang="en-US" sz="2800" dirty="0"/>
              <a:t>Publishers do not produce their own NIMAS files—they outsource this work to digital content conversion vendors.</a:t>
            </a:r>
          </a:p>
          <a:p>
            <a:r>
              <a:rPr lang="en-US" altLang="en-US" sz="2800" dirty="0"/>
              <a:t>It can take up to six weeks or more for NIMAS to be produced.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18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we get files</a:t>
            </a:r>
          </a:p>
        </p:txBody>
      </p:sp>
      <p:sp>
        <p:nvSpPr>
          <p:cNvPr id="1229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50593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Under IDEA 2004, the </a:t>
            </a:r>
            <a:r>
              <a:rPr lang="en-US" altLang="en-US" b="1" dirty="0"/>
              <a:t>only</a:t>
            </a:r>
            <a:r>
              <a:rPr lang="en-US" altLang="en-US" dirty="0"/>
              <a:t> mechanism to </a:t>
            </a:r>
            <a:r>
              <a:rPr lang="en-US" altLang="en-US" i="1" dirty="0"/>
              <a:t>require</a:t>
            </a:r>
            <a:r>
              <a:rPr lang="en-US" altLang="en-US" dirty="0"/>
              <a:t> NIMAS from the publisher is the book adoption contract or purchase agreement.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There is no blanket requirement under IDEA for publishers to submit files to the NIMAC.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States and districts have been able to require NIMAS when they purchase new textbooks since 2006. 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The goal is that when NIMAS is included in contracts, a file will already be available in the NIMAC when a need is identified. 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Types of materials we receive</a:t>
            </a:r>
          </a:p>
        </p:txBody>
      </p:sp>
      <p:sp>
        <p:nvSpPr>
          <p:cNvPr id="1331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NIMAC receives a wide range of student-facing instructional materials.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These include textbooks, workbooks, supplementary readers, and ancillary materials such as blackline masters.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Exempt materials include teacher’s editions, pre-2006 titles, trade books, college textbooks, reference books.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can also now accept NIMAS files for some digital instructional materials.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Student Eligibility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Materials produced from NIMAS can </a:t>
            </a:r>
            <a:r>
              <a:rPr lang="en-US" altLang="en-US" sz="2800" b="1" dirty="0"/>
              <a:t>only</a:t>
            </a:r>
            <a:r>
              <a:rPr lang="en-US" altLang="en-US" sz="2800" dirty="0"/>
              <a:t> be distributed to qualifying students in elementary or secondary education.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Students must have </a:t>
            </a:r>
            <a:r>
              <a:rPr lang="en-US" altLang="en-US" sz="2800" b="1" dirty="0"/>
              <a:t>both</a:t>
            </a:r>
            <a:r>
              <a:rPr lang="en-US" altLang="en-US" sz="2800" dirty="0"/>
              <a:t>: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n-US" altLang="en-US" sz="2600" dirty="0"/>
              <a:t>An Individualized Education Program (IEP); </a:t>
            </a:r>
            <a:r>
              <a:rPr lang="en-US" altLang="en-US" sz="2600" b="1" dirty="0"/>
              <a:t>and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n-US" altLang="en-US" sz="2600" dirty="0"/>
              <a:t>A certified disability under the </a:t>
            </a:r>
            <a:r>
              <a:rPr lang="en-US" altLang="en-US" sz="2600" dirty="0">
                <a:hlinkClick r:id="rId3"/>
              </a:rPr>
              <a:t>NLS Eligibility Guidelines</a:t>
            </a:r>
            <a:r>
              <a:rPr lang="en-US" altLang="en-US" sz="2600" dirty="0"/>
              <a:t>. 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NIMAS is not available for use on behalf of students outside of the U.S. or the eligible territories.</a:t>
            </a:r>
          </a:p>
          <a:p>
            <a:pPr marL="971550" lvl="1" indent="-514350">
              <a:buFont typeface="Arial" pitchFamily="34" charset="0"/>
              <a:buChar char="•"/>
              <a:defRPr/>
            </a:pPr>
            <a:endParaRPr lang="en-US" altLang="en-US" sz="2600" dirty="0"/>
          </a:p>
          <a:p>
            <a:pPr marL="571500" indent="-514350">
              <a:buFont typeface="Arial" pitchFamily="34" charset="0"/>
              <a:buChar char="•"/>
              <a:defRPr/>
            </a:pPr>
            <a:endParaRPr lang="en-US" altLang="en-US" sz="2800" dirty="0"/>
          </a:p>
          <a:p>
            <a:pPr lvl="1">
              <a:defRPr/>
            </a:pP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College Students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72000"/>
          </a:xfrm>
        </p:spPr>
        <p:txBody>
          <a:bodyPr/>
          <a:lstStyle/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NIMAS is not available for use on behalf of students in higher education.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endParaRPr lang="en-US" altLang="en-US" sz="1200" dirty="0"/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However, the </a:t>
            </a:r>
            <a:r>
              <a:rPr lang="en-US" altLang="en-US" sz="2800" dirty="0" err="1">
                <a:hlinkClick r:id="rId3"/>
              </a:rPr>
              <a:t>AccessText</a:t>
            </a:r>
            <a:r>
              <a:rPr lang="en-US" altLang="en-US" sz="2800" dirty="0">
                <a:hlinkClick r:id="rId3"/>
              </a:rPr>
              <a:t> Network</a:t>
            </a:r>
            <a:r>
              <a:rPr lang="en-US" altLang="en-US" sz="2800" dirty="0"/>
              <a:t> is a program that helps provide accessible files to students in higher education.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endParaRPr lang="en-US" altLang="en-US" sz="1200" dirty="0"/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 err="1"/>
              <a:t>AccessText</a:t>
            </a:r>
            <a:r>
              <a:rPr lang="en-US" altLang="en-US" sz="2800" dirty="0"/>
              <a:t> works through DSS offices at colleges and universities.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endParaRPr lang="en-US" altLang="en-US" sz="2800" dirty="0"/>
          </a:p>
          <a:p>
            <a:pPr marL="571500" indent="-514350">
              <a:buFont typeface="Arial" pitchFamily="34" charset="0"/>
              <a:buChar char="•"/>
              <a:defRPr/>
            </a:pPr>
            <a:endParaRPr lang="en-US" altLang="en-US" sz="2800" dirty="0"/>
          </a:p>
          <a:p>
            <a:pPr lvl="1"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736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How the NIMAC works with states</a:t>
            </a:r>
          </a:p>
        </p:txBody>
      </p:sp>
      <p:sp>
        <p:nvSpPr>
          <p:cNvPr id="1638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5165724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800" dirty="0"/>
              <a:t>Each state that agrees to work with the NIMAC names a State Coordinator.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This individual is responsible for designating Authorized Users (AUs) for the state.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Since NIMAS is not distributed directly to schools or students, the number of Authorized Users for each state is small.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AUs are from within the educational structure of the state. They are involved in or manage  accessible format production for K-12 students in that state.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What can an Authorized User do?</a:t>
            </a:r>
            <a:r>
              <a:rPr lang="en-US" altLang="en-US" dirty="0"/>
              <a:t> 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An Authorized User account provides full access to the NIMAC repository.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An AU can search and download files directly to their computer.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They can also assign files for download to registered Accessible Media Producers (AMPs).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Authorized Users must be designated by a State Coordinator and their access is limited to work on behalf of the specific state.</a:t>
            </a:r>
          </a:p>
          <a:p>
            <a:pPr lvl="1"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7488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What can AMPs do?</a:t>
            </a:r>
          </a:p>
        </p:txBody>
      </p:sp>
      <p:sp>
        <p:nvSpPr>
          <p:cNvPr id="1638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800" dirty="0"/>
              <a:t>AMPs cannot directly search and download any file from the repository.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An AMP account allows the user to download any file assigned to them by an Authorized User.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AMP accounts are freely available to nonprofit and for-profit providers.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These users do not have to be designated by a State Coordinator, and they can do work on behalf of any state. </a:t>
            </a:r>
          </a:p>
        </p:txBody>
      </p:sp>
    </p:spTree>
    <p:extLst>
      <p:ext uri="{BB962C8B-B14F-4D97-AF65-F5344CB8AC3E}">
        <p14:creationId xmlns:p14="http://schemas.microsoft.com/office/powerpoint/2010/main" val="35955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Should I be an AMP?</a:t>
            </a:r>
          </a:p>
        </p:txBody>
      </p:sp>
      <p:sp>
        <p:nvSpPr>
          <p:cNvPr id="1638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5059362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/>
              <a:t>If you answer “Yes” to the questions below, an AMP account may be a good option for you!</a:t>
            </a:r>
          </a:p>
          <a:p>
            <a:pPr marL="0" indent="0">
              <a:buNone/>
            </a:pPr>
            <a:endParaRPr lang="en-US" altLang="en-US" sz="1200" dirty="0"/>
          </a:p>
          <a:p>
            <a:r>
              <a:rPr lang="en-US" altLang="en-US" sz="2800" dirty="0"/>
              <a:t>Do you do work on behalf of one or more states or districts to produce braille or other accessible formats for students in K-12 education? </a:t>
            </a:r>
          </a:p>
          <a:p>
            <a:r>
              <a:rPr lang="en-US" altLang="en-US" sz="2800" dirty="0"/>
              <a:t>Do you use NIMAS (or are you learning how to use NIMAS) in your production processes?</a:t>
            </a:r>
          </a:p>
          <a:p>
            <a:r>
              <a:rPr lang="en-US" altLang="en-US" sz="2800" dirty="0"/>
              <a:t>Do you produce a relatively small number of titles and need only periodic access to download files?</a:t>
            </a:r>
          </a:p>
          <a:p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76355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Should I be an AU? </a:t>
            </a:r>
          </a:p>
        </p:txBody>
      </p:sp>
      <p:sp>
        <p:nvSpPr>
          <p:cNvPr id="1843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800" dirty="0"/>
              <a:t>If you need access to download many files from the system, it may be appropriate for you to be designated as an Authorized User for a given state.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To become an AU, you must be designated by the State Coordinator.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You also need to be a part of the educational structure of the state or a nonprofit that qualifies as an “authorized entity” under Chafee.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Contact us if you have questions or would like more information.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Registering as an AMP </a:t>
            </a:r>
          </a:p>
        </p:txBody>
      </p:sp>
      <p:sp>
        <p:nvSpPr>
          <p:cNvPr id="1843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800" dirty="0"/>
              <a:t>To begin an AMP registration, email </a:t>
            </a:r>
            <a:r>
              <a:rPr lang="en-US" altLang="en-US" sz="2800" dirty="0">
                <a:hlinkClick r:id="rId3"/>
              </a:rPr>
              <a:t>nimac@aph.org</a:t>
            </a:r>
            <a:r>
              <a:rPr lang="en-US" altLang="en-US" sz="2800" dirty="0"/>
              <a:t> with your name, email address and organization name.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We will enter the registration in the system, and you’ll receive an automated email with a link to complete the registration.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Be sure to complete all the registration information, including your format capabilities.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If you produce a format not on the pick list of options, just choose “Other” to indicate this. </a:t>
            </a:r>
          </a:p>
        </p:txBody>
      </p:sp>
    </p:spTree>
    <p:extLst>
      <p:ext uri="{BB962C8B-B14F-4D97-AF65-F5344CB8AC3E}">
        <p14:creationId xmlns:p14="http://schemas.microsoft.com/office/powerpoint/2010/main" val="320271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Limitation of Use Agreement (LUA)</a:t>
            </a:r>
            <a:r>
              <a:rPr lang="en-US" altLang="en-US" dirty="0"/>
              <a:t> </a:t>
            </a:r>
          </a:p>
        </p:txBody>
      </p:sp>
      <p:sp>
        <p:nvSpPr>
          <p:cNvPr id="1843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800" dirty="0"/>
              <a:t>The email with the registration link will also include the Limitation of Use Agreement as an attachment.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Just initial each page, complete section 14.0, and return the document to us either in hard copy or digital format.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Validated digital signatures (e.g., DocuSign) can be accepted.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Once we have both the online registration and LUA, we can activate your account.</a:t>
            </a:r>
          </a:p>
        </p:txBody>
      </p:sp>
    </p:spTree>
    <p:extLst>
      <p:ext uri="{BB962C8B-B14F-4D97-AF65-F5344CB8AC3E}">
        <p14:creationId xmlns:p14="http://schemas.microsoft.com/office/powerpoint/2010/main" val="181054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Side Note: the APH AMP Directory</a:t>
            </a:r>
            <a:r>
              <a:rPr lang="en-US" altLang="en-US" dirty="0"/>
              <a:t> </a:t>
            </a:r>
          </a:p>
        </p:txBody>
      </p:sp>
      <p:sp>
        <p:nvSpPr>
          <p:cNvPr id="1843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800" dirty="0"/>
              <a:t>AMP information in the NIMAC is not public.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AUs can only access information about AMPs through their NIMAC accounts.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If you are interested in sharing information publicly about the services you offer, we invite you to participate in the </a:t>
            </a:r>
            <a:r>
              <a:rPr lang="en-US" altLang="en-US" sz="2800" dirty="0">
                <a:hlinkClick r:id="rId3"/>
              </a:rPr>
              <a:t>Accessible Media Producers Directory</a:t>
            </a:r>
            <a:r>
              <a:rPr lang="en-US" altLang="en-US" sz="2800" dirty="0"/>
              <a:t>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This searchable online directory is a free service of APH (separate from the NIMAC). 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Contact </a:t>
            </a:r>
            <a:r>
              <a:rPr lang="en-US" altLang="en-US" sz="2800" dirty="0">
                <a:hlinkClick r:id="rId4"/>
              </a:rPr>
              <a:t>resource@aph.org</a:t>
            </a:r>
            <a:r>
              <a:rPr lang="en-US" altLang="en-US" sz="2800" dirty="0"/>
              <a:t> for more information!</a:t>
            </a:r>
          </a:p>
          <a:p>
            <a:pPr>
              <a:buFont typeface="Arial" charset="0"/>
              <a:buChar char="•"/>
            </a:pP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52927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4FDB5-CB7A-4E3A-B96C-154E80597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</p:spPr>
        <p:txBody>
          <a:bodyPr/>
          <a:lstStyle/>
          <a:p>
            <a:r>
              <a:rPr lang="en-US" dirty="0"/>
              <a:t>AMP Accounts:</a:t>
            </a:r>
            <a:br>
              <a:rPr lang="en-US" dirty="0"/>
            </a:br>
            <a:r>
              <a:rPr lang="en-US" dirty="0"/>
              <a:t>NIMAS File Assignment</a:t>
            </a:r>
          </a:p>
        </p:txBody>
      </p:sp>
    </p:spTree>
    <p:extLst>
      <p:ext uri="{BB962C8B-B14F-4D97-AF65-F5344CB8AC3E}">
        <p14:creationId xmlns:p14="http://schemas.microsoft.com/office/powerpoint/2010/main" val="360569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Working with AUs</a:t>
            </a:r>
          </a:p>
        </p:txBody>
      </p:sp>
      <p:sp>
        <p:nvSpPr>
          <p:cNvPr id="2048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800" dirty="0"/>
              <a:t>Once you have an active AMP account, any Authorized User in any state can assign you files for download.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The NIMAC itself is not involved in any business arrangements between states/districts and AMPs.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If you are working on a project for a state or district and need help locating an AU in that state to assign you the NIMAS file, just let us know.</a:t>
            </a:r>
          </a:p>
          <a:p>
            <a:pPr>
              <a:buFont typeface="Arial" charset="0"/>
              <a:buChar char="•"/>
            </a:pPr>
            <a:endParaRPr lang="en-US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File Assignment</a:t>
            </a:r>
          </a:p>
        </p:txBody>
      </p:sp>
      <p:sp>
        <p:nvSpPr>
          <p:cNvPr id="2253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800" dirty="0"/>
              <a:t>File assignment happens when an Authorized User logs into their account, locates a file in the NIMAC, and assigns it to your account for download.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AUs pick you out from an alphabetical list by Organization Name.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Be sure that the AU knows how you listed your organization in the NIMAC so they can find you in the list.</a:t>
            </a:r>
          </a:p>
          <a:p>
            <a:pPr lvl="1">
              <a:buFont typeface="Arial" charset="0"/>
              <a:buChar char="•"/>
            </a:pP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Requested Format</a:t>
            </a:r>
          </a:p>
        </p:txBody>
      </p:sp>
      <p:sp>
        <p:nvSpPr>
          <p:cNvPr id="2253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5165724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800" dirty="0"/>
              <a:t>When the AU assigns the file, they will also choose a format from the format capabilities that you listed when you registered with the NIMAC.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The format information is supplied in the file assignment as a convenience and does not restrict you to producing that accessible format.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The format capabilities that you can list in your account information include the many commonly produced formats but are not exhaustive. </a:t>
            </a:r>
          </a:p>
          <a:p>
            <a:pPr lvl="1">
              <a:buFont typeface="Arial" charset="0"/>
              <a:buChar char="•"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638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Email Notification</a:t>
            </a:r>
          </a:p>
        </p:txBody>
      </p:sp>
      <p:sp>
        <p:nvSpPr>
          <p:cNvPr id="2253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800" dirty="0"/>
              <a:t>When you are assigned a file by an Authorized User, the system will send an automated email to let you know that the file is available for download in your account.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The notification will include information about:</a:t>
            </a:r>
          </a:p>
          <a:p>
            <a:pPr lvl="1">
              <a:buFont typeface="Arial" charset="0"/>
              <a:buChar char="•"/>
            </a:pPr>
            <a:r>
              <a:rPr lang="en-US" altLang="en-US" sz="2400" dirty="0"/>
              <a:t>the file that has been assigned</a:t>
            </a:r>
          </a:p>
          <a:p>
            <a:pPr lvl="1">
              <a:buFont typeface="Arial" charset="0"/>
              <a:buChar char="•"/>
            </a:pPr>
            <a:r>
              <a:rPr lang="en-US" altLang="en-US" sz="2400" dirty="0"/>
              <a:t>the accessible format requested</a:t>
            </a:r>
          </a:p>
          <a:p>
            <a:pPr lvl="1">
              <a:buFont typeface="Arial" charset="0"/>
              <a:buChar char="•"/>
            </a:pPr>
            <a:r>
              <a:rPr lang="en-US" altLang="en-US" sz="2400" dirty="0"/>
              <a:t>the user who made the assignment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Please be sure to alert us if your email address changes and needs to be updated in the system.</a:t>
            </a:r>
          </a:p>
          <a:p>
            <a:pPr lvl="1">
              <a:buFont typeface="Arial" charset="0"/>
              <a:buChar char="•"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656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F9CBC0E-364B-4823-8B51-294F3A248C8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47700" y="304800"/>
            <a:ext cx="7848600" cy="106362"/>
          </a:xfrm>
        </p:spPr>
        <p:txBody>
          <a:bodyPr/>
          <a:lstStyle/>
          <a:p>
            <a:r>
              <a:rPr lang="en-US" dirty="0"/>
              <a:t>File Assignment Email</a:t>
            </a:r>
          </a:p>
        </p:txBody>
      </p:sp>
      <p:pic>
        <p:nvPicPr>
          <p:cNvPr id="2" name="Picture 1" descr="Snip of an automated system email alerting the AMP that a file has been assigned and including information on the material requested, the format, and the Authorized User's contact information.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762000"/>
            <a:ext cx="7962900" cy="5334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Spam Filter Heads Up</a:t>
            </a:r>
          </a:p>
        </p:txBody>
      </p:sp>
      <p:sp>
        <p:nvSpPr>
          <p:cNvPr id="2560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800" dirty="0"/>
              <a:t>All automated emails from the NIMAC will show as the sender </a:t>
            </a:r>
            <a:r>
              <a:rPr lang="en-US" altLang="en-US" sz="2800" dirty="0">
                <a:hlinkClick r:id="rId3"/>
              </a:rPr>
              <a:t>noreply-NIMAC@overdrive.com</a:t>
            </a:r>
            <a:r>
              <a:rPr lang="en-US" altLang="en-US" sz="2800" dirty="0"/>
              <a:t>.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We recommend that you add this email address to your contacts list so that your email server will recognize it as a valid sender and (hopefully) not filter the emails as junk or spam.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If you encounter any issues receiving emails after taking this step, please contact your IT department for help and/or reach out to us for additional assistance.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Final Note on Emails</a:t>
            </a:r>
          </a:p>
        </p:txBody>
      </p:sp>
      <p:sp>
        <p:nvSpPr>
          <p:cNvPr id="2560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800" dirty="0"/>
              <a:t>All the information provided in the automated emails is also available to you in the system.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Not receiving the notification (or deleting an email) will not prevent you from being able to download the file.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However, successfully receiving the emails will keep you from having to log in to check to see if a file you’re waiting on has been assigned to you yet.  </a:t>
            </a:r>
          </a:p>
        </p:txBody>
      </p:sp>
    </p:spTree>
    <p:extLst>
      <p:ext uri="{BB962C8B-B14F-4D97-AF65-F5344CB8AC3E}">
        <p14:creationId xmlns:p14="http://schemas.microsoft.com/office/powerpoint/2010/main" val="256872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3"/>
          <p:cNvSpPr>
            <a:spLocks noGrp="1" noChangeArrowheads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/>
          <a:lstStyle/>
          <a:p>
            <a:r>
              <a:rPr lang="en-US" altLang="en-US"/>
              <a:t>System Features and </a:t>
            </a:r>
            <a:br>
              <a:rPr lang="en-US" altLang="en-US"/>
            </a:br>
            <a:r>
              <a:rPr lang="en-US" altLang="en-US"/>
              <a:t>Services for AMPs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800"/>
              <a:t>The Watchlist Research &amp; </a:t>
            </a:r>
            <a:br>
              <a:rPr lang="en-US" altLang="en-US" sz="3800"/>
            </a:br>
            <a:r>
              <a:rPr lang="en-US" altLang="en-US" sz="3800"/>
              <a:t>Expedite Service </a:t>
            </a:r>
          </a:p>
        </p:txBody>
      </p:sp>
      <p:sp>
        <p:nvSpPr>
          <p:cNvPr id="3072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3810000"/>
          </a:xfrm>
        </p:spPr>
        <p:txBody>
          <a:bodyPr/>
          <a:lstStyle/>
          <a:p>
            <a:pPr marL="400050">
              <a:buFont typeface="Arial" charset="0"/>
              <a:buChar char="•"/>
            </a:pPr>
            <a:r>
              <a:rPr lang="en-US" altLang="en-US" sz="2800" dirty="0"/>
              <a:t>If a file you need is not available in the NIMAC, you can add the ISBN to your Watchlist.</a:t>
            </a:r>
          </a:p>
          <a:p>
            <a:pPr marL="400050">
              <a:buFont typeface="Arial" charset="0"/>
              <a:buChar char="•"/>
            </a:pPr>
            <a:r>
              <a:rPr lang="en-US" altLang="en-US" sz="2800" dirty="0"/>
              <a:t>NIMAC will research the item for you and try to obtain/expedite NIMAS for the title.</a:t>
            </a:r>
          </a:p>
          <a:p>
            <a:pPr marL="400050">
              <a:buFont typeface="Arial" charset="0"/>
              <a:buChar char="•"/>
            </a:pPr>
            <a:r>
              <a:rPr lang="en-US" altLang="en-US" sz="2800" dirty="0"/>
              <a:t>If the title is outside of scope for NIMAS, we’ll try to research other alternatives for you. </a:t>
            </a:r>
          </a:p>
          <a:p>
            <a:pPr marL="400050">
              <a:buFont typeface="Arial" charset="0"/>
              <a:buChar char="•"/>
            </a:pPr>
            <a:r>
              <a:rPr lang="en-US" altLang="en-US" sz="2800" dirty="0"/>
              <a:t>You will also receive an automated email once the file is available in the NIMAC.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MathML and NIMAS</a:t>
            </a:r>
          </a:p>
        </p:txBody>
      </p:sp>
      <p:sp>
        <p:nvSpPr>
          <p:cNvPr id="3277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191000"/>
          </a:xfrm>
        </p:spPr>
        <p:txBody>
          <a:bodyPr/>
          <a:lstStyle/>
          <a:p>
            <a:r>
              <a:rPr lang="en-US" altLang="en-US" sz="2800" dirty="0"/>
              <a:t>MathML is optional XML markup for math and scientific notation. </a:t>
            </a:r>
          </a:p>
          <a:p>
            <a:r>
              <a:rPr lang="en-US" altLang="en-US" sz="2800" dirty="0"/>
              <a:t>The benefit of MathML is that, when software supports it, it can be used to automatically generate braille or other formats.</a:t>
            </a:r>
          </a:p>
          <a:p>
            <a:r>
              <a:rPr lang="en-US" altLang="en-US" sz="2800" dirty="0"/>
              <a:t>In the past, math was most often provided in NIMAS as images, which cannot automatically be converted into braille.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No MathML Download</a:t>
            </a:r>
          </a:p>
        </p:txBody>
      </p:sp>
      <p:sp>
        <p:nvSpPr>
          <p:cNvPr id="337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altLang="en-US" sz="2800" dirty="0"/>
              <a:t>Many publishers now provide MathML in their NIMAS files--however, not all software supports MathML.</a:t>
            </a:r>
          </a:p>
          <a:p>
            <a:r>
              <a:rPr lang="en-US" altLang="en-US" sz="2800" dirty="0"/>
              <a:t>If a NIMAS file includes MathML, but your software does not support MathML, you can choose to download the file without MathML.</a:t>
            </a:r>
          </a:p>
          <a:p>
            <a:r>
              <a:rPr lang="en-US" altLang="en-US" sz="2800" dirty="0"/>
              <a:t>We will show you this download option during the demo.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Does the file include MathML? </a:t>
            </a:r>
          </a:p>
        </p:txBody>
      </p:sp>
      <p:sp>
        <p:nvSpPr>
          <p:cNvPr id="337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r>
              <a:rPr lang="en-US" altLang="en-US" sz="2800" dirty="0"/>
              <a:t>The NIMAC system will only show a “No MathML” download option if MathML is present in the file.</a:t>
            </a:r>
          </a:p>
          <a:p>
            <a:r>
              <a:rPr lang="en-US" altLang="en-US" sz="2800" dirty="0"/>
              <a:t>This is one easy way to know whether a file contains MathML.</a:t>
            </a:r>
          </a:p>
          <a:p>
            <a:r>
              <a:rPr lang="en-US" altLang="en-US" sz="2800" dirty="0"/>
              <a:t>You can also verify whether a file includes MathML by looking at the system record or the XML file.</a:t>
            </a:r>
          </a:p>
        </p:txBody>
      </p:sp>
    </p:spTree>
    <p:extLst>
      <p:ext uri="{BB962C8B-B14F-4D97-AF65-F5344CB8AC3E}">
        <p14:creationId xmlns:p14="http://schemas.microsoft.com/office/powerpoint/2010/main" val="243612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70D0F-6D29-4267-9FF9-897C4529F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3200" dirty="0"/>
              <a:t>1. “No MathML” shows as a download option</a:t>
            </a:r>
          </a:p>
        </p:txBody>
      </p:sp>
      <p:pic>
        <p:nvPicPr>
          <p:cNvPr id="6" name="Picture 5" descr="Screen snip of the download dialog box showing the Full Download-No MathML option circled">
            <a:extLst>
              <a:ext uri="{FF2B5EF4-FFF2-40B4-BE49-F238E27FC236}">
                <a16:creationId xmlns:a16="http://schemas.microsoft.com/office/drawing/2014/main" id="{433A2CBD-AD1F-4FCF-980B-F2D35689CF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600259"/>
            <a:ext cx="6400800" cy="4604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8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70D0F-6D29-4267-9FF9-897C4529F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3000" dirty="0"/>
              <a:t>2. MathML in the system record</a:t>
            </a:r>
          </a:p>
        </p:txBody>
      </p:sp>
      <p:pic>
        <p:nvPicPr>
          <p:cNvPr id="15" name="Content Placeholder 14" descr="Screen capture of a full record showing that MathML 3.0 is present in the file.">
            <a:extLst>
              <a:ext uri="{FF2B5EF4-FFF2-40B4-BE49-F238E27FC236}">
                <a16:creationId xmlns:a16="http://schemas.microsoft.com/office/drawing/2014/main" id="{7C5E66D1-DF28-4BCF-9ABE-3181493954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90600" y="1341120"/>
            <a:ext cx="6717784" cy="4778862"/>
          </a:xfrm>
        </p:spPr>
      </p:pic>
    </p:spTree>
    <p:extLst>
      <p:ext uri="{BB962C8B-B14F-4D97-AF65-F5344CB8AC3E}">
        <p14:creationId xmlns:p14="http://schemas.microsoft.com/office/powerpoint/2010/main" val="219355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70D0F-6D29-4267-9FF9-897C4529F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3. MathML is mentioned at the very top of the XML file</a:t>
            </a:r>
          </a:p>
        </p:txBody>
      </p:sp>
      <p:pic>
        <p:nvPicPr>
          <p:cNvPr id="9" name="Content Placeholder 8" descr="Snip of the top of an XML file, showing highlights of the references to MathML.">
            <a:extLst>
              <a:ext uri="{FF2B5EF4-FFF2-40B4-BE49-F238E27FC236}">
                <a16:creationId xmlns:a16="http://schemas.microsoft.com/office/drawing/2014/main" id="{DC6AE481-B4FB-41B7-BCAA-011C559B59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" y="2735603"/>
            <a:ext cx="8774539" cy="1478233"/>
          </a:xfrm>
        </p:spPr>
      </p:pic>
    </p:spTree>
    <p:extLst>
      <p:ext uri="{BB962C8B-B14F-4D97-AF65-F5344CB8AC3E}">
        <p14:creationId xmlns:p14="http://schemas.microsoft.com/office/powerpoint/2010/main" val="188286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C45A1-7771-4BEB-A68E-AACDC4A59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</p:spPr>
        <p:txBody>
          <a:bodyPr/>
          <a:lstStyle/>
          <a:p>
            <a:r>
              <a:rPr lang="en-US" dirty="0"/>
              <a:t>Working with NIMAS Files</a:t>
            </a:r>
          </a:p>
        </p:txBody>
      </p:sp>
    </p:spTree>
    <p:extLst>
      <p:ext uri="{BB962C8B-B14F-4D97-AF65-F5344CB8AC3E}">
        <p14:creationId xmlns:p14="http://schemas.microsoft.com/office/powerpoint/2010/main" val="212982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Producing Formats Using NIMAS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165724"/>
          </a:xfrm>
        </p:spPr>
        <p:txBody>
          <a:bodyPr/>
          <a:lstStyle/>
          <a:p>
            <a:r>
              <a:rPr lang="en-US" altLang="en-US" sz="2800" dirty="0"/>
              <a:t>AMPs generally rely on proprietary software to produce accessible formats.</a:t>
            </a:r>
          </a:p>
          <a:p>
            <a:r>
              <a:rPr lang="en-US" altLang="en-US" sz="2800" dirty="0"/>
              <a:t>Providing training on how to use third-party software or set up production workflows is not generally under the purview of the NIMAC.</a:t>
            </a:r>
          </a:p>
          <a:p>
            <a:r>
              <a:rPr lang="en-US" altLang="en-US" sz="2800" dirty="0"/>
              <a:t>However, we were pleased to recently offer two training courses for braille transcribers. </a:t>
            </a:r>
          </a:p>
          <a:p>
            <a:r>
              <a:rPr lang="en-US" altLang="en-US" sz="2800" dirty="0"/>
              <a:t>The 2022 trainings will be archived and remain available free of charge on the APH Hive and the NIMAC website. </a:t>
            </a:r>
          </a:p>
          <a:p>
            <a:endParaRPr lang="en-US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Keeping the Conversation Going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724400"/>
          </a:xfrm>
        </p:spPr>
        <p:txBody>
          <a:bodyPr/>
          <a:lstStyle/>
          <a:p>
            <a:r>
              <a:rPr lang="en-US" altLang="en-US" sz="2800" dirty="0"/>
              <a:t>We are also considering setting up two transcriber User Groups (for Duxbury and Braille 2000 users, respectively) for ongoing support. </a:t>
            </a:r>
          </a:p>
          <a:p>
            <a:r>
              <a:rPr lang="en-US" altLang="en-US" sz="2800" dirty="0"/>
              <a:t>Preliminary ideas are that the groups would be:</a:t>
            </a:r>
          </a:p>
          <a:p>
            <a:pPr lvl="1"/>
            <a:r>
              <a:rPr lang="en-US" altLang="en-US" sz="2600" dirty="0"/>
              <a:t>relatively informal;</a:t>
            </a:r>
          </a:p>
          <a:p>
            <a:pPr lvl="1"/>
            <a:r>
              <a:rPr lang="en-US" altLang="en-US" sz="2600" dirty="0"/>
              <a:t>facilitated by a skilled transcriber;  </a:t>
            </a:r>
          </a:p>
          <a:p>
            <a:pPr lvl="1"/>
            <a:r>
              <a:rPr lang="en-US" altLang="en-US" sz="2600" dirty="0"/>
              <a:t>meet bi-monthly or quarterly; and</a:t>
            </a:r>
          </a:p>
          <a:p>
            <a:pPr lvl="1"/>
            <a:r>
              <a:rPr lang="en-US" altLang="en-US" sz="2600" dirty="0"/>
              <a:t>provide an opportunity for transcribers to connect and share information and pointers on textbook transcription. </a:t>
            </a:r>
          </a:p>
          <a:p>
            <a:endParaRPr lang="en-US" altLang="en-US" sz="2800" dirty="0"/>
          </a:p>
          <a:p>
            <a:endParaRPr lang="en-US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If you are interested . . .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343400"/>
          </a:xfrm>
        </p:spPr>
        <p:txBody>
          <a:bodyPr/>
          <a:lstStyle/>
          <a:p>
            <a:r>
              <a:rPr lang="en-US" altLang="en-US" sz="2800" dirty="0"/>
              <a:t>Please let us know by emailing us at </a:t>
            </a:r>
            <a:r>
              <a:rPr lang="en-US" altLang="en-US" sz="2800" dirty="0">
                <a:hlinkClick r:id="rId3"/>
              </a:rPr>
              <a:t>nimac@aph.org</a:t>
            </a:r>
            <a:r>
              <a:rPr lang="en-US" altLang="en-US" sz="2800" dirty="0"/>
              <a:t> if you like the idea of the user groups and would like to see us pursue this. </a:t>
            </a:r>
          </a:p>
          <a:p>
            <a:endParaRPr lang="en-US" altLang="en-US" sz="1200" dirty="0"/>
          </a:p>
          <a:p>
            <a:r>
              <a:rPr lang="en-US" altLang="en-US" sz="2800" dirty="0"/>
              <a:t>We are also interested in any ideas you have for how to set up the groups to best benefit transcribers. </a:t>
            </a:r>
          </a:p>
          <a:p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76365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4F0CA-DE1F-4744-BC23-8FE2350BB39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52500" y="228600"/>
            <a:ext cx="7239000" cy="487362"/>
          </a:xfrm>
        </p:spPr>
        <p:txBody>
          <a:bodyPr/>
          <a:lstStyle/>
          <a:p>
            <a:r>
              <a:rPr lang="en-US" sz="3600" dirty="0"/>
              <a:t>NIMAC </a:t>
            </a:r>
            <a:r>
              <a:rPr lang="en-US" sz="3600" dirty="0" smtClean="0"/>
              <a:t>Informational Website</a:t>
            </a:r>
            <a:endParaRPr lang="en-US" sz="3600" dirty="0"/>
          </a:p>
        </p:txBody>
      </p:sp>
      <p:pic>
        <p:nvPicPr>
          <p:cNvPr id="4" name="Picture 3" descr="Screen capture of NIMAC informational website homepage, with the link to AMP resources circled">
            <a:extLst>
              <a:ext uri="{FF2B5EF4-FFF2-40B4-BE49-F238E27FC236}">
                <a16:creationId xmlns:a16="http://schemas.microsoft.com/office/drawing/2014/main" id="{65B05576-91F5-463B-A385-FBB2BF031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993"/>
            <a:ext cx="9144000" cy="5055924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 noChangeArrowheads="1"/>
          </p:cNvSpPr>
          <p:nvPr>
            <p:ph type="title"/>
          </p:nvPr>
        </p:nvSpPr>
        <p:spPr>
          <a:xfrm>
            <a:off x="381000" y="2590800"/>
            <a:ext cx="8229600" cy="1143000"/>
          </a:xfrm>
        </p:spPr>
        <p:txBody>
          <a:bodyPr/>
          <a:lstStyle/>
          <a:p>
            <a:r>
              <a:rPr lang="en-US" altLang="en-US"/>
              <a:t>Live Demo: Your AMP Account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Any Questions?</a:t>
            </a:r>
          </a:p>
        </p:txBody>
      </p:sp>
      <p:sp>
        <p:nvSpPr>
          <p:cNvPr id="4198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800600"/>
          </a:xfrm>
        </p:spPr>
        <p:txBody>
          <a:bodyPr/>
          <a:lstStyle/>
          <a:p>
            <a:r>
              <a:rPr lang="en-US" altLang="en-US" dirty="0"/>
              <a:t>For any questions about how to use NIMAC or the status of files in the NIMAC system please contact us for assistance: </a:t>
            </a:r>
          </a:p>
          <a:p>
            <a:pPr algn="ctr">
              <a:buFontTx/>
              <a:buNone/>
            </a:pPr>
            <a:endParaRPr lang="en-US" altLang="en-US" sz="1200" dirty="0">
              <a:hlinkClick r:id="rId2"/>
            </a:endParaRPr>
          </a:p>
          <a:p>
            <a:pPr algn="ctr">
              <a:buFontTx/>
              <a:buNone/>
            </a:pPr>
            <a:r>
              <a:rPr lang="en-US" altLang="en-US" dirty="0">
                <a:hlinkClick r:id="rId2"/>
              </a:rPr>
              <a:t>nimac@aph.org</a:t>
            </a:r>
            <a:r>
              <a:rPr lang="en-US" altLang="en-US" dirty="0"/>
              <a:t>  </a:t>
            </a:r>
          </a:p>
          <a:p>
            <a:pPr algn="ctr">
              <a:buFontTx/>
              <a:buNone/>
            </a:pPr>
            <a:r>
              <a:rPr lang="en-US" altLang="en-US" dirty="0"/>
              <a:t>877-526-4622</a:t>
            </a:r>
          </a:p>
          <a:p>
            <a:pPr>
              <a:buFontTx/>
              <a:buNone/>
            </a:pPr>
            <a:r>
              <a:rPr lang="en-US" altLang="en-US" sz="1400" dirty="0"/>
              <a:t>	</a:t>
            </a:r>
          </a:p>
          <a:p>
            <a:pPr>
              <a:buFontTx/>
              <a:buNone/>
            </a:pPr>
            <a:endParaRPr lang="en-US" altLang="en-US" sz="1400" dirty="0"/>
          </a:p>
          <a:p>
            <a:pPr>
              <a:buFontTx/>
              <a:buNone/>
            </a:pPr>
            <a:endParaRPr lang="en-US" altLang="en-US" sz="1400" dirty="0"/>
          </a:p>
          <a:p>
            <a:pPr>
              <a:buFontTx/>
              <a:buNone/>
            </a:pPr>
            <a:r>
              <a:rPr lang="en-US" altLang="en-US" sz="1400" dirty="0"/>
              <a:t>	</a:t>
            </a:r>
          </a:p>
          <a:p>
            <a:pPr>
              <a:buFontTx/>
              <a:buNone/>
            </a:pPr>
            <a:r>
              <a:rPr lang="en-US" altLang="en-US" sz="1400" dirty="0"/>
              <a:t>	The content of this resource was developed under a grant from the US Department of Education, #H327E210001. However, these contents do not necessarily represent the policy of the US Department of Education, and the reader should not assume endorsement by the Federal Government. Project Officer: Rebecca Sheffield.</a:t>
            </a:r>
            <a:endParaRPr lang="en-US" altLang="en-US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IMAClayout">
  <a:themeElements>
    <a:clrScheme name="NIMAClayout 14">
      <a:dk1>
        <a:srgbClr val="000099"/>
      </a:dk1>
      <a:lt1>
        <a:srgbClr val="FFFFFF"/>
      </a:lt1>
      <a:dk2>
        <a:srgbClr val="A50021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82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NIMAClayo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3">
        <a:dk1>
          <a:srgbClr val="0033CC"/>
        </a:dk1>
        <a:lt1>
          <a:srgbClr val="FFFFFF"/>
        </a:lt1>
        <a:dk2>
          <a:srgbClr val="0000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AAE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14">
        <a:dk1>
          <a:srgbClr val="000099"/>
        </a:dk1>
        <a:lt1>
          <a:srgbClr val="FFFFFF"/>
        </a:lt1>
        <a:dk2>
          <a:srgbClr val="A50021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82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C113F7550DCE469FC1CE664DEC722D" ma:contentTypeVersion="7" ma:contentTypeDescription="Create a new document." ma:contentTypeScope="" ma:versionID="0a1ce0c05553c9e537dcce48a866d034">
  <xsd:schema xmlns:xsd="http://www.w3.org/2001/XMLSchema" xmlns:xs="http://www.w3.org/2001/XMLSchema" xmlns:p="http://schemas.microsoft.com/office/2006/metadata/properties" xmlns:ns2="5101da5b-6c2e-4d78-9a91-ac859c4bc6fa" xmlns:ns3="38fd74c8-805e-4dcb-8927-c1278a3ad9fc" targetNamespace="http://schemas.microsoft.com/office/2006/metadata/properties" ma:root="true" ma:fieldsID="25643329fd88d562e7516e6b3531371c" ns2:_="" ns3:_="">
    <xsd:import namespace="5101da5b-6c2e-4d78-9a91-ac859c4bc6fa"/>
    <xsd:import namespace="38fd74c8-805e-4dcb-8927-c1278a3ad9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01da5b-6c2e-4d78-9a91-ac859c4bc6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fd74c8-805e-4dcb-8927-c1278a3ad9f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2114593-BF6D-42F1-8DA9-2DDAC47937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01da5b-6c2e-4d78-9a91-ac859c4bc6fa"/>
    <ds:schemaRef ds:uri="38fd74c8-805e-4dcb-8927-c1278a3ad9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900C46C-D874-4F78-91C6-6798269CC3BF}">
  <ds:schemaRefs>
    <ds:schemaRef ds:uri="38fd74c8-805e-4dcb-8927-c1278a3ad9fc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5101da5b-6c2e-4d78-9a91-ac859c4bc6fa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9777405-31FD-46C8-8F8A-E165F69A367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10769</TotalTime>
  <Words>2219</Words>
  <Application>Microsoft Office PowerPoint</Application>
  <PresentationFormat>On-screen Show (4:3)</PresentationFormat>
  <Paragraphs>205</Paragraphs>
  <Slides>41</Slides>
  <Notes>26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Tahoma</vt:lpstr>
      <vt:lpstr>NIMAClayout</vt:lpstr>
      <vt:lpstr>Photo Editor Photo</vt:lpstr>
      <vt:lpstr>The NIMAC  for New AMPs</vt:lpstr>
      <vt:lpstr>Today’s Webinar</vt:lpstr>
      <vt:lpstr>NIMAC: Background and Basics</vt:lpstr>
      <vt:lpstr>The NIMAC Project</vt:lpstr>
      <vt:lpstr>What is NIMAS? </vt:lpstr>
      <vt:lpstr>NIMAS Production</vt:lpstr>
      <vt:lpstr>How we get files</vt:lpstr>
      <vt:lpstr>Types of materials we receive</vt:lpstr>
      <vt:lpstr>Student Eligibility</vt:lpstr>
      <vt:lpstr>College Students</vt:lpstr>
      <vt:lpstr>How the NIMAC works with states</vt:lpstr>
      <vt:lpstr>What can an Authorized User do? </vt:lpstr>
      <vt:lpstr>What can AMPs do?</vt:lpstr>
      <vt:lpstr>Should I be an AMP?</vt:lpstr>
      <vt:lpstr>Should I be an AU? </vt:lpstr>
      <vt:lpstr>Registering as an AMP </vt:lpstr>
      <vt:lpstr>Limitation of Use Agreement (LUA) </vt:lpstr>
      <vt:lpstr>Side Note: the APH AMP Directory </vt:lpstr>
      <vt:lpstr>AMP Accounts: NIMAS File Assignment</vt:lpstr>
      <vt:lpstr>Working with AUs</vt:lpstr>
      <vt:lpstr>File Assignment</vt:lpstr>
      <vt:lpstr>Requested Format</vt:lpstr>
      <vt:lpstr>Email Notification</vt:lpstr>
      <vt:lpstr>File Assignment Email</vt:lpstr>
      <vt:lpstr>Spam Filter Heads Up</vt:lpstr>
      <vt:lpstr>Final Note on Emails</vt:lpstr>
      <vt:lpstr>System Features and  Services for AMPs</vt:lpstr>
      <vt:lpstr>The Watchlist Research &amp;  Expedite Service </vt:lpstr>
      <vt:lpstr>MathML and NIMAS</vt:lpstr>
      <vt:lpstr>No MathML Download</vt:lpstr>
      <vt:lpstr>Does the file include MathML? </vt:lpstr>
      <vt:lpstr>1. “No MathML” shows as a download option</vt:lpstr>
      <vt:lpstr>2. MathML in the system record</vt:lpstr>
      <vt:lpstr>3. MathML is mentioned at the very top of the XML file</vt:lpstr>
      <vt:lpstr>Working with NIMAS Files</vt:lpstr>
      <vt:lpstr>Producing Formats Using NIMAS</vt:lpstr>
      <vt:lpstr>Keeping the Conversation Going</vt:lpstr>
      <vt:lpstr>If you are interested . . .</vt:lpstr>
      <vt:lpstr>NIMAC Informational Website</vt:lpstr>
      <vt:lpstr>Live Demo: Your AMP Account</vt:lpstr>
      <vt:lpstr>Any Questions?</vt:lpstr>
    </vt:vector>
  </TitlesOfParts>
  <Company>APH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jmyers</dc:creator>
  <cp:lastModifiedBy>Nicole Gaines</cp:lastModifiedBy>
  <cp:revision>1308</cp:revision>
  <dcterms:created xsi:type="dcterms:W3CDTF">2006-11-09T18:18:09Z</dcterms:created>
  <dcterms:modified xsi:type="dcterms:W3CDTF">2022-06-28T19:56:05Z</dcterms:modified>
</cp:coreProperties>
</file>