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4"/>
  </p:notesMasterIdLst>
  <p:handoutMasterIdLst>
    <p:handoutMasterId r:id="rId35"/>
  </p:handoutMasterIdLst>
  <p:sldIdLst>
    <p:sldId id="675" r:id="rId5"/>
    <p:sldId id="661" r:id="rId6"/>
    <p:sldId id="662" r:id="rId7"/>
    <p:sldId id="639" r:id="rId8"/>
    <p:sldId id="549" r:id="rId9"/>
    <p:sldId id="677" r:id="rId10"/>
    <p:sldId id="567" r:id="rId11"/>
    <p:sldId id="670" r:id="rId12"/>
    <p:sldId id="571" r:id="rId13"/>
    <p:sldId id="550" r:id="rId14"/>
    <p:sldId id="676" r:id="rId15"/>
    <p:sldId id="669" r:id="rId16"/>
    <p:sldId id="679" r:id="rId17"/>
    <p:sldId id="678" r:id="rId18"/>
    <p:sldId id="659" r:id="rId19"/>
    <p:sldId id="660" r:id="rId20"/>
    <p:sldId id="674" r:id="rId21"/>
    <p:sldId id="680" r:id="rId22"/>
    <p:sldId id="672" r:id="rId23"/>
    <p:sldId id="624" r:id="rId24"/>
    <p:sldId id="605" r:id="rId25"/>
    <p:sldId id="523" r:id="rId26"/>
    <p:sldId id="634" r:id="rId27"/>
    <p:sldId id="532" r:id="rId28"/>
    <p:sldId id="635" r:id="rId29"/>
    <p:sldId id="636" r:id="rId30"/>
    <p:sldId id="656" r:id="rId31"/>
    <p:sldId id="673" r:id="rId32"/>
    <p:sldId id="482" r:id="rId3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49" autoAdjust="0"/>
  </p:normalViewPr>
  <p:slideViewPr>
    <p:cSldViewPr>
      <p:cViewPr varScale="1">
        <p:scale>
          <a:sx n="74" d="100"/>
          <a:sy n="74" d="100"/>
        </p:scale>
        <p:origin x="1133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21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0C9A5691-1211-40D5-AE27-87946D957E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99233939-1620-480D-A2EA-6DB1321B4A5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88287EFD-C06E-41D9-83E7-E5D852A876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F71F556E-EC64-4728-B731-63489CBEB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34A35BE9-A3E8-4A4F-99D4-BFFA0126CA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02A1B14-0220-4627-A929-9F9F750AF5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AF1AEF0-BD4D-4703-9C44-B18524DFFCC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B8C1FEF-232B-49C4-A054-B0002083F78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A93F0B39-FAFB-4FD0-AEF4-0DDC8D181A7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87EACFE3-702A-41D9-948C-1EB9DBDE2C9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5E98B532-92B7-4078-BE17-551AC91662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DE006AFE-F015-4E65-9296-77D9206D04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AEECBDB-5E6D-431D-8A1D-007463C9B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56E43FF-32C6-4EF7-8920-8C740D7E2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2DA91A91-540E-4E6E-896E-41DEF88D75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DA7793B-B847-42E9-B59F-C45D8C5DBAF4}" type="slidenum">
              <a:rPr lang="en-US" altLang="en-US">
                <a:latin typeface="Arial" panose="020B0604020202020204" pitchFamily="34" charset="0"/>
              </a:rPr>
              <a:pPr/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AEECBDB-5E6D-431D-8A1D-007463C9B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56E43FF-32C6-4EF7-8920-8C740D7E2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2DA91A91-540E-4E6E-896E-41DEF88D75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DA7793B-B847-42E9-B59F-C45D8C5DBAF4}" type="slidenum">
              <a:rPr lang="en-US" altLang="en-US">
                <a:latin typeface="Arial" panose="020B0604020202020204" pitchFamily="34" charset="0"/>
              </a:rPr>
              <a:pPr/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671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D3B5A5BC-FAFF-4255-9A38-4F29F37378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682B766F-2C36-4E64-8A9B-6A3D7CCD9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666CBCD8-C759-40A5-9489-1C106AB0FB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A38F222-03F0-4BBC-82C6-DAF389DED3A3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7857C96D-2CD5-4EE8-88BF-3D4C334A1C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455EA7FB-89D8-48DB-A633-757633E48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4DDF506-9E8B-4ADA-BB0D-EF64E666C3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16F88C2-5B07-44BB-B8B5-8C7D3F9F66C2}" type="slidenum">
              <a:rPr lang="en-US" altLang="en-US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06AFE-F015-4E65-9296-77D9206D0441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031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138A1F72-75CE-46C8-A797-2BB48E36B8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45EC2E3D-ABFB-4020-A32A-DCBD663FC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157AA76B-964C-43A3-AE9F-771076FF0F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A2EE7B5-8B0D-4B0D-A672-6A68B7B7F311}" type="slidenum">
              <a:rPr lang="en-US" altLang="en-US">
                <a:latin typeface="Arial" panose="020B0604020202020204" pitchFamily="34" charset="0"/>
              </a:rPr>
              <a:pPr/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06AFE-F015-4E65-9296-77D9206D0441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547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89D50A47-24E3-4E95-A3C1-C6227467A7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6A481814-C2DF-495F-A5C0-D2A40121A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C4B691CA-87BC-4218-9628-39BC29276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4DCA2DF-673F-4549-A042-4B21A4D9D0AE}" type="slidenum">
              <a:rPr lang="en-US" altLang="en-US">
                <a:latin typeface="Arial" panose="020B0604020202020204" pitchFamily="34" charset="0"/>
              </a:rPr>
              <a:pPr/>
              <a:t>27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2E4A13-916A-457F-A839-68EB05897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43D34E-C495-4515-B722-69DD290E2C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0D040D-C66F-4125-BC45-C45E37324D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C9C27-3865-4BE0-8FE8-51D2F1822A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72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343888-8D15-42E5-AE2F-A8FD7B7655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534100-803E-4829-94C8-8910394FD4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89CF2B-FD2B-44D7-869E-AA0FBA5BB0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8EB24-D5C5-4CEB-AEC3-0F3407C4C2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0118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7D040C-1558-4261-8ED3-A5D7012AC9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C46B67-DAD4-4D0C-B712-8E1F89331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6971E6-483A-47A0-8EFC-B3457786E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17918E-A555-41A3-B2AC-8B2CE92CC9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4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15B4C5-8F11-481F-8E6D-2EB09C863F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064A4A-FCA9-4868-AB68-2A20DE5EE0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059A2E-3F86-4638-8C0B-690A521EBF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831E2D-D799-48C4-9E90-F81DF01D3A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6846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EBF819-9771-42EE-9064-E1E50C34A1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A58D55-E917-4EBD-9581-7672BDEB7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7EDF67-96AD-4E3A-83D9-C3D2BAFE66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D9D5-2EA1-44E7-8DE8-9198A2F6CF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4724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014A72D-95CB-432E-9EE9-ADA58D1EE8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763054D-0115-488E-BA76-24285B35E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D0AB30B-5F1B-4F34-A9D8-1BB2DEF9DE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3A6904-B9C7-442C-A848-261923E1AF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11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44C3805-130D-4AB8-A4B8-FF0B3B9F35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B0E5EAD-8E22-429A-B8FA-6202D9F6C3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ED7932-1FB7-4E9C-84E5-179996877C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BF704A-575C-4729-A193-B500FCCB47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197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248E63-C911-4650-BA0A-5C67B07E63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B3893C-9168-4FA6-82F7-CB3D52C12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121F24-5721-469E-A387-8ADAFBC90B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33E94E-9070-46DA-9972-68315CCB66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55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87F20D-970A-4674-A84E-146E1DD831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60359B-B1AA-49D0-A31C-28CAFC4937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118096-9069-4936-973B-A14FF52AE4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931503-500C-4600-A37E-9F0926DF96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23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18C5B1-4CCA-4639-88DC-C32F177DD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EDD262-7102-4967-B7D7-040C76D135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E3C9D2-AFB9-4EA9-AB54-8EEBF78A2C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159E7E-E149-457F-91B3-2C39871BA8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83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F80ACB-723A-40BF-9ECF-FC38686DDC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6237A3-52DC-4AD1-B1F2-33207D7D0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79F15F-E698-4506-B138-BB9A391E04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0B9203-725A-468D-A034-AA96813EBC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44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E0CCB94-062A-4D57-809D-5083E8EE1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4E61889-E211-4CA8-B93A-D11B59AEF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>
            <a:extLst>
              <a:ext uri="{FF2B5EF4-FFF2-40B4-BE49-F238E27FC236}">
                <a16:creationId xmlns:a16="http://schemas.microsoft.com/office/drawing/2014/main" id="{FE9D0788-3D6D-484C-9124-8A93EEBBA6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97AE9B45-7A4E-46BD-9D39-1FA3A08814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>
            <a:extLst>
              <a:ext uri="{FF2B5EF4-FFF2-40B4-BE49-F238E27FC236}">
                <a16:creationId xmlns:a16="http://schemas.microsoft.com/office/drawing/2014/main" id="{50A4549F-90CC-4E36-A927-5E96372AB6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5838ABF9-3008-4F2C-827B-58984E0D42A2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31" name="Object 8">
            <a:extLst>
              <a:ext uri="{FF2B5EF4-FFF2-40B4-BE49-F238E27FC236}">
                <a16:creationId xmlns:a16="http://schemas.microsoft.com/office/drawing/2014/main" id="{27155A5B-36CB-4B46-9836-F4A6ACE156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nimac-digital-materials-faq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catalog/CategoryInfo.aspx?cid=15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55519-524A-4C7B-AFD8-CDCB226F5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899" y="2209800"/>
            <a:ext cx="8458200" cy="1470025"/>
          </a:xfrm>
        </p:spPr>
        <p:txBody>
          <a:bodyPr/>
          <a:lstStyle/>
          <a:p>
            <a:pPr eaLnBrk="1" hangingPunct="1"/>
            <a:br>
              <a:rPr lang="en-US" altLang="en-US" sz="4000" dirty="0"/>
            </a:br>
            <a:r>
              <a:rPr lang="en-US" altLang="en-US" sz="4000" dirty="0"/>
              <a:t>NIMAC for Publishers and Vendors: </a:t>
            </a:r>
            <a:br>
              <a:rPr lang="en-US" altLang="en-US" sz="4000" dirty="0"/>
            </a:br>
            <a:r>
              <a:rPr lang="en-US" altLang="en-US" sz="4000" dirty="0"/>
              <a:t>Basics &amp; Working in the System</a:t>
            </a:r>
            <a:br>
              <a:rPr lang="en-US" altLang="en-US" sz="4000" dirty="0"/>
            </a:b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4DE32-0118-4EE1-B415-E45DB7797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6096000" cy="1423555"/>
          </a:xfrm>
        </p:spPr>
        <p:txBody>
          <a:bodyPr/>
          <a:lstStyle/>
          <a:p>
            <a:pPr algn="l"/>
            <a:r>
              <a:rPr lang="en-US" sz="1800" dirty="0"/>
              <a:t>Liz Schaller		Nicole Gaines	</a:t>
            </a:r>
          </a:p>
          <a:p>
            <a:pPr algn="l"/>
            <a:r>
              <a:rPr lang="en-US" sz="1800" dirty="0"/>
              <a:t>NIMAC Manager		NIMAC Project Director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June 1, 2022</a:t>
            </a:r>
            <a:endParaRPr lang="en-US" dirty="0"/>
          </a:p>
        </p:txBody>
      </p:sp>
      <p:pic>
        <p:nvPicPr>
          <p:cNvPr id="4" name="Picture 3" descr="NIMAC logo">
            <a:extLst>
              <a:ext uri="{FF2B5EF4-FFF2-40B4-BE49-F238E27FC236}">
                <a16:creationId xmlns:a16="http://schemas.microsoft.com/office/drawing/2014/main" id="{863D78BB-14A9-452B-B2E9-249B3E697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693" y="329045"/>
            <a:ext cx="559661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0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C5E45F0-F627-4946-9F30-19E0B16404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7023D-C5C2-407F-9029-0AEBC1BED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 </a:t>
            </a:r>
          </a:p>
          <a:p>
            <a:pPr lvl="1">
              <a:defRPr/>
            </a:pPr>
            <a:r>
              <a:rPr lang="en-US" sz="2400" dirty="0"/>
              <a:t>Publisher accounts </a:t>
            </a:r>
          </a:p>
          <a:p>
            <a:pPr lvl="1">
              <a:defRPr/>
            </a:pPr>
            <a:r>
              <a:rPr lang="en-US" sz="2400" dirty="0"/>
              <a:t>File review process 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Demo!</a:t>
            </a:r>
          </a:p>
          <a:p>
            <a:pPr lvl="1">
              <a:defRPr/>
            </a:pPr>
            <a:r>
              <a:rPr lang="en-US" sz="2400" dirty="0"/>
              <a:t>Create user accounts</a:t>
            </a:r>
          </a:p>
          <a:p>
            <a:pPr lvl="1">
              <a:defRPr/>
            </a:pPr>
            <a:r>
              <a:rPr lang="en-US" sz="2400" dirty="0"/>
              <a:t>Manage/upload inventory</a:t>
            </a:r>
          </a:p>
          <a:p>
            <a:pPr lvl="1">
              <a:defRPr/>
            </a:pPr>
            <a:r>
              <a:rPr lang="en-US" sz="2400" dirty="0"/>
              <a:t>Generate reports </a:t>
            </a:r>
          </a:p>
          <a:p>
            <a:pPr lvl="1">
              <a:defRPr/>
            </a:pPr>
            <a:r>
              <a:rPr lang="en-US" sz="2400" dirty="0"/>
              <a:t>Download inventory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6B76A75-541D-44D9-91AA-42307CD3A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Mark your calendar!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2C30D-022B-4A7B-99E4-102747E1C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For a more in-depth look at the technical side of preparing and submitting files to the NIMAC, please join us for the second part of this 2-part series:</a:t>
            </a:r>
          </a:p>
          <a:p>
            <a:pPr>
              <a:defRPr/>
            </a:pPr>
            <a:endParaRPr lang="en-US" sz="2800" dirty="0"/>
          </a:p>
          <a:p>
            <a:pPr marL="0" indent="0" algn="ctr">
              <a:buFontTx/>
              <a:buNone/>
              <a:defRPr/>
            </a:pPr>
            <a:r>
              <a:rPr lang="en-US" sz="2800" b="1" dirty="0"/>
              <a:t>File Validation &amp; Delivering Files to the NIMAC</a:t>
            </a:r>
          </a:p>
          <a:p>
            <a:pPr marL="0" indent="0" algn="ctr">
              <a:buFontTx/>
              <a:buNone/>
              <a:defRPr/>
            </a:pPr>
            <a:endParaRPr lang="en-US" sz="1200" dirty="0"/>
          </a:p>
          <a:p>
            <a:pPr lvl="1">
              <a:defRPr/>
            </a:pPr>
            <a:r>
              <a:rPr lang="en-US" dirty="0"/>
              <a:t>Monday, June 20, 2pm ET</a:t>
            </a:r>
          </a:p>
          <a:p>
            <a:pPr lvl="1">
              <a:defRPr/>
            </a:pPr>
            <a:r>
              <a:rPr lang="en-US" dirty="0"/>
              <a:t>Wednesday, June 22, 9am ET</a:t>
            </a:r>
          </a:p>
          <a:p>
            <a:pPr marL="0" indent="0">
              <a:buFontTx/>
              <a:buNone/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6A9717E-D884-4B83-8EA5-20B748B1DC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3821546-3372-4A53-88BF-0E3AC6CA8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F70893E-3722-4944-8B4B-A2ADCEBCF4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724400"/>
          </a:xfrm>
        </p:spPr>
        <p:txBody>
          <a:bodyPr/>
          <a:lstStyle/>
          <a:p>
            <a:pPr lvl="1"/>
            <a:r>
              <a:rPr lang="en-US" altLang="en-US" dirty="0"/>
              <a:t>Created by IDEA 2004, the National Instructional Materials Access Center is the national source file repository for K-12 textbooks and core instructional materials. </a:t>
            </a:r>
          </a:p>
          <a:p>
            <a:pPr lvl="1"/>
            <a:r>
              <a:rPr lang="en-US" altLang="en-US" dirty="0"/>
              <a:t>We make NIMAS files available for use in producing accessible formats for K-12 instructional materials.</a:t>
            </a:r>
          </a:p>
          <a:p>
            <a:pPr lvl="1"/>
            <a:r>
              <a:rPr lang="en-US" altLang="en-US" dirty="0"/>
              <a:t>Files in the NIMAC are not distributed directly to students.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3821546-3372-4A53-88BF-0E3AC6CA8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F70893E-3722-4944-8B4B-A2ADCEBCF4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lvl="1"/>
            <a:r>
              <a:rPr lang="en-US" altLang="en-US" dirty="0"/>
              <a:t>The NIMAC has been in continuous operation since it opened in December of 2006. </a:t>
            </a:r>
          </a:p>
          <a:p>
            <a:pPr lvl="1"/>
            <a:r>
              <a:rPr lang="en-US" altLang="en-US" dirty="0"/>
              <a:t>States and districts have been able to require NIMAS in their textbook contracts since July of 2006. </a:t>
            </a:r>
          </a:p>
          <a:p>
            <a:pPr lvl="1"/>
            <a:r>
              <a:rPr lang="en-US" altLang="en-US" dirty="0"/>
              <a:t>To date, we have received over 69,000 file sets from 160 publishers. </a:t>
            </a:r>
          </a:p>
          <a:p>
            <a:pPr lvl="1"/>
            <a:r>
              <a:rPr lang="en-US" altLang="en-US" dirty="0"/>
              <a:t>Over 46,000 files have been downloaded for use in producing accessible formats for students with disabilities.</a:t>
            </a:r>
          </a:p>
        </p:txBody>
      </p:sp>
    </p:spTree>
    <p:extLst>
      <p:ext uri="{BB962C8B-B14F-4D97-AF65-F5344CB8AC3E}">
        <p14:creationId xmlns:p14="http://schemas.microsoft.com/office/powerpoint/2010/main" val="2618822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C2F1BBE-9793-4D88-8D80-44BE81931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States and the NIMAC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AB28C312-E399-49A9-B85F-410528EB83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r>
              <a:rPr lang="en-US" altLang="en-US" sz="2800" dirty="0"/>
              <a:t>IDEA does not require that states work with the NIMAC, but all 50 states (and the six eligible territories and DoDEA) have chosen to do so.</a:t>
            </a:r>
          </a:p>
          <a:p>
            <a:r>
              <a:rPr lang="en-US" altLang="en-US" sz="2800" dirty="0"/>
              <a:t>States that do coordinate agree to:</a:t>
            </a:r>
          </a:p>
          <a:p>
            <a:pPr lvl="1"/>
            <a:r>
              <a:rPr lang="en-US" altLang="en-US" dirty="0"/>
              <a:t>Require NIMAS from publishers in their textbook adoption contracts</a:t>
            </a:r>
          </a:p>
          <a:p>
            <a:pPr lvl="1"/>
            <a:r>
              <a:rPr lang="en-US" altLang="en-US" dirty="0"/>
              <a:t>Abide by the eligibility requirements of IDEA and copyright law in the use of NIMAS files</a:t>
            </a:r>
          </a:p>
          <a:p>
            <a:pPr lvl="1"/>
            <a:r>
              <a:rPr lang="en-US" altLang="en-US" dirty="0"/>
              <a:t>Designate and manage a small number of Authorized Users for their state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6B3DDFF-4D2C-4666-A0E6-5B3722FDF3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NIMAC works with States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E7728D97-3B26-478A-9E55-8BB8986C4A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Access to the NIMAC is centralized. </a:t>
            </a:r>
          </a:p>
          <a:p>
            <a:r>
              <a:rPr lang="en-US" altLang="en-US" sz="2800" dirty="0"/>
              <a:t>Each state that coordinates names a NIMAC State Coordinator at the state department of education. </a:t>
            </a:r>
          </a:p>
          <a:p>
            <a:r>
              <a:rPr lang="en-US" altLang="en-US" sz="2800" dirty="0"/>
              <a:t>This individual is responsible for designating and managing the Authorized Users (AUs) who can access the repository and download files.</a:t>
            </a:r>
          </a:p>
          <a:p>
            <a:r>
              <a:rPr lang="en-US" altLang="en-US" sz="2800" dirty="0"/>
              <a:t>AUs may also assign files for download to registered Accessible Media Producers working on behalf of the state.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B937C74C-51FF-4944-A71A-947F04E211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NIMAS eligibility 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C452CEB9-F177-4D88-A66A-0E7C22D5A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defRPr/>
            </a:pPr>
            <a:r>
              <a:rPr lang="en-US" altLang="en-US" sz="2700" dirty="0"/>
              <a:t>IDEA 2004 defines the eligibility requirements for receiving materials produced from NIMAS.</a:t>
            </a:r>
          </a:p>
          <a:p>
            <a:pPr lvl="1">
              <a:defRPr/>
            </a:pPr>
            <a:r>
              <a:rPr lang="en-US" altLang="en-US" sz="2700" dirty="0"/>
              <a:t>These materials can only go to elementary and secondary school students who have:</a:t>
            </a:r>
          </a:p>
          <a:p>
            <a:pPr lvl="2">
              <a:defRPr/>
            </a:pPr>
            <a:r>
              <a:rPr lang="en-US" altLang="en-US" sz="2300" dirty="0"/>
              <a:t>A qualifying disability per the eligibility guidelines of the National Library Service for the Blind and Print Disabled (NLS)</a:t>
            </a:r>
          </a:p>
          <a:p>
            <a:pPr lvl="2">
              <a:defRPr/>
            </a:pPr>
            <a:r>
              <a:rPr lang="en-US" altLang="en-US" sz="2300" dirty="0"/>
              <a:t>An Individualized Education Program (IEP)</a:t>
            </a:r>
          </a:p>
          <a:p>
            <a:pPr lvl="1">
              <a:defRPr/>
            </a:pPr>
            <a:r>
              <a:rPr lang="en-US" altLang="en-US" sz="2700" dirty="0"/>
              <a:t>NIMAC is not involved in determining eligibility for individual students: this is a responsibility of the student’s school district.</a:t>
            </a: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FDABCAB-5781-4FDC-BD9B-A9104641B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NIMAS Specification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842C36AC-304B-4CF8-9891-A9EA711D4D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NIMAS is the National Instructional Materials Accessibility Standard.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An XML-based source file format based on the DAISY standard.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Designed for use in producing formats such as braille, DAISY, EPUB, and large print. 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It is not intended for distribution directly to students.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NIMAS is the only format we receive.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FDABCAB-5781-4FDC-BD9B-A9104641B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Changes to the Standard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842C36AC-304B-4CF8-9891-A9EA711D4D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As a format that is defined in the IDEA 2004 regulations, the specification itself can only be updated through legislative or regulatory action.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The NIMAC itself is not able to make changes to the spec or broaden the formats we can receive.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However, when IDEA 2004 is reauthorized (it is many years behind schedule for this), there will be an opportunity to make changes.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395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84A9CE6-79AB-45C7-82A8-6FE141C67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Materials within Scope for NIMAS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2BC0993-7C8A-49AE-8024-68C6FD1BD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/>
          <a:lstStyle/>
          <a:p>
            <a:r>
              <a:rPr lang="en-US" sz="2800" dirty="0"/>
              <a:t>Under IDEA, the NIMAS is to receive:</a:t>
            </a:r>
          </a:p>
          <a:p>
            <a:pPr lvl="1"/>
            <a:r>
              <a:rPr lang="en-US" dirty="0"/>
              <a:t>“printed textbooks and related printed core materials that are </a:t>
            </a:r>
          </a:p>
          <a:p>
            <a:pPr lvl="1"/>
            <a:r>
              <a:rPr lang="en-US" dirty="0"/>
              <a:t>written and published primarily for use in elementary school and secondary school instruction and </a:t>
            </a:r>
          </a:p>
          <a:p>
            <a:pPr lvl="1"/>
            <a:r>
              <a:rPr lang="en-US" dirty="0"/>
              <a:t>required by a state education agency (SEA) or local education agency (LEA) </a:t>
            </a:r>
          </a:p>
          <a:p>
            <a:pPr lvl="1"/>
            <a:r>
              <a:rPr lang="en-US" dirty="0"/>
              <a:t>for use by students in the classroom.”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D89BB-2135-425D-B51E-00DD12BA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 of Materials Received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DF991-788F-4EDA-807D-A19DF5049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Neither OSEP nor the NIMAC imposes a definition of “core.” </a:t>
            </a:r>
          </a:p>
          <a:p>
            <a:pPr lvl="1"/>
            <a:r>
              <a:rPr lang="en-US" altLang="en-US" dirty="0"/>
              <a:t>The NIMAC accepts a range of student-facing materials, including:</a:t>
            </a:r>
          </a:p>
          <a:p>
            <a:pPr lvl="2"/>
            <a:r>
              <a:rPr lang="en-US" altLang="en-US" dirty="0"/>
              <a:t>Textbooks</a:t>
            </a:r>
          </a:p>
          <a:p>
            <a:pPr lvl="2"/>
            <a:r>
              <a:rPr lang="en-US" altLang="en-US" dirty="0"/>
              <a:t>Workbooks</a:t>
            </a:r>
          </a:p>
          <a:p>
            <a:pPr lvl="2"/>
            <a:r>
              <a:rPr lang="en-US" altLang="en-US" dirty="0"/>
              <a:t>Supplementary readers</a:t>
            </a:r>
          </a:p>
          <a:p>
            <a:pPr lvl="2"/>
            <a:r>
              <a:rPr lang="en-US" altLang="en-US" dirty="0"/>
              <a:t>Ancillary materials (e.g., blackline masters).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798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84A9CE6-79AB-45C7-82A8-6FE141C67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NIMAS Exempt Materials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2BC0993-7C8A-49AE-8024-68C6FD1BD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 lvl="1"/>
            <a:r>
              <a:rPr lang="en-US" altLang="en-US" sz="3200" dirty="0"/>
              <a:t>Materials that the NIMAC does not generally receive include:</a:t>
            </a:r>
          </a:p>
          <a:p>
            <a:pPr lvl="2"/>
            <a:r>
              <a:rPr lang="en-US" altLang="en-US" sz="2800" dirty="0"/>
              <a:t>Trade books</a:t>
            </a:r>
          </a:p>
          <a:p>
            <a:pPr lvl="2"/>
            <a:r>
              <a:rPr lang="en-US" altLang="en-US" sz="2800" dirty="0"/>
              <a:t>College textbooks</a:t>
            </a:r>
          </a:p>
          <a:p>
            <a:pPr lvl="2"/>
            <a:r>
              <a:rPr lang="en-US" altLang="en-US" sz="2800" dirty="0"/>
              <a:t>Reference books</a:t>
            </a:r>
          </a:p>
          <a:p>
            <a:pPr lvl="2"/>
            <a:r>
              <a:rPr lang="en-US" altLang="en-US" sz="2800" dirty="0"/>
              <a:t>Materials published before 2006</a:t>
            </a:r>
          </a:p>
          <a:p>
            <a:pPr lvl="2"/>
            <a:r>
              <a:rPr lang="en-US" altLang="en-US" sz="2800" dirty="0"/>
              <a:t>Teacher’s editions or ancillaries for the exclusive use of the teacher</a:t>
            </a:r>
          </a:p>
        </p:txBody>
      </p:sp>
    </p:spTree>
    <p:extLst>
      <p:ext uri="{BB962C8B-B14F-4D97-AF65-F5344CB8AC3E}">
        <p14:creationId xmlns:p14="http://schemas.microsoft.com/office/powerpoint/2010/main" val="2336118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ED35AABD-4D13-46D2-9EC5-F306E69218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/>
              <a:t>“Notice of Interpretation”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A75DBDC5-389E-40E4-9F56-8EA51B5888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229600" cy="5105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 May 2020, the U.S. Department of Education (OSERS/OSEP) published a Notice of Interpretation clarifying that the definition of “print instructional materials” in IDEA includes digital instructional materials. </a:t>
            </a:r>
          </a:p>
          <a:p>
            <a:pPr eaLnBrk="1" hangingPunct="1"/>
            <a:r>
              <a:rPr lang="en-US" altLang="en-US" sz="2800" dirty="0"/>
              <a:t>We can now accept files for digital materials if the content can be supplied in NIMAS format. </a:t>
            </a:r>
          </a:p>
          <a:p>
            <a:pPr eaLnBrk="1" hangingPunct="1"/>
            <a:r>
              <a:rPr lang="en-US" altLang="en-US" sz="2800" dirty="0"/>
              <a:t>The NIMAS file format, designed to capture the static content of print books, has not changed.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20F07A07-1F54-43E2-A276-6E7EFDE35B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4000" dirty="0"/>
              <a:t>Digital Materials &amp; NIMAS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743F9089-FFC7-45B0-823A-015B49F4A5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229600" cy="46482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Digital materials composed primarily of static text and images (and which have a unique ISBN) can generally be converted into NIMAS.</a:t>
            </a:r>
          </a:p>
          <a:p>
            <a:pPr eaLnBrk="1" hangingPunct="1"/>
            <a:r>
              <a:rPr lang="en-US" altLang="en-US" sz="2800" dirty="0"/>
              <a:t>Digital products that are interactive (e.g., games, software, videos) are not suitable for NIMAS. </a:t>
            </a:r>
          </a:p>
          <a:p>
            <a:pPr eaLnBrk="1" hangingPunct="1"/>
            <a:r>
              <a:rPr lang="en-US" altLang="en-US" sz="2800" dirty="0"/>
              <a:t>The NOI also indicates that digital materials that meet established accessibility standards (WCAG 2.0 AA) are exempt from NIMAS.</a:t>
            </a:r>
          </a:p>
          <a:p>
            <a:pPr eaLnBrk="1" hangingPunct="1"/>
            <a:r>
              <a:rPr lang="en-US" altLang="en-US" sz="2800" dirty="0"/>
              <a:t>For more information, please see our </a:t>
            </a:r>
            <a:r>
              <a:rPr lang="en-US" altLang="en-US" sz="2800" dirty="0">
                <a:hlinkClick r:id="rId2"/>
              </a:rPr>
              <a:t>FAQ on NIMAS &amp; Digital Materials</a:t>
            </a:r>
            <a:r>
              <a:rPr lang="en-US" altLang="en-US" sz="2800" dirty="0"/>
              <a:t>. </a:t>
            </a:r>
          </a:p>
          <a:p>
            <a:pPr eaLnBrk="1" hangingPunct="1"/>
            <a:endParaRPr lang="en-US" alt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AAD9-4172-40FA-87BF-AB74A1A99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Research on Digital Instructional Materials &amp; Accessibility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11106-FD83-4F6E-8CEC-598E6341A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We are currently working with an independent researcher, Dr. Penny Rosenblum, to investigate the state of accessibility of K-12 digital instructional materials and explore the technical assistance needs around providing NIMAS for these materials. </a:t>
            </a:r>
          </a:p>
          <a:p>
            <a:r>
              <a:rPr lang="en-US" sz="2800" dirty="0"/>
              <a:t>We would love to hear from you for this study! </a:t>
            </a:r>
          </a:p>
          <a:p>
            <a:r>
              <a:rPr lang="en-US" sz="2800" dirty="0"/>
              <a:t>If you are willing to participate in a one-hour interview or focus group, please contact us at </a:t>
            </a:r>
            <a:r>
              <a:rPr lang="en-US" sz="2800" dirty="0">
                <a:hlinkClick r:id="rId2"/>
              </a:rPr>
              <a:t>nimac@aph.org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3915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84A9CE6-79AB-45C7-82A8-6FE141C67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NIMAC Requests to Publishers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2BC0993-7C8A-49AE-8024-68C6FD1BD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r>
              <a:rPr lang="en-US" altLang="en-US" sz="2800" dirty="0"/>
              <a:t>The mechanism to require NIMAS is the textbook contract. </a:t>
            </a:r>
          </a:p>
          <a:p>
            <a:r>
              <a:rPr lang="en-US" altLang="en-US" sz="2800" dirty="0"/>
              <a:t>However, given that there are about 13,800 school districts in the U.S., the language is not always included in district contracts.</a:t>
            </a:r>
          </a:p>
          <a:p>
            <a:r>
              <a:rPr lang="en-US" altLang="en-US" sz="2800" dirty="0"/>
              <a:t>The NIMAC will reach out to publishers to request a file when there is a need for braille or another accessible format for an eligible student.</a:t>
            </a:r>
          </a:p>
          <a:p>
            <a:r>
              <a:rPr lang="en-US" altLang="en-US" sz="2800" dirty="0"/>
              <a:t>We greatly appreciate publishers’ assistance and support of students in response to these requests. </a:t>
            </a:r>
          </a:p>
        </p:txBody>
      </p:sp>
    </p:spTree>
    <p:extLst>
      <p:ext uri="{BB962C8B-B14F-4D97-AF65-F5344CB8AC3E}">
        <p14:creationId xmlns:p14="http://schemas.microsoft.com/office/powerpoint/2010/main" val="3368390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8235FAF5-C6E6-440B-B277-2C4FC16F2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2413"/>
            <a:ext cx="8229600" cy="1143000"/>
          </a:xfrm>
        </p:spPr>
        <p:txBody>
          <a:bodyPr/>
          <a:lstStyle/>
          <a:p>
            <a:r>
              <a:rPr lang="en-US" altLang="en-US" sz="4000"/>
              <a:t>Connecting Customers with Accessible Formats 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F5103AE6-C347-4DD4-888E-B4EEE4F00A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1488" y="1716088"/>
            <a:ext cx="8229600" cy="4906962"/>
          </a:xfrm>
        </p:spPr>
        <p:txBody>
          <a:bodyPr/>
          <a:lstStyle/>
          <a:p>
            <a:r>
              <a:rPr lang="en-US" altLang="en-US" dirty="0"/>
              <a:t>If you are helping your customers locate accessible formats for your materials, the best resource is the </a:t>
            </a:r>
            <a:r>
              <a:rPr lang="en-US" altLang="en-US" dirty="0">
                <a:hlinkClick r:id="rId3"/>
              </a:rPr>
              <a:t>Louis Database of Accessible Materials</a:t>
            </a:r>
            <a:r>
              <a:rPr lang="en-US" altLang="en-US" dirty="0"/>
              <a:t>.</a:t>
            </a:r>
            <a:endParaRPr lang="en-US" altLang="en-US" sz="2000" dirty="0"/>
          </a:p>
          <a:p>
            <a:r>
              <a:rPr lang="en-US" altLang="en-US" dirty="0"/>
              <a:t>We are also happy to help your customers locate materials or help them get connected to resources in their state.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022E63E3-8206-4C8E-97FA-E37195592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9600" cy="1600200"/>
          </a:xfrm>
        </p:spPr>
        <p:txBody>
          <a:bodyPr/>
          <a:lstStyle/>
          <a:p>
            <a:r>
              <a:rPr lang="en-US" altLang="en-US" dirty="0"/>
              <a:t>Publisher Accounts &amp; </a:t>
            </a:r>
            <a:br>
              <a:rPr lang="en-US" altLang="en-US" dirty="0"/>
            </a:br>
            <a:r>
              <a:rPr lang="en-US" altLang="en-US" dirty="0"/>
              <a:t>File Review Process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198DB536-A72E-4270-A40E-51F2CE836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Publisher Accounts</a:t>
            </a:r>
          </a:p>
        </p:txBody>
      </p:sp>
      <p:sp>
        <p:nvSpPr>
          <p:cNvPr id="28675" name="Content Placeholder 3">
            <a:extLst>
              <a:ext uri="{FF2B5EF4-FFF2-40B4-BE49-F238E27FC236}">
                <a16:creationId xmlns:a16="http://schemas.microsoft.com/office/drawing/2014/main" id="{6B230C45-1E00-4B76-940D-CC68796AD7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r>
              <a:rPr lang="en-US" altLang="en-US" sz="3100" dirty="0"/>
              <a:t>Accounts are made available to publishers that allow you to:</a:t>
            </a:r>
          </a:p>
          <a:p>
            <a:pPr lvl="1"/>
            <a:r>
              <a:rPr lang="en-US" altLang="en-US" sz="2700" dirty="0"/>
              <a:t>Upload smaller files directly to the NIMAC system (up to 250 MB)</a:t>
            </a:r>
          </a:p>
          <a:p>
            <a:pPr lvl="1"/>
            <a:r>
              <a:rPr lang="en-US" altLang="en-US" sz="2700" dirty="0"/>
              <a:t>Search, view or download your inventory</a:t>
            </a:r>
          </a:p>
          <a:p>
            <a:pPr lvl="1"/>
            <a:r>
              <a:rPr lang="en-US" altLang="en-US" sz="2700" dirty="0"/>
              <a:t>Export inventory reports</a:t>
            </a:r>
          </a:p>
          <a:p>
            <a:pPr lvl="1"/>
            <a:r>
              <a:rPr lang="en-US" altLang="en-US" sz="2700" dirty="0"/>
              <a:t>Create additional accounts for vendors or others at your company </a:t>
            </a:r>
          </a:p>
          <a:p>
            <a:pPr lvl="1"/>
            <a:r>
              <a:rPr lang="en-US" altLang="en-US" sz="2700" dirty="0"/>
              <a:t>Download the NIMAC Validation Wizard</a:t>
            </a:r>
          </a:p>
          <a:p>
            <a:pPr lvl="1"/>
            <a:r>
              <a:rPr lang="en-US" altLang="en-US" sz="2700" dirty="0"/>
              <a:t>Generate correctly formatted OPF metadata using the Excel to OPF tool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6BEEA083-E62D-4A94-A669-40EDC43791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File Review &amp; Certification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6B5ED0A4-DD09-43D2-94D8-575FF0B418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135562"/>
          </a:xfrm>
        </p:spPr>
        <p:txBody>
          <a:bodyPr/>
          <a:lstStyle/>
          <a:p>
            <a:r>
              <a:rPr lang="en-US" altLang="en-US" sz="2800" dirty="0"/>
              <a:t>To be accepted into the NIMAC, files must pass the automated validation (upon upload) and a manual quality check of the files and metadata by NIMAC staff. </a:t>
            </a:r>
          </a:p>
          <a:p>
            <a:r>
              <a:rPr lang="en-US" altLang="en-US" sz="2800" dirty="0"/>
              <a:t>When files are certified, the publisher “super user” receives an email with the digital certificate number. </a:t>
            </a:r>
          </a:p>
          <a:p>
            <a:r>
              <a:rPr lang="en-US" altLang="en-US" sz="2800" dirty="0"/>
              <a:t>You can also add up to three additional email addresses to receive these emails. </a:t>
            </a:r>
          </a:p>
          <a:p>
            <a:r>
              <a:rPr lang="en-US" altLang="en-US" sz="2800" dirty="0"/>
              <a:t>These numbers can also be accessed in the full record or your inventory report.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3783B00-A4FC-4497-8680-76653B65B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File Review Checks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D1DBD912-1163-4446-AACE-8EC737E2A7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sz="2800" dirty="0"/>
              <a:t>NIMAC staff review the metadata submitted with the file set to ensure it is correct and complete.</a:t>
            </a:r>
          </a:p>
          <a:p>
            <a:r>
              <a:rPr lang="en-US" altLang="en-US" sz="2800" dirty="0"/>
              <a:t>There are some additional checks to the XML to ensure </a:t>
            </a:r>
            <a:r>
              <a:rPr lang="en-US" altLang="en-US" sz="2800"/>
              <a:t>that some </a:t>
            </a:r>
            <a:r>
              <a:rPr lang="en-US" altLang="en-US" sz="2800" dirty="0"/>
              <a:t>required tags are present and that common elements like the TOC and glossary are tagged correctly.</a:t>
            </a:r>
          </a:p>
          <a:p>
            <a:r>
              <a:rPr lang="en-US" altLang="en-US" sz="2800" dirty="0"/>
              <a:t>We will also make a quick review of alt text.</a:t>
            </a:r>
          </a:p>
          <a:p>
            <a:r>
              <a:rPr lang="en-US" altLang="en-US" sz="2800" dirty="0"/>
              <a:t>NIMAC does not receive print books and does not do a page-by-page comparison to evaluate the tagging in the XML.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8E4DBEE-3B0B-43E2-BDBC-50476BBD84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File Feedback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9A93CD9A-C7BF-4D81-A6D1-72B07F7840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dirty="0"/>
              <a:t>NIMAC staff can make metadata corrections in the system without requiring that files be resubmitted.</a:t>
            </a:r>
          </a:p>
          <a:p>
            <a:r>
              <a:rPr lang="en-US" altLang="en-US" dirty="0"/>
              <a:t>However, if a file has a problem in the XML or PDF, we will send detailed feedback so the file can be corrected and resubmitted as quickly as possible. </a:t>
            </a:r>
          </a:p>
          <a:p>
            <a:r>
              <a:rPr lang="en-US" altLang="en-US" dirty="0"/>
              <a:t>This feedback will generally be sent to the person who delivered or uploaded the file.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6BD0C73D-7AC9-43A6-A744-9D21415075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File Review Timeline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2BD4A9BD-46FC-47C9-9426-0438C5AA0B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/>
          <a:lstStyle/>
          <a:p>
            <a:r>
              <a:rPr lang="en-US" altLang="en-US" dirty="0"/>
              <a:t>The time for a delivery to be reviewed and certified varies depending on the number of files received at a given time and the number of files in the review queue.</a:t>
            </a:r>
          </a:p>
          <a:p>
            <a:r>
              <a:rPr lang="en-US" altLang="en-US" dirty="0"/>
              <a:t>During times of light submissions, a file may be certified the day it is uploaded to the system.</a:t>
            </a:r>
          </a:p>
          <a:p>
            <a:r>
              <a:rPr lang="en-US" altLang="en-US" dirty="0"/>
              <a:t>If a delivery is large or many other files are in the queue, it may take 1-2 weeks or longer.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56831E67-E627-4289-8EC7-B6A9E3FC2E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Certification Deadlines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088CA735-2CCD-4981-9A9F-85CC3602BD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altLang="en-US" sz="2800" dirty="0"/>
              <a:t>Please let us know at the point of file submission if you have a deadline with a customer. </a:t>
            </a:r>
          </a:p>
          <a:p>
            <a:r>
              <a:rPr lang="en-US" altLang="en-US" sz="2800" dirty="0"/>
              <a:t>We encourage you to submit files at least two weeks in advance of a deadline.</a:t>
            </a:r>
          </a:p>
          <a:p>
            <a:r>
              <a:rPr lang="en-US" altLang="en-US" sz="2800" dirty="0"/>
              <a:t>This helps ensure that if there are any issues, your vendor will have time to make the needed corrections.</a:t>
            </a:r>
          </a:p>
          <a:p>
            <a:r>
              <a:rPr lang="en-US" altLang="en-US" sz="2800" dirty="0"/>
              <a:t>Files are usually certified in the order received, but we are happy to prioritize files to help a publisher meet a deadline.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of NIMAC homepage">
            <a:extLst>
              <a:ext uri="{FF2B5EF4-FFF2-40B4-BE49-F238E27FC236}">
                <a16:creationId xmlns:a16="http://schemas.microsoft.com/office/drawing/2014/main" id="{B7EEEF61-E2F6-4C92-A8D8-9A5F93DBD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419843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3606BAD-37D3-4D0B-839D-9362EF01A5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/>
              <a:t>NIMAC Homepage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188DA844-57AB-4100-A2E9-F0E66B21E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altLang="en-US"/>
              <a:t>Live Demo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23F4B78-2725-42B9-B14D-3A303DF74D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Questions?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0B92069A-7E2B-400C-8039-D7646783A1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altLang="en-US" sz="2800" dirty="0"/>
              <a:t>For any questions about the status of files in the NIMAC system, feedback provided by our staff, or anything else, don’t hesitate to get in touch:</a:t>
            </a:r>
          </a:p>
          <a:p>
            <a:pPr marL="0" indent="0">
              <a:buNone/>
            </a:pPr>
            <a:r>
              <a:rPr lang="en-US" altLang="en-US" sz="2800" dirty="0"/>
              <a:t> </a:t>
            </a:r>
          </a:p>
          <a:p>
            <a:pPr algn="ctr">
              <a:buFontTx/>
              <a:buNone/>
            </a:pPr>
            <a:r>
              <a:rPr lang="en-US" altLang="en-US" sz="2800" dirty="0">
                <a:hlinkClick r:id="rId2"/>
              </a:rPr>
              <a:t>nimac@aph.org</a:t>
            </a:r>
            <a:r>
              <a:rPr lang="en-US" altLang="en-US" sz="2800" dirty="0"/>
              <a:t>  </a:t>
            </a:r>
          </a:p>
          <a:p>
            <a:pPr algn="ctr">
              <a:buFontTx/>
              <a:buNone/>
            </a:pPr>
            <a:r>
              <a:rPr lang="en-US" altLang="en-US" sz="2800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endParaRPr lang="en-US" altLang="en-US" sz="140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en-US" altLang="en-US" sz="1400" dirty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rgbClr val="000099"/>
                </a:solidFill>
              </a:rPr>
              <a:t>	The contents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2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A877C3-A135-4470-ADC9-857DFFBC11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929AAD-5606-4433-859D-61A3704BF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65C49C-4876-4D66-A699-F176130A793F}">
  <ds:schemaRefs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38fd74c8-805e-4dcb-8927-c1278a3ad9fc"/>
    <ds:schemaRef ds:uri="5101da5b-6c2e-4d78-9a91-ac859c4bc6f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10429</TotalTime>
  <Words>1694</Words>
  <Application>Microsoft Office PowerPoint</Application>
  <PresentationFormat>On-screen Show (4:3)</PresentationFormat>
  <Paragraphs>151</Paragraphs>
  <Slides>29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Tahoma</vt:lpstr>
      <vt:lpstr>NIMAClayout</vt:lpstr>
      <vt:lpstr>Photo Editor Photo</vt:lpstr>
      <vt:lpstr> NIMAC for Publishers and Vendors:  Basics &amp; Working in the System </vt:lpstr>
      <vt:lpstr>Today’s Webinar </vt:lpstr>
      <vt:lpstr>Mark your calendar!</vt:lpstr>
      <vt:lpstr>NIMAC: The Basics</vt:lpstr>
      <vt:lpstr>The NIMAC Project</vt:lpstr>
      <vt:lpstr>The NIMAC Project</vt:lpstr>
      <vt:lpstr>States and the NIMAC</vt:lpstr>
      <vt:lpstr>How NIMAC works with States</vt:lpstr>
      <vt:lpstr>NIMAS eligibility </vt:lpstr>
      <vt:lpstr>The NIMAS Specification</vt:lpstr>
      <vt:lpstr>Changes to the Standard</vt:lpstr>
      <vt:lpstr>Materials within Scope for NIMAS</vt:lpstr>
      <vt:lpstr>Range of Materials Received</vt:lpstr>
      <vt:lpstr>NIMAS Exempt Materials</vt:lpstr>
      <vt:lpstr>“Notice of Interpretation”</vt:lpstr>
      <vt:lpstr>Digital Materials &amp; NIMAS</vt:lpstr>
      <vt:lpstr>Research on Digital Instructional Materials &amp; Accessibility </vt:lpstr>
      <vt:lpstr>NIMAC Requests to Publishers</vt:lpstr>
      <vt:lpstr>Connecting Customers with Accessible Formats </vt:lpstr>
      <vt:lpstr>Publisher Accounts &amp;  File Review Process</vt:lpstr>
      <vt:lpstr>Publisher Accounts</vt:lpstr>
      <vt:lpstr>File Review &amp; Certification</vt:lpstr>
      <vt:lpstr>File Review Checks</vt:lpstr>
      <vt:lpstr>File Feedback</vt:lpstr>
      <vt:lpstr>File Review Timeline</vt:lpstr>
      <vt:lpstr>Certification Deadlines</vt:lpstr>
      <vt:lpstr>NIMAC Homepage</vt:lpstr>
      <vt:lpstr>Live Demo</vt:lpstr>
      <vt:lpstr>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Elizabeth Schaller</cp:lastModifiedBy>
  <cp:revision>1360</cp:revision>
  <dcterms:created xsi:type="dcterms:W3CDTF">2006-11-09T18:18:09Z</dcterms:created>
  <dcterms:modified xsi:type="dcterms:W3CDTF">2022-05-31T20:08:22Z</dcterms:modified>
</cp:coreProperties>
</file>