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75"/>
  </p:notesMasterIdLst>
  <p:handoutMasterIdLst>
    <p:handoutMasterId r:id="rId76"/>
  </p:handoutMasterIdLst>
  <p:sldIdLst>
    <p:sldId id="693" r:id="rId5"/>
    <p:sldId id="657" r:id="rId6"/>
    <p:sldId id="554" r:id="rId7"/>
    <p:sldId id="629" r:id="rId8"/>
    <p:sldId id="670" r:id="rId9"/>
    <p:sldId id="658" r:id="rId10"/>
    <p:sldId id="662" r:id="rId11"/>
    <p:sldId id="661" r:id="rId12"/>
    <p:sldId id="664" r:id="rId13"/>
    <p:sldId id="689" r:id="rId14"/>
    <p:sldId id="672" r:id="rId15"/>
    <p:sldId id="671" r:id="rId16"/>
    <p:sldId id="665" r:id="rId17"/>
    <p:sldId id="666" r:id="rId18"/>
    <p:sldId id="667" r:id="rId19"/>
    <p:sldId id="663" r:id="rId20"/>
    <p:sldId id="630" r:id="rId21"/>
    <p:sldId id="655" r:id="rId22"/>
    <p:sldId id="688" r:id="rId23"/>
    <p:sldId id="690" r:id="rId24"/>
    <p:sldId id="643" r:id="rId25"/>
    <p:sldId id="644" r:id="rId26"/>
    <p:sldId id="653" r:id="rId27"/>
    <p:sldId id="648" r:id="rId28"/>
    <p:sldId id="650" r:id="rId29"/>
    <p:sldId id="682" r:id="rId30"/>
    <p:sldId id="645" r:id="rId31"/>
    <p:sldId id="647" r:id="rId32"/>
    <p:sldId id="692" r:id="rId33"/>
    <p:sldId id="691" r:id="rId34"/>
    <p:sldId id="628" r:id="rId35"/>
    <p:sldId id="580" r:id="rId36"/>
    <p:sldId id="684" r:id="rId37"/>
    <p:sldId id="549" r:id="rId38"/>
    <p:sldId id="686" r:id="rId39"/>
    <p:sldId id="687" r:id="rId40"/>
    <p:sldId id="593" r:id="rId41"/>
    <p:sldId id="594" r:id="rId42"/>
    <p:sldId id="595" r:id="rId43"/>
    <p:sldId id="596" r:id="rId44"/>
    <p:sldId id="498" r:id="rId45"/>
    <p:sldId id="582" r:id="rId46"/>
    <p:sldId id="575" r:id="rId47"/>
    <p:sldId id="649" r:id="rId48"/>
    <p:sldId id="571" r:id="rId49"/>
    <p:sldId id="525" r:id="rId50"/>
    <p:sldId id="562" r:id="rId51"/>
    <p:sldId id="637" r:id="rId52"/>
    <p:sldId id="683" r:id="rId53"/>
    <p:sldId id="530" r:id="rId54"/>
    <p:sldId id="625" r:id="rId55"/>
    <p:sldId id="626" r:id="rId56"/>
    <p:sldId id="631" r:id="rId57"/>
    <p:sldId id="556" r:id="rId58"/>
    <p:sldId id="547" r:id="rId59"/>
    <p:sldId id="592" r:id="rId60"/>
    <p:sldId id="573" r:id="rId61"/>
    <p:sldId id="603" r:id="rId62"/>
    <p:sldId id="558" r:id="rId63"/>
    <p:sldId id="584" r:id="rId64"/>
    <p:sldId id="585" r:id="rId65"/>
    <p:sldId id="591" r:id="rId66"/>
    <p:sldId id="587" r:id="rId67"/>
    <p:sldId id="586" r:id="rId68"/>
    <p:sldId id="590" r:id="rId69"/>
    <p:sldId id="589" r:id="rId70"/>
    <p:sldId id="600" r:id="rId71"/>
    <p:sldId id="681" r:id="rId72"/>
    <p:sldId id="680" r:id="rId73"/>
    <p:sldId id="482" r:id="rId7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86449" autoAdjust="0"/>
  </p:normalViewPr>
  <p:slideViewPr>
    <p:cSldViewPr>
      <p:cViewPr varScale="1">
        <p:scale>
          <a:sx n="74" d="100"/>
          <a:sy n="74" d="100"/>
        </p:scale>
        <p:origin x="1133"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A5D71D2F-EB08-41C1-8605-8F59A0A2C2F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smtClean="0">
                <a:latin typeface="Arial" panose="020B0604020202020204" pitchFamily="34" charset="0"/>
              </a:defRPr>
            </a:lvl1pPr>
          </a:lstStyle>
          <a:p>
            <a:pPr>
              <a:defRPr/>
            </a:pPr>
            <a:fld id="{B5289FFC-69F3-483C-B35E-C429157F390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AFEDB3B-F0F3-41DB-B0BC-86249690D699}" type="slidenum">
              <a:rPr lang="en-US" altLang="en-US">
                <a:latin typeface="Arial" panose="020B0604020202020204" pitchFamily="34" charset="0"/>
              </a:rPr>
              <a:pPr/>
              <a:t>2</a:t>
            </a:fld>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9</a:t>
            </a:fld>
            <a:endParaRPr lang="en-US" altLang="en-US"/>
          </a:p>
        </p:txBody>
      </p:sp>
    </p:spTree>
    <p:extLst>
      <p:ext uri="{BB962C8B-B14F-4D97-AF65-F5344CB8AC3E}">
        <p14:creationId xmlns:p14="http://schemas.microsoft.com/office/powerpoint/2010/main" val="852632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10</a:t>
            </a:fld>
            <a:endParaRPr lang="en-US" altLang="en-US"/>
          </a:p>
        </p:txBody>
      </p:sp>
    </p:spTree>
    <p:extLst>
      <p:ext uri="{BB962C8B-B14F-4D97-AF65-F5344CB8AC3E}">
        <p14:creationId xmlns:p14="http://schemas.microsoft.com/office/powerpoint/2010/main" val="133366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ChangeArrowheads="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62E6F989-A784-49F7-806C-4D16327408FA}" type="slidenum">
              <a:rPr lang="en-US" altLang="en-US">
                <a:latin typeface="Arial" panose="020B0604020202020204" pitchFamily="34" charset="0"/>
              </a:rPr>
              <a:pPr/>
              <a:t>15</a:t>
            </a:fld>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ChangeArrowheads="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E56F912E-6F94-4373-A094-59AE451BA30C}" type="slidenum">
              <a:rPr lang="en-US" altLang="en-US">
                <a:latin typeface="Arial" panose="020B0604020202020204" pitchFamily="34" charset="0"/>
              </a:rPr>
              <a:pPr/>
              <a:t>18</a:t>
            </a:fld>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ChangeArrowheads="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7F1500F2-EFAC-4F95-B1AB-4EC439B6F674}" type="slidenum">
              <a:rPr lang="en-US" altLang="en-US">
                <a:latin typeface="Arial" panose="020B0604020202020204" pitchFamily="34" charset="0"/>
              </a:rPr>
              <a:pPr/>
              <a:t>27</a:t>
            </a:fld>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32</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33</a:t>
            </a:fld>
            <a:endParaRPr lang="en-US" altLang="en-US"/>
          </a:p>
        </p:txBody>
      </p:sp>
    </p:spTree>
    <p:extLst>
      <p:ext uri="{BB962C8B-B14F-4D97-AF65-F5344CB8AC3E}">
        <p14:creationId xmlns:p14="http://schemas.microsoft.com/office/powerpoint/2010/main" val="3152977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a:p>
        </p:txBody>
      </p:sp>
      <p:sp>
        <p:nvSpPr>
          <p:cNvPr id="9220" name="Slide Number Placeholder 3"/>
          <p:cNvSpPr>
            <a:spLocks noGrp="1"/>
          </p:cNvSpPr>
          <p:nvPr>
            <p:ph type="sldNum" sz="quarter" idx="5"/>
          </p:nvPr>
        </p:nvSpPr>
        <p:spPr>
          <a:noFill/>
        </p:spPr>
        <p:txBody>
          <a:bodyPr/>
          <a:lstStyle/>
          <a:p>
            <a:fld id="{B88970FD-DB4D-49B2-A854-8FC344A2AF02}" type="slidenum">
              <a:rPr lang="en-US" altLang="en-US"/>
              <a:pPr/>
              <a:t>34</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a:p>
        </p:txBody>
      </p:sp>
      <p:sp>
        <p:nvSpPr>
          <p:cNvPr id="9220" name="Slide Number Placeholder 3"/>
          <p:cNvSpPr>
            <a:spLocks noGrp="1"/>
          </p:cNvSpPr>
          <p:nvPr>
            <p:ph type="sldNum" sz="quarter" idx="5"/>
          </p:nvPr>
        </p:nvSpPr>
        <p:spPr>
          <a:noFill/>
        </p:spPr>
        <p:txBody>
          <a:bodyPr/>
          <a:lstStyle/>
          <a:p>
            <a:fld id="{B88970FD-DB4D-49B2-A854-8FC344A2AF02}" type="slidenum">
              <a:rPr lang="en-US" altLang="en-US"/>
              <a:pPr/>
              <a:t>35</a:t>
            </a:fld>
            <a:endParaRPr lang="en-US" altLang="en-US"/>
          </a:p>
        </p:txBody>
      </p:sp>
    </p:spTree>
    <p:extLst>
      <p:ext uri="{BB962C8B-B14F-4D97-AF65-F5344CB8AC3E}">
        <p14:creationId xmlns:p14="http://schemas.microsoft.com/office/powerpoint/2010/main" val="2506524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ChangeArrowheads="1" noTextEdit="1"/>
          </p:cNvSpPr>
          <p:nvPr>
            <p:ph type="sldImg"/>
          </p:nvPr>
        </p:nvSpPr>
        <p:spPr>
          <a:ln/>
        </p:spPr>
      </p:sp>
      <p:sp>
        <p:nvSpPr>
          <p:cNvPr id="63491"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3492"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3328ADC6-DF4D-41A3-A01F-07D0F4ACAC22}" type="slidenum">
              <a:rPr lang="en-US" altLang="en-US">
                <a:latin typeface="Arial" panose="020B0604020202020204" pitchFamily="34" charset="0"/>
              </a:rPr>
              <a:pPr/>
              <a:t>43</a:t>
            </a:fld>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289FFC-69F3-483C-B35E-C429157F390F}" type="slidenum">
              <a:rPr lang="en-US" altLang="en-US" smtClean="0"/>
              <a:pPr>
                <a:defRPr/>
              </a:pPr>
              <a:t>47</a:t>
            </a:fld>
            <a:endParaRPr lang="en-US" altLang="en-US"/>
          </a:p>
        </p:txBody>
      </p:sp>
    </p:spTree>
    <p:extLst>
      <p:ext uri="{BB962C8B-B14F-4D97-AF65-F5344CB8AC3E}">
        <p14:creationId xmlns:p14="http://schemas.microsoft.com/office/powerpoint/2010/main" val="1444895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ChangeArrowheads="1" noTextEdit="1"/>
          </p:cNvSpPr>
          <p:nvPr>
            <p:ph type="sldImg"/>
          </p:nvPr>
        </p:nvSpPr>
        <p:spPr>
          <a:ln/>
        </p:spPr>
      </p:sp>
      <p:sp>
        <p:nvSpPr>
          <p:cNvPr id="7475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7475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F4340C55-BFE1-4C53-AAD8-F4338671AB94}" type="slidenum">
              <a:rPr lang="en-US" altLang="en-US">
                <a:latin typeface="Arial" panose="020B0604020202020204" pitchFamily="34" charset="0"/>
              </a:rPr>
              <a:pPr/>
              <a:t>53</a:t>
            </a:fld>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ChangeArrowheads="1" noTextEdit="1"/>
          </p:cNvSpPr>
          <p:nvPr>
            <p:ph type="sldImg"/>
          </p:nvPr>
        </p:nvSpPr>
        <p:spPr>
          <a:ln/>
        </p:spPr>
      </p:sp>
      <p:sp>
        <p:nvSpPr>
          <p:cNvPr id="7987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7987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5E3C9E3B-FF68-40CA-89A7-8AE8F5B5E672}" type="slidenum">
              <a:rPr lang="en-US" altLang="en-US">
                <a:latin typeface="Arial" panose="020B0604020202020204" pitchFamily="34" charset="0"/>
              </a:rPr>
              <a:pPr/>
              <a:t>57</a:t>
            </a:fld>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ChangeArrowheads="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930C1F5-3EE2-4D12-B06F-AC3B16B4FE79}" type="slidenum">
              <a:rPr lang="en-US" altLang="en-US">
                <a:latin typeface="Arial" panose="020B0604020202020204" pitchFamily="34" charset="0"/>
              </a:rPr>
              <a:pPr/>
              <a:t>64</a:t>
            </a:fld>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ChangeArrowheads="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4148FE4-7696-4086-9461-3EA784F9AF83}" type="slidenum">
              <a:rPr lang="en-US" altLang="en-US">
                <a:latin typeface="Arial" panose="020B0604020202020204" pitchFamily="34" charset="0"/>
              </a:rPr>
              <a:pPr/>
              <a:t>66</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EB8607-9033-4679-85F5-E20D4EDECF4E}" type="slidenum">
              <a:rPr lang="en-US" altLang="en-US"/>
              <a:pPr>
                <a:defRPr/>
              </a:pPr>
              <a:t>‹#›</a:t>
            </a:fld>
            <a:endParaRPr lang="en-US" altLang="en-US"/>
          </a:p>
        </p:txBody>
      </p:sp>
    </p:spTree>
    <p:extLst>
      <p:ext uri="{BB962C8B-B14F-4D97-AF65-F5344CB8AC3E}">
        <p14:creationId xmlns:p14="http://schemas.microsoft.com/office/powerpoint/2010/main" val="2434791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5D23AC-A7EF-4D03-9118-C8F2985A0B96}" type="slidenum">
              <a:rPr lang="en-US" altLang="en-US"/>
              <a:pPr>
                <a:defRPr/>
              </a:pPr>
              <a:t>‹#›</a:t>
            </a:fld>
            <a:endParaRPr lang="en-US" altLang="en-US"/>
          </a:p>
        </p:txBody>
      </p:sp>
    </p:spTree>
    <p:extLst>
      <p:ext uri="{BB962C8B-B14F-4D97-AF65-F5344CB8AC3E}">
        <p14:creationId xmlns:p14="http://schemas.microsoft.com/office/powerpoint/2010/main" val="879614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A6EDCA-369F-4CE3-AD99-B526DDD517BE}" type="slidenum">
              <a:rPr lang="en-US" altLang="en-US"/>
              <a:pPr>
                <a:defRPr/>
              </a:pPr>
              <a:t>‹#›</a:t>
            </a:fld>
            <a:endParaRPr lang="en-US" altLang="en-US"/>
          </a:p>
        </p:txBody>
      </p:sp>
    </p:spTree>
    <p:extLst>
      <p:ext uri="{BB962C8B-B14F-4D97-AF65-F5344CB8AC3E}">
        <p14:creationId xmlns:p14="http://schemas.microsoft.com/office/powerpoint/2010/main" val="23280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FEF9B0-DF8C-490B-89AB-2A38FEDF017E}" type="slidenum">
              <a:rPr lang="en-US" altLang="en-US"/>
              <a:pPr>
                <a:defRPr/>
              </a:pPr>
              <a:t>‹#›</a:t>
            </a:fld>
            <a:endParaRPr lang="en-US" altLang="en-US"/>
          </a:p>
        </p:txBody>
      </p:sp>
    </p:spTree>
    <p:extLst>
      <p:ext uri="{BB962C8B-B14F-4D97-AF65-F5344CB8AC3E}">
        <p14:creationId xmlns:p14="http://schemas.microsoft.com/office/powerpoint/2010/main" val="529957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A435767-5A69-43A8-9FD5-BA74BED6EEC5}" type="slidenum">
              <a:rPr lang="en-US" altLang="en-US"/>
              <a:pPr>
                <a:defRPr/>
              </a:pPr>
              <a:t>‹#›</a:t>
            </a:fld>
            <a:endParaRPr lang="en-US" altLang="en-US"/>
          </a:p>
        </p:txBody>
      </p:sp>
    </p:spTree>
    <p:extLst>
      <p:ext uri="{BB962C8B-B14F-4D97-AF65-F5344CB8AC3E}">
        <p14:creationId xmlns:p14="http://schemas.microsoft.com/office/powerpoint/2010/main" val="3545766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B78DFD4-3974-4CDF-B905-993EE60FF318}" type="slidenum">
              <a:rPr lang="en-US" altLang="en-US"/>
              <a:pPr>
                <a:defRPr/>
              </a:pPr>
              <a:t>‹#›</a:t>
            </a:fld>
            <a:endParaRPr lang="en-US" altLang="en-US"/>
          </a:p>
        </p:txBody>
      </p:sp>
    </p:spTree>
    <p:extLst>
      <p:ext uri="{BB962C8B-B14F-4D97-AF65-F5344CB8AC3E}">
        <p14:creationId xmlns:p14="http://schemas.microsoft.com/office/powerpoint/2010/main" val="1411954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1324D1E-0059-4315-AB53-5AB55F87D675}" type="slidenum">
              <a:rPr lang="en-US" altLang="en-US"/>
              <a:pPr>
                <a:defRPr/>
              </a:pPr>
              <a:t>‹#›</a:t>
            </a:fld>
            <a:endParaRPr lang="en-US" altLang="en-US"/>
          </a:p>
        </p:txBody>
      </p:sp>
    </p:spTree>
    <p:extLst>
      <p:ext uri="{BB962C8B-B14F-4D97-AF65-F5344CB8AC3E}">
        <p14:creationId xmlns:p14="http://schemas.microsoft.com/office/powerpoint/2010/main" val="3356651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5DD2A12-63EA-4940-8A40-165C0CC50777}" type="slidenum">
              <a:rPr lang="en-US" altLang="en-US"/>
              <a:pPr>
                <a:defRPr/>
              </a:pPr>
              <a:t>‹#›</a:t>
            </a:fld>
            <a:endParaRPr lang="en-US" altLang="en-US"/>
          </a:p>
        </p:txBody>
      </p:sp>
    </p:spTree>
    <p:extLst>
      <p:ext uri="{BB962C8B-B14F-4D97-AF65-F5344CB8AC3E}">
        <p14:creationId xmlns:p14="http://schemas.microsoft.com/office/powerpoint/2010/main" val="19408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D14C6A8-CB76-4283-8B29-4EDB2B529F6B}" type="slidenum">
              <a:rPr lang="en-US" altLang="en-US"/>
              <a:pPr>
                <a:defRPr/>
              </a:pPr>
              <a:t>‹#›</a:t>
            </a:fld>
            <a:endParaRPr lang="en-US" altLang="en-US"/>
          </a:p>
        </p:txBody>
      </p:sp>
    </p:spTree>
    <p:extLst>
      <p:ext uri="{BB962C8B-B14F-4D97-AF65-F5344CB8AC3E}">
        <p14:creationId xmlns:p14="http://schemas.microsoft.com/office/powerpoint/2010/main" val="9821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1A6AE2-118F-4575-B0DB-780D629E04C3}" type="slidenum">
              <a:rPr lang="en-US" altLang="en-US"/>
              <a:pPr>
                <a:defRPr/>
              </a:pPr>
              <a:t>‹#›</a:t>
            </a:fld>
            <a:endParaRPr lang="en-US" altLang="en-US"/>
          </a:p>
        </p:txBody>
      </p:sp>
    </p:spTree>
    <p:extLst>
      <p:ext uri="{BB962C8B-B14F-4D97-AF65-F5344CB8AC3E}">
        <p14:creationId xmlns:p14="http://schemas.microsoft.com/office/powerpoint/2010/main" val="1882287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386507-BEEA-4376-9899-EF6328C5AE81}" type="slidenum">
              <a:rPr lang="en-US" altLang="en-US"/>
              <a:pPr>
                <a:defRPr/>
              </a:pPr>
              <a:t>‹#›</a:t>
            </a:fld>
            <a:endParaRPr lang="en-US" altLang="en-US"/>
          </a:p>
        </p:txBody>
      </p:sp>
    </p:spTree>
    <p:extLst>
      <p:ext uri="{BB962C8B-B14F-4D97-AF65-F5344CB8AC3E}">
        <p14:creationId xmlns:p14="http://schemas.microsoft.com/office/powerpoint/2010/main" val="2368851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pPr>
              <a:defRPr/>
            </a:pPr>
            <a:endParaRPr lang="en-US"/>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atin typeface="Arial" panose="020B0604020202020204" pitchFamily="34" charset="0"/>
              </a:defRPr>
            </a:lvl1pPr>
          </a:lstStyle>
          <a:p>
            <a:pPr>
              <a:defRPr/>
            </a:pPr>
            <a:fld id="{92591218-1717-4747-923B-7798C62E9F12}" type="slidenum">
              <a:rPr lang="en-US" altLang="en-US"/>
              <a:pPr>
                <a:defRPr/>
              </a:pPr>
              <a:t>‹#›</a:t>
            </a:fld>
            <a:endParaRPr lang="en-US" altLang="en-US"/>
          </a:p>
        </p:txBody>
      </p:sp>
      <p:graphicFrame>
        <p:nvGraphicFramePr>
          <p:cNvPr id="1031" name="Object 8"/>
          <p:cNvGraphicFramePr>
            <a:graphicFrameLocks noChangeAspect="1"/>
          </p:cNvGraphicFramePr>
          <p:nvPr/>
        </p:nvGraphicFramePr>
        <p:xfrm>
          <a:off x="7010400" y="6172200"/>
          <a:ext cx="1800225" cy="466725"/>
        </p:xfrm>
        <a:graphic>
          <a:graphicData uri="http://schemas.openxmlformats.org/presentationml/2006/ole">
            <mc:AlternateContent xmlns:mc="http://schemas.openxmlformats.org/markup-compatibility/2006">
              <mc:Choice xmlns:v="urn:schemas-microsoft-com:vml" Requires="v">
                <p:oleObj name="Photo Editor Photo" r:id="rId13" imgW="1800476" imgH="466543" progId="">
                  <p:embed/>
                </p:oleObj>
              </mc:Choice>
              <mc:Fallback>
                <p:oleObj name="Photo Editor Photo" r:id="rId13" imgW="1800476" imgH="466543" progId="">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10400" y="6172200"/>
                        <a:ext cx="1800225"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www.daisy.org/z3986/structure/SG-DAISY3/"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www.nimac.us/wp-content/uploads/2020/09/NIMAC_metadata_guidelines.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nimac.us/wp-content/uploads/2020/09/NIMAC_metadata_guidelines.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daisy.org/z3986/structure/SG-DAISY3/index-of-elements.html" TargetMode="External"/><Relationship Id="rId2" Type="http://schemas.openxmlformats.org/officeDocument/2006/relationships/hyperlink" Target="https://www.daisy.org/z3986/structure/SG-DAISY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daisy.org/z3986/structure/SG-DAISY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www.daisy.org/z3986/structure/SG-DAISY3/index-of-elements.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daisy.org/z3986/structure/SG-DAISY3/part2-major.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nimac.us/publishers-resource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aem.cast.org/binaries/content/assets/common/publications/aem/creating-nimas-files-2021.pdf" TargetMode="External"/><Relationship Id="rId2" Type="http://schemas.openxmlformats.org/officeDocument/2006/relationships/hyperlink" Target="http://aem.cast.org/creating/nimas-technical-specification-annotated.html#.XKJVMZhKiUk" TargetMode="External"/><Relationship Id="rId1" Type="http://schemas.openxmlformats.org/officeDocument/2006/relationships/slideLayout" Target="../slideLayouts/slideLayout2.xml"/><Relationship Id="rId4" Type="http://schemas.openxmlformats.org/officeDocument/2006/relationships/hyperlink" Target="https://aem.cast.org/nimas-nimac/nimas-exemplars"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hyperlink" Target="https://www.nimac.us/wp-content/uploads/2020/09/NIMAC_metadata_guidelines.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nimac.us/wp-content/uploads/2020/09/NIMAC_metadata_guidelines.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hyperlink" Target="http://www.nimac.us/wp-content/uploads/2019/04/MathML.pdf"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w3.org/Math/DTD/mathml3/mathml3.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www.w3.org/Math/DTD/mathml2/mathml2.dtd" TargetMode="External"/><Relationship Id="rId2" Type="http://schemas.openxmlformats.org/officeDocument/2006/relationships/hyperlink" Target="http://www.daisy.org/z3986/2005/dtbook-2005-3.dtd" TargetMode="External"/><Relationship Id="rId1" Type="http://schemas.openxmlformats.org/officeDocument/2006/relationships/slideLayout" Target="../slideLayouts/slideLayout2.xml"/><Relationship Id="rId5" Type="http://schemas.openxmlformats.org/officeDocument/2006/relationships/hyperlink" Target="http://www.w3.org/1998/Math/MathML" TargetMode="External"/><Relationship Id="rId4" Type="http://schemas.openxmlformats.org/officeDocument/2006/relationships/hyperlink" Target="http://www.daisy.org/z3986/2005/dtbook/"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mailto:nimac-support@overdrive.com"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7716-E08E-4467-9B15-7D56FEB04B6A}"/>
              </a:ext>
            </a:extLst>
          </p:cNvPr>
          <p:cNvSpPr>
            <a:spLocks noGrp="1"/>
          </p:cNvSpPr>
          <p:nvPr>
            <p:ph type="ctrTitle"/>
          </p:nvPr>
        </p:nvSpPr>
        <p:spPr>
          <a:xfrm>
            <a:off x="457200" y="2743200"/>
            <a:ext cx="8382000" cy="2079625"/>
          </a:xfrm>
        </p:spPr>
        <p:txBody>
          <a:bodyPr/>
          <a:lstStyle/>
          <a:p>
            <a:r>
              <a:rPr lang="en-US" altLang="en-US" sz="4000" dirty="0">
                <a:solidFill>
                  <a:schemeClr val="tx1"/>
                </a:solidFill>
              </a:rPr>
              <a:t>NIMAC for Publishers &amp; Vendors: </a:t>
            </a:r>
            <a:r>
              <a:rPr lang="en-US" altLang="en-US" sz="3600" dirty="0">
                <a:solidFill>
                  <a:schemeClr val="tx1"/>
                </a:solidFill>
              </a:rPr>
              <a:t>Preparing &amp; Submitting Files</a:t>
            </a:r>
            <a:br>
              <a:rPr lang="en-US" altLang="en-US" sz="3600" dirty="0"/>
            </a:br>
            <a:endParaRPr lang="en-US" sz="3600" dirty="0"/>
          </a:p>
        </p:txBody>
      </p:sp>
      <p:sp>
        <p:nvSpPr>
          <p:cNvPr id="4" name="TextBox 3">
            <a:extLst>
              <a:ext uri="{FF2B5EF4-FFF2-40B4-BE49-F238E27FC236}">
                <a16:creationId xmlns:a16="http://schemas.microsoft.com/office/drawing/2014/main" id="{0BC4BFBE-3E52-4D05-8280-24DD713818D7}"/>
              </a:ext>
            </a:extLst>
          </p:cNvPr>
          <p:cNvSpPr txBox="1"/>
          <p:nvPr/>
        </p:nvSpPr>
        <p:spPr>
          <a:xfrm>
            <a:off x="457200" y="5248364"/>
            <a:ext cx="3733800" cy="1200329"/>
          </a:xfrm>
          <a:prstGeom prst="rect">
            <a:avLst/>
          </a:prstGeom>
          <a:noFill/>
        </p:spPr>
        <p:txBody>
          <a:bodyPr wrap="square" rtlCol="0">
            <a:spAutoFit/>
          </a:bodyPr>
          <a:lstStyle/>
          <a:p>
            <a:pPr>
              <a:defRPr/>
            </a:pPr>
            <a:r>
              <a:rPr lang="en-US" dirty="0">
                <a:cs typeface="Arial" charset="0"/>
              </a:rPr>
              <a:t>Nicole Gaines</a:t>
            </a:r>
          </a:p>
          <a:p>
            <a:pPr>
              <a:defRPr/>
            </a:pPr>
            <a:r>
              <a:rPr lang="en-US" dirty="0">
                <a:cs typeface="Arial" charset="0"/>
              </a:rPr>
              <a:t>NIMAC Project Director</a:t>
            </a:r>
          </a:p>
          <a:p>
            <a:pPr>
              <a:defRPr/>
            </a:pPr>
            <a:r>
              <a:rPr lang="en-US" dirty="0">
                <a:cs typeface="Arial" charset="0"/>
              </a:rPr>
              <a:t>June 22, 2022</a:t>
            </a:r>
          </a:p>
          <a:p>
            <a:endParaRPr lang="en-US" dirty="0"/>
          </a:p>
        </p:txBody>
      </p:sp>
      <p:pic>
        <p:nvPicPr>
          <p:cNvPr id="5" name="Picture 6" descr="NIMAC project logo">
            <a:extLst>
              <a:ext uri="{FF2B5EF4-FFF2-40B4-BE49-F238E27FC236}">
                <a16:creationId xmlns:a16="http://schemas.microsoft.com/office/drawing/2014/main" id="{41EB248E-BB0F-4908-AE63-646B1B909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2443" y="609600"/>
            <a:ext cx="5599113"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4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a:t>Today’s Presentation</a:t>
            </a:r>
          </a:p>
        </p:txBody>
      </p:sp>
      <p:sp>
        <p:nvSpPr>
          <p:cNvPr id="5123" name="Content Placeholder 2"/>
          <p:cNvSpPr>
            <a:spLocks noGrp="1" noChangeArrowheads="1"/>
          </p:cNvSpPr>
          <p:nvPr>
            <p:ph idx="1"/>
          </p:nvPr>
        </p:nvSpPr>
        <p:spPr>
          <a:xfrm>
            <a:off x="457200" y="1417638"/>
            <a:ext cx="8229600" cy="4983162"/>
          </a:xfrm>
        </p:spPr>
        <p:txBody>
          <a:bodyPr/>
          <a:lstStyle/>
          <a:p>
            <a:r>
              <a:rPr lang="en-US" altLang="en-US" sz="2800" dirty="0"/>
              <a:t>Preparing NIMAS Files</a:t>
            </a:r>
          </a:p>
          <a:p>
            <a:pPr lvl="1"/>
            <a:r>
              <a:rPr lang="en-US" altLang="en-US" sz="2400" dirty="0"/>
              <a:t>Key Resources</a:t>
            </a:r>
          </a:p>
          <a:p>
            <a:pPr lvl="1"/>
            <a:r>
              <a:rPr lang="en-US" altLang="en-US" sz="2400" dirty="0"/>
              <a:t>NIMAC Metadata Requirements</a:t>
            </a:r>
          </a:p>
          <a:p>
            <a:r>
              <a:rPr lang="en-US" altLang="en-US" sz="2800" dirty="0"/>
              <a:t>File Validation &amp; Best Practices</a:t>
            </a:r>
          </a:p>
          <a:p>
            <a:pPr lvl="1"/>
            <a:r>
              <a:rPr lang="en-US" altLang="en-US" sz="2400" dirty="0"/>
              <a:t>NIMAC File Validation Wizard</a:t>
            </a:r>
          </a:p>
          <a:p>
            <a:pPr lvl="1"/>
            <a:r>
              <a:rPr lang="en-US" altLang="en-US" sz="2400" dirty="0"/>
              <a:t>File Creation Pointers/Reminders</a:t>
            </a:r>
          </a:p>
          <a:p>
            <a:r>
              <a:rPr lang="en-US" altLang="en-US" sz="2800" dirty="0"/>
              <a:t>Batch File Delivery</a:t>
            </a:r>
          </a:p>
          <a:p>
            <a:pPr lvl="1"/>
            <a:r>
              <a:rPr lang="en-US" altLang="en-US" sz="2400" dirty="0"/>
              <a:t>Requesting FTP Access &amp; Submitting Files</a:t>
            </a:r>
          </a:p>
          <a:p>
            <a:pPr lvl="1"/>
            <a:r>
              <a:rPr lang="en-US" altLang="en-US" sz="2400" dirty="0"/>
              <a:t>The Daily FTP Report</a:t>
            </a:r>
          </a:p>
          <a:p>
            <a:r>
              <a:rPr lang="en-US" altLang="en-US" sz="2800" dirty="0"/>
              <a:t>Questions?</a:t>
            </a:r>
          </a:p>
          <a:p>
            <a:pPr lvl="1"/>
            <a:endParaRPr lang="en-US" altLang="en-US" sz="2400" dirty="0"/>
          </a:p>
          <a:p>
            <a:pPr lvl="1"/>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381000" y="1981200"/>
            <a:ext cx="8229600" cy="2590800"/>
          </a:xfrm>
        </p:spPr>
        <p:txBody>
          <a:bodyPr/>
          <a:lstStyle/>
          <a:p>
            <a:r>
              <a:rPr lang="en-US" altLang="en-US" sz="4000" dirty="0"/>
              <a:t>Preparing NIMAS Files:</a:t>
            </a:r>
            <a:r>
              <a:rPr lang="en-US" altLang="en-US" dirty="0"/>
              <a:t> </a:t>
            </a:r>
            <a:br>
              <a:rPr lang="en-US" altLang="en-US" dirty="0"/>
            </a:br>
            <a:r>
              <a:rPr lang="en-US" altLang="en-US" sz="3500" dirty="0"/>
              <a:t>The NIMAS Specification and </a:t>
            </a:r>
            <a:br>
              <a:rPr lang="en-US" altLang="en-US" sz="3500" dirty="0"/>
            </a:br>
            <a:r>
              <a:rPr lang="en-US" altLang="en-US" sz="3500" dirty="0"/>
              <a:t>DAISY Structure Guidelines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NIMAS Resources</a:t>
            </a:r>
          </a:p>
        </p:txBody>
      </p:sp>
      <p:sp>
        <p:nvSpPr>
          <p:cNvPr id="8195" name="Content Placeholder 2"/>
          <p:cNvSpPr>
            <a:spLocks noGrp="1" noChangeArrowheads="1"/>
          </p:cNvSpPr>
          <p:nvPr>
            <p:ph idx="1"/>
          </p:nvPr>
        </p:nvSpPr>
        <p:spPr>
          <a:xfrm>
            <a:off x="457200" y="1417638"/>
            <a:ext cx="8229600" cy="4708525"/>
          </a:xfrm>
        </p:spPr>
        <p:txBody>
          <a:bodyPr/>
          <a:lstStyle/>
          <a:p>
            <a:pPr marL="0" indent="0">
              <a:buFontTx/>
              <a:buNone/>
            </a:pPr>
            <a:r>
              <a:rPr lang="en-US" altLang="en-US" sz="2800" dirty="0"/>
              <a:t>The three essential resources for preparing NIMAS are:	</a:t>
            </a:r>
          </a:p>
          <a:p>
            <a:pPr marL="0" indent="0">
              <a:buFontTx/>
              <a:buNone/>
            </a:pPr>
            <a:endParaRPr lang="en-US" altLang="en-US" sz="1200" dirty="0"/>
          </a:p>
          <a:p>
            <a:pPr marL="971550" lvl="1" indent="-514350">
              <a:buFontTx/>
              <a:buAutoNum type="arabicPeriod"/>
            </a:pPr>
            <a:r>
              <a:rPr lang="en-US" altLang="en-US" dirty="0">
                <a:hlinkClick r:id="rId2"/>
              </a:rPr>
              <a:t>The NIMAS 1.1 Specification</a:t>
            </a:r>
            <a:r>
              <a:rPr lang="en-US" altLang="en-US" dirty="0"/>
              <a:t> </a:t>
            </a:r>
          </a:p>
          <a:p>
            <a:pPr marL="971550" lvl="1" indent="-514350">
              <a:buFontTx/>
              <a:buAutoNum type="arabicPeriod"/>
            </a:pPr>
            <a:r>
              <a:rPr lang="en-US" altLang="en-US" dirty="0">
                <a:hlinkClick r:id="rId3"/>
              </a:rPr>
              <a:t>The DAISY Structure Guidelines (DSG)</a:t>
            </a:r>
            <a:endParaRPr lang="en-US" altLang="en-US" dirty="0"/>
          </a:p>
          <a:p>
            <a:pPr marL="971550" lvl="1" indent="-514350">
              <a:buFontTx/>
              <a:buAutoNum type="arabicPeriod"/>
            </a:pPr>
            <a:r>
              <a:rPr lang="en-US" altLang="en-US" dirty="0">
                <a:hlinkClick r:id="rId4"/>
              </a:rPr>
              <a:t>NIMAC Metadata Guidelines</a:t>
            </a:r>
            <a:endParaRPr lang="en-US" altLang="en-US" dirty="0"/>
          </a:p>
          <a:p>
            <a:pPr marL="0" indent="0">
              <a:buFontTx/>
              <a:buNone/>
            </a:pPr>
            <a:endParaRPr lang="en-US" altLang="en-US" dirty="0"/>
          </a:p>
          <a:p>
            <a:pPr marL="0" indent="0">
              <a:buFontTx/>
              <a:buNone/>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noChangeArrowheads="1"/>
          </p:cNvSpPr>
          <p:nvPr>
            <p:ph type="title"/>
          </p:nvPr>
        </p:nvSpPr>
        <p:spPr/>
        <p:txBody>
          <a:bodyPr/>
          <a:lstStyle/>
          <a:p>
            <a:r>
              <a:rPr lang="en-US" altLang="en-US" sz="4000" dirty="0"/>
              <a:t>The NIMAS Specification</a:t>
            </a:r>
          </a:p>
        </p:txBody>
      </p:sp>
      <p:sp>
        <p:nvSpPr>
          <p:cNvPr id="9219" name="Content Placeholder 2"/>
          <p:cNvSpPr>
            <a:spLocks noGrp="1" noChangeArrowheads="1"/>
          </p:cNvSpPr>
          <p:nvPr>
            <p:ph idx="1"/>
          </p:nvPr>
        </p:nvSpPr>
        <p:spPr>
          <a:xfrm>
            <a:off x="457200" y="1905000"/>
            <a:ext cx="8229600" cy="4221163"/>
          </a:xfrm>
        </p:spPr>
        <p:txBody>
          <a:bodyPr/>
          <a:lstStyle/>
          <a:p>
            <a:r>
              <a:rPr lang="en-US" altLang="en-US" sz="2800" dirty="0"/>
              <a:t>NIMAS is the only file format that the NIMAC can accept.</a:t>
            </a:r>
          </a:p>
          <a:p>
            <a:r>
              <a:rPr lang="en-US" altLang="en-US" sz="2800" dirty="0"/>
              <a:t>The specification defines the required file set components—XML, OPF, cover/title/copyright page PDF, and images folder. </a:t>
            </a:r>
          </a:p>
          <a:p>
            <a:r>
              <a:rPr lang="en-US" altLang="en-US" sz="2800" dirty="0"/>
              <a:t>It also defines the baseline element set for use in XML tagging.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z="4000" dirty="0"/>
              <a:t>NIMAS 1.1</a:t>
            </a:r>
          </a:p>
        </p:txBody>
      </p:sp>
      <p:sp>
        <p:nvSpPr>
          <p:cNvPr id="11267" name="Content Placeholder 2"/>
          <p:cNvSpPr>
            <a:spLocks noGrp="1" noChangeArrowheads="1"/>
          </p:cNvSpPr>
          <p:nvPr>
            <p:ph idx="1"/>
          </p:nvPr>
        </p:nvSpPr>
        <p:spPr>
          <a:xfrm>
            <a:off x="457200" y="1417638"/>
            <a:ext cx="8229600" cy="4708525"/>
          </a:xfrm>
        </p:spPr>
        <p:txBody>
          <a:bodyPr/>
          <a:lstStyle/>
          <a:p>
            <a:r>
              <a:rPr lang="en-US" altLang="en-US" sz="2800" dirty="0"/>
              <a:t>Optional for NIMAS:</a:t>
            </a:r>
          </a:p>
          <a:p>
            <a:pPr lvl="1"/>
            <a:r>
              <a:rPr lang="en-US" altLang="en-US" sz="2600" dirty="0"/>
              <a:t>Using the full DAISY element set for XML tagging</a:t>
            </a:r>
          </a:p>
          <a:p>
            <a:pPr lvl="1"/>
            <a:r>
              <a:rPr lang="en-US" altLang="en-US" sz="2600" dirty="0"/>
              <a:t>MathML for math and scientific notation</a:t>
            </a:r>
          </a:p>
          <a:p>
            <a:pPr lvl="1"/>
            <a:r>
              <a:rPr lang="en-US" altLang="en-US" sz="2600" dirty="0"/>
              <a:t>Alt text for images</a:t>
            </a:r>
          </a:p>
          <a:p>
            <a:r>
              <a:rPr lang="en-US" altLang="en-US" sz="2800" dirty="0"/>
              <a:t>The metadata requirements referenced in the NIMAS regs were preliminary requirements established in 2006. </a:t>
            </a:r>
          </a:p>
          <a:p>
            <a:r>
              <a:rPr lang="en-US" altLang="en-US" sz="2800" dirty="0"/>
              <a:t>Please refer to the </a:t>
            </a:r>
            <a:r>
              <a:rPr lang="en-US" altLang="en-US" sz="2800" dirty="0">
                <a:hlinkClick r:id="rId2"/>
              </a:rPr>
              <a:t>NIMAC Metadata Guidelines</a:t>
            </a:r>
            <a:r>
              <a:rPr lang="en-US" altLang="en-US" sz="2800" dirty="0"/>
              <a:t> for current metadata requirements.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z="4000" dirty="0"/>
              <a:t>The DAISY Structure Guidelines</a:t>
            </a:r>
          </a:p>
        </p:txBody>
      </p:sp>
      <p:sp>
        <p:nvSpPr>
          <p:cNvPr id="12291" name="Content Placeholder 2"/>
          <p:cNvSpPr>
            <a:spLocks noGrp="1" noChangeArrowheads="1"/>
          </p:cNvSpPr>
          <p:nvPr>
            <p:ph idx="1"/>
          </p:nvPr>
        </p:nvSpPr>
        <p:spPr>
          <a:xfrm>
            <a:off x="457200" y="1600200"/>
            <a:ext cx="8229600" cy="4525963"/>
          </a:xfrm>
        </p:spPr>
        <p:txBody>
          <a:bodyPr/>
          <a:lstStyle/>
          <a:p>
            <a:r>
              <a:rPr lang="en-US" altLang="en-US" sz="2800" dirty="0"/>
              <a:t>In addition to using the prescribed tags, it is also required that tagging of content for NIMAS be done in accordance with the DAISY Structure Guidelines.</a:t>
            </a:r>
          </a:p>
          <a:p>
            <a:r>
              <a:rPr lang="en-US" altLang="en-US" sz="2800" dirty="0"/>
              <a:t>Following the guidelines helps ensure that your files are tagged correctly and will be usable in producing accessible formats. </a:t>
            </a:r>
          </a:p>
          <a:p>
            <a:r>
              <a:rPr lang="en-US" altLang="en-US" sz="2800" dirty="0"/>
              <a:t>Automated validation cannot evaluate adherence to the structure guidelines.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noChangeArrowheads="1"/>
          </p:cNvSpPr>
          <p:nvPr>
            <p:ph type="title"/>
          </p:nvPr>
        </p:nvSpPr>
        <p:spPr/>
        <p:txBody>
          <a:bodyPr/>
          <a:lstStyle/>
          <a:p>
            <a:r>
              <a:rPr lang="en-US" altLang="en-US" sz="3600"/>
              <a:t>Using the DAISY Structure Guidelines</a:t>
            </a:r>
          </a:p>
        </p:txBody>
      </p:sp>
      <p:sp>
        <p:nvSpPr>
          <p:cNvPr id="13315" name="Content Placeholder 2"/>
          <p:cNvSpPr>
            <a:spLocks noGrp="1" noChangeArrowheads="1"/>
          </p:cNvSpPr>
          <p:nvPr>
            <p:ph idx="1"/>
          </p:nvPr>
        </p:nvSpPr>
        <p:spPr>
          <a:xfrm>
            <a:off x="457200" y="1417638"/>
            <a:ext cx="8229600" cy="4708525"/>
          </a:xfrm>
        </p:spPr>
        <p:txBody>
          <a:bodyPr/>
          <a:lstStyle/>
          <a:p>
            <a:pPr marL="0" indent="0">
              <a:buNone/>
            </a:pPr>
            <a:r>
              <a:rPr lang="en-US" altLang="en-US" sz="2800" dirty="0"/>
              <a:t>The structure guidelines are easy to follow and provide well organized guidance and examples based on actual printed books. </a:t>
            </a:r>
          </a:p>
          <a:p>
            <a:pPr marL="0" indent="0">
              <a:buNone/>
            </a:pPr>
            <a:endParaRPr lang="en-US" altLang="en-US" sz="1200" dirty="0"/>
          </a:p>
          <a:p>
            <a:r>
              <a:rPr lang="en-US" altLang="en-US" sz="2800" dirty="0"/>
              <a:t>The </a:t>
            </a:r>
            <a:r>
              <a:rPr lang="en-US" altLang="en-US" sz="2800" dirty="0">
                <a:hlinkClick r:id="rId2"/>
              </a:rPr>
              <a:t>DSG Table of Contents</a:t>
            </a:r>
            <a:r>
              <a:rPr lang="en-US" altLang="en-US" sz="2800" dirty="0"/>
              <a:t> is a good starting place for getting acquainted with the resource.</a:t>
            </a:r>
          </a:p>
          <a:p>
            <a:pPr marL="0" indent="0">
              <a:buNone/>
            </a:pPr>
            <a:endParaRPr lang="en-US" altLang="en-US" sz="1200" dirty="0"/>
          </a:p>
          <a:p>
            <a:r>
              <a:rPr lang="en-US" altLang="en-US" sz="2800" dirty="0"/>
              <a:t>Guidance for specific tags can also be found by using the </a:t>
            </a:r>
            <a:r>
              <a:rPr lang="en-US" altLang="en-US" sz="2800" dirty="0">
                <a:hlinkClick r:id="rId3"/>
              </a:rPr>
              <a:t>DSG Index of Elements</a:t>
            </a:r>
            <a:r>
              <a:rPr lang="en-US" altLang="en-US" sz="2800" dirty="0"/>
              <a:t>.</a:t>
            </a:r>
          </a:p>
          <a:p>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7C2D2-FB24-4FDF-B225-A841A4664F58}"/>
              </a:ext>
            </a:extLst>
          </p:cNvPr>
          <p:cNvSpPr>
            <a:spLocks noGrp="1"/>
          </p:cNvSpPr>
          <p:nvPr>
            <p:ph type="title"/>
          </p:nvPr>
        </p:nvSpPr>
        <p:spPr>
          <a:xfrm>
            <a:off x="457200" y="274638"/>
            <a:ext cx="8229600" cy="1143000"/>
          </a:xfrm>
        </p:spPr>
        <p:txBody>
          <a:bodyPr wrap="square" anchor="ctr">
            <a:normAutofit/>
          </a:bodyPr>
          <a:lstStyle/>
          <a:p>
            <a:r>
              <a:rPr lang="en-US" altLang="en-US" sz="4000" dirty="0">
                <a:hlinkClick r:id="rId3"/>
              </a:rPr>
              <a:t>DSG Table of Contents</a:t>
            </a:r>
            <a:endParaRPr lang="en-US" sz="4000" dirty="0"/>
          </a:p>
        </p:txBody>
      </p:sp>
      <p:pic>
        <p:nvPicPr>
          <p:cNvPr id="5" name="Picture 4" descr="Screen capture of main DSG page showing the Table of Contents for the resource">
            <a:extLst>
              <a:ext uri="{FF2B5EF4-FFF2-40B4-BE49-F238E27FC236}">
                <a16:creationId xmlns:a16="http://schemas.microsoft.com/office/drawing/2014/main" id="{CEFEFD7A-F14C-4E96-9658-4901F7D05B18}"/>
              </a:ext>
            </a:extLst>
          </p:cNvPr>
          <p:cNvPicPr>
            <a:picLocks noChangeAspect="1"/>
          </p:cNvPicPr>
          <p:nvPr/>
        </p:nvPicPr>
        <p:blipFill>
          <a:blip r:embed="rId4"/>
          <a:stretch>
            <a:fillRect/>
          </a:stretch>
        </p:blipFill>
        <p:spPr>
          <a:xfrm>
            <a:off x="457200" y="2021809"/>
            <a:ext cx="8229600" cy="368274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7C2D2-FB24-4FDF-B225-A841A4664F58}"/>
              </a:ext>
            </a:extLst>
          </p:cNvPr>
          <p:cNvSpPr>
            <a:spLocks noGrp="1"/>
          </p:cNvSpPr>
          <p:nvPr>
            <p:ph type="title"/>
          </p:nvPr>
        </p:nvSpPr>
        <p:spPr>
          <a:xfrm>
            <a:off x="457200" y="274638"/>
            <a:ext cx="8229600" cy="1143000"/>
          </a:xfrm>
        </p:spPr>
        <p:txBody>
          <a:bodyPr wrap="square" anchor="ctr">
            <a:normAutofit/>
          </a:bodyPr>
          <a:lstStyle/>
          <a:p>
            <a:r>
              <a:rPr lang="en-US" altLang="en-US" sz="4000" dirty="0">
                <a:hlinkClick r:id="rId3"/>
              </a:rPr>
              <a:t>DSG Index of Elements</a:t>
            </a:r>
            <a:endParaRPr lang="en-US" sz="4000" dirty="0"/>
          </a:p>
        </p:txBody>
      </p:sp>
      <p:pic>
        <p:nvPicPr>
          <p:cNvPr id="14338" name="Picture 2" descr="Screen shot of the DSG Index of Elements page showing the alphabetic list of elements and each element name as a hyperlink out to the brief description list"/>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3004886" y="1600200"/>
            <a:ext cx="3134228" cy="4525963"/>
          </a:xfrm>
          <a:prstGeom prst="rect">
            <a:avLst/>
          </a:prstGeom>
          <a:solidFill>
            <a:srgbClr val="FFFFFF"/>
          </a:solidFill>
          <a:ln w="31750">
            <a:solidFill>
              <a:srgbClr val="000000"/>
            </a:solidFill>
            <a:miter lim="800000"/>
            <a:headEnd/>
            <a:tailEnd/>
          </a:ln>
        </p:spPr>
      </p:pic>
    </p:spTree>
    <p:extLst>
      <p:ext uri="{BB962C8B-B14F-4D97-AF65-F5344CB8AC3E}">
        <p14:creationId xmlns:p14="http://schemas.microsoft.com/office/powerpoint/2010/main" val="319899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EBA62-F85C-4530-B5F0-F1E4F3FB83B1}"/>
              </a:ext>
            </a:extLst>
          </p:cNvPr>
          <p:cNvSpPr>
            <a:spLocks noGrp="1"/>
          </p:cNvSpPr>
          <p:nvPr>
            <p:ph type="title"/>
          </p:nvPr>
        </p:nvSpPr>
        <p:spPr>
          <a:xfrm>
            <a:off x="457200" y="274638"/>
            <a:ext cx="8229600" cy="1143000"/>
          </a:xfrm>
        </p:spPr>
        <p:txBody>
          <a:bodyPr wrap="square" anchor="ctr">
            <a:normAutofit/>
          </a:bodyPr>
          <a:lstStyle/>
          <a:p>
            <a:r>
              <a:rPr lang="en-US" sz="4000" dirty="0"/>
              <a:t>DSG Element Brief Descriptions</a:t>
            </a:r>
          </a:p>
        </p:txBody>
      </p:sp>
      <p:pic>
        <p:nvPicPr>
          <p:cNvPr id="15362" name="Picture 1" descr="Screen shot of DSG index showing a section of entries with brief descriptions and links out to further details"/>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62097" y="1600200"/>
            <a:ext cx="6419805" cy="4525963"/>
          </a:xfrm>
          <a:prstGeom prst="rect">
            <a:avLst/>
          </a:prstGeom>
          <a:solidFill>
            <a:srgbClr val="FFFFFF"/>
          </a:solidFill>
          <a:ln w="31750">
            <a:solidFill>
              <a:srgbClr val="000000"/>
            </a:solid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1ED46-589F-481D-9083-CA4E0B0FE3EE}"/>
              </a:ext>
            </a:extLst>
          </p:cNvPr>
          <p:cNvSpPr>
            <a:spLocks noGrp="1"/>
          </p:cNvSpPr>
          <p:nvPr>
            <p:ph type="title"/>
          </p:nvPr>
        </p:nvSpPr>
        <p:spPr>
          <a:xfrm>
            <a:off x="457200" y="274638"/>
            <a:ext cx="8229600" cy="1143000"/>
          </a:xfrm>
        </p:spPr>
        <p:txBody>
          <a:bodyPr wrap="square" anchor="ctr">
            <a:normAutofit fontScale="90000"/>
          </a:bodyPr>
          <a:lstStyle/>
          <a:p>
            <a:r>
              <a:rPr lang="en-US" dirty="0"/>
              <a:t>DSG Element Detailed Information</a:t>
            </a:r>
          </a:p>
        </p:txBody>
      </p:sp>
      <p:pic>
        <p:nvPicPr>
          <p:cNvPr id="16386" name="Picture 1" descr="A screen shot of the detailed information for the sidebar element from the DS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74673" y="1600200"/>
            <a:ext cx="5994654" cy="4525963"/>
          </a:xfrm>
          <a:prstGeom prst="rect">
            <a:avLst/>
          </a:prstGeom>
          <a:solidFill>
            <a:srgbClr val="FFFFFF"/>
          </a:solidFill>
          <a:ln w="31750">
            <a:solidFill>
              <a:srgbClr val="000000"/>
            </a:solid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noChangeArrowheads="1"/>
          </p:cNvSpPr>
          <p:nvPr>
            <p:ph type="title"/>
          </p:nvPr>
        </p:nvSpPr>
        <p:spPr/>
        <p:txBody>
          <a:bodyPr/>
          <a:lstStyle/>
          <a:p>
            <a:r>
              <a:rPr lang="en-US" altLang="en-US" sz="4000" dirty="0"/>
              <a:t>Major Structural Elements</a:t>
            </a:r>
          </a:p>
        </p:txBody>
      </p:sp>
      <p:sp>
        <p:nvSpPr>
          <p:cNvPr id="17411" name="Content Placeholder 2"/>
          <p:cNvSpPr>
            <a:spLocks noGrp="1" noChangeArrowheads="1"/>
          </p:cNvSpPr>
          <p:nvPr>
            <p:ph idx="1"/>
          </p:nvPr>
        </p:nvSpPr>
        <p:spPr>
          <a:xfrm>
            <a:off x="457200" y="1828800"/>
            <a:ext cx="8229600" cy="4297363"/>
          </a:xfrm>
        </p:spPr>
        <p:txBody>
          <a:bodyPr/>
          <a:lstStyle/>
          <a:p>
            <a:r>
              <a:rPr lang="en-US" altLang="en-US" sz="2800" dirty="0"/>
              <a:t>The index is useful to clarify correct usage for specific elements. </a:t>
            </a:r>
          </a:p>
          <a:p>
            <a:r>
              <a:rPr lang="en-US" altLang="en-US" sz="2800" dirty="0"/>
              <a:t>However, to ensure that complex structures are handled correctly, you will also want to review the guidance for </a:t>
            </a:r>
            <a:r>
              <a:rPr lang="en-US" altLang="en-US" sz="2800" dirty="0">
                <a:hlinkClick r:id="rId2"/>
              </a:rPr>
              <a:t>Major Structural Elements</a:t>
            </a:r>
            <a:r>
              <a:rPr lang="en-US" altLang="en-US" sz="2800" dirty="0"/>
              <a:t>.</a:t>
            </a:r>
          </a:p>
          <a:p>
            <a:r>
              <a:rPr lang="en-US" altLang="en-US" sz="2800" dirty="0"/>
              <a:t>For example, the following screens show the first part of the guidance for correctly tagging a Table of Contents.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9" name="Title 1">
            <a:extLst>
              <a:ext uri="{FF2B5EF4-FFF2-40B4-BE49-F238E27FC236}">
                <a16:creationId xmlns:a16="http://schemas.microsoft.com/office/drawing/2014/main" id="{B501CD62-A183-8B3D-8B4C-4AA559F89D22}"/>
              </a:ext>
            </a:extLst>
          </p:cNvPr>
          <p:cNvSpPr>
            <a:spLocks noGrp="1"/>
          </p:cNvSpPr>
          <p:nvPr>
            <p:ph type="title"/>
          </p:nvPr>
        </p:nvSpPr>
        <p:spPr>
          <a:xfrm>
            <a:off x="457200" y="274638"/>
            <a:ext cx="8229600" cy="1143000"/>
          </a:xfrm>
        </p:spPr>
        <p:txBody>
          <a:bodyPr/>
          <a:lstStyle/>
          <a:p>
            <a:r>
              <a:rPr lang="en-US" sz="3800" dirty="0"/>
              <a:t>Major Structural Elements Entry</a:t>
            </a:r>
          </a:p>
        </p:txBody>
      </p:sp>
      <p:pic>
        <p:nvPicPr>
          <p:cNvPr id="18434" name="Picture 1" descr="DSG screenshot of Table of Contents entry, including definition, markup explanation, and example syntax"/>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612774" y="1417638"/>
            <a:ext cx="3918451" cy="4525963"/>
          </a:xfrm>
          <a:prstGeom prst="rect">
            <a:avLst/>
          </a:prstGeom>
          <a:solidFill>
            <a:srgbClr val="FFFFFF"/>
          </a:solidFill>
          <a:ln w="31750">
            <a:solidFill>
              <a:srgbClr val="000000"/>
            </a:solid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Title 1">
            <a:extLst>
              <a:ext uri="{FF2B5EF4-FFF2-40B4-BE49-F238E27FC236}">
                <a16:creationId xmlns:a16="http://schemas.microsoft.com/office/drawing/2014/main" id="{2047AE00-1179-9A8D-9645-C6F6540C3A1B}"/>
              </a:ext>
            </a:extLst>
          </p:cNvPr>
          <p:cNvSpPr>
            <a:spLocks noGrp="1"/>
          </p:cNvSpPr>
          <p:nvPr>
            <p:ph type="title"/>
          </p:nvPr>
        </p:nvSpPr>
        <p:spPr>
          <a:xfrm>
            <a:off x="457200" y="274638"/>
            <a:ext cx="8229600" cy="1143000"/>
          </a:xfrm>
        </p:spPr>
        <p:txBody>
          <a:bodyPr/>
          <a:lstStyle/>
          <a:p>
            <a:r>
              <a:rPr lang="en-US" sz="4000" dirty="0"/>
              <a:t>Detailed Sample TOC Tagging</a:t>
            </a:r>
          </a:p>
        </p:txBody>
      </p:sp>
      <p:pic>
        <p:nvPicPr>
          <p:cNvPr id="19458" name="Picture 2" descr="DSG screenshot of TOC tagging example"/>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2829505" y="1600200"/>
            <a:ext cx="3484990" cy="4525963"/>
          </a:xfrm>
          <a:prstGeom prst="rect">
            <a:avLst/>
          </a:prstGeom>
          <a:solidFill>
            <a:srgbClr val="FFFFFF"/>
          </a:solidFill>
          <a:ln w="31750">
            <a:solidFill>
              <a:srgbClr val="000000"/>
            </a:solid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noChangeArrowheads="1"/>
          </p:cNvSpPr>
          <p:nvPr>
            <p:ph type="title"/>
          </p:nvPr>
        </p:nvSpPr>
        <p:spPr/>
        <p:txBody>
          <a:bodyPr/>
          <a:lstStyle/>
          <a:p>
            <a:r>
              <a:rPr lang="en-US" altLang="en-US" sz="4000" dirty="0"/>
              <a:t>Technical Questions </a:t>
            </a:r>
          </a:p>
        </p:txBody>
      </p:sp>
      <p:sp>
        <p:nvSpPr>
          <p:cNvPr id="21507" name="Content Placeholder 2"/>
          <p:cNvSpPr>
            <a:spLocks noGrp="1" noChangeArrowheads="1"/>
          </p:cNvSpPr>
          <p:nvPr>
            <p:ph idx="1"/>
          </p:nvPr>
        </p:nvSpPr>
        <p:spPr>
          <a:xfrm>
            <a:off x="457200" y="1981200"/>
            <a:ext cx="8229600" cy="4144963"/>
          </a:xfrm>
        </p:spPr>
        <p:txBody>
          <a:bodyPr/>
          <a:lstStyle/>
          <a:p>
            <a:r>
              <a:rPr lang="en-US" altLang="en-US" sz="2800" dirty="0"/>
              <a:t>While the Structure Guidelines include many examples, they are not exhaustive.</a:t>
            </a:r>
          </a:p>
          <a:p>
            <a:r>
              <a:rPr lang="en-US" altLang="en-US" sz="2800" dirty="0"/>
              <a:t>If you have questions that you are not able to resolve by referring to the NIMAS specification or DSG, please get in touch.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noChangeArrowheads="1"/>
          </p:cNvSpPr>
          <p:nvPr>
            <p:ph type="title"/>
          </p:nvPr>
        </p:nvSpPr>
        <p:spPr/>
        <p:txBody>
          <a:bodyPr/>
          <a:lstStyle/>
          <a:p>
            <a:r>
              <a:rPr lang="en-US" altLang="en-US" sz="4000" dirty="0"/>
              <a:t>NIMAC Website Resources</a:t>
            </a:r>
          </a:p>
        </p:txBody>
      </p:sp>
      <p:sp>
        <p:nvSpPr>
          <p:cNvPr id="23555" name="Content Placeholder 2"/>
          <p:cNvSpPr>
            <a:spLocks noGrp="1" noChangeArrowheads="1"/>
          </p:cNvSpPr>
          <p:nvPr>
            <p:ph idx="1"/>
          </p:nvPr>
        </p:nvSpPr>
        <p:spPr>
          <a:xfrm>
            <a:off x="457200" y="1752600"/>
            <a:ext cx="8229600" cy="4373563"/>
          </a:xfrm>
        </p:spPr>
        <p:txBody>
          <a:bodyPr/>
          <a:lstStyle/>
          <a:p>
            <a:r>
              <a:rPr lang="en-US" altLang="en-US" sz="2800" dirty="0">
                <a:hlinkClick r:id="rId2"/>
              </a:rPr>
              <a:t>NIMAC Resources for Publishers</a:t>
            </a:r>
            <a:endParaRPr lang="en-US" altLang="en-US" sz="2800" dirty="0"/>
          </a:p>
          <a:p>
            <a:endParaRPr lang="en-US" altLang="en-US" sz="1200" dirty="0"/>
          </a:p>
          <a:p>
            <a:r>
              <a:rPr lang="en-US" altLang="en-US" sz="2800" dirty="0"/>
              <a:t>On the NIMAC site, you can find archived training videos and PowerPoints, as well as other resources for working in the system and preparing NIMAS files.</a:t>
            </a:r>
          </a:p>
          <a:p>
            <a:endParaRPr lang="en-US" altLang="en-US" sz="1200" dirty="0"/>
          </a:p>
          <a:p>
            <a:r>
              <a:rPr lang="en-US" altLang="en-US" sz="2800" dirty="0"/>
              <a:t>NIMAC is happy to assist with metadata or technical questions related to working in the system or delivering files.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3" name="Title 1">
            <a:extLst>
              <a:ext uri="{FF2B5EF4-FFF2-40B4-BE49-F238E27FC236}">
                <a16:creationId xmlns:a16="http://schemas.microsoft.com/office/drawing/2014/main" id="{DB5F37C3-6A08-7125-0ACC-F032FE55E0B3}"/>
              </a:ext>
            </a:extLst>
          </p:cNvPr>
          <p:cNvSpPr>
            <a:spLocks noGrp="1"/>
          </p:cNvSpPr>
          <p:nvPr>
            <p:ph type="title"/>
          </p:nvPr>
        </p:nvSpPr>
        <p:spPr>
          <a:xfrm>
            <a:off x="457200" y="274638"/>
            <a:ext cx="8229600" cy="1143000"/>
          </a:xfrm>
        </p:spPr>
        <p:txBody>
          <a:bodyPr/>
          <a:lstStyle/>
          <a:p>
            <a:r>
              <a:rPr lang="en-US" dirty="0"/>
              <a:t>NIMAC Informational Website</a:t>
            </a:r>
          </a:p>
        </p:txBody>
      </p:sp>
      <p:pic>
        <p:nvPicPr>
          <p:cNvPr id="3" name="Picture 2" descr="NIMAC homepage with Publisher and Vendor tag circled">
            <a:extLst>
              <a:ext uri="{FF2B5EF4-FFF2-40B4-BE49-F238E27FC236}">
                <a16:creationId xmlns:a16="http://schemas.microsoft.com/office/drawing/2014/main" id="{AD8628D8-9CC8-497E-8F52-DFB3F5A3AB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7" y="1417638"/>
            <a:ext cx="9144000" cy="445067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89AD-388B-4CBC-B757-B6F603E3D8F4}"/>
              </a:ext>
            </a:extLst>
          </p:cNvPr>
          <p:cNvSpPr>
            <a:spLocks noGrp="1"/>
          </p:cNvSpPr>
          <p:nvPr>
            <p:ph type="title"/>
          </p:nvPr>
        </p:nvSpPr>
        <p:spPr/>
        <p:txBody>
          <a:bodyPr wrap="square" anchor="ctr">
            <a:normAutofit/>
          </a:bodyPr>
          <a:lstStyle/>
          <a:p>
            <a:r>
              <a:rPr lang="en-US" sz="4100" dirty="0"/>
              <a:t>National AEM Center Website</a:t>
            </a:r>
          </a:p>
        </p:txBody>
      </p:sp>
      <p:sp>
        <p:nvSpPr>
          <p:cNvPr id="3" name="Content Placeholder 2">
            <a:extLst>
              <a:ext uri="{FF2B5EF4-FFF2-40B4-BE49-F238E27FC236}">
                <a16:creationId xmlns:a16="http://schemas.microsoft.com/office/drawing/2014/main" id="{2F6A642C-3B68-4438-B3ED-37D1D4EDDDDB}"/>
              </a:ext>
            </a:extLst>
          </p:cNvPr>
          <p:cNvSpPr>
            <a:spLocks noGrp="1"/>
          </p:cNvSpPr>
          <p:nvPr>
            <p:ph idx="1"/>
          </p:nvPr>
        </p:nvSpPr>
        <p:spPr/>
        <p:txBody>
          <a:bodyPr/>
          <a:lstStyle/>
          <a:p>
            <a:pPr marL="0" indent="0">
              <a:buNone/>
            </a:pPr>
            <a:r>
              <a:rPr lang="en-US" sz="2800" dirty="0"/>
              <a:t>In 2021, NIMAC worked intensively with staff at the AEM Center to revise and update the NIMAS resources on their site. </a:t>
            </a:r>
          </a:p>
          <a:p>
            <a:pPr marL="0" indent="0">
              <a:buNone/>
            </a:pPr>
            <a:endParaRPr lang="en-US" sz="1200" dirty="0"/>
          </a:p>
          <a:p>
            <a:pPr marL="0" indent="0">
              <a:buNone/>
            </a:pPr>
            <a:r>
              <a:rPr lang="en-US" sz="2800" dirty="0"/>
              <a:t>Resources located on their site include:</a:t>
            </a:r>
          </a:p>
          <a:p>
            <a:pPr marL="0" indent="0">
              <a:buNone/>
            </a:pPr>
            <a:endParaRPr lang="en-US" sz="1200" dirty="0"/>
          </a:p>
          <a:p>
            <a:r>
              <a:rPr lang="en-US" altLang="en-US" sz="2800" dirty="0">
                <a:hlinkClick r:id="rId2"/>
              </a:rPr>
              <a:t>The NIMAS Specification </a:t>
            </a:r>
            <a:endParaRPr lang="en-US" altLang="en-US" sz="2800" dirty="0"/>
          </a:p>
          <a:p>
            <a:r>
              <a:rPr lang="en-US" sz="2800" dirty="0">
                <a:hlinkClick r:id="rId3"/>
              </a:rPr>
              <a:t>Creating NIMAS Files</a:t>
            </a:r>
            <a:endParaRPr lang="en-US" sz="2800" dirty="0"/>
          </a:p>
          <a:p>
            <a:r>
              <a:rPr lang="en-US" sz="2800" dirty="0">
                <a:hlinkClick r:id="rId4"/>
              </a:rPr>
              <a:t>NIMAS Exemplars</a:t>
            </a:r>
            <a:endParaRPr lang="en-US" sz="2800" dirty="0"/>
          </a:p>
          <a:p>
            <a:endParaRPr lang="en-US" dirty="0"/>
          </a:p>
          <a:p>
            <a:endParaRPr lang="en-US" dirty="0"/>
          </a:p>
          <a:p>
            <a:endParaRPr lang="en-US" dirty="0"/>
          </a:p>
        </p:txBody>
      </p:sp>
    </p:spTree>
    <p:extLst>
      <p:ext uri="{BB962C8B-B14F-4D97-AF65-F5344CB8AC3E}">
        <p14:creationId xmlns:p14="http://schemas.microsoft.com/office/powerpoint/2010/main" val="3569517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2DE33C2-1556-2F9C-69C8-0624C294BF96}"/>
              </a:ext>
            </a:extLst>
          </p:cNvPr>
          <p:cNvSpPr>
            <a:spLocks noGrp="1"/>
          </p:cNvSpPr>
          <p:nvPr>
            <p:ph type="title"/>
          </p:nvPr>
        </p:nvSpPr>
        <p:spPr>
          <a:xfrm>
            <a:off x="457200" y="274638"/>
            <a:ext cx="8229600" cy="1143000"/>
          </a:xfrm>
        </p:spPr>
        <p:txBody>
          <a:bodyPr/>
          <a:lstStyle/>
          <a:p>
            <a:r>
              <a:rPr lang="en-US" sz="4000" dirty="0"/>
              <a:t>National AEM Center Website</a:t>
            </a:r>
          </a:p>
        </p:txBody>
      </p:sp>
      <p:pic>
        <p:nvPicPr>
          <p:cNvPr id="5" name="Content Placeholder 4" descr="Screen shot of the National AEM Center website page that provides information about the NIMAS specification">
            <a:extLst>
              <a:ext uri="{FF2B5EF4-FFF2-40B4-BE49-F238E27FC236}">
                <a16:creationId xmlns:a16="http://schemas.microsoft.com/office/drawing/2014/main" id="{6994DEFE-3B64-4E29-A091-7677269C114D}"/>
              </a:ext>
            </a:extLst>
          </p:cNvPr>
          <p:cNvPicPr>
            <a:picLocks noGrp="1" noChangeAspect="1"/>
          </p:cNvPicPr>
          <p:nvPr>
            <p:ph idx="1"/>
          </p:nvPr>
        </p:nvPicPr>
        <p:blipFill>
          <a:blip r:embed="rId2"/>
          <a:stretch>
            <a:fillRect/>
          </a:stretch>
        </p:blipFill>
        <p:spPr>
          <a:xfrm>
            <a:off x="495013" y="1417638"/>
            <a:ext cx="8191787" cy="4525963"/>
          </a:xfrm>
          <a:noFill/>
          <a:ln w="31750">
            <a:solidFill>
              <a:srgbClr val="000000"/>
            </a:solidFill>
          </a:ln>
        </p:spPr>
      </p:pic>
    </p:spTree>
    <p:extLst>
      <p:ext uri="{BB962C8B-B14F-4D97-AF65-F5344CB8AC3E}">
        <p14:creationId xmlns:p14="http://schemas.microsoft.com/office/powerpoint/2010/main" val="372860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noChangeArrowheads="1"/>
          </p:cNvSpPr>
          <p:nvPr>
            <p:ph type="title"/>
          </p:nvPr>
        </p:nvSpPr>
        <p:spPr>
          <a:xfrm>
            <a:off x="457200" y="1828800"/>
            <a:ext cx="8229600" cy="1600200"/>
          </a:xfrm>
        </p:spPr>
        <p:txBody>
          <a:bodyPr/>
          <a:lstStyle/>
          <a:p>
            <a:br>
              <a:rPr lang="en-US" altLang="en-US" dirty="0"/>
            </a:br>
            <a:r>
              <a:rPr lang="en-US" altLang="en-US" dirty="0"/>
              <a:t> Supplying NIMAS Metadata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p:txBody>
          <a:bodyPr/>
          <a:lstStyle/>
          <a:p>
            <a:r>
              <a:rPr lang="en-US" altLang="en-US"/>
              <a:t>Required Metadata</a:t>
            </a:r>
          </a:p>
        </p:txBody>
      </p:sp>
      <p:sp>
        <p:nvSpPr>
          <p:cNvPr id="27651" name="Content Placeholder 2"/>
          <p:cNvSpPr>
            <a:spLocks noGrp="1" noChangeArrowheads="1"/>
          </p:cNvSpPr>
          <p:nvPr>
            <p:ph idx="1"/>
          </p:nvPr>
        </p:nvSpPr>
        <p:spPr/>
        <p:txBody>
          <a:bodyPr/>
          <a:lstStyle/>
          <a:p>
            <a:r>
              <a:rPr lang="en-US" altLang="en-US" sz="2800" dirty="0"/>
              <a:t>All NIMAS files must include required metadata in the OPF of the file set.</a:t>
            </a:r>
          </a:p>
          <a:p>
            <a:r>
              <a:rPr lang="en-US" altLang="en-US" sz="2800" dirty="0"/>
              <a:t>Including correct, complete metadata is essential to ensuring your materials can be successfully located in the system.</a:t>
            </a:r>
          </a:p>
          <a:p>
            <a:r>
              <a:rPr lang="en-US" altLang="en-US" sz="2800" dirty="0"/>
              <a:t>Metadata review is an important part of the file certification process. </a:t>
            </a:r>
          </a:p>
          <a:p>
            <a:r>
              <a:rPr lang="en-US" altLang="en-US" sz="2800" dirty="0"/>
              <a:t>The </a:t>
            </a:r>
            <a:r>
              <a:rPr lang="en-US" altLang="en-US" sz="2800" dirty="0">
                <a:hlinkClick r:id="rId2"/>
              </a:rPr>
              <a:t>NIMAC Metadata Guidelines</a:t>
            </a:r>
            <a:r>
              <a:rPr lang="en-US" altLang="en-US" sz="2800" dirty="0"/>
              <a:t> can be downloaded at any time and should be used as guidance for correctly submitting metadata.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ChangeArrowheads="1"/>
          </p:cNvSpPr>
          <p:nvPr>
            <p:ph type="title"/>
          </p:nvPr>
        </p:nvSpPr>
        <p:spPr/>
        <p:txBody>
          <a:bodyPr/>
          <a:lstStyle/>
          <a:p>
            <a:r>
              <a:rPr lang="en-US" altLang="en-US" sz="4000" dirty="0"/>
              <a:t>NIMAC Search</a:t>
            </a:r>
          </a:p>
        </p:txBody>
      </p:sp>
      <p:sp>
        <p:nvSpPr>
          <p:cNvPr id="28675" name="Content Placeholder 2"/>
          <p:cNvSpPr>
            <a:spLocks noGrp="1" noChangeArrowheads="1"/>
          </p:cNvSpPr>
          <p:nvPr>
            <p:ph idx="1"/>
          </p:nvPr>
        </p:nvSpPr>
        <p:spPr>
          <a:xfrm>
            <a:off x="457200" y="1676400"/>
            <a:ext cx="8229600" cy="4495800"/>
          </a:xfrm>
        </p:spPr>
        <p:txBody>
          <a:bodyPr/>
          <a:lstStyle/>
          <a:p>
            <a:r>
              <a:rPr lang="en-US" altLang="en-US" sz="2800" dirty="0"/>
              <a:t>The NIMAC system offers a text box search for title, author, series, ISBN, and Identifier, and pick list filters for all other metadata. </a:t>
            </a:r>
          </a:p>
          <a:p>
            <a:r>
              <a:rPr lang="en-US" altLang="en-US" sz="2800" dirty="0"/>
              <a:t>It is not a Google search that will bring up similar records if there is no match.</a:t>
            </a:r>
          </a:p>
          <a:p>
            <a:r>
              <a:rPr lang="en-US" altLang="en-US" sz="2800" dirty="0"/>
              <a:t>It is a precise search that looks for identical matches.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noChangeArrowheads="1"/>
          </p:cNvSpPr>
          <p:nvPr>
            <p:ph type="title"/>
          </p:nvPr>
        </p:nvSpPr>
        <p:spPr/>
        <p:txBody>
          <a:bodyPr/>
          <a:lstStyle/>
          <a:p>
            <a:r>
              <a:rPr lang="en-US" altLang="en-US" sz="4000" dirty="0"/>
              <a:t>OPFs and System Records</a:t>
            </a:r>
          </a:p>
        </p:txBody>
      </p:sp>
      <p:sp>
        <p:nvSpPr>
          <p:cNvPr id="29699" name="Content Placeholder 2"/>
          <p:cNvSpPr>
            <a:spLocks noGrp="1" noChangeArrowheads="1"/>
          </p:cNvSpPr>
          <p:nvPr>
            <p:ph idx="1"/>
          </p:nvPr>
        </p:nvSpPr>
        <p:spPr>
          <a:xfrm>
            <a:off x="457200" y="1752600"/>
            <a:ext cx="8229600" cy="4419600"/>
          </a:xfrm>
        </p:spPr>
        <p:txBody>
          <a:bodyPr/>
          <a:lstStyle/>
          <a:p>
            <a:r>
              <a:rPr lang="en-US" altLang="en-US" sz="2800" dirty="0"/>
              <a:t>The metadata supplied in the OPF is automatically extracted upon upload to create the NIMAC system record for the file.</a:t>
            </a:r>
          </a:p>
          <a:p>
            <a:r>
              <a:rPr lang="en-US" altLang="en-US" sz="2800" dirty="0"/>
              <a:t>Not including required metadata can cause this extraction—and your upload—to fail. </a:t>
            </a:r>
          </a:p>
          <a:p>
            <a:r>
              <a:rPr lang="en-US" altLang="en-US" sz="2800" dirty="0"/>
              <a:t>This is the case whether you manually upload the file or deliver it by FTP.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noChangeArrowheads="1"/>
          </p:cNvSpPr>
          <p:nvPr>
            <p:ph type="title"/>
          </p:nvPr>
        </p:nvSpPr>
        <p:spPr/>
        <p:txBody>
          <a:bodyPr/>
          <a:lstStyle/>
          <a:p>
            <a:r>
              <a:rPr lang="en-US" altLang="en-US" sz="4000" dirty="0"/>
              <a:t>NIMAC Metadata Review </a:t>
            </a:r>
          </a:p>
        </p:txBody>
      </p:sp>
      <p:sp>
        <p:nvSpPr>
          <p:cNvPr id="30723" name="Content Placeholder 2"/>
          <p:cNvSpPr>
            <a:spLocks noGrp="1" noChangeArrowheads="1"/>
          </p:cNvSpPr>
          <p:nvPr>
            <p:ph idx="1"/>
          </p:nvPr>
        </p:nvSpPr>
        <p:spPr>
          <a:xfrm>
            <a:off x="457200" y="1295400"/>
            <a:ext cx="8229600" cy="4953000"/>
          </a:xfrm>
        </p:spPr>
        <p:txBody>
          <a:bodyPr/>
          <a:lstStyle/>
          <a:p>
            <a:r>
              <a:rPr lang="en-US" altLang="en-US" sz="2800" dirty="0"/>
              <a:t>When reviewing the file metadata, the NIMAC checks the OPF metadata against the cover, title page and copyright page PDF that was supplied in the NIMAS file set. </a:t>
            </a:r>
          </a:p>
          <a:p>
            <a:r>
              <a:rPr lang="en-US" altLang="en-US" sz="2800" dirty="0"/>
              <a:t>Using standard library cataloging practices, we check to ensure the metadata supplied matches the book—and that the XML file reflects this same information. </a:t>
            </a:r>
          </a:p>
          <a:p>
            <a:r>
              <a:rPr lang="en-US" altLang="en-US" sz="2800" dirty="0"/>
              <a:t>Even if a publisher uses different metadata internally to track items, the print book itself is the “authoritative” source for NIMAS metadata.</a:t>
            </a:r>
          </a:p>
          <a:p>
            <a:endParaRPr lang="en-US" alt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p:txBody>
          <a:bodyPr/>
          <a:lstStyle/>
          <a:p>
            <a:r>
              <a:rPr lang="en-US" altLang="en-US" sz="4000" dirty="0"/>
              <a:t>Staff Metadata Corrections </a:t>
            </a:r>
          </a:p>
        </p:txBody>
      </p:sp>
      <p:sp>
        <p:nvSpPr>
          <p:cNvPr id="31747" name="Content Placeholder 2"/>
          <p:cNvSpPr>
            <a:spLocks noGrp="1" noChangeArrowheads="1"/>
          </p:cNvSpPr>
          <p:nvPr>
            <p:ph idx="1"/>
          </p:nvPr>
        </p:nvSpPr>
        <p:spPr>
          <a:xfrm>
            <a:off x="457200" y="1600200"/>
            <a:ext cx="8229600" cy="4572000"/>
          </a:xfrm>
        </p:spPr>
        <p:txBody>
          <a:bodyPr/>
          <a:lstStyle/>
          <a:p>
            <a:r>
              <a:rPr lang="en-US" altLang="en-US" sz="2800" dirty="0"/>
              <a:t>NIMAC staff routinely make minor metadata corrections at the point of file review so files can be certified.</a:t>
            </a:r>
          </a:p>
          <a:p>
            <a:r>
              <a:rPr lang="en-US" altLang="en-US" sz="2800" dirty="0"/>
              <a:t>Corrections are automatically saved to the system and to the OPF. </a:t>
            </a:r>
          </a:p>
          <a:p>
            <a:r>
              <a:rPr lang="en-US" altLang="en-US" sz="2800" dirty="0"/>
              <a:t>However, we may need to require that metadata be corrected by the vendor if there are multiple errors affecting a delivery or an issue impacts a large number of files.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lstStyle/>
          <a:p>
            <a:r>
              <a:rPr lang="en-US" altLang="en-US"/>
              <a:t>NIMAC Metadata Guidelines</a:t>
            </a:r>
          </a:p>
        </p:txBody>
      </p:sp>
      <p:sp>
        <p:nvSpPr>
          <p:cNvPr id="32771" name="Content Placeholder 2"/>
          <p:cNvSpPr>
            <a:spLocks noGrp="1" noChangeArrowheads="1"/>
          </p:cNvSpPr>
          <p:nvPr>
            <p:ph idx="1"/>
          </p:nvPr>
        </p:nvSpPr>
        <p:spPr>
          <a:xfrm>
            <a:off x="457200" y="1600200"/>
            <a:ext cx="8229600" cy="4876800"/>
          </a:xfrm>
        </p:spPr>
        <p:txBody>
          <a:bodyPr/>
          <a:lstStyle/>
          <a:p>
            <a:r>
              <a:rPr lang="en-US" altLang="en-US" sz="2800" dirty="0"/>
              <a:t>Please review the </a:t>
            </a:r>
            <a:r>
              <a:rPr lang="en-US" altLang="en-US" sz="2800" dirty="0">
                <a:hlinkClick r:id="rId3"/>
              </a:rPr>
              <a:t>NIMAC Metadata Guidelines</a:t>
            </a:r>
            <a:r>
              <a:rPr lang="en-US" altLang="en-US" sz="2800" dirty="0"/>
              <a:t> if you are new to the NIMAC or when you have questions about how to include correct metadata. </a:t>
            </a:r>
          </a:p>
          <a:p>
            <a:r>
              <a:rPr lang="en-US" altLang="en-US" sz="2800" dirty="0"/>
              <a:t>If you are a publisher working with a vendor, please ensure that you supply the complete metadata for the NIMAS submission. </a:t>
            </a:r>
          </a:p>
          <a:p>
            <a:r>
              <a:rPr lang="en-US" altLang="en-US" sz="2800" dirty="0"/>
              <a:t>We’re also happy to help you get started with that process.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Metadata Queries</a:t>
            </a:r>
          </a:p>
        </p:txBody>
      </p:sp>
      <p:sp>
        <p:nvSpPr>
          <p:cNvPr id="34819" name="Content Placeholder 2"/>
          <p:cNvSpPr>
            <a:spLocks noGrp="1" noChangeArrowheads="1"/>
          </p:cNvSpPr>
          <p:nvPr>
            <p:ph idx="1"/>
          </p:nvPr>
        </p:nvSpPr>
        <p:spPr>
          <a:xfrm>
            <a:off x="457200" y="1295400"/>
            <a:ext cx="8229600" cy="5181600"/>
          </a:xfrm>
        </p:spPr>
        <p:txBody>
          <a:bodyPr/>
          <a:lstStyle/>
          <a:p>
            <a:r>
              <a:rPr lang="en-US" altLang="en-US" sz="2800" dirty="0"/>
              <a:t>If you are unsure whether you are on the right track with metadata for a specific title or program, we welcome your metadata queries.</a:t>
            </a:r>
          </a:p>
          <a:p>
            <a:r>
              <a:rPr lang="en-US" altLang="en-US" sz="2800" dirty="0"/>
              <a:t>Just email us at </a:t>
            </a:r>
            <a:r>
              <a:rPr lang="en-US" altLang="en-US" sz="2800" dirty="0">
                <a:hlinkClick r:id="rId2"/>
              </a:rPr>
              <a:t>nimac@aph.org</a:t>
            </a:r>
            <a:r>
              <a:rPr lang="en-US" altLang="en-US" sz="2800" dirty="0"/>
              <a:t>. </a:t>
            </a:r>
          </a:p>
          <a:p>
            <a:r>
              <a:rPr lang="en-US" altLang="en-US" sz="2800" dirty="0"/>
              <a:t>We can review your cover/title page/copyright page PDF against the OPF and let you know if there are any issues or questions. </a:t>
            </a:r>
          </a:p>
          <a:p>
            <a:r>
              <a:rPr lang="en-US" altLang="en-US" sz="2800" dirty="0"/>
              <a:t>We encourage you to take advantage of this service, especially if you are preparing a new program with many files.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Excel to OPF Tool</a:t>
            </a:r>
          </a:p>
        </p:txBody>
      </p:sp>
      <p:sp>
        <p:nvSpPr>
          <p:cNvPr id="34819" name="Content Placeholder 2"/>
          <p:cNvSpPr>
            <a:spLocks noGrp="1" noChangeArrowheads="1"/>
          </p:cNvSpPr>
          <p:nvPr>
            <p:ph idx="1"/>
          </p:nvPr>
        </p:nvSpPr>
        <p:spPr>
          <a:xfrm>
            <a:off x="457200" y="1752600"/>
            <a:ext cx="8229600" cy="4724400"/>
          </a:xfrm>
        </p:spPr>
        <p:txBody>
          <a:bodyPr/>
          <a:lstStyle/>
          <a:p>
            <a:r>
              <a:rPr lang="en-US" altLang="en-US" sz="2800" dirty="0"/>
              <a:t>As mentioned in the first session of this two-part series, the NIMAC also offers a free tool within the system for generating correctly tagged and formatted OPF metadata.</a:t>
            </a:r>
          </a:p>
          <a:p>
            <a:r>
              <a:rPr lang="en-US" altLang="en-US" sz="2800" dirty="0"/>
              <a:t>We encourage you to explore this option, especially if you are preparing a very large program for delivery.</a:t>
            </a:r>
          </a:p>
        </p:txBody>
      </p:sp>
    </p:spTree>
    <p:extLst>
      <p:ext uri="{BB962C8B-B14F-4D97-AF65-F5344CB8AC3E}">
        <p14:creationId xmlns:p14="http://schemas.microsoft.com/office/powerpoint/2010/main" val="773049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sz="4000" dirty="0"/>
              <a:t>Using the Excel to OPF Tool</a:t>
            </a:r>
          </a:p>
        </p:txBody>
      </p:sp>
      <p:sp>
        <p:nvSpPr>
          <p:cNvPr id="34819" name="Content Placeholder 2"/>
          <p:cNvSpPr>
            <a:spLocks noGrp="1" noChangeArrowheads="1"/>
          </p:cNvSpPr>
          <p:nvPr>
            <p:ph idx="1"/>
          </p:nvPr>
        </p:nvSpPr>
        <p:spPr>
          <a:xfrm>
            <a:off x="457200" y="1417638"/>
            <a:ext cx="8229600" cy="5059362"/>
          </a:xfrm>
        </p:spPr>
        <p:txBody>
          <a:bodyPr/>
          <a:lstStyle/>
          <a:p>
            <a:r>
              <a:rPr lang="en-US" altLang="en-US" sz="2800" dirty="0"/>
              <a:t>To use this tool:</a:t>
            </a:r>
          </a:p>
          <a:p>
            <a:endParaRPr lang="en-US" altLang="en-US" sz="1200" dirty="0"/>
          </a:p>
          <a:p>
            <a:pPr lvl="1"/>
            <a:r>
              <a:rPr lang="en-US" altLang="en-US" sz="2400" dirty="0"/>
              <a:t>Download the metadata template from the Resources tab of your NIMAC account.</a:t>
            </a:r>
          </a:p>
          <a:p>
            <a:pPr lvl="1"/>
            <a:r>
              <a:rPr lang="en-US" altLang="en-US" sz="2400" dirty="0"/>
              <a:t>Fill in one line of the sheet for each OPF you need.</a:t>
            </a:r>
          </a:p>
          <a:p>
            <a:pPr lvl="1"/>
            <a:r>
              <a:rPr lang="en-US" altLang="en-US" sz="2400" dirty="0"/>
              <a:t>Upload it using the “Transform Excel to OPF” menu option.</a:t>
            </a:r>
          </a:p>
          <a:p>
            <a:pPr lvl="1"/>
            <a:endParaRPr lang="en-US" altLang="en-US" sz="1200" dirty="0"/>
          </a:p>
          <a:p>
            <a:r>
              <a:rPr lang="en-US" altLang="en-US" sz="2800" dirty="0"/>
              <a:t>The system will immediately email you a zip file that includes a “starter OPF” for every item included in the Excel sheet. </a:t>
            </a:r>
          </a:p>
        </p:txBody>
      </p:sp>
    </p:spTree>
    <p:extLst>
      <p:ext uri="{BB962C8B-B14F-4D97-AF65-F5344CB8AC3E}">
        <p14:creationId xmlns:p14="http://schemas.microsoft.com/office/powerpoint/2010/main" val="3886039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title"/>
          </p:nvPr>
        </p:nvSpPr>
        <p:spPr>
          <a:xfrm>
            <a:off x="381000" y="1981200"/>
            <a:ext cx="8229600" cy="1143000"/>
          </a:xfrm>
        </p:spPr>
        <p:txBody>
          <a:bodyPr/>
          <a:lstStyle/>
          <a:p>
            <a:r>
              <a:rPr lang="en-US" altLang="en-US"/>
              <a:t>File Validation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sz="4000" dirty="0"/>
              <a:t>New Validation Wizard</a:t>
            </a:r>
          </a:p>
        </p:txBody>
      </p:sp>
      <p:sp>
        <p:nvSpPr>
          <p:cNvPr id="5123" name="Content Placeholder 2"/>
          <p:cNvSpPr>
            <a:spLocks noGrp="1" noChangeArrowheads="1"/>
          </p:cNvSpPr>
          <p:nvPr>
            <p:ph idx="1"/>
          </p:nvPr>
        </p:nvSpPr>
        <p:spPr>
          <a:xfrm>
            <a:off x="457200" y="1828800"/>
            <a:ext cx="8229600" cy="4267200"/>
          </a:xfrm>
        </p:spPr>
        <p:txBody>
          <a:bodyPr/>
          <a:lstStyle/>
          <a:p>
            <a:pPr>
              <a:buFont typeface="Arial" charset="0"/>
              <a:buChar char="•"/>
            </a:pPr>
            <a:r>
              <a:rPr lang="en-US" altLang="en-US" sz="2800" dirty="0"/>
              <a:t>In early 2022, the NIMAC released a </a:t>
            </a:r>
            <a:r>
              <a:rPr lang="en-US" altLang="en-US" sz="2800" b="1" dirty="0"/>
              <a:t>new</a:t>
            </a:r>
            <a:r>
              <a:rPr lang="en-US" altLang="en-US" sz="2800" dirty="0"/>
              <a:t> validation wizard for publishers and vendors.</a:t>
            </a:r>
          </a:p>
          <a:p>
            <a:pPr>
              <a:buFont typeface="Arial" charset="0"/>
              <a:buChar char="•"/>
            </a:pPr>
            <a:r>
              <a:rPr lang="en-US" altLang="en-US" sz="2800" dirty="0"/>
              <a:t>This tool </a:t>
            </a:r>
            <a:r>
              <a:rPr lang="en-US" altLang="en-US" sz="2800" b="1" dirty="0"/>
              <a:t>replaced</a:t>
            </a:r>
            <a:r>
              <a:rPr lang="en-US" altLang="en-US" sz="2800" dirty="0"/>
              <a:t> the validation wizard that was developed in 2006.</a:t>
            </a:r>
          </a:p>
          <a:p>
            <a:pPr>
              <a:buFont typeface="Arial" charset="0"/>
              <a:buChar char="•"/>
            </a:pPr>
            <a:r>
              <a:rPr lang="en-US" altLang="en-US" sz="2800" dirty="0"/>
              <a:t>This new level of file validation was also implemented into the NIMAC online system.</a:t>
            </a:r>
          </a:p>
          <a:p>
            <a:pPr>
              <a:buFont typeface="Arial" charset="0"/>
              <a:buChar char="•"/>
            </a:pPr>
            <a:r>
              <a:rPr lang="en-US" altLang="en-US" sz="2800" dirty="0"/>
              <a:t>As in the past, we ask that publishers/vendors validate all files before submitting or uploading to the NIMAC.</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dirty="0"/>
              <a:t>NIMAS Validation</a:t>
            </a:r>
          </a:p>
        </p:txBody>
      </p:sp>
      <p:sp>
        <p:nvSpPr>
          <p:cNvPr id="5123" name="Content Placeholder 2"/>
          <p:cNvSpPr>
            <a:spLocks noGrp="1" noChangeArrowheads="1"/>
          </p:cNvSpPr>
          <p:nvPr>
            <p:ph idx="1"/>
          </p:nvPr>
        </p:nvSpPr>
        <p:spPr>
          <a:xfrm>
            <a:off x="457200" y="1828800"/>
            <a:ext cx="8229600" cy="4267200"/>
          </a:xfrm>
        </p:spPr>
        <p:txBody>
          <a:bodyPr/>
          <a:lstStyle/>
          <a:p>
            <a:pPr>
              <a:buFont typeface="Arial" charset="0"/>
              <a:buChar char="•"/>
            </a:pPr>
            <a:r>
              <a:rPr lang="en-US" altLang="en-US" sz="2800" dirty="0"/>
              <a:t>Files that fail automated validation will be rejected for upload by the system and in the batch delivery file processing. </a:t>
            </a:r>
          </a:p>
          <a:p>
            <a:pPr>
              <a:buFont typeface="Arial" charset="0"/>
              <a:buChar char="•"/>
            </a:pPr>
            <a:r>
              <a:rPr lang="en-US" altLang="en-US" sz="2800" dirty="0"/>
              <a:t>Validating files </a:t>
            </a:r>
            <a:r>
              <a:rPr lang="en-US" altLang="en-US" sz="2800" i="1" dirty="0"/>
              <a:t>before</a:t>
            </a:r>
            <a:r>
              <a:rPr lang="en-US" altLang="en-US" sz="2800" dirty="0"/>
              <a:t> upload or delivery can help save you time later. </a:t>
            </a:r>
          </a:p>
          <a:p>
            <a:pPr>
              <a:buFont typeface="Arial" charset="0"/>
              <a:buChar char="•"/>
            </a:pPr>
            <a:r>
              <a:rPr lang="en-US" altLang="en-US" sz="2800" dirty="0"/>
              <a:t>NIMAS validation has always ensured that the XML is well formed, that referenced images are present, and that the file validates to the NIMAS and MathML DTD (if MathML is present).</a:t>
            </a:r>
          </a:p>
          <a:p>
            <a:pPr>
              <a:buFont typeface="Arial" charset="0"/>
              <a:buChar char="•"/>
            </a:pPr>
            <a:endParaRPr lang="en-US" altLang="en-US" dirty="0"/>
          </a:p>
        </p:txBody>
      </p:sp>
    </p:spTree>
    <p:extLst>
      <p:ext uri="{BB962C8B-B14F-4D97-AF65-F5344CB8AC3E}">
        <p14:creationId xmlns:p14="http://schemas.microsoft.com/office/powerpoint/2010/main" val="4280798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New Validation Wizard Features</a:t>
            </a:r>
          </a:p>
        </p:txBody>
      </p:sp>
      <p:sp>
        <p:nvSpPr>
          <p:cNvPr id="8195" name="Content Placeholder 2"/>
          <p:cNvSpPr>
            <a:spLocks noGrp="1" noChangeArrowheads="1"/>
          </p:cNvSpPr>
          <p:nvPr>
            <p:ph idx="1"/>
          </p:nvPr>
        </p:nvSpPr>
        <p:spPr>
          <a:xfrm>
            <a:off x="457200" y="1676400"/>
            <a:ext cx="8229600" cy="4648200"/>
          </a:xfrm>
        </p:spPr>
        <p:txBody>
          <a:bodyPr/>
          <a:lstStyle/>
          <a:p>
            <a:pPr>
              <a:buFont typeface="Arial" charset="0"/>
              <a:buChar char="•"/>
            </a:pPr>
            <a:r>
              <a:rPr lang="en-US" altLang="en-US" sz="2800" dirty="0"/>
              <a:t>The new tool provides a much more thorough examination of the NIMAS file.</a:t>
            </a:r>
          </a:p>
          <a:p>
            <a:pPr>
              <a:buFont typeface="Arial" charset="0"/>
              <a:buChar char="•"/>
            </a:pPr>
            <a:r>
              <a:rPr lang="en-US" altLang="en-US" sz="2800" dirty="0"/>
              <a:t>In addition to the prior validation and file quality checks, the new tool also provides feedback related to missing or invalid OPF metadata. </a:t>
            </a:r>
          </a:p>
          <a:p>
            <a:pPr>
              <a:buFont typeface="Arial" charset="0"/>
              <a:buChar char="•"/>
            </a:pPr>
            <a:r>
              <a:rPr lang="en-US" altLang="en-US" sz="2800" dirty="0"/>
              <a:t>It can also detect some XML tagging errors and provide Best Practices feedback for some issues.  </a:t>
            </a:r>
          </a:p>
          <a:p>
            <a:pPr>
              <a:buFont typeface="Arial" charset="0"/>
              <a:buChar char="•"/>
            </a:pPr>
            <a:endParaRPr lang="en-US"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How to Use the Tool</a:t>
            </a:r>
          </a:p>
        </p:txBody>
      </p:sp>
      <p:sp>
        <p:nvSpPr>
          <p:cNvPr id="8195" name="Content Placeholder 2"/>
          <p:cNvSpPr>
            <a:spLocks noGrp="1" noChangeArrowheads="1"/>
          </p:cNvSpPr>
          <p:nvPr>
            <p:ph idx="1"/>
          </p:nvPr>
        </p:nvSpPr>
        <p:spPr>
          <a:xfrm>
            <a:off x="457200" y="1417638"/>
            <a:ext cx="8229600" cy="5165724"/>
          </a:xfrm>
        </p:spPr>
        <p:txBody>
          <a:bodyPr/>
          <a:lstStyle/>
          <a:p>
            <a:pPr>
              <a:buFont typeface="Arial" charset="0"/>
              <a:buChar char="•"/>
            </a:pPr>
            <a:r>
              <a:rPr lang="en-US" altLang="en-US" sz="2800" dirty="0"/>
              <a:t>Once you have installed the tool on your machine, just navigate to the location of the </a:t>
            </a:r>
            <a:r>
              <a:rPr lang="en-US" altLang="en-US" sz="2800" b="1" dirty="0"/>
              <a:t>zipped file</a:t>
            </a:r>
            <a:r>
              <a:rPr lang="en-US" altLang="en-US" sz="2800" dirty="0"/>
              <a:t> for the complete NIMAS file set. </a:t>
            </a:r>
          </a:p>
          <a:p>
            <a:pPr>
              <a:buFont typeface="Arial" charset="0"/>
              <a:buChar char="•"/>
            </a:pPr>
            <a:r>
              <a:rPr lang="en-US" altLang="en-US" sz="2800" dirty="0"/>
              <a:t>Then click the </a:t>
            </a:r>
            <a:r>
              <a:rPr lang="en-US" altLang="en-US" sz="2800" b="1" dirty="0"/>
              <a:t>Validate</a:t>
            </a:r>
            <a:r>
              <a:rPr lang="en-US" altLang="en-US" sz="2800" dirty="0"/>
              <a:t> button.</a:t>
            </a:r>
          </a:p>
          <a:p>
            <a:pPr>
              <a:buFont typeface="Arial" charset="0"/>
              <a:buChar char="•"/>
            </a:pPr>
            <a:r>
              <a:rPr lang="en-US" altLang="en-US" sz="2800" dirty="0"/>
              <a:t>When the validation is complete, the results will display on the screen.</a:t>
            </a:r>
          </a:p>
          <a:p>
            <a:pPr>
              <a:buFont typeface="Arial" charset="0"/>
              <a:buChar char="•"/>
            </a:pPr>
            <a:r>
              <a:rPr lang="en-US" altLang="en-US" sz="2800" dirty="0"/>
              <a:t>These results can also be exported as a .csv file, if desired. </a:t>
            </a:r>
          </a:p>
          <a:p>
            <a:pPr>
              <a:buFont typeface="Arial" charset="0"/>
              <a:buChar char="•"/>
            </a:pPr>
            <a:r>
              <a:rPr lang="en-US" altLang="en-US" sz="2800" dirty="0"/>
              <a:t>The NIMAC has not yet released the Mac version of the tool, but we are planning to release it this summer. </a:t>
            </a:r>
          </a:p>
          <a:p>
            <a:pPr>
              <a:buFont typeface="Arial" charset="0"/>
              <a:buChar char="•"/>
            </a:pPr>
            <a:endParaRPr lang="en-US" altLang="en-US" dirty="0"/>
          </a:p>
        </p:txBody>
      </p:sp>
    </p:spTree>
    <p:extLst>
      <p:ext uri="{BB962C8B-B14F-4D97-AF65-F5344CB8AC3E}">
        <p14:creationId xmlns:p14="http://schemas.microsoft.com/office/powerpoint/2010/main" val="883571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E7DE221-48F9-B562-5709-7DC642D720DD}"/>
              </a:ext>
            </a:extLst>
          </p:cNvPr>
          <p:cNvSpPr>
            <a:spLocks noGrp="1"/>
          </p:cNvSpPr>
          <p:nvPr>
            <p:ph type="title"/>
          </p:nvPr>
        </p:nvSpPr>
        <p:spPr>
          <a:xfrm>
            <a:off x="457200" y="274638"/>
            <a:ext cx="8229600" cy="1143000"/>
          </a:xfrm>
        </p:spPr>
        <p:txBody>
          <a:bodyPr/>
          <a:lstStyle/>
          <a:p>
            <a:r>
              <a:rPr lang="en-US" sz="4000" dirty="0"/>
              <a:t>Navigation to the Zipped File</a:t>
            </a:r>
          </a:p>
        </p:txBody>
      </p:sp>
      <p:pic>
        <p:nvPicPr>
          <p:cNvPr id="2" name="Picture 1" descr="Screen capture of validation wizard showing Browse button circle and location of the Validate button."/>
          <p:cNvPicPr>
            <a:picLocks noChangeAspect="1"/>
          </p:cNvPicPr>
          <p:nvPr/>
        </p:nvPicPr>
        <p:blipFill>
          <a:blip r:embed="rId2"/>
          <a:stretch>
            <a:fillRect/>
          </a:stretch>
        </p:blipFill>
        <p:spPr>
          <a:xfrm>
            <a:off x="862193" y="1600200"/>
            <a:ext cx="7419613" cy="4525963"/>
          </a:xfrm>
          <a:prstGeom prst="rect">
            <a:avLst/>
          </a:prstGeom>
          <a:noFill/>
        </p:spPr>
      </p:pic>
    </p:spTree>
    <p:extLst>
      <p:ext uri="{BB962C8B-B14F-4D97-AF65-F5344CB8AC3E}">
        <p14:creationId xmlns:p14="http://schemas.microsoft.com/office/powerpoint/2010/main" val="12888937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354B848-BDC1-6A99-60C0-042F3755DF4F}"/>
              </a:ext>
            </a:extLst>
          </p:cNvPr>
          <p:cNvSpPr>
            <a:spLocks noGrp="1"/>
          </p:cNvSpPr>
          <p:nvPr>
            <p:ph type="title"/>
          </p:nvPr>
        </p:nvSpPr>
        <p:spPr>
          <a:xfrm>
            <a:off x="457200" y="274638"/>
            <a:ext cx="8229600" cy="1143000"/>
          </a:xfrm>
        </p:spPr>
        <p:txBody>
          <a:bodyPr/>
          <a:lstStyle/>
          <a:p>
            <a:r>
              <a:rPr lang="en-US" sz="4000" dirty="0"/>
              <a:t>Validation in Progress . . .</a:t>
            </a:r>
          </a:p>
        </p:txBody>
      </p:sp>
      <p:pic>
        <p:nvPicPr>
          <p:cNvPr id="3" name="Picture 2" descr="Screen capture of validation in progress showing green indicator."/>
          <p:cNvPicPr>
            <a:picLocks noChangeAspect="1"/>
          </p:cNvPicPr>
          <p:nvPr/>
        </p:nvPicPr>
        <p:blipFill>
          <a:blip r:embed="rId2"/>
          <a:stretch>
            <a:fillRect/>
          </a:stretch>
        </p:blipFill>
        <p:spPr>
          <a:xfrm>
            <a:off x="965655" y="1600200"/>
            <a:ext cx="7212689" cy="4525963"/>
          </a:xfrm>
          <a:prstGeom prst="rect">
            <a:avLst/>
          </a:prstGeom>
          <a:noFill/>
        </p:spPr>
      </p:pic>
    </p:spTree>
    <p:extLst>
      <p:ext uri="{BB962C8B-B14F-4D97-AF65-F5344CB8AC3E}">
        <p14:creationId xmlns:p14="http://schemas.microsoft.com/office/powerpoint/2010/main" val="3274879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E77059B-499E-0AF3-B568-59E17BD2AB9B}"/>
              </a:ext>
            </a:extLst>
          </p:cNvPr>
          <p:cNvSpPr>
            <a:spLocks noGrp="1"/>
          </p:cNvSpPr>
          <p:nvPr>
            <p:ph type="title"/>
          </p:nvPr>
        </p:nvSpPr>
        <p:spPr>
          <a:xfrm>
            <a:off x="457200" y="274638"/>
            <a:ext cx="8229600" cy="1143000"/>
          </a:xfrm>
        </p:spPr>
        <p:txBody>
          <a:bodyPr/>
          <a:lstStyle/>
          <a:p>
            <a:r>
              <a:rPr lang="en-US" sz="4000" dirty="0"/>
              <a:t>Successful Validation Output</a:t>
            </a:r>
          </a:p>
        </p:txBody>
      </p:sp>
      <p:pic>
        <p:nvPicPr>
          <p:cNvPr id="2" name="Picture 1" descr="Screen capture of validation results screen showing successful validation with no errors, warnings or best practices output."/>
          <p:cNvPicPr>
            <a:picLocks noChangeAspect="1"/>
          </p:cNvPicPr>
          <p:nvPr/>
        </p:nvPicPr>
        <p:blipFill>
          <a:blip r:embed="rId2"/>
          <a:stretch>
            <a:fillRect/>
          </a:stretch>
        </p:blipFill>
        <p:spPr>
          <a:xfrm>
            <a:off x="936688" y="1600200"/>
            <a:ext cx="7270623" cy="4525963"/>
          </a:xfrm>
          <a:prstGeom prst="rect">
            <a:avLst/>
          </a:prstGeom>
          <a:noFill/>
        </p:spPr>
      </p:pic>
    </p:spTree>
    <p:extLst>
      <p:ext uri="{BB962C8B-B14F-4D97-AF65-F5344CB8AC3E}">
        <p14:creationId xmlns:p14="http://schemas.microsoft.com/office/powerpoint/2010/main" val="36504398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Types of Validation Output</a:t>
            </a:r>
          </a:p>
        </p:txBody>
      </p:sp>
      <p:sp>
        <p:nvSpPr>
          <p:cNvPr id="3" name="Content Placeholder 2"/>
          <p:cNvSpPr>
            <a:spLocks noGrp="1"/>
          </p:cNvSpPr>
          <p:nvPr>
            <p:ph idx="1"/>
          </p:nvPr>
        </p:nvSpPr>
        <p:spPr>
          <a:xfrm>
            <a:off x="457200" y="1752600"/>
            <a:ext cx="8229600" cy="4373563"/>
          </a:xfrm>
        </p:spPr>
        <p:txBody>
          <a:bodyPr/>
          <a:lstStyle/>
          <a:p>
            <a:r>
              <a:rPr lang="en-US" sz="2800" b="1" dirty="0"/>
              <a:t>Errors</a:t>
            </a:r>
            <a:r>
              <a:rPr lang="en-US" sz="2800" dirty="0"/>
              <a:t>: Must be corrected or file cannot be uploaded to NIMAC system.</a:t>
            </a:r>
          </a:p>
          <a:p>
            <a:r>
              <a:rPr lang="en-US" sz="2800" b="1" dirty="0"/>
              <a:t>Warnings</a:t>
            </a:r>
            <a:r>
              <a:rPr lang="en-US" sz="2800" dirty="0"/>
              <a:t>: Correction is recommended but not required.</a:t>
            </a:r>
          </a:p>
          <a:p>
            <a:r>
              <a:rPr lang="en-US" sz="2800" b="1" dirty="0"/>
              <a:t>Best Practice</a:t>
            </a:r>
            <a:r>
              <a:rPr lang="en-US" sz="2800" dirty="0"/>
              <a:t>: Information to consider in preparing NIMAS files.</a:t>
            </a:r>
          </a:p>
        </p:txBody>
      </p:sp>
    </p:spTree>
    <p:extLst>
      <p:ext uri="{BB962C8B-B14F-4D97-AF65-F5344CB8AC3E}">
        <p14:creationId xmlns:p14="http://schemas.microsoft.com/office/powerpoint/2010/main" val="2926222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0EE4D67-6C26-A8F6-81FF-97EB82C156EF}"/>
              </a:ext>
            </a:extLst>
          </p:cNvPr>
          <p:cNvSpPr>
            <a:spLocks noGrp="1"/>
          </p:cNvSpPr>
          <p:nvPr>
            <p:ph type="title"/>
          </p:nvPr>
        </p:nvSpPr>
        <p:spPr>
          <a:xfrm>
            <a:off x="457200" y="274638"/>
            <a:ext cx="8229600" cy="1143000"/>
          </a:xfrm>
        </p:spPr>
        <p:txBody>
          <a:bodyPr wrap="square" anchor="ctr">
            <a:normAutofit/>
          </a:bodyPr>
          <a:lstStyle/>
          <a:p>
            <a:r>
              <a:rPr lang="en-US" sz="4100" dirty="0"/>
              <a:t>Validation Output Showing Errors</a:t>
            </a:r>
          </a:p>
        </p:txBody>
      </p:sp>
      <p:pic>
        <p:nvPicPr>
          <p:cNvPr id="3" name="Picture 2" descr="Screen capture of validation output showing the number of errors, warnings and best practices issues at the top. The first column shows which issues are errors."/>
          <p:cNvPicPr>
            <a:picLocks noChangeAspect="1"/>
          </p:cNvPicPr>
          <p:nvPr/>
        </p:nvPicPr>
        <p:blipFill>
          <a:blip r:embed="rId2"/>
          <a:stretch>
            <a:fillRect/>
          </a:stretch>
        </p:blipFill>
        <p:spPr>
          <a:xfrm>
            <a:off x="494555" y="1600200"/>
            <a:ext cx="8154889" cy="4525963"/>
          </a:xfrm>
          <a:prstGeom prst="rect">
            <a:avLst/>
          </a:prstGeom>
          <a:noFill/>
        </p:spPr>
      </p:pic>
    </p:spTree>
    <p:extLst>
      <p:ext uri="{BB962C8B-B14F-4D97-AF65-F5344CB8AC3E}">
        <p14:creationId xmlns:p14="http://schemas.microsoft.com/office/powerpoint/2010/main" val="199390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noChangeArrowheads="1"/>
          </p:cNvSpPr>
          <p:nvPr>
            <p:ph type="title"/>
          </p:nvPr>
        </p:nvSpPr>
        <p:spPr/>
        <p:txBody>
          <a:bodyPr/>
          <a:lstStyle/>
          <a:p>
            <a:r>
              <a:rPr lang="en-US" altLang="en-US" sz="4000" dirty="0"/>
              <a:t>Corrupt Zip Files</a:t>
            </a:r>
          </a:p>
        </p:txBody>
      </p:sp>
      <p:sp>
        <p:nvSpPr>
          <p:cNvPr id="60419" name="Content Placeholder 2"/>
          <p:cNvSpPr>
            <a:spLocks noGrp="1" noChangeArrowheads="1"/>
          </p:cNvSpPr>
          <p:nvPr>
            <p:ph idx="1"/>
          </p:nvPr>
        </p:nvSpPr>
        <p:spPr>
          <a:xfrm>
            <a:off x="457200" y="1600200"/>
            <a:ext cx="8229600" cy="4525963"/>
          </a:xfrm>
        </p:spPr>
        <p:txBody>
          <a:bodyPr/>
          <a:lstStyle/>
          <a:p>
            <a:r>
              <a:rPr lang="en-US" altLang="en-US" sz="3000" dirty="0"/>
              <a:t>Occasionally files will fail upload or batch processing due to the zip files being corrupt. </a:t>
            </a:r>
          </a:p>
          <a:p>
            <a:r>
              <a:rPr lang="en-US" altLang="en-US" sz="3000" dirty="0"/>
              <a:t>After zipping your NIMAS file sets, it’s a good idea to check to ensure that the files were not corrupted during the compression process.</a:t>
            </a:r>
          </a:p>
          <a:p>
            <a:r>
              <a:rPr lang="en-US" altLang="en-US" sz="3000" dirty="0"/>
              <a:t>Just click on the zip file. If it opens, the file is probably okay and not corrupt.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noChangeArrowheads="1"/>
          </p:cNvSpPr>
          <p:nvPr>
            <p:ph type="title"/>
          </p:nvPr>
        </p:nvSpPr>
        <p:spPr>
          <a:xfrm>
            <a:off x="457200" y="2628900"/>
            <a:ext cx="8229600" cy="1600200"/>
          </a:xfrm>
        </p:spPr>
        <p:txBody>
          <a:bodyPr/>
          <a:lstStyle/>
          <a:p>
            <a:r>
              <a:rPr lang="en-US" altLang="en-US" dirty="0"/>
              <a:t>NIMAS File Creation Tips!</a:t>
            </a:r>
            <a:br>
              <a:rPr lang="en-US" altLang="en-US" dirty="0"/>
            </a:br>
            <a:endParaRPr lang="en-US"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noChangeArrowheads="1"/>
          </p:cNvSpPr>
          <p:nvPr>
            <p:ph type="title"/>
          </p:nvPr>
        </p:nvSpPr>
        <p:spPr/>
        <p:txBody>
          <a:bodyPr/>
          <a:lstStyle/>
          <a:p>
            <a:r>
              <a:rPr lang="en-US" altLang="en-US" sz="4000" dirty="0"/>
              <a:t>Tip #1: Remember to include the title page information in the XML </a:t>
            </a:r>
          </a:p>
        </p:txBody>
      </p:sp>
      <p:sp>
        <p:nvSpPr>
          <p:cNvPr id="62467" name="Content Placeholder 2"/>
          <p:cNvSpPr>
            <a:spLocks noGrp="1" noChangeArrowheads="1"/>
          </p:cNvSpPr>
          <p:nvPr>
            <p:ph idx="1"/>
          </p:nvPr>
        </p:nvSpPr>
        <p:spPr>
          <a:xfrm>
            <a:off x="457200" y="1905000"/>
            <a:ext cx="8229600" cy="4221163"/>
          </a:xfrm>
        </p:spPr>
        <p:txBody>
          <a:bodyPr/>
          <a:lstStyle/>
          <a:p>
            <a:r>
              <a:rPr lang="en-US" altLang="en-US" sz="2800" dirty="0"/>
              <a:t>The contents of the title page and/or cover must be provided in the XML file itself. </a:t>
            </a:r>
          </a:p>
          <a:p>
            <a:r>
              <a:rPr lang="en-US" altLang="en-US" sz="2800" dirty="0"/>
              <a:t>If the cover information is repeated on the title page, only the title page must be captured in the XML. </a:t>
            </a:r>
          </a:p>
          <a:p>
            <a:r>
              <a:rPr lang="en-US" altLang="en-US" sz="2800" dirty="0"/>
              <a:t>However, when bibliographic information such as the complete title, ISBN, publisher name, series or state edition </a:t>
            </a:r>
            <a:r>
              <a:rPr lang="en-US" altLang="en-US" sz="2800" b="1" dirty="0"/>
              <a:t>only</a:t>
            </a:r>
            <a:r>
              <a:rPr lang="en-US" altLang="en-US" sz="2800" dirty="0"/>
              <a:t> appears on the cover, the cover must be transcribed in the XML.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noChangeArrowheads="1"/>
          </p:cNvSpPr>
          <p:nvPr>
            <p:ph type="title"/>
          </p:nvPr>
        </p:nvSpPr>
        <p:spPr/>
        <p:txBody>
          <a:bodyPr/>
          <a:lstStyle/>
          <a:p>
            <a:r>
              <a:rPr lang="en-US" altLang="en-US" sz="4000" dirty="0"/>
              <a:t>Tip #2: Be sure your PDF includes all required information</a:t>
            </a:r>
          </a:p>
        </p:txBody>
      </p:sp>
      <p:sp>
        <p:nvSpPr>
          <p:cNvPr id="64515" name="Content Placeholder 2"/>
          <p:cNvSpPr>
            <a:spLocks noGrp="1" noChangeArrowheads="1"/>
          </p:cNvSpPr>
          <p:nvPr>
            <p:ph idx="1"/>
          </p:nvPr>
        </p:nvSpPr>
        <p:spPr>
          <a:xfrm>
            <a:off x="457200" y="1676400"/>
            <a:ext cx="8229600" cy="5029200"/>
          </a:xfrm>
        </p:spPr>
        <p:txBody>
          <a:bodyPr/>
          <a:lstStyle/>
          <a:p>
            <a:r>
              <a:rPr lang="en-US" altLang="en-US" sz="2800" dirty="0"/>
              <a:t>The title page and copyright page are </a:t>
            </a:r>
            <a:r>
              <a:rPr lang="en-US" altLang="en-US" sz="2800" b="1" dirty="0"/>
              <a:t>required.</a:t>
            </a:r>
            <a:r>
              <a:rPr lang="en-US" altLang="en-US" sz="2800" dirty="0"/>
              <a:t> </a:t>
            </a:r>
          </a:p>
          <a:p>
            <a:r>
              <a:rPr lang="en-US" altLang="en-US" sz="2800" dirty="0"/>
              <a:t>Specific data required in the PDF:</a:t>
            </a:r>
          </a:p>
          <a:p>
            <a:pPr lvl="1"/>
            <a:r>
              <a:rPr lang="en-US" altLang="en-US" dirty="0"/>
              <a:t>Complete title of book (including any subtitle or component title)</a:t>
            </a:r>
          </a:p>
          <a:p>
            <a:pPr lvl="1"/>
            <a:r>
              <a:rPr lang="en-US" altLang="en-US" dirty="0"/>
              <a:t>ISBN(s)</a:t>
            </a:r>
          </a:p>
          <a:p>
            <a:pPr lvl="1"/>
            <a:r>
              <a:rPr lang="en-US" altLang="en-US" dirty="0"/>
              <a:t>Copyright statement</a:t>
            </a:r>
          </a:p>
          <a:p>
            <a:pPr lvl="1"/>
            <a:r>
              <a:rPr lang="en-US" altLang="en-US" dirty="0"/>
              <a:t>Publisher imprint</a:t>
            </a:r>
          </a:p>
          <a:p>
            <a:r>
              <a:rPr lang="en-US" altLang="en-US" sz="2800" b="1" dirty="0"/>
              <a:t>If key information is found only on the cover(s), please include the covers in the PDF. </a:t>
            </a:r>
          </a:p>
          <a:p>
            <a:pPr lvl="1"/>
            <a:endParaRPr lang="en-US" altLang="en-US" sz="3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noChangeArrowheads="1"/>
          </p:cNvSpPr>
          <p:nvPr>
            <p:ph type="title"/>
          </p:nvPr>
        </p:nvSpPr>
        <p:spPr/>
        <p:txBody>
          <a:bodyPr/>
          <a:lstStyle/>
          <a:p>
            <a:r>
              <a:rPr lang="en-US" altLang="en-US" sz="4000" dirty="0"/>
              <a:t>Tip #3: Avoid large PDF file sizes</a:t>
            </a:r>
          </a:p>
        </p:txBody>
      </p:sp>
      <p:sp>
        <p:nvSpPr>
          <p:cNvPr id="50179" name="Content Placeholder 2"/>
          <p:cNvSpPr>
            <a:spLocks noGrp="1"/>
          </p:cNvSpPr>
          <p:nvPr>
            <p:ph idx="1"/>
          </p:nvPr>
        </p:nvSpPr>
        <p:spPr>
          <a:xfrm>
            <a:off x="457200" y="1600200"/>
            <a:ext cx="8229600" cy="4800600"/>
          </a:xfrm>
        </p:spPr>
        <p:txBody>
          <a:bodyPr/>
          <a:lstStyle/>
          <a:p>
            <a:pPr>
              <a:defRPr/>
            </a:pPr>
            <a:r>
              <a:rPr lang="en-US" altLang="en-US" sz="2800" dirty="0"/>
              <a:t>The PDF in the NIMAS file set is used only for file verification purposes. </a:t>
            </a:r>
          </a:p>
          <a:p>
            <a:pPr>
              <a:defRPr/>
            </a:pPr>
            <a:r>
              <a:rPr lang="en-US" altLang="en-US" sz="2800" dirty="0"/>
              <a:t>It is not used in the production of any accessible formats.</a:t>
            </a:r>
          </a:p>
          <a:p>
            <a:pPr>
              <a:defRPr/>
            </a:pPr>
            <a:r>
              <a:rPr lang="en-US" altLang="en-US" sz="2800" dirty="0"/>
              <a:t>No need to provide a high-quality PDF in the NIMAS file. </a:t>
            </a:r>
          </a:p>
          <a:p>
            <a:pPr>
              <a:defRPr/>
            </a:pPr>
            <a:r>
              <a:rPr lang="en-US" altLang="en-US" sz="2800" dirty="0"/>
              <a:t>A large PDF adds to download times but does not add value to the user. </a:t>
            </a:r>
          </a:p>
          <a:p>
            <a:pPr>
              <a:defRPr/>
            </a:pPr>
            <a:r>
              <a:rPr lang="en-US" altLang="en-US" sz="2800" dirty="0"/>
              <a:t>(Please also be sure not to send the PDF for the whole book—we can’t accept these.)</a:t>
            </a:r>
          </a:p>
          <a:p>
            <a:pPr marL="0" indent="0">
              <a:buFontTx/>
              <a:buNone/>
              <a:defRPr/>
            </a:pPr>
            <a:endParaRPr lang="en-US" altLang="en-US" dirty="0"/>
          </a:p>
          <a:p>
            <a:pPr>
              <a:defRPr/>
            </a:pPr>
            <a:endParaRPr lang="en-US" altLang="en-US" dirty="0"/>
          </a:p>
          <a:p>
            <a:pPr marL="0" indent="0">
              <a:buFontTx/>
              <a:buNone/>
              <a:defRPr/>
            </a:pPr>
            <a:endParaRPr lang="en-US"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noChangeArrowheads="1"/>
          </p:cNvSpPr>
          <p:nvPr>
            <p:ph type="title"/>
          </p:nvPr>
        </p:nvSpPr>
        <p:spPr/>
        <p:txBody>
          <a:bodyPr/>
          <a:lstStyle/>
          <a:p>
            <a:r>
              <a:rPr lang="en-US" altLang="en-US" sz="4000" dirty="0"/>
              <a:t>Tip #4: Do not include &lt;head /&gt; metadata in the XML file</a:t>
            </a:r>
          </a:p>
        </p:txBody>
      </p:sp>
      <p:sp>
        <p:nvSpPr>
          <p:cNvPr id="66563" name="Content Placeholder 2"/>
          <p:cNvSpPr>
            <a:spLocks noGrp="1" noChangeArrowheads="1"/>
          </p:cNvSpPr>
          <p:nvPr>
            <p:ph idx="1"/>
          </p:nvPr>
        </p:nvSpPr>
        <p:spPr>
          <a:xfrm>
            <a:off x="457200" y="1828800"/>
            <a:ext cx="8229600" cy="4297363"/>
          </a:xfrm>
        </p:spPr>
        <p:txBody>
          <a:bodyPr/>
          <a:lstStyle/>
          <a:p>
            <a:r>
              <a:rPr lang="en-US" altLang="en-US" sz="2800" dirty="0"/>
              <a:t>Please </a:t>
            </a:r>
            <a:r>
              <a:rPr lang="en-US" altLang="en-US" sz="2800" b="1" dirty="0"/>
              <a:t>do not</a:t>
            </a:r>
            <a:r>
              <a:rPr lang="en-US" altLang="en-US" sz="2800" dirty="0"/>
              <a:t> include metadata in the NIMAS XML file.</a:t>
            </a:r>
          </a:p>
          <a:p>
            <a:r>
              <a:rPr lang="en-US" altLang="en-US" sz="2800" dirty="0"/>
              <a:t>Metadata for NIMAS is supplied in the OPF.</a:t>
            </a:r>
          </a:p>
          <a:p>
            <a:r>
              <a:rPr lang="en-US" altLang="en-US" sz="2800" dirty="0"/>
              <a:t>The NIMAS specification calls for &lt;head /&gt;  to be </a:t>
            </a:r>
            <a:r>
              <a:rPr lang="en-US" altLang="en-US" sz="2800" b="1" dirty="0"/>
              <a:t>empty</a:t>
            </a:r>
            <a:r>
              <a:rPr lang="en-US" altLang="en-US" sz="2800" dirty="0"/>
              <a:t>.</a:t>
            </a:r>
          </a:p>
          <a:p>
            <a:r>
              <a:rPr lang="en-US" altLang="en-US" sz="2800" dirty="0"/>
              <a:t>Including non-NIMAS metadata in an XML header can delay certification.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noChangeArrowheads="1"/>
          </p:cNvSpPr>
          <p:nvPr>
            <p:ph type="title"/>
          </p:nvPr>
        </p:nvSpPr>
        <p:spPr/>
        <p:txBody>
          <a:bodyPr/>
          <a:lstStyle/>
          <a:p>
            <a:r>
              <a:rPr lang="en-US" altLang="en-US" sz="4000" dirty="0"/>
              <a:t>Tip #5: Check for (and remove) extraneous files in the zip file</a:t>
            </a:r>
          </a:p>
        </p:txBody>
      </p:sp>
      <p:sp>
        <p:nvSpPr>
          <p:cNvPr id="67587" name="Content Placeholder 2"/>
          <p:cNvSpPr>
            <a:spLocks noGrp="1" noChangeArrowheads="1"/>
          </p:cNvSpPr>
          <p:nvPr>
            <p:ph idx="1"/>
          </p:nvPr>
        </p:nvSpPr>
        <p:spPr>
          <a:xfrm>
            <a:off x="483220" y="1752600"/>
            <a:ext cx="8229600" cy="4343400"/>
          </a:xfrm>
        </p:spPr>
        <p:txBody>
          <a:bodyPr/>
          <a:lstStyle/>
          <a:p>
            <a:r>
              <a:rPr lang="en-US" altLang="en-US" sz="2800" dirty="0"/>
              <a:t>If a Mac computer is used to compress the file set, extraneous files may end up included in the zip archive.</a:t>
            </a:r>
          </a:p>
          <a:p>
            <a:r>
              <a:rPr lang="en-US" altLang="en-US" sz="2800" dirty="0"/>
              <a:t>These additional files can cause the OverDrive batch upload process to fail. </a:t>
            </a:r>
          </a:p>
          <a:p>
            <a:r>
              <a:rPr lang="en-US" altLang="en-US" sz="2800" dirty="0"/>
              <a:t>Please ensure that no additional Mac-generated files are added to the zip file.</a:t>
            </a:r>
          </a:p>
          <a:p>
            <a:r>
              <a:rPr lang="en-US" altLang="en-US" sz="2800" dirty="0"/>
              <a:t>Also be sure not to include any other file—such as a validation wizard screen shot—in the zip file.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noChangeArrowheads="1"/>
          </p:cNvSpPr>
          <p:nvPr>
            <p:ph type="title"/>
          </p:nvPr>
        </p:nvSpPr>
        <p:spPr>
          <a:xfrm>
            <a:off x="457200" y="2628900"/>
            <a:ext cx="8229600" cy="1600200"/>
          </a:xfrm>
        </p:spPr>
        <p:txBody>
          <a:bodyPr/>
          <a:lstStyle/>
          <a:p>
            <a:r>
              <a:rPr lang="en-US" altLang="en-US"/>
              <a:t>MathML Reminders</a:t>
            </a:r>
            <a:br>
              <a:rPr lang="en-US" altLang="en-US"/>
            </a:br>
            <a:endParaRPr lang="en-US"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noChangeArrowheads="1"/>
          </p:cNvSpPr>
          <p:nvPr>
            <p:ph type="title"/>
          </p:nvPr>
        </p:nvSpPr>
        <p:spPr/>
        <p:txBody>
          <a:bodyPr/>
          <a:lstStyle/>
          <a:p>
            <a:r>
              <a:rPr lang="en-US" altLang="en-US" sz="4000" dirty="0"/>
              <a:t>Providing MathML in NIMAS</a:t>
            </a:r>
          </a:p>
        </p:txBody>
      </p:sp>
      <p:sp>
        <p:nvSpPr>
          <p:cNvPr id="69635" name="Content Placeholder 2"/>
          <p:cNvSpPr>
            <a:spLocks noGrp="1" noChangeArrowheads="1"/>
          </p:cNvSpPr>
          <p:nvPr>
            <p:ph idx="1"/>
          </p:nvPr>
        </p:nvSpPr>
        <p:spPr>
          <a:xfrm>
            <a:off x="457200" y="1981200"/>
            <a:ext cx="8229600" cy="4144963"/>
          </a:xfrm>
        </p:spPr>
        <p:txBody>
          <a:bodyPr/>
          <a:lstStyle/>
          <a:p>
            <a:r>
              <a:rPr lang="en-US" altLang="en-US" sz="2800" dirty="0"/>
              <a:t>MathML is optional markup for NIMAS that makes math and scientific notation accessible.</a:t>
            </a:r>
          </a:p>
          <a:p>
            <a:endParaRPr lang="en-US" altLang="en-US" sz="1200" dirty="0"/>
          </a:p>
          <a:p>
            <a:r>
              <a:rPr lang="en-US" altLang="en-US" sz="2800" dirty="0"/>
              <a:t>A short </a:t>
            </a:r>
            <a:r>
              <a:rPr lang="en-US" altLang="en-US" sz="2800" dirty="0">
                <a:hlinkClick r:id="rId2"/>
              </a:rPr>
              <a:t>MathML in NIMAS</a:t>
            </a:r>
            <a:r>
              <a:rPr lang="en-US" altLang="en-US" sz="2800" dirty="0"/>
              <a:t> guidance document is provided on the NIMAC website which includes the information shared in the following slides.</a:t>
            </a:r>
          </a:p>
          <a:p>
            <a:endParaRPr lang="en-US" altLang="en-US" sz="1200" dirty="0"/>
          </a:p>
          <a:p>
            <a:r>
              <a:rPr lang="en-US" altLang="en-US" sz="2800" dirty="0"/>
              <a:t>Any file that includes MathML must include the correct declaration at the top of the XML file.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noChangeArrowheads="1"/>
          </p:cNvSpPr>
          <p:nvPr>
            <p:ph type="title"/>
          </p:nvPr>
        </p:nvSpPr>
        <p:spPr/>
        <p:txBody>
          <a:bodyPr/>
          <a:lstStyle/>
          <a:p>
            <a:r>
              <a:rPr lang="en-US" altLang="en-US" sz="4000" dirty="0"/>
              <a:t>MathML 3 declaration</a:t>
            </a:r>
          </a:p>
        </p:txBody>
      </p:sp>
      <p:sp>
        <p:nvSpPr>
          <p:cNvPr id="70659" name="Content Placeholder 2" descr="Required MathML declaration that should be included in all files that contain MathML 3"/>
          <p:cNvSpPr>
            <a:spLocks noGrp="1" noChangeArrowheads="1"/>
          </p:cNvSpPr>
          <p:nvPr>
            <p:ph idx="1"/>
          </p:nvPr>
        </p:nvSpPr>
        <p:spPr>
          <a:xfrm>
            <a:off x="457200" y="1752600"/>
            <a:ext cx="8229600" cy="4373563"/>
          </a:xfrm>
        </p:spPr>
        <p:txBody>
          <a:bodyPr/>
          <a:lstStyle/>
          <a:p>
            <a:pPr marL="0" indent="0">
              <a:buFontTx/>
              <a:buNone/>
            </a:pPr>
            <a:r>
              <a:rPr lang="en-US" altLang="en-US" sz="1700" dirty="0"/>
              <a:t>&lt;?xml version="1.0" encoding="UTF-8"?&gt;                                              </a:t>
            </a:r>
          </a:p>
          <a:p>
            <a:pPr marL="0" indent="0">
              <a:buFontTx/>
              <a:buNone/>
            </a:pPr>
            <a:r>
              <a:rPr lang="en-US" altLang="en-US" sz="1700" dirty="0"/>
              <a:t>&lt;!DOCTYPE </a:t>
            </a:r>
            <a:r>
              <a:rPr lang="en-US" altLang="en-US" sz="1700" dirty="0" err="1"/>
              <a:t>dtbook</a:t>
            </a:r>
            <a:r>
              <a:rPr lang="en-US" altLang="en-US" sz="1700" dirty="0"/>
              <a:t> PUBLIC "-//NISO//DTD </a:t>
            </a:r>
            <a:r>
              <a:rPr lang="en-US" altLang="en-US" sz="1700" dirty="0" err="1"/>
              <a:t>dtbook</a:t>
            </a:r>
            <a:r>
              <a:rPr lang="en-US" altLang="en-US" sz="1700" dirty="0"/>
              <a:t> 2005-3//EN"</a:t>
            </a:r>
          </a:p>
          <a:p>
            <a:pPr marL="0" indent="0">
              <a:buFontTx/>
              <a:buNone/>
            </a:pPr>
            <a:r>
              <a:rPr lang="en-US" altLang="en-US" sz="1700" dirty="0"/>
              <a:t>"</a:t>
            </a:r>
            <a:r>
              <a:rPr lang="en-US" altLang="en-US" sz="1700" u="sng" dirty="0">
                <a:hlinkClick r:id="rId2"/>
              </a:rPr>
              <a:t>http://www.daisy.org/z3986/2005/dtbook-2005-3.dtd</a:t>
            </a:r>
            <a:r>
              <a:rPr lang="en-US" altLang="en-US" sz="1700" dirty="0"/>
              <a:t>" [</a:t>
            </a:r>
          </a:p>
          <a:p>
            <a:pPr marL="0" indent="0">
              <a:buFontTx/>
              <a:buNone/>
            </a:pPr>
            <a:r>
              <a:rPr lang="en-US" altLang="en-US" sz="1700" dirty="0"/>
              <a:t>&lt;!ENTITY % </a:t>
            </a:r>
            <a:r>
              <a:rPr lang="en-US" altLang="en-US" sz="1700" dirty="0" err="1"/>
              <a:t>MATHML.prefixed</a:t>
            </a:r>
            <a:r>
              <a:rPr lang="en-US" altLang="en-US" sz="1700" dirty="0"/>
              <a:t> "INCLUDE" &gt;</a:t>
            </a:r>
          </a:p>
          <a:p>
            <a:pPr marL="0" indent="0">
              <a:buFontTx/>
              <a:buNone/>
            </a:pPr>
            <a:r>
              <a:rPr lang="en-US" altLang="en-US" sz="1700" dirty="0"/>
              <a:t>&lt;!ENTITY % </a:t>
            </a:r>
            <a:r>
              <a:rPr lang="en-US" altLang="en-US" sz="1700" dirty="0" err="1"/>
              <a:t>MATHML.prefix</a:t>
            </a:r>
            <a:r>
              <a:rPr lang="en-US" altLang="en-US" sz="1700" dirty="0"/>
              <a:t> "m"&gt;</a:t>
            </a:r>
          </a:p>
          <a:p>
            <a:pPr marL="0" indent="0">
              <a:buFontTx/>
              <a:buNone/>
            </a:pPr>
            <a:r>
              <a:rPr lang="en-US" altLang="en-US" sz="1700" dirty="0"/>
              <a:t>&lt;!ENTITY % mathML3 PUBLIC "-//W3C//DTD MathML 3.0//EN" "</a:t>
            </a:r>
            <a:r>
              <a:rPr lang="en-US" altLang="en-US" sz="1700" u="sng" dirty="0">
                <a:hlinkClick r:id="rId3"/>
              </a:rPr>
              <a:t>http://www.w3.org/Math/DTD/mathml3/mathml3.dtd</a:t>
            </a:r>
            <a:r>
              <a:rPr lang="en-US" altLang="en-US" sz="1700" dirty="0"/>
              <a:t>"&gt;</a:t>
            </a:r>
          </a:p>
          <a:p>
            <a:pPr marL="0" indent="0">
              <a:buFontTx/>
              <a:buNone/>
            </a:pPr>
            <a:r>
              <a:rPr lang="en-US" altLang="en-US" sz="1700" dirty="0"/>
              <a:t>                %mathML3;</a:t>
            </a:r>
          </a:p>
          <a:p>
            <a:pPr marL="0" indent="0">
              <a:buFontTx/>
              <a:buNone/>
            </a:pPr>
            <a:r>
              <a:rPr lang="en-US" altLang="en-US" sz="1700" dirty="0"/>
              <a:t>&lt;!ENTITY % </a:t>
            </a:r>
            <a:r>
              <a:rPr lang="en-US" altLang="en-US" sz="1700" dirty="0" err="1"/>
              <a:t>externalFlow</a:t>
            </a:r>
            <a:r>
              <a:rPr lang="en-US" altLang="en-US" sz="1700" dirty="0"/>
              <a:t> "| m:math"&gt;</a:t>
            </a:r>
          </a:p>
          <a:p>
            <a:pPr marL="0" indent="0">
              <a:buFontTx/>
              <a:buNone/>
            </a:pPr>
            <a:r>
              <a:rPr lang="en-US" altLang="en-US" sz="1700" dirty="0"/>
              <a:t>&lt;!ENTITY % </a:t>
            </a:r>
            <a:r>
              <a:rPr lang="en-US" altLang="en-US" sz="1700" dirty="0" err="1"/>
              <a:t>externalNamespaces</a:t>
            </a:r>
            <a:r>
              <a:rPr lang="en-US" altLang="en-US" sz="1700" dirty="0"/>
              <a:t> "</a:t>
            </a:r>
            <a:r>
              <a:rPr lang="en-US" altLang="en-US" sz="1700" dirty="0" err="1"/>
              <a:t>xmlns:m</a:t>
            </a:r>
            <a:r>
              <a:rPr lang="en-US" altLang="en-US" sz="1700" dirty="0"/>
              <a:t> CDATA #FIXED 'http://www.w3.org/1998/Math/MathML'"&gt;]&gt;</a:t>
            </a:r>
          </a:p>
          <a:p>
            <a:pPr marL="0" indent="0">
              <a:buFontTx/>
              <a:buNone/>
            </a:pPr>
            <a:r>
              <a:rPr lang="en-US" altLang="en-US" sz="1700" dirty="0"/>
              <a:t>&lt;</a:t>
            </a:r>
            <a:r>
              <a:rPr lang="en-US" altLang="en-US" sz="1700" dirty="0" err="1"/>
              <a:t>dtbook</a:t>
            </a:r>
            <a:r>
              <a:rPr lang="en-US" altLang="en-US" sz="1700" dirty="0"/>
              <a:t> version="2005-3" </a:t>
            </a:r>
            <a:r>
              <a:rPr lang="en-US" altLang="en-US" sz="1700" dirty="0" err="1"/>
              <a:t>xml:lang</a:t>
            </a:r>
            <a:r>
              <a:rPr lang="en-US" altLang="en-US" sz="1700" dirty="0"/>
              <a:t>="</a:t>
            </a:r>
            <a:r>
              <a:rPr lang="en-US" altLang="en-US" sz="1700" dirty="0" err="1"/>
              <a:t>en</a:t>
            </a:r>
            <a:r>
              <a:rPr lang="en-US" altLang="en-US" sz="1700" dirty="0"/>
              <a:t>-US" </a:t>
            </a:r>
            <a:r>
              <a:rPr lang="en-US" altLang="en-US" sz="1700" dirty="0" err="1"/>
              <a:t>xmlns</a:t>
            </a:r>
            <a:r>
              <a:rPr lang="en-US" altLang="en-US" sz="1700" dirty="0"/>
              <a:t>="</a:t>
            </a:r>
            <a:r>
              <a:rPr lang="en-US" altLang="en-US" sz="1700" u="sng" dirty="0">
                <a:hlinkClick r:id="rId4"/>
              </a:rPr>
              <a:t>http://www.daisy.org/z3986/2005/dtbook/</a:t>
            </a:r>
            <a:r>
              <a:rPr lang="en-US" altLang="en-US" sz="1700" dirty="0"/>
              <a:t>" </a:t>
            </a:r>
            <a:r>
              <a:rPr lang="en-US" altLang="en-US" sz="1700" dirty="0" err="1"/>
              <a:t>xmlns:m</a:t>
            </a:r>
            <a:r>
              <a:rPr lang="en-US" altLang="en-US" sz="1700" dirty="0"/>
              <a:t>="</a:t>
            </a:r>
            <a:r>
              <a:rPr lang="en-US" altLang="en-US" sz="1700" u="sng" dirty="0">
                <a:hlinkClick r:id="rId5"/>
              </a:rPr>
              <a:t>http://www.w3.org/1998/Math/MathML</a:t>
            </a:r>
            <a:r>
              <a:rPr lang="en-US" altLang="en-US" sz="1700" dirty="0"/>
              <a:t>"&gt;</a:t>
            </a:r>
          </a:p>
          <a:p>
            <a:pPr marL="0" indent="0">
              <a:buFontTx/>
              <a:buNone/>
            </a:pPr>
            <a:r>
              <a:rPr lang="en-US" altLang="en-US" sz="1600" dirty="0"/>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noChangeArrowheads="1"/>
          </p:cNvSpPr>
          <p:nvPr>
            <p:ph type="title"/>
          </p:nvPr>
        </p:nvSpPr>
        <p:spPr/>
        <p:txBody>
          <a:bodyPr/>
          <a:lstStyle/>
          <a:p>
            <a:r>
              <a:rPr lang="en-US" altLang="en-US" sz="4000" dirty="0"/>
              <a:t>MathML 2 declaration</a:t>
            </a:r>
          </a:p>
        </p:txBody>
      </p:sp>
      <p:sp>
        <p:nvSpPr>
          <p:cNvPr id="59395" name="Content Placeholder 2" descr="Required MathML declaration that must be included at the top of the XML file for any NIMAS XML file that includes MathML 2"/>
          <p:cNvSpPr>
            <a:spLocks noGrp="1"/>
          </p:cNvSpPr>
          <p:nvPr>
            <p:ph idx="1"/>
          </p:nvPr>
        </p:nvSpPr>
        <p:spPr>
          <a:xfrm>
            <a:off x="457200" y="1295400"/>
            <a:ext cx="6781800" cy="5181600"/>
          </a:xfrm>
        </p:spPr>
        <p:txBody>
          <a:bodyPr/>
          <a:lstStyle/>
          <a:p>
            <a:pPr marL="0" indent="0">
              <a:buFontTx/>
              <a:buNone/>
              <a:defRPr/>
            </a:pPr>
            <a:r>
              <a:rPr lang="en-US" sz="1200" dirty="0"/>
              <a:t>&lt;?xml version="1.0" encoding="UTF-8"?&gt;                                              </a:t>
            </a:r>
          </a:p>
          <a:p>
            <a:pPr marL="0" indent="0">
              <a:buFontTx/>
              <a:buNone/>
              <a:defRPr/>
            </a:pPr>
            <a:r>
              <a:rPr lang="en-US" sz="1200" dirty="0"/>
              <a:t>&lt;!DOCTYPE dtbook PUBLIC "-//NISO//DTD dtbook 2005-3//EN"</a:t>
            </a:r>
          </a:p>
          <a:p>
            <a:pPr marL="0" indent="0">
              <a:buFontTx/>
              <a:buNone/>
              <a:defRPr/>
            </a:pPr>
            <a:r>
              <a:rPr lang="en-US" sz="1200" dirty="0"/>
              <a:t>"</a:t>
            </a:r>
            <a:r>
              <a:rPr lang="en-US" sz="1200" u="sng" dirty="0">
                <a:hlinkClick r:id="rId2"/>
              </a:rPr>
              <a:t>http://www.daisy.org/z3986/2005/dtbook-2005-3.dtd</a:t>
            </a:r>
            <a:r>
              <a:rPr lang="en-US" sz="1200" dirty="0"/>
              <a:t>" [</a:t>
            </a:r>
          </a:p>
          <a:p>
            <a:pPr marL="0" indent="0">
              <a:buFontTx/>
              <a:buNone/>
              <a:defRPr/>
            </a:pPr>
            <a:r>
              <a:rPr lang="en-US" sz="1200" dirty="0"/>
              <a:t>  &lt;!ENTITY % MATHML.prefixed "INCLUDE" &gt;</a:t>
            </a:r>
          </a:p>
          <a:p>
            <a:pPr marL="0" indent="0">
              <a:buFontTx/>
              <a:buNone/>
              <a:defRPr/>
            </a:pPr>
            <a:r>
              <a:rPr lang="en-US" sz="1200" dirty="0"/>
              <a:t>  &lt;!ENTITY % MATHML.prefix "m"&gt;</a:t>
            </a:r>
          </a:p>
          <a:p>
            <a:pPr marL="0" indent="0">
              <a:buFontTx/>
              <a:buNone/>
              <a:defRPr/>
            </a:pPr>
            <a:r>
              <a:rPr lang="en-US" sz="1200" dirty="0"/>
              <a:t>  </a:t>
            </a:r>
            <a:r>
              <a:rPr lang="en-US" sz="1200" dirty="0">
                <a:solidFill>
                  <a:schemeClr val="tx2">
                    <a:lumMod val="60000"/>
                    <a:lumOff val="40000"/>
                  </a:schemeClr>
                </a:solidFill>
              </a:rPr>
              <a:t>&lt;!ENTITY % MATHML.Common.attrib</a:t>
            </a:r>
          </a:p>
          <a:p>
            <a:pPr marL="0" indent="0">
              <a:buFontTx/>
              <a:buNone/>
              <a:defRPr/>
            </a:pPr>
            <a:r>
              <a:rPr lang="en-US" sz="1200" dirty="0">
                <a:solidFill>
                  <a:schemeClr val="tx2">
                    <a:lumMod val="60000"/>
                    <a:lumOff val="40000"/>
                  </a:schemeClr>
                </a:solidFill>
              </a:rPr>
              <a:t>          "xlink:href    CDATA       #IMPLIED</a:t>
            </a:r>
          </a:p>
          <a:p>
            <a:pPr marL="0" indent="0">
              <a:buFontTx/>
              <a:buNone/>
              <a:defRPr/>
            </a:pPr>
            <a:r>
              <a:rPr lang="en-US" sz="1200" dirty="0">
                <a:solidFill>
                  <a:schemeClr val="tx2">
                    <a:lumMod val="60000"/>
                    <a:lumOff val="40000"/>
                  </a:schemeClr>
                </a:solidFill>
              </a:rPr>
              <a:t>          xlink:type     CDATA       #IMPLIED</a:t>
            </a:r>
          </a:p>
          <a:p>
            <a:pPr marL="0" indent="0">
              <a:buFontTx/>
              <a:buNone/>
              <a:defRPr/>
            </a:pPr>
            <a:r>
              <a:rPr lang="en-US" sz="1200" dirty="0">
                <a:solidFill>
                  <a:schemeClr val="tx2">
                    <a:lumMod val="60000"/>
                    <a:lumOff val="40000"/>
                  </a:schemeClr>
                </a:solidFill>
              </a:rPr>
              <a:t>          class          CDATA       #IMPLIED</a:t>
            </a:r>
          </a:p>
          <a:p>
            <a:pPr marL="0" indent="0">
              <a:buFontTx/>
              <a:buNone/>
              <a:defRPr/>
            </a:pPr>
            <a:r>
              <a:rPr lang="en-US" sz="1200" dirty="0">
                <a:solidFill>
                  <a:schemeClr val="tx2">
                    <a:lumMod val="60000"/>
                    <a:lumOff val="40000"/>
                  </a:schemeClr>
                </a:solidFill>
              </a:rPr>
              <a:t>          style          CDATA       #IMPLIED</a:t>
            </a:r>
          </a:p>
          <a:p>
            <a:pPr marL="0" indent="0">
              <a:buFontTx/>
              <a:buNone/>
              <a:defRPr/>
            </a:pPr>
            <a:r>
              <a:rPr lang="en-US" sz="1200" dirty="0">
                <a:solidFill>
                  <a:schemeClr val="tx2">
                    <a:lumMod val="60000"/>
                    <a:lumOff val="40000"/>
                  </a:schemeClr>
                </a:solidFill>
              </a:rPr>
              <a:t>          id             ID          #IMPLIED</a:t>
            </a:r>
          </a:p>
          <a:p>
            <a:pPr marL="0" indent="0">
              <a:buFontTx/>
              <a:buNone/>
              <a:defRPr/>
            </a:pPr>
            <a:r>
              <a:rPr lang="en-US" sz="1200" dirty="0">
                <a:solidFill>
                  <a:schemeClr val="tx2">
                    <a:lumMod val="60000"/>
                    <a:lumOff val="40000"/>
                  </a:schemeClr>
                </a:solidFill>
              </a:rPr>
              <a:t>          xref           IDREF       #IMPLIED</a:t>
            </a:r>
          </a:p>
          <a:p>
            <a:pPr marL="0" indent="0">
              <a:buFontTx/>
              <a:buNone/>
              <a:defRPr/>
            </a:pPr>
            <a:r>
              <a:rPr lang="en-US" sz="1200" dirty="0">
                <a:solidFill>
                  <a:schemeClr val="tx2">
                    <a:lumMod val="60000"/>
                    <a:lumOff val="40000"/>
                  </a:schemeClr>
                </a:solidFill>
              </a:rPr>
              <a:t>          other          CDATA       #IMPLIED</a:t>
            </a:r>
          </a:p>
          <a:p>
            <a:pPr marL="0" indent="0">
              <a:buFontTx/>
              <a:buNone/>
              <a:defRPr/>
            </a:pPr>
            <a:r>
              <a:rPr lang="en-US" sz="1200" dirty="0">
                <a:solidFill>
                  <a:schemeClr val="tx2">
                    <a:lumMod val="60000"/>
                    <a:lumOff val="40000"/>
                  </a:schemeClr>
                </a:solidFill>
              </a:rPr>
              <a:t>          xmlns:dtbook   CDATA       #FIXED 'http://www.daisy.org/z3986/2005/dtbook/'</a:t>
            </a:r>
          </a:p>
          <a:p>
            <a:pPr marL="0" indent="0">
              <a:buFontTx/>
              <a:buNone/>
              <a:defRPr/>
            </a:pPr>
            <a:r>
              <a:rPr lang="en-US" sz="1200" dirty="0">
                <a:solidFill>
                  <a:schemeClr val="tx2">
                    <a:lumMod val="60000"/>
                    <a:lumOff val="40000"/>
                  </a:schemeClr>
                </a:solidFill>
              </a:rPr>
              <a:t>          dtbook:smilref CDATA       #IMPLIED"  &gt;</a:t>
            </a:r>
          </a:p>
          <a:p>
            <a:pPr marL="0" indent="0">
              <a:buFontTx/>
              <a:buNone/>
              <a:defRPr/>
            </a:pPr>
            <a:r>
              <a:rPr lang="en-US" sz="1200" dirty="0"/>
              <a:t>  &lt;!ENTITY % mathML2 PUBLIC "-//W3C//DTD MathML 2.0//EN"</a:t>
            </a:r>
          </a:p>
          <a:p>
            <a:pPr marL="0" indent="0">
              <a:buFontTx/>
              <a:buNone/>
              <a:defRPr/>
            </a:pPr>
            <a:r>
              <a:rPr lang="en-US" sz="1200" dirty="0"/>
              <a:t>            "</a:t>
            </a:r>
            <a:r>
              <a:rPr lang="en-US" sz="1200" u="sng" dirty="0">
                <a:hlinkClick r:id="rId3"/>
              </a:rPr>
              <a:t>http://www.w3.org/Math/DTD/mathml2/mathml2.dtd</a:t>
            </a:r>
            <a:r>
              <a:rPr lang="en-US" sz="1200" dirty="0"/>
              <a:t>"  &gt;</a:t>
            </a:r>
          </a:p>
          <a:p>
            <a:pPr marL="0" indent="0">
              <a:buFontTx/>
              <a:buNone/>
              <a:defRPr/>
            </a:pPr>
            <a:r>
              <a:rPr lang="en-US" sz="1200" dirty="0"/>
              <a:t>  %mathML2;</a:t>
            </a:r>
          </a:p>
          <a:p>
            <a:pPr marL="0" indent="0">
              <a:buFontTx/>
              <a:buNone/>
              <a:defRPr/>
            </a:pPr>
            <a:r>
              <a:rPr lang="en-US" sz="1200" dirty="0"/>
              <a:t>  &lt;!ENTITY % externalFlow "| m:math"&gt;</a:t>
            </a:r>
          </a:p>
          <a:p>
            <a:pPr marL="0" indent="0">
              <a:buFontTx/>
              <a:buNone/>
              <a:defRPr/>
            </a:pPr>
            <a:r>
              <a:rPr lang="en-US" sz="1200" dirty="0"/>
              <a:t>  &lt;!ENTITY % externalNamespaces "xmlns:m CDATA #FIXED</a:t>
            </a:r>
          </a:p>
          <a:p>
            <a:pPr marL="0" indent="0">
              <a:buFontTx/>
              <a:buNone/>
              <a:defRPr/>
            </a:pPr>
            <a:r>
              <a:rPr lang="en-US" sz="1200" dirty="0"/>
              <a:t>  'http://www.w3.org/1998/Math/MathML'"&gt;]&gt; </a:t>
            </a:r>
          </a:p>
          <a:p>
            <a:pPr marL="0" indent="0">
              <a:buFontTx/>
              <a:buNone/>
              <a:defRPr/>
            </a:pPr>
            <a:r>
              <a:rPr lang="en-US" sz="1200" dirty="0"/>
              <a:t> &lt;dtbook version="2005-3" xml:lang="en-US" xmlns="</a:t>
            </a:r>
            <a:r>
              <a:rPr lang="en-US" sz="1200" u="sng" dirty="0">
                <a:hlinkClick r:id="rId4"/>
              </a:rPr>
              <a:t>http://www.daisy.org/z3986/2005/dtbook/</a:t>
            </a:r>
            <a:r>
              <a:rPr lang="en-US" sz="1200" dirty="0"/>
              <a:t>" xmlns:m="</a:t>
            </a:r>
            <a:r>
              <a:rPr lang="en-US" sz="1200" u="sng" dirty="0">
                <a:hlinkClick r:id="rId5"/>
              </a:rPr>
              <a:t>http://www.w3.org/1998/Math/MathML</a:t>
            </a:r>
            <a:r>
              <a:rPr lang="en-US" sz="1200" dirty="0"/>
              <a:t>"&gt;</a:t>
            </a:r>
          </a:p>
          <a:p>
            <a:pPr marL="0" indent="0">
              <a:buFontTx/>
              <a:buNone/>
              <a:defRPr/>
            </a:pPr>
            <a:r>
              <a:rPr lang="en-US" sz="1200" dirty="0"/>
              <a:t> </a:t>
            </a:r>
          </a:p>
          <a:p>
            <a:pPr marL="0" indent="0">
              <a:buFontTx/>
              <a:buNone/>
              <a:defRPr/>
            </a:pPr>
            <a:r>
              <a:rPr lang="en-US" sz="1200" dirty="0"/>
              <a:t> </a:t>
            </a:r>
          </a:p>
          <a:p>
            <a:pPr>
              <a:defRPr/>
            </a:pPr>
            <a:endParaRPr lang="en-US"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noChangeArrowheads="1"/>
          </p:cNvSpPr>
          <p:nvPr>
            <p:ph type="title"/>
          </p:nvPr>
        </p:nvSpPr>
        <p:spPr/>
        <p:txBody>
          <a:bodyPr/>
          <a:lstStyle/>
          <a:p>
            <a:r>
              <a:rPr lang="en-US" altLang="en-US" sz="4000" dirty="0"/>
              <a:t>MathML fallback images</a:t>
            </a:r>
          </a:p>
        </p:txBody>
      </p:sp>
      <p:sp>
        <p:nvSpPr>
          <p:cNvPr id="59395" name="Content Placeholder 2"/>
          <p:cNvSpPr>
            <a:spLocks noGrp="1"/>
          </p:cNvSpPr>
          <p:nvPr>
            <p:ph idx="1"/>
          </p:nvPr>
        </p:nvSpPr>
        <p:spPr>
          <a:xfrm>
            <a:off x="457200" y="1447800"/>
            <a:ext cx="8229600" cy="5135562"/>
          </a:xfrm>
        </p:spPr>
        <p:txBody>
          <a:bodyPr/>
          <a:lstStyle/>
          <a:p>
            <a:pPr>
              <a:defRPr/>
            </a:pPr>
            <a:r>
              <a:rPr lang="en-US" altLang="en-US" sz="2800" dirty="0"/>
              <a:t>When MathML is provided in the NIMAS file, it is still required that fallback images for the math expressions be provided in the file set.</a:t>
            </a:r>
          </a:p>
          <a:p>
            <a:pPr>
              <a:defRPr/>
            </a:pPr>
            <a:r>
              <a:rPr lang="en-US" altLang="en-US" sz="2800" dirty="0"/>
              <a:t>The image files should be 300 dpi.</a:t>
            </a:r>
          </a:p>
          <a:p>
            <a:pPr>
              <a:defRPr/>
            </a:pPr>
            <a:r>
              <a:rPr lang="en-US" altLang="en-US" sz="2800" dirty="0"/>
              <a:t>Fallback images are referenced on the altimg attribute of the math tags. </a:t>
            </a:r>
          </a:p>
          <a:p>
            <a:pPr marL="400050" lvl="1" indent="0">
              <a:buFontTx/>
              <a:buNone/>
              <a:defRPr/>
            </a:pPr>
            <a:endParaRPr lang="en-US" altLang="en-US" sz="1200" dirty="0"/>
          </a:p>
          <a:p>
            <a:pPr marL="400050" lvl="1" indent="0">
              <a:buFontTx/>
              <a:buNone/>
              <a:defRPr/>
            </a:pPr>
            <a:r>
              <a:rPr lang="en-US" altLang="en-US" dirty="0"/>
              <a:t>Example:</a:t>
            </a:r>
          </a:p>
          <a:p>
            <a:pPr marL="400050" lvl="1" indent="0">
              <a:buFontTx/>
              <a:buNone/>
              <a:defRPr/>
            </a:pPr>
            <a:r>
              <a:rPr lang="en-US" altLang="en-US" sz="2500" dirty="0"/>
              <a:t>&lt;m:math </a:t>
            </a:r>
            <a:r>
              <a:rPr lang="en-US" altLang="en-US" sz="2500" b="1" dirty="0">
                <a:solidFill>
                  <a:schemeClr val="tx2">
                    <a:lumMod val="60000"/>
                    <a:lumOff val="40000"/>
                  </a:schemeClr>
                </a:solidFill>
              </a:rPr>
              <a:t>altimg="./images/thruout/Equationp23.jpg" </a:t>
            </a:r>
            <a:r>
              <a:rPr lang="en-US" altLang="en-US" sz="2500" dirty="0"/>
              <a:t>alttext=""&gt;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noChangeArrowheads="1"/>
          </p:cNvSpPr>
          <p:nvPr>
            <p:ph type="title"/>
          </p:nvPr>
        </p:nvSpPr>
        <p:spPr/>
        <p:txBody>
          <a:bodyPr/>
          <a:lstStyle/>
          <a:p>
            <a:r>
              <a:rPr lang="en-US" altLang="en-US" sz="4000" dirty="0"/>
              <a:t>MathML </a:t>
            </a:r>
            <a:r>
              <a:rPr lang="en-US" altLang="en-US" sz="4000" dirty="0" err="1"/>
              <a:t>alttext</a:t>
            </a:r>
            <a:r>
              <a:rPr lang="en-US" altLang="en-US" sz="4000" dirty="0"/>
              <a:t> attribute</a:t>
            </a:r>
          </a:p>
        </p:txBody>
      </p:sp>
      <p:sp>
        <p:nvSpPr>
          <p:cNvPr id="59395" name="Content Placeholder 2"/>
          <p:cNvSpPr>
            <a:spLocks noGrp="1"/>
          </p:cNvSpPr>
          <p:nvPr>
            <p:ph idx="1"/>
          </p:nvPr>
        </p:nvSpPr>
        <p:spPr>
          <a:xfrm>
            <a:off x="457200" y="1447800"/>
            <a:ext cx="8229600" cy="5029200"/>
          </a:xfrm>
        </p:spPr>
        <p:txBody>
          <a:bodyPr/>
          <a:lstStyle/>
          <a:p>
            <a:pPr>
              <a:defRPr/>
            </a:pPr>
            <a:r>
              <a:rPr lang="en-US" altLang="en-US" sz="2800" dirty="0"/>
              <a:t>Alt text is not required for MathML. </a:t>
            </a:r>
          </a:p>
          <a:p>
            <a:pPr>
              <a:defRPr/>
            </a:pPr>
            <a:r>
              <a:rPr lang="en-US" altLang="en-US" sz="2800" dirty="0"/>
              <a:t>However, the alttext attribute is required to be present on the math tags. For example:</a:t>
            </a:r>
          </a:p>
          <a:p>
            <a:pPr marL="400050" lvl="1" indent="0">
              <a:buFontTx/>
              <a:buNone/>
              <a:defRPr/>
            </a:pPr>
            <a:endParaRPr lang="en-US" altLang="en-US" sz="2200" dirty="0"/>
          </a:p>
          <a:p>
            <a:pPr marL="400050" lvl="1" indent="0">
              <a:buFontTx/>
              <a:buNone/>
              <a:defRPr/>
            </a:pPr>
            <a:r>
              <a:rPr lang="en-US" altLang="en-US" sz="2200" dirty="0"/>
              <a:t>&lt;m:math altimg="./images/ch1/equationp32.jpg"</a:t>
            </a:r>
            <a:r>
              <a:rPr lang="en-US" altLang="en-US" sz="2200" b="1" dirty="0">
                <a:solidFill>
                  <a:schemeClr val="tx2">
                    <a:lumMod val="60000"/>
                    <a:lumOff val="40000"/>
                  </a:schemeClr>
                </a:solidFill>
              </a:rPr>
              <a:t> alttext=""</a:t>
            </a:r>
            <a:r>
              <a:rPr lang="en-US" altLang="en-US" sz="2200" dirty="0"/>
              <a:t>&gt;</a:t>
            </a:r>
          </a:p>
          <a:p>
            <a:pPr marL="400050" lvl="1" indent="0">
              <a:buFontTx/>
              <a:buNone/>
              <a:defRPr/>
            </a:pPr>
            <a:endParaRPr lang="en-US" altLang="en-US" sz="2200" dirty="0"/>
          </a:p>
          <a:p>
            <a:pPr>
              <a:defRPr/>
            </a:pPr>
            <a:r>
              <a:rPr lang="en-US" altLang="en-US" sz="2800" dirty="0"/>
              <a:t>Unless you are including a description of the math expression, leave the attribute empty.</a:t>
            </a:r>
          </a:p>
          <a:p>
            <a:pPr>
              <a:defRPr/>
            </a:pPr>
            <a:r>
              <a:rPr lang="en-US" altLang="en-US" sz="2800" dirty="0"/>
              <a:t>Please do not include placeholder text, such as “math” or the image file name.  </a:t>
            </a:r>
          </a:p>
          <a:p>
            <a:pPr marL="400050" lvl="1" indent="0">
              <a:buFontTx/>
              <a:buNone/>
              <a:defRPr/>
            </a:pPr>
            <a:endParaRPr lang="en-US" altLang="en-US" dirty="0"/>
          </a:p>
          <a:p>
            <a:pPr marL="400050" lvl="1" indent="0">
              <a:buFontTx/>
              <a:buNone/>
              <a:defRPr/>
            </a:pPr>
            <a:endParaRPr lang="en-US" altLang="en-US" sz="2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noChangeArrowheads="1"/>
          </p:cNvSpPr>
          <p:nvPr>
            <p:ph type="title"/>
          </p:nvPr>
        </p:nvSpPr>
        <p:spPr>
          <a:xfrm>
            <a:off x="457200" y="2286000"/>
            <a:ext cx="8229600" cy="2057400"/>
          </a:xfrm>
        </p:spPr>
        <p:txBody>
          <a:bodyPr/>
          <a:lstStyle/>
          <a:p>
            <a:br>
              <a:rPr lang="en-US" altLang="en-US" dirty="0"/>
            </a:br>
            <a:r>
              <a:rPr lang="en-US" altLang="en-US" dirty="0"/>
              <a:t>Delivering Files: </a:t>
            </a:r>
            <a:br>
              <a:rPr lang="en-US" altLang="en-US" dirty="0"/>
            </a:br>
            <a:r>
              <a:rPr lang="en-US" altLang="en-US" dirty="0"/>
              <a:t>Batch Delivery Procedures </a:t>
            </a:r>
            <a:br>
              <a:rPr lang="en-US" altLang="en-US" dirty="0"/>
            </a:br>
            <a:endParaRPr lang="en-US"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Upload &amp; Batch Delivery</a:t>
            </a:r>
          </a:p>
        </p:txBody>
      </p:sp>
      <p:sp>
        <p:nvSpPr>
          <p:cNvPr id="76803" name="Content Placeholder 2"/>
          <p:cNvSpPr>
            <a:spLocks noGrp="1" noChangeArrowheads="1"/>
          </p:cNvSpPr>
          <p:nvPr>
            <p:ph idx="1"/>
          </p:nvPr>
        </p:nvSpPr>
        <p:spPr>
          <a:xfrm>
            <a:off x="457200" y="1905000"/>
            <a:ext cx="8229600" cy="4419600"/>
          </a:xfrm>
        </p:spPr>
        <p:txBody>
          <a:bodyPr/>
          <a:lstStyle/>
          <a:p>
            <a:r>
              <a:rPr lang="en-US" altLang="en-US" sz="2800" dirty="0"/>
              <a:t>Files up to 300MB each can be manually uploaded to the NIMAC system by logging into your publisher or vendor account. </a:t>
            </a:r>
          </a:p>
          <a:p>
            <a:r>
              <a:rPr lang="en-US" altLang="en-US" sz="2800" dirty="0"/>
              <a:t>However, due to upload times, you may want to consider delivering files over 250MB by FTP.</a:t>
            </a:r>
          </a:p>
          <a:p>
            <a:r>
              <a:rPr lang="en-US" altLang="en-US" sz="2800" dirty="0"/>
              <a:t>There is no minimum or maximum file size for submitting files by FTP.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noChangeArrowheads="1"/>
          </p:cNvSpPr>
          <p:nvPr>
            <p:ph type="title"/>
          </p:nvPr>
        </p:nvSpPr>
        <p:spPr/>
        <p:txBody>
          <a:bodyPr/>
          <a:lstStyle/>
          <a:p>
            <a:r>
              <a:rPr lang="en-US" altLang="en-US" sz="4000" dirty="0"/>
              <a:t>Delivering files by FTP</a:t>
            </a:r>
          </a:p>
        </p:txBody>
      </p:sp>
      <p:sp>
        <p:nvSpPr>
          <p:cNvPr id="7171" name="Content Placeholder 2"/>
          <p:cNvSpPr>
            <a:spLocks noGrp="1"/>
          </p:cNvSpPr>
          <p:nvPr>
            <p:ph idx="1"/>
          </p:nvPr>
        </p:nvSpPr>
        <p:spPr>
          <a:xfrm>
            <a:off x="457200" y="1524000"/>
            <a:ext cx="8229600" cy="4876800"/>
          </a:xfrm>
        </p:spPr>
        <p:txBody>
          <a:bodyPr/>
          <a:lstStyle/>
          <a:p>
            <a:pPr>
              <a:defRPr/>
            </a:pPr>
            <a:r>
              <a:rPr lang="en-US" altLang="en-US" sz="2800" dirty="0"/>
              <a:t>Files that are over 300 MB must be delivered directly to our system vendor, OverDrive, by SFTP. </a:t>
            </a:r>
          </a:p>
          <a:p>
            <a:pPr>
              <a:defRPr/>
            </a:pPr>
            <a:r>
              <a:rPr lang="en-US" altLang="en-US" sz="2800" dirty="0"/>
              <a:t>The host location of the FTP is:</a:t>
            </a:r>
          </a:p>
          <a:p>
            <a:pPr marL="0" indent="0">
              <a:buFontTx/>
              <a:buNone/>
              <a:defRPr/>
            </a:pPr>
            <a:r>
              <a:rPr lang="en-US" sz="2800" dirty="0"/>
              <a:t>	</a:t>
            </a:r>
            <a:r>
              <a:rPr lang="en-US" sz="2800" b="1" dirty="0"/>
              <a:t>transfer.overdrive.com </a:t>
            </a:r>
          </a:p>
          <a:p>
            <a:pPr>
              <a:defRPr/>
            </a:pPr>
            <a:r>
              <a:rPr lang="en-US" altLang="en-US" sz="2800" dirty="0"/>
              <a:t>If you do not yet have an FTP login, you can request one by emailing OverDrive:  </a:t>
            </a:r>
          </a:p>
          <a:p>
            <a:pPr marL="0" indent="0">
              <a:buFontTx/>
              <a:buNone/>
              <a:defRPr/>
            </a:pPr>
            <a:r>
              <a:rPr lang="en-US" altLang="en-US" sz="2800" dirty="0"/>
              <a:t>	</a:t>
            </a:r>
            <a:r>
              <a:rPr lang="en-US" altLang="en-US" sz="2800" b="1" dirty="0">
                <a:hlinkClick r:id="rId2"/>
              </a:rPr>
              <a:t>nimac-s</a:t>
            </a:r>
            <a:r>
              <a:rPr lang="en-US" sz="2800" b="1" dirty="0">
                <a:hlinkClick r:id="rId2"/>
              </a:rPr>
              <a:t>upport@overdrive.com</a:t>
            </a:r>
            <a:r>
              <a:rPr lang="en-US" sz="2800" b="1" dirty="0"/>
              <a:t> </a:t>
            </a:r>
            <a:endParaRPr lang="en-US" altLang="en-US" sz="2800" b="1"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noChangeArrowheads="1"/>
          </p:cNvSpPr>
          <p:nvPr>
            <p:ph type="title"/>
          </p:nvPr>
        </p:nvSpPr>
        <p:spPr/>
        <p:txBody>
          <a:bodyPr/>
          <a:lstStyle/>
          <a:p>
            <a:r>
              <a:rPr lang="en-US" altLang="en-US" sz="4000" dirty="0"/>
              <a:t>Requesting FTP Access</a:t>
            </a:r>
          </a:p>
        </p:txBody>
      </p:sp>
      <p:sp>
        <p:nvSpPr>
          <p:cNvPr id="78851" name="Content Placeholder 2"/>
          <p:cNvSpPr>
            <a:spLocks noGrp="1" noChangeArrowheads="1"/>
          </p:cNvSpPr>
          <p:nvPr>
            <p:ph idx="1"/>
          </p:nvPr>
        </p:nvSpPr>
        <p:spPr>
          <a:xfrm>
            <a:off x="457200" y="1371600"/>
            <a:ext cx="8229600" cy="4754563"/>
          </a:xfrm>
        </p:spPr>
        <p:txBody>
          <a:bodyPr/>
          <a:lstStyle/>
          <a:p>
            <a:r>
              <a:rPr lang="en-US" altLang="en-US" sz="2800" dirty="0"/>
              <a:t>In your request, include your NIMAC login ID for the publisher’s account. </a:t>
            </a:r>
          </a:p>
          <a:p>
            <a:r>
              <a:rPr lang="en-US" altLang="en-US" sz="2800" dirty="0"/>
              <a:t>If you are a publisher, we recommend that you create NIMAC “sub user” accounts for your vendors so they can request their own FTP login.</a:t>
            </a:r>
          </a:p>
          <a:p>
            <a:r>
              <a:rPr lang="en-US" altLang="en-US" sz="2800" dirty="0"/>
              <a:t>If you are vendor, you will need a separate FTP login for each publisher account that you work with.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noChangeArrowheads="1"/>
          </p:cNvSpPr>
          <p:nvPr>
            <p:ph type="title"/>
          </p:nvPr>
        </p:nvSpPr>
        <p:spPr/>
        <p:txBody>
          <a:bodyPr/>
          <a:lstStyle/>
          <a:p>
            <a:r>
              <a:rPr lang="en-US" altLang="en-US" sz="4000" dirty="0"/>
              <a:t>Important Note: </a:t>
            </a:r>
            <a:br>
              <a:rPr lang="en-US" altLang="en-US" sz="4000" dirty="0"/>
            </a:br>
            <a:r>
              <a:rPr lang="en-US" altLang="en-US" sz="4000" dirty="0"/>
              <a:t>Don’t submit files inside folders</a:t>
            </a:r>
          </a:p>
        </p:txBody>
      </p:sp>
      <p:sp>
        <p:nvSpPr>
          <p:cNvPr id="80899" name="Content Placeholder 2"/>
          <p:cNvSpPr>
            <a:spLocks noGrp="1" noChangeArrowheads="1"/>
          </p:cNvSpPr>
          <p:nvPr>
            <p:ph idx="1"/>
          </p:nvPr>
        </p:nvSpPr>
        <p:spPr>
          <a:xfrm>
            <a:off x="457200" y="2286000"/>
            <a:ext cx="8229600" cy="3840163"/>
          </a:xfrm>
        </p:spPr>
        <p:txBody>
          <a:bodyPr/>
          <a:lstStyle/>
          <a:p>
            <a:r>
              <a:rPr lang="en-US" altLang="en-US" sz="2800" dirty="0"/>
              <a:t>When delivering NIMAS files by FTP, place files in the ROOT directory of the FTP only. </a:t>
            </a:r>
          </a:p>
          <a:p>
            <a:endParaRPr lang="en-US" altLang="en-US" sz="1200" dirty="0"/>
          </a:p>
          <a:p>
            <a:r>
              <a:rPr lang="en-US" altLang="en-US" sz="2800" dirty="0"/>
              <a:t>Do not use folders or subfolders on the FTP.</a:t>
            </a:r>
          </a:p>
          <a:p>
            <a:endParaRPr lang="en-US" altLang="en-US" sz="1200" dirty="0"/>
          </a:p>
          <a:p>
            <a:r>
              <a:rPr lang="en-US" altLang="en-US" sz="2800" dirty="0"/>
              <a:t>The automated batch process cannot detect files that are delivered inside folders.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noChangeArrowheads="1"/>
          </p:cNvSpPr>
          <p:nvPr>
            <p:ph type="title"/>
          </p:nvPr>
        </p:nvSpPr>
        <p:spPr>
          <a:xfrm>
            <a:off x="457200" y="2286000"/>
            <a:ext cx="8229600" cy="1143000"/>
          </a:xfrm>
        </p:spPr>
        <p:txBody>
          <a:bodyPr/>
          <a:lstStyle/>
          <a:p>
            <a:r>
              <a:rPr lang="en-US" altLang="en-US"/>
              <a:t>The Daily Batch Delivery Report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p:txBody>
          <a:bodyPr/>
          <a:lstStyle/>
          <a:p>
            <a:r>
              <a:rPr lang="en-US" altLang="en-US" sz="4000" dirty="0"/>
              <a:t>Batch Delivery Report</a:t>
            </a:r>
          </a:p>
        </p:txBody>
      </p:sp>
      <p:sp>
        <p:nvSpPr>
          <p:cNvPr id="82947" name="Content Placeholder 2"/>
          <p:cNvSpPr>
            <a:spLocks noGrp="1" noChangeArrowheads="1"/>
          </p:cNvSpPr>
          <p:nvPr>
            <p:ph idx="1"/>
          </p:nvPr>
        </p:nvSpPr>
        <p:spPr>
          <a:xfrm>
            <a:off x="457200" y="1752600"/>
            <a:ext cx="8229600" cy="4495800"/>
          </a:xfrm>
        </p:spPr>
        <p:txBody>
          <a:bodyPr/>
          <a:lstStyle/>
          <a:p>
            <a:r>
              <a:rPr lang="en-US" altLang="en-US" sz="2800" dirty="0"/>
              <a:t>FTP deliveries are processed overnight.</a:t>
            </a:r>
          </a:p>
          <a:p>
            <a:r>
              <a:rPr lang="en-US" altLang="en-US" sz="2800" dirty="0"/>
              <a:t>The next morning, you will receive an automated report that details the processing results.</a:t>
            </a:r>
          </a:p>
          <a:p>
            <a:r>
              <a:rPr lang="en-US" altLang="en-US" sz="2800" dirty="0"/>
              <a:t>This report will go to the user whose email is associated with the FTP login. </a:t>
            </a:r>
          </a:p>
          <a:p>
            <a:r>
              <a:rPr lang="en-US" altLang="en-US" sz="2800" dirty="0"/>
              <a:t>If you are a vendor that supplies files for multiple publishers, you will receive a separate report for each publisher.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noChangeArrowheads="1"/>
          </p:cNvSpPr>
          <p:nvPr>
            <p:ph type="title"/>
          </p:nvPr>
        </p:nvSpPr>
        <p:spPr/>
        <p:txBody>
          <a:bodyPr/>
          <a:lstStyle/>
          <a:p>
            <a:r>
              <a:rPr lang="en-US" altLang="en-US" sz="4000" dirty="0"/>
              <a:t>Note: Be sure to read the report</a:t>
            </a:r>
          </a:p>
        </p:txBody>
      </p:sp>
      <p:sp>
        <p:nvSpPr>
          <p:cNvPr id="83971" name="Content Placeholder 2"/>
          <p:cNvSpPr>
            <a:spLocks noGrp="1" noChangeArrowheads="1"/>
          </p:cNvSpPr>
          <p:nvPr>
            <p:ph idx="1"/>
          </p:nvPr>
        </p:nvSpPr>
        <p:spPr>
          <a:xfrm>
            <a:off x="457200" y="1600200"/>
            <a:ext cx="8229600" cy="4525963"/>
          </a:xfrm>
        </p:spPr>
        <p:txBody>
          <a:bodyPr/>
          <a:lstStyle/>
          <a:p>
            <a:r>
              <a:rPr lang="en-US" altLang="en-US" sz="2800" b="1" dirty="0"/>
              <a:t>Be sure to review every report you receive.</a:t>
            </a:r>
          </a:p>
          <a:p>
            <a:endParaRPr lang="en-US" altLang="en-US" sz="2800" b="1" dirty="0"/>
          </a:p>
          <a:p>
            <a:r>
              <a:rPr lang="en-US" altLang="en-US" sz="2800" b="1" dirty="0"/>
              <a:t>This daily report is your ONLY notification from OverDrive if a delivery fails. </a:t>
            </a:r>
            <a:r>
              <a:rPr lang="en-US" altLang="en-US" sz="2800" dirty="0"/>
              <a:t> </a:t>
            </a:r>
          </a:p>
          <a:p>
            <a:endParaRPr lang="en-US" altLang="en-US" sz="2800" dirty="0"/>
          </a:p>
          <a:p>
            <a:r>
              <a:rPr lang="en-US" altLang="en-US" sz="2800" dirty="0"/>
              <a:t>Please also ensure that if an email address associated with the user who set up the FTP login changes, you will need to notify OverDrive to update the email address for the account.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noChangeArrowheads="1"/>
          </p:cNvSpPr>
          <p:nvPr>
            <p:ph type="title"/>
          </p:nvPr>
        </p:nvSpPr>
        <p:spPr/>
        <p:txBody>
          <a:bodyPr/>
          <a:lstStyle/>
          <a:p>
            <a:r>
              <a:rPr lang="en-US" altLang="en-US" sz="4000" dirty="0"/>
              <a:t>Reading the Report</a:t>
            </a:r>
          </a:p>
        </p:txBody>
      </p:sp>
      <p:sp>
        <p:nvSpPr>
          <p:cNvPr id="84995" name="Content Placeholder 2"/>
          <p:cNvSpPr>
            <a:spLocks noGrp="1" noChangeArrowheads="1"/>
          </p:cNvSpPr>
          <p:nvPr>
            <p:ph idx="1"/>
          </p:nvPr>
        </p:nvSpPr>
        <p:spPr>
          <a:xfrm>
            <a:off x="457200" y="1417638"/>
            <a:ext cx="8229600" cy="4708525"/>
          </a:xfrm>
        </p:spPr>
        <p:txBody>
          <a:bodyPr/>
          <a:lstStyle/>
          <a:p>
            <a:pPr marL="0" indent="0">
              <a:buNone/>
            </a:pPr>
            <a:r>
              <a:rPr lang="en-US" altLang="en-US" sz="2800" dirty="0"/>
              <a:t>At the top of the report, you will see a summary of the upload results:</a:t>
            </a:r>
          </a:p>
          <a:p>
            <a:pPr marL="0" indent="0">
              <a:buNone/>
            </a:pPr>
            <a:endParaRPr lang="en-US" altLang="en-US" sz="1200" dirty="0"/>
          </a:p>
          <a:p>
            <a:r>
              <a:rPr lang="en-US" altLang="en-US" sz="2800" b="1" dirty="0"/>
              <a:t>If the report shows no failed uploads, you do not need to take any further action.</a:t>
            </a:r>
            <a:r>
              <a:rPr lang="en-US" altLang="en-US" sz="2800" dirty="0"/>
              <a:t> </a:t>
            </a:r>
          </a:p>
          <a:p>
            <a:endParaRPr lang="en-US" altLang="en-US" sz="1200" dirty="0"/>
          </a:p>
          <a:p>
            <a:r>
              <a:rPr lang="en-US" altLang="en-US" sz="2800" dirty="0"/>
              <a:t>If the report </a:t>
            </a:r>
            <a:r>
              <a:rPr lang="en-US" altLang="en-US" sz="2800" b="1" dirty="0"/>
              <a:t>does </a:t>
            </a:r>
            <a:r>
              <a:rPr lang="en-US" altLang="en-US" sz="2800" dirty="0"/>
              <a:t>show failed uploads, please review the Details column information, correct the issue, and deliver the file again.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noChangeArrowheads="1"/>
          </p:cNvSpPr>
          <p:nvPr>
            <p:ph type="title"/>
          </p:nvPr>
        </p:nvSpPr>
        <p:spPr/>
        <p:txBody>
          <a:bodyPr/>
          <a:lstStyle/>
          <a:p>
            <a:r>
              <a:rPr lang="en-US" altLang="en-US" sz="3600" dirty="0"/>
              <a:t>Report showing all uploads successful </a:t>
            </a:r>
          </a:p>
        </p:txBody>
      </p:sp>
      <p:sp>
        <p:nvSpPr>
          <p:cNvPr id="86019" name="Content Placeholder 1"/>
          <p:cNvSpPr>
            <a:spLocks noGrp="1" noChangeArrowheads="1"/>
          </p:cNvSpPr>
          <p:nvPr>
            <p:ph idx="1"/>
          </p:nvPr>
        </p:nvSpPr>
        <p:spPr>
          <a:xfrm>
            <a:off x="457200" y="1600200"/>
            <a:ext cx="8229600" cy="2362200"/>
          </a:xfrm>
        </p:spPr>
        <p:txBody>
          <a:bodyPr/>
          <a:lstStyle/>
          <a:p>
            <a:endParaRPr lang="en-US" altLang="en-US"/>
          </a:p>
        </p:txBody>
      </p:sp>
      <p:pic>
        <p:nvPicPr>
          <p:cNvPr id="86020" name="Picture 1" descr="Report showing all successful upload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614" y="1579756"/>
            <a:ext cx="9028772" cy="348320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noChangeArrowheads="1"/>
          </p:cNvSpPr>
          <p:nvPr>
            <p:ph type="title"/>
          </p:nvPr>
        </p:nvSpPr>
        <p:spPr>
          <a:xfrm>
            <a:off x="457200" y="274638"/>
            <a:ext cx="8229600" cy="868362"/>
          </a:xfrm>
        </p:spPr>
        <p:txBody>
          <a:bodyPr/>
          <a:lstStyle/>
          <a:p>
            <a:r>
              <a:rPr lang="en-US" altLang="en-US" sz="3600"/>
              <a:t>Report including failed upload</a:t>
            </a:r>
          </a:p>
        </p:txBody>
      </p:sp>
      <p:sp>
        <p:nvSpPr>
          <p:cNvPr id="87043" name="Content Placeholder 5"/>
          <p:cNvSpPr>
            <a:spLocks noGrp="1" noChangeArrowheads="1"/>
          </p:cNvSpPr>
          <p:nvPr>
            <p:ph idx="1"/>
          </p:nvPr>
        </p:nvSpPr>
        <p:spPr>
          <a:xfrm>
            <a:off x="457200" y="1600200"/>
            <a:ext cx="8229600" cy="3810000"/>
          </a:xfrm>
        </p:spPr>
        <p:txBody>
          <a:bodyPr/>
          <a:lstStyle/>
          <a:p>
            <a:endParaRPr lang="en-US" altLang="en-US"/>
          </a:p>
        </p:txBody>
      </p:sp>
      <p:pic>
        <p:nvPicPr>
          <p:cNvPr id="87044" name="Picture 1" descr="Report showing 3 successful uploads but one failed upload. Failed uploads will show at the top of the report.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1495555"/>
            <a:ext cx="8991600" cy="393694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noChangeArrowheads="1"/>
          </p:cNvSpPr>
          <p:nvPr>
            <p:ph type="title"/>
          </p:nvPr>
        </p:nvSpPr>
        <p:spPr/>
        <p:txBody>
          <a:bodyPr/>
          <a:lstStyle/>
          <a:p>
            <a:r>
              <a:rPr lang="en-US" altLang="en-US" sz="4000" dirty="0"/>
              <a:t>Failed uploads</a:t>
            </a:r>
          </a:p>
        </p:txBody>
      </p:sp>
      <p:sp>
        <p:nvSpPr>
          <p:cNvPr id="89091" name="Content Placeholder 2"/>
          <p:cNvSpPr>
            <a:spLocks noGrp="1" noChangeArrowheads="1"/>
          </p:cNvSpPr>
          <p:nvPr>
            <p:ph idx="1"/>
          </p:nvPr>
        </p:nvSpPr>
        <p:spPr>
          <a:xfrm>
            <a:off x="457200" y="1417638"/>
            <a:ext cx="8229600" cy="4708525"/>
          </a:xfrm>
        </p:spPr>
        <p:txBody>
          <a:bodyPr/>
          <a:lstStyle/>
          <a:p>
            <a:r>
              <a:rPr lang="en-US" altLang="en-US" sz="2800" dirty="0"/>
              <a:t>If a delivery fails, the Details column in the daily report will provide the information related to the error that prevented upload.</a:t>
            </a:r>
          </a:p>
          <a:p>
            <a:r>
              <a:rPr lang="en-US" altLang="en-US" sz="2800" b="1" dirty="0"/>
              <a:t>The daily report is your official notification regarding failed deliveries. </a:t>
            </a:r>
          </a:p>
          <a:p>
            <a:r>
              <a:rPr lang="en-US" altLang="en-US" sz="2800" b="1" dirty="0"/>
              <a:t>It is up to you to address the problem and resubmit any file that fails upload.</a:t>
            </a:r>
          </a:p>
          <a:p>
            <a:r>
              <a:rPr lang="en-US" altLang="en-US" sz="2800" dirty="0"/>
              <a:t>If you have any questions about the error, contact the NIMAC.</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D8E8D5-5320-4329-A292-7D99BA5685B6}"/>
              </a:ext>
            </a:extLst>
          </p:cNvPr>
          <p:cNvSpPr>
            <a:spLocks noGrp="1"/>
          </p:cNvSpPr>
          <p:nvPr>
            <p:ph type="title" idx="4294967295"/>
          </p:nvPr>
        </p:nvSpPr>
        <p:spPr>
          <a:xfrm>
            <a:off x="457200" y="-1143000"/>
            <a:ext cx="8229600" cy="1143000"/>
          </a:xfrm>
        </p:spPr>
        <p:txBody>
          <a:bodyPr vert="horz" wrap="square" lIns="91440" tIns="45720" rIns="91440" bIns="45720" numCol="1" anchor="b" anchorCtr="0" compatLnSpc="1">
            <a:prstTxWarp prst="textNoShape">
              <a:avLst/>
            </a:prstTxWarp>
          </a:bodyPr>
          <a:lstStyle/>
          <a:p>
            <a:r>
              <a:rPr lang="en-US" dirty="0"/>
              <a:t>NIMAC: FTP Daily Report Errors/Warnings</a:t>
            </a:r>
          </a:p>
        </p:txBody>
      </p:sp>
      <p:pic>
        <p:nvPicPr>
          <p:cNvPr id="90115" name="Picture 4" descr="Chart of sample errors that may appear on a batch delivery repor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3" y="15354"/>
            <a:ext cx="9096375" cy="661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noChangeArrowheads="1"/>
          </p:cNvSpPr>
          <p:nvPr>
            <p:ph type="title"/>
          </p:nvPr>
        </p:nvSpPr>
        <p:spPr/>
        <p:txBody>
          <a:bodyPr/>
          <a:lstStyle/>
          <a:p>
            <a:r>
              <a:rPr lang="en-US" altLang="en-US" sz="4000" dirty="0"/>
              <a:t>Uploading Corrected Files</a:t>
            </a:r>
          </a:p>
        </p:txBody>
      </p:sp>
      <p:sp>
        <p:nvSpPr>
          <p:cNvPr id="92163" name="Content Placeholder 2"/>
          <p:cNvSpPr>
            <a:spLocks noGrp="1" noChangeArrowheads="1"/>
          </p:cNvSpPr>
          <p:nvPr>
            <p:ph idx="1"/>
          </p:nvPr>
        </p:nvSpPr>
        <p:spPr>
          <a:xfrm>
            <a:off x="457200" y="1417638"/>
            <a:ext cx="8229600" cy="4708525"/>
          </a:xfrm>
        </p:spPr>
        <p:txBody>
          <a:bodyPr/>
          <a:lstStyle/>
          <a:p>
            <a:r>
              <a:rPr lang="en-US" altLang="en-US" sz="2800" dirty="0"/>
              <a:t>Once you have corrected and resubmitted a file, you do not need to provide any notification to OverDrive or NIMAC. </a:t>
            </a:r>
          </a:p>
          <a:p>
            <a:r>
              <a:rPr lang="en-US" altLang="en-US" sz="2800" dirty="0"/>
              <a:t>Just deliver the file(s) again by FTP.</a:t>
            </a:r>
          </a:p>
          <a:p>
            <a:r>
              <a:rPr lang="en-US" altLang="en-US" sz="2800" dirty="0"/>
              <a:t>The new delivery will show up on the daily report on the following day.</a:t>
            </a:r>
          </a:p>
          <a:p>
            <a:r>
              <a:rPr lang="en-US" altLang="en-US" sz="2800" dirty="0"/>
              <a:t>You will be able to verify at that point that the corrected file uploaded successfully.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noChangeArrowheads="1"/>
          </p:cNvSpPr>
          <p:nvPr>
            <p:ph type="title"/>
          </p:nvPr>
        </p:nvSpPr>
        <p:spPr/>
        <p:txBody>
          <a:bodyPr/>
          <a:lstStyle/>
          <a:p>
            <a:r>
              <a:rPr lang="en-US" altLang="en-US" sz="4000" dirty="0"/>
              <a:t>Resubmission of Certified Inventory</a:t>
            </a:r>
          </a:p>
        </p:txBody>
      </p:sp>
      <p:sp>
        <p:nvSpPr>
          <p:cNvPr id="93187" name="Content Placeholder 2"/>
          <p:cNvSpPr>
            <a:spLocks noGrp="1" noChangeArrowheads="1"/>
          </p:cNvSpPr>
          <p:nvPr>
            <p:ph idx="1"/>
          </p:nvPr>
        </p:nvSpPr>
        <p:spPr>
          <a:xfrm>
            <a:off x="457200" y="1828800"/>
            <a:ext cx="8229600" cy="4297363"/>
          </a:xfrm>
        </p:spPr>
        <p:txBody>
          <a:bodyPr/>
          <a:lstStyle/>
          <a:p>
            <a:r>
              <a:rPr lang="en-US" altLang="en-US" sz="2800" dirty="0"/>
              <a:t>The system is designed to prevent the upload of duplicate files.</a:t>
            </a:r>
          </a:p>
          <a:p>
            <a:r>
              <a:rPr lang="en-US" altLang="en-US" sz="2800" dirty="0"/>
              <a:t>If a file has already been certified, the system will prevent you from overwriting the file. </a:t>
            </a:r>
          </a:p>
          <a:p>
            <a:r>
              <a:rPr lang="en-US" altLang="en-US" sz="2800" dirty="0"/>
              <a:t>If you need to intentionally resubmit a file that is in Certified status, just contact us and we can move the file into Stalled so it can be replaced.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noChangeArrowheads="1"/>
          </p:cNvSpPr>
          <p:nvPr>
            <p:ph type="title"/>
          </p:nvPr>
        </p:nvSpPr>
        <p:spPr>
          <a:xfrm>
            <a:off x="457200" y="193675"/>
            <a:ext cx="8229600" cy="1143000"/>
          </a:xfrm>
        </p:spPr>
        <p:txBody>
          <a:bodyPr/>
          <a:lstStyle/>
          <a:p>
            <a:r>
              <a:rPr lang="en-US" altLang="en-US" sz="4000" dirty="0"/>
              <a:t>NIMAC File Review</a:t>
            </a:r>
          </a:p>
        </p:txBody>
      </p:sp>
      <p:sp>
        <p:nvSpPr>
          <p:cNvPr id="94211" name="Content Placeholder 2"/>
          <p:cNvSpPr>
            <a:spLocks noGrp="1" noChangeArrowheads="1"/>
          </p:cNvSpPr>
          <p:nvPr>
            <p:ph idx="1"/>
          </p:nvPr>
        </p:nvSpPr>
        <p:spPr>
          <a:xfrm>
            <a:off x="533400" y="1600200"/>
            <a:ext cx="8229600" cy="4724400"/>
          </a:xfrm>
        </p:spPr>
        <p:txBody>
          <a:bodyPr/>
          <a:lstStyle/>
          <a:p>
            <a:r>
              <a:rPr lang="en-US" altLang="en-US" sz="2800" dirty="0"/>
              <a:t>Newly uploaded files automatically appear in Uncertified inventory and are placed in the file review queue.</a:t>
            </a:r>
          </a:p>
          <a:p>
            <a:r>
              <a:rPr lang="en-US" altLang="en-US" sz="2800" dirty="0"/>
              <a:t>Files are generally reviewed in the order received but we are happy to expedite files when there is an immediate need. </a:t>
            </a:r>
          </a:p>
          <a:p>
            <a:r>
              <a:rPr lang="en-US" altLang="en-US" sz="2800" dirty="0"/>
              <a:t>If there are any issues identified in the file review, we will contact you with any questions or feedback.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noChangeArrowheads="1"/>
          </p:cNvSpPr>
          <p:nvPr>
            <p:ph type="title"/>
          </p:nvPr>
        </p:nvSpPr>
        <p:spPr/>
        <p:txBody>
          <a:bodyPr/>
          <a:lstStyle/>
          <a:p>
            <a:r>
              <a:rPr lang="en-US" altLang="en-US"/>
              <a:t>Questions?</a:t>
            </a:r>
          </a:p>
        </p:txBody>
      </p:sp>
      <p:sp>
        <p:nvSpPr>
          <p:cNvPr id="95235" name="Content Placeholder 2"/>
          <p:cNvSpPr>
            <a:spLocks noGrp="1" noChangeArrowheads="1"/>
          </p:cNvSpPr>
          <p:nvPr>
            <p:ph idx="1"/>
          </p:nvPr>
        </p:nvSpPr>
        <p:spPr>
          <a:xfrm>
            <a:off x="457200" y="1447800"/>
            <a:ext cx="8229600" cy="4724400"/>
          </a:xfrm>
        </p:spPr>
        <p:txBody>
          <a:bodyPr/>
          <a:lstStyle/>
          <a:p>
            <a:r>
              <a:rPr lang="en-US" altLang="en-US" dirty="0"/>
              <a:t>Don’t hesitate to get in touch with us for assistance: </a:t>
            </a:r>
          </a:p>
          <a:p>
            <a:endParaRPr lang="en-US" altLang="en-US" dirty="0"/>
          </a:p>
          <a:p>
            <a:pPr algn="ctr">
              <a:buFontTx/>
              <a:buNone/>
            </a:pPr>
            <a:r>
              <a:rPr lang="en-US" altLang="en-US" dirty="0">
                <a:hlinkClick r:id="rId2"/>
              </a:rPr>
              <a:t>nimac@aph.org</a:t>
            </a:r>
            <a:r>
              <a:rPr lang="en-US" altLang="en-US" dirty="0"/>
              <a:t>  </a:t>
            </a:r>
          </a:p>
          <a:p>
            <a:pPr algn="ctr">
              <a:buFontTx/>
              <a:buNone/>
            </a:pPr>
            <a:r>
              <a:rPr lang="en-US" altLang="en-US" dirty="0"/>
              <a:t>877-526-4622</a:t>
            </a:r>
          </a:p>
          <a:p>
            <a:pPr>
              <a:buFontTx/>
              <a:buNone/>
            </a:pPr>
            <a:r>
              <a:rPr lang="en-US" altLang="en-US" sz="1400" dirty="0">
                <a:solidFill>
                  <a:srgbClr val="000099"/>
                </a:solidFill>
              </a:rPr>
              <a:t>	</a:t>
            </a: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endParaRPr lang="en-US" altLang="en-US" sz="1400" dirty="0">
              <a:solidFill>
                <a:srgbClr val="000099"/>
              </a:solidFill>
            </a:endParaRPr>
          </a:p>
          <a:p>
            <a:pPr>
              <a:buFontTx/>
              <a:buNone/>
            </a:pPr>
            <a:r>
              <a:rPr lang="en-US" altLang="en-US" sz="1400" dirty="0">
                <a:solidFill>
                  <a:srgbClr val="000099"/>
                </a:solidFill>
              </a:rPr>
              <a:t>	The contents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2800" b="1" dirty="0">
              <a:solidFill>
                <a:srgbClr val="000099"/>
              </a:solidFill>
            </a:endParaRPr>
          </a:p>
          <a:p>
            <a:pPr algn="ctr">
              <a:buFontTx/>
              <a:buNone/>
            </a:pPr>
            <a:endParaRPr lang="en-US" altLang="en-US" sz="2800" b="1" dirty="0"/>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B7FDDE-49C3-425D-ACC2-59059C251410}">
  <ds:schemaRefs>
    <ds:schemaRef ds:uri="http://purl.org/dc/elements/1.1/"/>
    <ds:schemaRef ds:uri="http://purl.org/dc/dcmitype/"/>
    <ds:schemaRef ds:uri="http://schemas.microsoft.com/office/2006/metadata/properties"/>
    <ds:schemaRef ds:uri="http://schemas.microsoft.com/office/infopath/2007/PartnerControls"/>
    <ds:schemaRef ds:uri="http://schemas.microsoft.com/office/2006/documentManagement/types"/>
    <ds:schemaRef ds:uri="http://www.w3.org/XML/1998/namespace"/>
    <ds:schemaRef ds:uri="5101da5b-6c2e-4d78-9a91-ac859c4bc6fa"/>
    <ds:schemaRef ds:uri="http://purl.org/dc/terms/"/>
    <ds:schemaRef ds:uri="http://schemas.openxmlformats.org/package/2006/metadata/core-properties"/>
    <ds:schemaRef ds:uri="38fd74c8-805e-4dcb-8927-c1278a3ad9fc"/>
  </ds:schemaRefs>
</ds:datastoreItem>
</file>

<file path=customXml/itemProps2.xml><?xml version="1.0" encoding="utf-8"?>
<ds:datastoreItem xmlns:ds="http://schemas.openxmlformats.org/officeDocument/2006/customXml" ds:itemID="{77929AAD-5606-4433-859D-61A3704BF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A877C3-A135-4470-ADC9-857DFFBC11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13765</TotalTime>
  <Words>3563</Words>
  <Application>Microsoft Office PowerPoint</Application>
  <PresentationFormat>On-screen Show (4:3)</PresentationFormat>
  <Paragraphs>322</Paragraphs>
  <Slides>70</Slides>
  <Notes>16</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70</vt:i4>
      </vt:variant>
    </vt:vector>
  </HeadingPairs>
  <TitlesOfParts>
    <vt:vector size="74" baseType="lpstr">
      <vt:lpstr>Arial</vt:lpstr>
      <vt:lpstr>Tahoma</vt:lpstr>
      <vt:lpstr>NIMAClayout</vt:lpstr>
      <vt:lpstr>Photo Editor Photo</vt:lpstr>
      <vt:lpstr>NIMAC for Publishers &amp; Vendors: Preparing &amp; Submitting Files </vt:lpstr>
      <vt:lpstr>Today’s Presentation</vt:lpstr>
      <vt:lpstr>Preparing NIMAS Files:  The NIMAS Specification and  DAISY Structure Guidelines</vt:lpstr>
      <vt:lpstr>NIMAS Resources</vt:lpstr>
      <vt:lpstr>The NIMAS Specification</vt:lpstr>
      <vt:lpstr>NIMAS 1.1</vt:lpstr>
      <vt:lpstr>The DAISY Structure Guidelines</vt:lpstr>
      <vt:lpstr>Using the DAISY Structure Guidelines</vt:lpstr>
      <vt:lpstr>DSG Table of Contents</vt:lpstr>
      <vt:lpstr>DSG Index of Elements</vt:lpstr>
      <vt:lpstr>DSG Element Brief Descriptions</vt:lpstr>
      <vt:lpstr>DSG Element Detailed Information</vt:lpstr>
      <vt:lpstr>Major Structural Elements</vt:lpstr>
      <vt:lpstr>Major Structural Elements Entry</vt:lpstr>
      <vt:lpstr>Detailed Sample TOC Tagging</vt:lpstr>
      <vt:lpstr>Technical Questions </vt:lpstr>
      <vt:lpstr>NIMAC Website Resources</vt:lpstr>
      <vt:lpstr>NIMAC Informational Website</vt:lpstr>
      <vt:lpstr>National AEM Center Website</vt:lpstr>
      <vt:lpstr>National AEM Center Website</vt:lpstr>
      <vt:lpstr>  Supplying NIMAS Metadata</vt:lpstr>
      <vt:lpstr>Required Metadata</vt:lpstr>
      <vt:lpstr>NIMAC Search</vt:lpstr>
      <vt:lpstr>OPFs and System Records</vt:lpstr>
      <vt:lpstr>NIMAC Metadata Review </vt:lpstr>
      <vt:lpstr>Staff Metadata Corrections </vt:lpstr>
      <vt:lpstr>NIMAC Metadata Guidelines</vt:lpstr>
      <vt:lpstr>Metadata Queries</vt:lpstr>
      <vt:lpstr>Excel to OPF Tool</vt:lpstr>
      <vt:lpstr>Using the Excel to OPF Tool</vt:lpstr>
      <vt:lpstr>File Validation </vt:lpstr>
      <vt:lpstr>New Validation Wizard</vt:lpstr>
      <vt:lpstr>NIMAS Validation</vt:lpstr>
      <vt:lpstr>New Validation Wizard Features</vt:lpstr>
      <vt:lpstr>How to Use the Tool</vt:lpstr>
      <vt:lpstr>Navigation to the Zipped File</vt:lpstr>
      <vt:lpstr>Validation in Progress . . .</vt:lpstr>
      <vt:lpstr>Successful Validation Output</vt:lpstr>
      <vt:lpstr>Types of Validation Output</vt:lpstr>
      <vt:lpstr>Validation Output Showing Errors</vt:lpstr>
      <vt:lpstr>Corrupt Zip Files</vt:lpstr>
      <vt:lpstr>NIMAS File Creation Tips! </vt:lpstr>
      <vt:lpstr>Tip #1: Remember to include the title page information in the XML </vt:lpstr>
      <vt:lpstr>Tip #2: Be sure your PDF includes all required information</vt:lpstr>
      <vt:lpstr>Tip #3: Avoid large PDF file sizes</vt:lpstr>
      <vt:lpstr>Tip #4: Do not include &lt;head /&gt; metadata in the XML file</vt:lpstr>
      <vt:lpstr>Tip #5: Check for (and remove) extraneous files in the zip file</vt:lpstr>
      <vt:lpstr>MathML Reminders </vt:lpstr>
      <vt:lpstr>Providing MathML in NIMAS</vt:lpstr>
      <vt:lpstr>MathML 3 declaration</vt:lpstr>
      <vt:lpstr>MathML 2 declaration</vt:lpstr>
      <vt:lpstr>MathML fallback images</vt:lpstr>
      <vt:lpstr>MathML alttext attribute</vt:lpstr>
      <vt:lpstr> Delivering Files:  Batch Delivery Procedures  </vt:lpstr>
      <vt:lpstr>Manual Upload &amp; Batch Delivery</vt:lpstr>
      <vt:lpstr>Delivering files by FTP</vt:lpstr>
      <vt:lpstr>Requesting FTP Access</vt:lpstr>
      <vt:lpstr>Important Note:  Don’t submit files inside folders</vt:lpstr>
      <vt:lpstr>The Daily Batch Delivery Report</vt:lpstr>
      <vt:lpstr>Batch Delivery Report</vt:lpstr>
      <vt:lpstr>Note: Be sure to read the report</vt:lpstr>
      <vt:lpstr>Reading the Report</vt:lpstr>
      <vt:lpstr>Report showing all uploads successful </vt:lpstr>
      <vt:lpstr>Report including failed upload</vt:lpstr>
      <vt:lpstr>Failed uploads</vt:lpstr>
      <vt:lpstr>NIMAC: FTP Daily Report Errors/Warnings</vt:lpstr>
      <vt:lpstr>Uploading Corrected Files</vt:lpstr>
      <vt:lpstr>Resubmission of Certified Inventory</vt:lpstr>
      <vt:lpstr>NIMAC File Review</vt:lpstr>
      <vt:lpstr>Questions?</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Elizabeth Schaller</cp:lastModifiedBy>
  <cp:revision>1484</cp:revision>
  <dcterms:created xsi:type="dcterms:W3CDTF">2006-11-09T18:18:09Z</dcterms:created>
  <dcterms:modified xsi:type="dcterms:W3CDTF">2022-07-01T19:23:27Z</dcterms:modified>
</cp:coreProperties>
</file>