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46"/>
  </p:notesMasterIdLst>
  <p:handoutMasterIdLst>
    <p:handoutMasterId r:id="rId47"/>
  </p:handoutMasterIdLst>
  <p:sldIdLst>
    <p:sldId id="615" r:id="rId5"/>
    <p:sldId id="586" r:id="rId6"/>
    <p:sldId id="570" r:id="rId7"/>
    <p:sldId id="549" r:id="rId8"/>
    <p:sldId id="550" r:id="rId9"/>
    <p:sldId id="603" r:id="rId10"/>
    <p:sldId id="555" r:id="rId11"/>
    <p:sldId id="556" r:id="rId12"/>
    <p:sldId id="561" r:id="rId13"/>
    <p:sldId id="605" r:id="rId14"/>
    <p:sldId id="564" r:id="rId15"/>
    <p:sldId id="604" r:id="rId16"/>
    <p:sldId id="606" r:id="rId17"/>
    <p:sldId id="607" r:id="rId18"/>
    <p:sldId id="566" r:id="rId19"/>
    <p:sldId id="610" r:id="rId20"/>
    <p:sldId id="612" r:id="rId21"/>
    <p:sldId id="611" r:id="rId22"/>
    <p:sldId id="594" r:id="rId23"/>
    <p:sldId id="590" r:id="rId24"/>
    <p:sldId id="569" r:id="rId25"/>
    <p:sldId id="609" r:id="rId26"/>
    <p:sldId id="608" r:id="rId27"/>
    <p:sldId id="589" r:id="rId28"/>
    <p:sldId id="588" r:id="rId29"/>
    <p:sldId id="613" r:id="rId30"/>
    <p:sldId id="577" r:id="rId31"/>
    <p:sldId id="584" r:id="rId32"/>
    <p:sldId id="580" r:id="rId33"/>
    <p:sldId id="581" r:id="rId34"/>
    <p:sldId id="596" r:id="rId35"/>
    <p:sldId id="601" r:id="rId36"/>
    <p:sldId id="597" r:id="rId37"/>
    <p:sldId id="598" r:id="rId38"/>
    <p:sldId id="599" r:id="rId39"/>
    <p:sldId id="593" r:id="rId40"/>
    <p:sldId id="592" r:id="rId41"/>
    <p:sldId id="614" r:id="rId42"/>
    <p:sldId id="578" r:id="rId43"/>
    <p:sldId id="579" r:id="rId44"/>
    <p:sldId id="482" r:id="rId4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86449" autoAdjust="0"/>
  </p:normalViewPr>
  <p:slideViewPr>
    <p:cSldViewPr>
      <p:cViewPr varScale="1">
        <p:scale>
          <a:sx n="43" d="100"/>
          <a:sy n="43" d="100"/>
        </p:scale>
        <p:origin x="62" y="37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19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016C09C-161B-4F89-93C2-053DCA9B58B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2D7CFA50-1485-4F11-885A-0A7069D9BCF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A7C03-7E77-4A4B-8FB5-9AC7CA095585}" type="slidenum">
              <a:rPr lang="en-US" altLang="en-US"/>
              <a:pPr/>
              <a:t>2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32ABC-C5A3-48FA-84B2-C54F4DAEAB13}" type="slidenum">
              <a:rPr lang="en-US" altLang="en-US"/>
              <a:pPr/>
              <a:t>4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545A-A635-4852-B76A-7284358ED171}" type="slidenum">
              <a:rPr lang="en-US" altLang="en-US"/>
              <a:pPr/>
              <a:t>5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6831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9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44247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C71BA-53A5-4F9F-B925-D06E088CFF83}" type="slidenum">
              <a:rPr lang="en-US" altLang="en-US"/>
              <a:pPr/>
              <a:t>11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619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C71BA-53A5-4F9F-B925-D06E088CFF83}" type="slidenum">
              <a:rPr lang="en-US" altLang="en-US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0893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C71BA-53A5-4F9F-B925-D06E088CFF83}" type="slidenum">
              <a:rPr lang="en-US" altLang="en-US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72595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15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0340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760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49699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D74EE-138D-4104-8E64-9071FFD2B61B}" type="slidenum">
              <a:rPr lang="en-US" altLang="en-US"/>
              <a:pPr/>
              <a:t>20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7C658-D03F-4F66-AB16-B2F92CA83965}" type="slidenum">
              <a:rPr lang="en-US" altLang="en-US"/>
              <a:pPr/>
              <a:t>21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7C658-D03F-4F66-AB16-B2F92CA83965}" type="slidenum">
              <a:rPr lang="en-US" altLang="en-US"/>
              <a:pPr/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96210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7C658-D03F-4F66-AB16-B2F92CA83965}" type="slidenum">
              <a:rPr lang="en-US" altLang="en-US"/>
              <a:pPr/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772019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22481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1CB267-444E-4957-A3B8-B88889BE8238}" type="slidenum">
              <a:rPr lang="en-US" altLang="en-US"/>
              <a:pPr/>
              <a:t>25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1CB267-444E-4957-A3B8-B88889BE8238}" type="slidenum">
              <a:rPr lang="en-US" altLang="en-US"/>
              <a:pPr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27493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007286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75218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8775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83482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99F05D-0CF1-4B66-BF77-0D12B8CC714E}" type="slidenum">
              <a:rPr lang="en-US" altLang="en-US"/>
              <a:pPr/>
              <a:t>39</a:t>
            </a:fld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2B3B12-D755-4422-8426-13D17A36319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C7531-BAD6-4AEE-91BB-04030F75D4C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EC157E-22C0-40D0-8AAA-F956547FE25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EBB5F-E97E-4D81-9BF0-90185103F63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EF0C2D-E45C-4501-9C21-D23B7C43F92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AEF388-093C-4543-B58F-63FE17B405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04911-1AEF-447C-9182-8208334530B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D6E53A-0809-416D-B2EF-7DFD9F36D43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34AA34-3253-4A7B-9D6B-3D60D964D5F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1E667D-B067-4C73-B360-E0ED43AA703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75E31-F905-4032-8963-29C01F044E2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46CF80BE-6E3F-4C4B-830B-74C03580120E}" type="slidenum">
              <a:rPr lang="en-US" altLang="en-US"/>
              <a:pPr/>
              <a:t>‹#›</a:t>
            </a:fld>
            <a:endParaRPr lang="en-US" altLang="en-US" dirty="0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ngaines@aph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nls/about/eligibility-for-nls-services/#:~:text=Any%20resident%20of%20the%20United,may%20receive%20service%20through%20NL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ccesstext.org/hom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louis.aph.org/amp/#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esource@aph.org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noreply-NIMAC@overdrive.co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8971C-B888-419D-AD3C-F2C01A3A1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048000"/>
            <a:ext cx="7772400" cy="1470025"/>
          </a:xfrm>
        </p:spPr>
        <p:txBody>
          <a:bodyPr/>
          <a:lstStyle/>
          <a:p>
            <a:pPr eaLnBrk="1" hangingPunct="1"/>
            <a:r>
              <a:rPr lang="es-419" altLang="en-US" sz="5400" dirty="0">
                <a:solidFill>
                  <a:schemeClr val="tx1"/>
                </a:solidFill>
              </a:rPr>
              <a:t>El NIMAC </a:t>
            </a:r>
            <a:br>
              <a:rPr lang="es-419" altLang="en-US" sz="5400" dirty="0">
                <a:solidFill>
                  <a:schemeClr val="tx1"/>
                </a:solidFill>
              </a:rPr>
            </a:br>
            <a:r>
              <a:rPr lang="es-419" altLang="en-US" sz="5400" dirty="0">
                <a:solidFill>
                  <a:schemeClr val="tx1"/>
                </a:solidFill>
              </a:rPr>
              <a:t>para AMP nuevos</a:t>
            </a:r>
            <a:endParaRPr lang="es-419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6F9992-AA53-4607-B78D-3380CFBABA2F}"/>
              </a:ext>
            </a:extLst>
          </p:cNvPr>
          <p:cNvSpPr txBox="1"/>
          <p:nvPr/>
        </p:nvSpPr>
        <p:spPr>
          <a:xfrm>
            <a:off x="457200" y="5181600"/>
            <a:ext cx="3733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419" dirty="0"/>
              <a:t>Nicole Gaines</a:t>
            </a:r>
          </a:p>
          <a:p>
            <a:pPr>
              <a:defRPr/>
            </a:pPr>
            <a:r>
              <a:rPr lang="es-419" dirty="0"/>
              <a:t>Directora de Proyectos del NIMAC </a:t>
            </a:r>
            <a:r>
              <a:rPr lang="es-419" dirty="0">
                <a:hlinkClick r:id="rId2"/>
              </a:rPr>
              <a:t>ngaines@aph.org</a:t>
            </a:r>
            <a:r>
              <a:rPr lang="es-419" dirty="0"/>
              <a:t> </a:t>
            </a:r>
          </a:p>
          <a:p>
            <a:pPr>
              <a:defRPr/>
            </a:pPr>
            <a:r>
              <a:rPr lang="es-419" dirty="0"/>
              <a:t>28 de junio de 2022</a:t>
            </a:r>
          </a:p>
          <a:p>
            <a:endParaRPr lang="es-419" dirty="0"/>
          </a:p>
        </p:txBody>
      </p:sp>
      <p:pic>
        <p:nvPicPr>
          <p:cNvPr id="5" name="Picture 6" descr="Logotipo del NIMAC">
            <a:extLst>
              <a:ext uri="{FF2B5EF4-FFF2-40B4-BE49-F238E27FC236}">
                <a16:creationId xmlns:a16="http://schemas.microsoft.com/office/drawing/2014/main" id="{9563F967-950B-4DE5-8E87-0ED59475C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81000"/>
            <a:ext cx="5599113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8461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El seminario web de hoy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72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419" sz="2800" noProof="0" dirty="0"/>
              <a:t>Parte 1: Introducción al NIMAC</a:t>
            </a:r>
          </a:p>
          <a:p>
            <a:pPr lvl="1">
              <a:defRPr/>
            </a:pPr>
            <a:r>
              <a:rPr lang="es-419" sz="2400" noProof="0" dirty="0"/>
              <a:t>Información general sobre el NIMAC</a:t>
            </a:r>
          </a:p>
          <a:p>
            <a:pPr lvl="1">
              <a:defRPr/>
            </a:pPr>
            <a:r>
              <a:rPr lang="es-419" sz="2400" noProof="0" dirty="0"/>
              <a:t>Usuarios Autorizados y AMP (Productores de Medios Accesibles)</a:t>
            </a:r>
          </a:p>
          <a:p>
            <a:pPr lvl="1">
              <a:defRPr/>
            </a:pPr>
            <a:r>
              <a:rPr lang="es-419" sz="2400" noProof="0" dirty="0"/>
              <a:t>Proceso de asignación de archivos</a:t>
            </a:r>
          </a:p>
          <a:p>
            <a:pPr lvl="1">
              <a:defRPr/>
            </a:pPr>
            <a:r>
              <a:rPr lang="es-419" sz="2400" noProof="0" dirty="0"/>
              <a:t>Servicios y funciones del sistema para los AMP</a:t>
            </a:r>
          </a:p>
          <a:p>
            <a:pPr marL="0" indent="0">
              <a:buFontTx/>
              <a:buNone/>
              <a:defRPr/>
            </a:pPr>
            <a:endParaRPr lang="es-419" sz="1000" noProof="0" dirty="0"/>
          </a:p>
          <a:p>
            <a:pPr marL="0" indent="0">
              <a:buFontTx/>
              <a:buNone/>
              <a:defRPr/>
            </a:pPr>
            <a:r>
              <a:rPr lang="es-419" sz="2800" noProof="0" dirty="0"/>
              <a:t>Parte 2: ¡Demostración del sistema!</a:t>
            </a:r>
          </a:p>
          <a:p>
            <a:pPr lvl="1">
              <a:defRPr/>
            </a:pPr>
            <a:r>
              <a:rPr lang="es-419" sz="2400" noProof="0" dirty="0"/>
              <a:t>Descarga de archivos</a:t>
            </a:r>
          </a:p>
          <a:p>
            <a:pPr lvl="1">
              <a:defRPr/>
            </a:pPr>
            <a:r>
              <a:rPr lang="es-419" sz="2400" noProof="0" dirty="0"/>
              <a:t>Administración de las asignaciones de archivos</a:t>
            </a:r>
          </a:p>
          <a:p>
            <a:pPr lvl="1">
              <a:defRPr/>
            </a:pPr>
            <a:r>
              <a:rPr lang="es-419" sz="2400" noProof="0" dirty="0"/>
              <a:t>Uso de la Watchlist</a:t>
            </a:r>
          </a:p>
          <a:p>
            <a:pPr lvl="1">
              <a:defRPr/>
            </a:pPr>
            <a:endParaRPr lang="es-419" sz="2400" noProof="0" dirty="0"/>
          </a:p>
          <a:p>
            <a:pPr lvl="1">
              <a:defRPr/>
            </a:pPr>
            <a:endParaRPr lang="es-419" noProof="0" dirty="0"/>
          </a:p>
          <a:p>
            <a:pPr>
              <a:defRPr/>
            </a:pPr>
            <a:endParaRPr lang="es-419" noProof="0" dirty="0"/>
          </a:p>
          <a:p>
            <a:pPr>
              <a:defRPr/>
            </a:pPr>
            <a:endParaRPr lang="es-419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NIMAC: Información general y básica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El proyecto NIMAC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04800" y="1028700"/>
            <a:ext cx="8534399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419" altLang="en-US" noProof="0" dirty="0"/>
              <a:t>Creado por IDEA 2004, el NIMAC es el repositorio nacional de archivos de origen de libros de texto y materiales de instrucción para los grados escolares K a 12. </a:t>
            </a:r>
          </a:p>
          <a:p>
            <a:pPr lvl="1">
              <a:buFont typeface="Arial" charset="0"/>
              <a:buChar char="•"/>
            </a:pPr>
            <a:r>
              <a:rPr lang="es-419" altLang="en-US" noProof="0" dirty="0"/>
              <a:t>Ofrecemos archivos NIMAS para uso en la producción de formatos accesibles para los materiales de instrucción de los grados K a 12. </a:t>
            </a:r>
          </a:p>
          <a:p>
            <a:pPr lvl="1">
              <a:buFont typeface="Arial" charset="0"/>
              <a:buChar char="•"/>
            </a:pPr>
            <a:r>
              <a:rPr lang="es-419" altLang="en-US" noProof="0" dirty="0"/>
              <a:t>Tenemos más de 69,000 conjuntos de archivos provenientes de 166 editoriales de educación.</a:t>
            </a:r>
          </a:p>
          <a:p>
            <a:pPr lvl="1">
              <a:buFont typeface="Arial" charset="0"/>
              <a:buChar char="•"/>
            </a:pPr>
            <a:r>
              <a:rPr lang="es-419" altLang="en-US" noProof="0" dirty="0"/>
              <a:t>Los 50 estados del país (más los 6 territorios admisibles) trabajan con el NIMAC.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¿Qué es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8382000" cy="42672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419" altLang="en-US" noProof="0" dirty="0"/>
              <a:t>NIMAS es el “National Instructional Materials Accessibility Standard” (Estándar Nacional de Accesibilidad de los Materiales de Instrucción). </a:t>
            </a:r>
          </a:p>
          <a:p>
            <a:pPr lvl="1">
              <a:buFont typeface="Arial" charset="0"/>
              <a:buChar char="•"/>
            </a:pPr>
            <a:r>
              <a:rPr lang="es-419" altLang="en-US" noProof="0" dirty="0"/>
              <a:t>Un formato de archivo de origen basado en XML establecido con el único propósito de ser usado en la producción de formatos accesibles como braille, DAISY, EPUB o letra agrandada.</a:t>
            </a:r>
          </a:p>
          <a:p>
            <a:pPr lvl="1">
              <a:buFont typeface="Arial" charset="0"/>
              <a:buChar char="•"/>
            </a:pPr>
            <a:r>
              <a:rPr lang="es-419" altLang="en-US" noProof="0" dirty="0"/>
              <a:t>Los archivos NIMAS requieren conversión a un formato accesible antes de poderlos usar.</a:t>
            </a:r>
          </a:p>
          <a:p>
            <a:pPr lvl="1">
              <a:buFont typeface="Arial" charset="0"/>
              <a:buChar char="•"/>
            </a:pPr>
            <a:r>
              <a:rPr lang="es-419" altLang="en-US" noProof="0" dirty="0"/>
              <a:t>NIMAS no se distribuye directamente a los estudiantes.</a:t>
            </a:r>
          </a:p>
          <a:p>
            <a:pPr lvl="1">
              <a:buFont typeface="Arial" charset="0"/>
              <a:buChar char="•"/>
            </a:pPr>
            <a:endParaRPr lang="es-419" altLang="en-US" noProof="0" dirty="0"/>
          </a:p>
          <a:p>
            <a:pPr lvl="1"/>
            <a:endParaRPr lang="es-419" altLang="en-US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F450-D858-46C4-B40C-C4D0D32D5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419" noProof="0" dirty="0"/>
              <a:t>Producción de NIMAS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44DE2-14DB-4A36-B146-F929B7745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602163"/>
          </a:xfrm>
        </p:spPr>
        <p:txBody>
          <a:bodyPr/>
          <a:lstStyle/>
          <a:p>
            <a:r>
              <a:rPr lang="es-419" altLang="en-US" sz="2800" noProof="0" dirty="0"/>
              <a:t>NIMAS no es un “producto secundario” de la producción de los libros impresos o digitales, de modo que NIMAS no es un formato que las editoriales tengan a la mano.</a:t>
            </a:r>
          </a:p>
          <a:p>
            <a:r>
              <a:rPr lang="es-419" altLang="en-US" sz="2800" noProof="0" dirty="0"/>
              <a:t>NIMAS se debe crear por separado después de que se finalizan los libros impresos.</a:t>
            </a:r>
          </a:p>
          <a:p>
            <a:r>
              <a:rPr lang="es-419" altLang="en-US" sz="2800" noProof="0" dirty="0"/>
              <a:t>Las editoriales no producen sus propios archivos NIMAS; subcontratan este trabajo a proveedores de servicios de conversión de contenido digital.</a:t>
            </a:r>
          </a:p>
          <a:p>
            <a:r>
              <a:rPr lang="es-419" altLang="en-US" sz="2800" noProof="0" dirty="0"/>
              <a:t>La producción de NIMAS puede tomar hasta seis semanas o más.</a:t>
            </a:r>
            <a:endParaRPr lang="es-419" noProof="0" dirty="0"/>
          </a:p>
        </p:txBody>
      </p:sp>
    </p:spTree>
    <p:extLst>
      <p:ext uri="{BB962C8B-B14F-4D97-AF65-F5344CB8AC3E}">
        <p14:creationId xmlns:p14="http://schemas.microsoft.com/office/powerpoint/2010/main" val="530187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Cómo obtenemos los archivos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534400" cy="50593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419" altLang="en-US" noProof="0" dirty="0"/>
              <a:t>Bajo IDEA 2004, el </a:t>
            </a:r>
            <a:r>
              <a:rPr lang="es-419" altLang="en-US" b="1" noProof="0" dirty="0"/>
              <a:t>único</a:t>
            </a:r>
            <a:r>
              <a:rPr lang="es-419" altLang="en-US" noProof="0" dirty="0"/>
              <a:t> mecanismo para </a:t>
            </a:r>
            <a:r>
              <a:rPr lang="es-419" altLang="en-US" i="1" noProof="0" dirty="0"/>
              <a:t>requerirle</a:t>
            </a:r>
            <a:r>
              <a:rPr lang="es-419" altLang="en-US" noProof="0" dirty="0"/>
              <a:t> NIMAS a una editorial es el contrato de adopción o el contrato de compra del libro.</a:t>
            </a:r>
          </a:p>
          <a:p>
            <a:pPr lvl="1">
              <a:buFont typeface="Arial" charset="0"/>
              <a:buChar char="•"/>
            </a:pPr>
            <a:r>
              <a:rPr lang="es-419" altLang="en-US" noProof="0" dirty="0"/>
              <a:t>No existe un requisito general bajo IDEA de que las editoriales entreguen archivos al NIMAC.</a:t>
            </a:r>
          </a:p>
          <a:p>
            <a:pPr lvl="1">
              <a:buFont typeface="Arial" charset="0"/>
              <a:buChar char="•"/>
            </a:pPr>
            <a:r>
              <a:rPr lang="es-419" altLang="en-US" noProof="0" dirty="0"/>
              <a:t>Los estados y distritos han podido requerir NIMAS cuando compran libros de texto nuevos desde el 2006.</a:t>
            </a:r>
          </a:p>
          <a:p>
            <a:pPr lvl="1">
              <a:buFont typeface="Arial" charset="0"/>
              <a:buChar char="•"/>
            </a:pPr>
            <a:r>
              <a:rPr lang="es-419" altLang="en-US" noProof="0" dirty="0"/>
              <a:t>La meta es que, cuando se incluye NIMAS en los contratos, ya habrá un archivo disponible en el NIMAC cuando se identifique una necesidad. </a:t>
            </a:r>
          </a:p>
          <a:p>
            <a:pPr lvl="1"/>
            <a:endParaRPr lang="es-419" altLang="en-US" noProof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>
          <a:xfrm>
            <a:off x="429986" y="-38100"/>
            <a:ext cx="8458200" cy="1143000"/>
          </a:xfrm>
        </p:spPr>
        <p:txBody>
          <a:bodyPr/>
          <a:lstStyle/>
          <a:p>
            <a:r>
              <a:rPr lang="es-419" altLang="en-US" sz="4250" noProof="0" dirty="0"/>
              <a:t>Tipos de materiales que recibimos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84414" y="975519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s-419" altLang="en-US" sz="2650" noProof="0" dirty="0"/>
              <a:t>El NIMAC recibe una amplia gama de materiales de instrucción para uso por los estudiantes.</a:t>
            </a:r>
          </a:p>
          <a:p>
            <a:pPr lvl="1">
              <a:buFont typeface="Arial" charset="0"/>
              <a:buChar char="•"/>
            </a:pPr>
            <a:r>
              <a:rPr lang="es-419" altLang="en-US" sz="2650" noProof="0" dirty="0"/>
              <a:t>Estos incluyen libros de texto, cuadernos de trabajo, lecturas complementarias y materiales auxiliares, tales como las hojas maestras para actividades.</a:t>
            </a:r>
          </a:p>
          <a:p>
            <a:pPr lvl="1">
              <a:buFont typeface="Arial" charset="0"/>
              <a:buChar char="•"/>
            </a:pPr>
            <a:r>
              <a:rPr lang="es-419" altLang="en-US" sz="2650" noProof="0" dirty="0"/>
              <a:t>Los materiales exonerados incluyen las ediciones para maestros, títulos anteriores al 2006, libros de venta comercial, libros de texto universitarios y libros de consulta/referencia.</a:t>
            </a:r>
          </a:p>
          <a:p>
            <a:pPr lvl="1">
              <a:buFont typeface="Arial" charset="0"/>
              <a:buChar char="•"/>
            </a:pPr>
            <a:r>
              <a:rPr lang="es-419" altLang="en-US" sz="2650" noProof="0" dirty="0"/>
              <a:t>Ahora también podemos aceptar archivos NIMAS para algunos materiales de instrucción digitales.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Admisibilidad de los estudiantes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24400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s-419" altLang="en-US" sz="2800" noProof="0" dirty="0"/>
              <a:t>Los materiales producidos con NIMAS </a:t>
            </a:r>
            <a:r>
              <a:rPr lang="es-419" altLang="en-US" sz="2800" b="1" noProof="0" dirty="0"/>
              <a:t>solo</a:t>
            </a:r>
            <a:r>
              <a:rPr lang="es-419" altLang="en-US" sz="2800" noProof="0" dirty="0"/>
              <a:t> se pueden distribuir a estudiantes admisibles en la educación primaria o secundaria.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s-419" altLang="en-US" sz="2800" noProof="0" dirty="0"/>
              <a:t>Los estudiantes tienen que tener </a:t>
            </a:r>
            <a:r>
              <a:rPr lang="es-419" altLang="en-US" sz="2800" b="1" noProof="0" dirty="0"/>
              <a:t>los dos </a:t>
            </a:r>
            <a:r>
              <a:rPr lang="es-419" altLang="en-US" sz="2800" noProof="0" dirty="0"/>
              <a:t>siguientes: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s-419" altLang="en-US" sz="2600" noProof="0" dirty="0"/>
              <a:t>Un Programa de Educación Individualizada (IEP); </a:t>
            </a:r>
            <a:r>
              <a:rPr lang="es-419" altLang="en-US" sz="2600" b="1" noProof="0" dirty="0"/>
              <a:t>y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s-419" altLang="en-US" sz="2600" noProof="0" dirty="0"/>
              <a:t>Una discapacidad certificada bajo los </a:t>
            </a:r>
            <a:r>
              <a:rPr lang="es-419" altLang="en-US" sz="2600" noProof="0" dirty="0">
                <a:hlinkClick r:id="rId3"/>
              </a:rPr>
              <a:t>Lineamientos de Admisibilidad del NLS</a:t>
            </a:r>
            <a:r>
              <a:rPr lang="es-419" altLang="en-US" sz="2600" noProof="0" dirty="0"/>
              <a:t>. 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s-419" altLang="en-US" sz="2800" noProof="0" dirty="0"/>
              <a:t>NIMAS no está disponible para uso en nombre de estudiantes fuera de los EE. UU. o de los territorios admisibles.</a:t>
            </a:r>
          </a:p>
          <a:p>
            <a:pPr marL="971550" lvl="1" indent="-514350">
              <a:buFont typeface="Arial" pitchFamily="34" charset="0"/>
              <a:buChar char="•"/>
              <a:defRPr/>
            </a:pPr>
            <a:endParaRPr lang="es-419" altLang="en-US" sz="2600" noProof="0" dirty="0"/>
          </a:p>
          <a:p>
            <a:pPr marL="571500" indent="-514350">
              <a:buFont typeface="Arial" pitchFamily="34" charset="0"/>
              <a:buChar char="•"/>
              <a:defRPr/>
            </a:pPr>
            <a:endParaRPr lang="es-419" altLang="en-US" sz="2800" noProof="0" dirty="0"/>
          </a:p>
          <a:p>
            <a:pPr lvl="1">
              <a:defRPr/>
            </a:pPr>
            <a:endParaRPr lang="es-419" altLang="en-US" noProof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Estudiantes universitarios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s-419" altLang="en-US" sz="2800" noProof="0" dirty="0"/>
              <a:t>NIMAS no está disponible para uso en nombre de estudiantes que cursan estudios de educación superior.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s-419" altLang="en-US" sz="2800" noProof="0" dirty="0"/>
              <a:t>Sin embargo, el </a:t>
            </a:r>
            <a:r>
              <a:rPr lang="es-419" altLang="en-US" sz="2800" noProof="0" dirty="0">
                <a:hlinkClick r:id="rId3"/>
              </a:rPr>
              <a:t>AccessText Network</a:t>
            </a:r>
            <a:r>
              <a:rPr lang="es-419" altLang="en-US" sz="2800" noProof="0" dirty="0"/>
              <a:t> es un programa que ayuda a proporcionar archivos accesibles para estudiantes en la educación superior.</a:t>
            </a:r>
            <a:endParaRPr lang="es-419" altLang="en-US" sz="1200" noProof="0" dirty="0"/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s-419" altLang="en-US" sz="2800" noProof="0" dirty="0"/>
              <a:t>AccessText funciona a través de las oficinas de DSS en las universidades.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endParaRPr lang="es-419" altLang="en-US" sz="2800" noProof="0" dirty="0"/>
          </a:p>
          <a:p>
            <a:pPr marL="571500" indent="-514350">
              <a:buFont typeface="Arial" pitchFamily="34" charset="0"/>
              <a:buChar char="•"/>
              <a:defRPr/>
            </a:pPr>
            <a:endParaRPr lang="es-419" altLang="en-US" sz="2800" noProof="0" dirty="0"/>
          </a:p>
          <a:p>
            <a:pPr lvl="1">
              <a:defRPr/>
            </a:pPr>
            <a:endParaRPr lang="es-419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7360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/>
          <a:lstStyle/>
          <a:p>
            <a:r>
              <a:rPr lang="es-419" altLang="en-US" sz="3730" noProof="0" dirty="0"/>
              <a:t>Cómo el NIMAC trabaja con los estados</a:t>
            </a:r>
          </a:p>
        </p:txBody>
      </p:sp>
      <p:sp>
        <p:nvSpPr>
          <p:cNvPr id="163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419" altLang="en-US" sz="2800" noProof="0" dirty="0"/>
              <a:t>Cada estado que acuerda trabajar con el NIMAC nombra a un Coordinador Estatal.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Esta persona es responsable de designar a los Usuarios Autorizados (AU) para el estado.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Ya que NIMAS no se distribuye directamente a las escuelas o los estudiantes, el número de Usuarios Autorizados por estado es pequeño.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Los AU provienen de la estructura educacional del estado. </a:t>
            </a:r>
            <a:r>
              <a:rPr lang="es-419" altLang="en-US" sz="2800" dirty="0"/>
              <a:t>Administran o participan en la producción de formatos accesibles para los estudiantes de K a 12 en ese estado</a:t>
            </a:r>
            <a:r>
              <a:rPr lang="es-419" altLang="en-US" sz="2800" noProof="0" dirty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/>
          <a:lstStyle/>
          <a:p>
            <a:r>
              <a:rPr lang="es-419" altLang="en-US" sz="4000" noProof="0" dirty="0"/>
              <a:t>¿Qué puede hacer un Usuario Autorizado?</a:t>
            </a:r>
            <a:r>
              <a:rPr lang="es-419" altLang="en-US" noProof="0" dirty="0"/>
              <a:t> 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s-419" altLang="en-US" sz="2800" noProof="0" dirty="0"/>
              <a:t>Una cuenta de Usuario Autorizado da acceso total al repositorio del NIMAC.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s-419" altLang="en-US" sz="2800" noProof="0" dirty="0"/>
              <a:t>Un AU puede buscar y descargar archivos directamente en su computadora.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s-419" altLang="en-US" sz="2800" noProof="0" dirty="0"/>
              <a:t>También pueden asignar archivos para descarga a los Productores de Medios Accesibles (AMP).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s-419" altLang="en-US" sz="2800" noProof="0" dirty="0"/>
              <a:t>Los Usuarios Autorizados deben ser designados por un Coordinador Estatal y su acceso está limitado al trabajo en nombre del estado específico.</a:t>
            </a:r>
            <a:endParaRPr lang="es-419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74885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¿Qué pueden hacer los AMP?</a:t>
            </a:r>
          </a:p>
        </p:txBody>
      </p:sp>
      <p:sp>
        <p:nvSpPr>
          <p:cNvPr id="163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382000" cy="46482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419" altLang="en-US" sz="2800" noProof="0" dirty="0"/>
              <a:t>Los AMP no pueden buscar y descargar archivos directamente del repositorio.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Una cuenta de AMP permite que el usuario descargue cualquier archivo que un Usuario Autorizado le ha asignado.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Las cuentas de AMP están a libre disposición de </a:t>
            </a:r>
            <a:r>
              <a:rPr lang="es-419" altLang="en-US" sz="2800" dirty="0"/>
              <a:t>los </a:t>
            </a:r>
            <a:r>
              <a:rPr lang="es-419" altLang="en-US" sz="2800" noProof="0" dirty="0"/>
              <a:t>proveedores, </a:t>
            </a:r>
            <a:r>
              <a:rPr lang="es-419" altLang="en-US" sz="2800" dirty="0"/>
              <a:t>sean entidades </a:t>
            </a:r>
            <a:r>
              <a:rPr lang="es-419" altLang="en-US" sz="2800" noProof="0" dirty="0"/>
              <a:t>sin fines de lucro o con fines de lucro.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Estos usuarios no tienen que ser designados por un Coordinador Estatal y pueden realizar el servicio en nombre de cualquier estado.</a:t>
            </a:r>
          </a:p>
        </p:txBody>
      </p:sp>
    </p:spTree>
    <p:extLst>
      <p:ext uri="{BB962C8B-B14F-4D97-AF65-F5344CB8AC3E}">
        <p14:creationId xmlns:p14="http://schemas.microsoft.com/office/powerpoint/2010/main" val="359553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>
          <a:xfrm>
            <a:off x="468086" y="-2948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¿Debería ser yo un AMP?</a:t>
            </a:r>
          </a:p>
        </p:txBody>
      </p:sp>
      <p:sp>
        <p:nvSpPr>
          <p:cNvPr id="163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68086" y="899319"/>
            <a:ext cx="8229600" cy="5059362"/>
          </a:xfrm>
        </p:spPr>
        <p:txBody>
          <a:bodyPr/>
          <a:lstStyle/>
          <a:p>
            <a:pPr marL="0" indent="0">
              <a:buNone/>
            </a:pPr>
            <a:r>
              <a:rPr lang="es-419" altLang="en-US" sz="2800" noProof="0" dirty="0"/>
              <a:t>Si contesta que “Sí” a las preguntas de abajo, ¡una cuenta de AMP podría ser una buena opción para usted!</a:t>
            </a:r>
          </a:p>
          <a:p>
            <a:pPr marL="0" indent="0">
              <a:buNone/>
            </a:pPr>
            <a:endParaRPr lang="es-419" altLang="en-US" sz="1200" noProof="0" dirty="0"/>
          </a:p>
          <a:p>
            <a:r>
              <a:rPr lang="es-419" altLang="en-US" sz="2800" noProof="0" dirty="0"/>
              <a:t>¿Trabaja usted en nombre de uno o más estados o distritos para producir braille u otros formatos accesibles para estudiantes en los grados de educación de K a 12? </a:t>
            </a:r>
          </a:p>
          <a:p>
            <a:r>
              <a:rPr lang="es-419" altLang="en-US" sz="2800" noProof="0" dirty="0"/>
              <a:t>¿Utiliza NIMAS (o está aprendiendo a usar NIMAS) en sus procesos de producción?</a:t>
            </a:r>
          </a:p>
          <a:p>
            <a:r>
              <a:rPr lang="es-419" altLang="en-US" sz="2800" noProof="0" dirty="0"/>
              <a:t>¿Produce un número relativamente pequeño de títulos y necesita solo un acceso periódico para descargar archivos?</a:t>
            </a:r>
          </a:p>
          <a:p>
            <a:endParaRPr lang="es-419" altLang="en-US" sz="2800" noProof="0" dirty="0"/>
          </a:p>
        </p:txBody>
      </p:sp>
    </p:spTree>
    <p:extLst>
      <p:ext uri="{BB962C8B-B14F-4D97-AF65-F5344CB8AC3E}">
        <p14:creationId xmlns:p14="http://schemas.microsoft.com/office/powerpoint/2010/main" val="2763552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87086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¿Debería ser yo un AU?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975519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419" altLang="en-US" sz="2800" noProof="0" dirty="0"/>
              <a:t>Si necesita acceso para descargar muchos archivos del sistema, podría ser apropiado que usted sea designado como Usuario Autorizado para un estado dado.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Para convertirse en un AU, debe ser designado por el Coordinador Estatal.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También necesita ser parte de la estructura educacional del estado o una entidad sin fines de lucro que reúne las condiciones de “entidad autorizada” bajo Chafee.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Comuníquese con nosotros si tiene preguntas o desea más información.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0886"/>
            <a:ext cx="8229600" cy="1143000"/>
          </a:xfrm>
        </p:spPr>
        <p:txBody>
          <a:bodyPr/>
          <a:lstStyle/>
          <a:p>
            <a:r>
              <a:rPr lang="es-419" altLang="en-US" dirty="0"/>
              <a:t>Inscripción como AMP</a:t>
            </a:r>
            <a:endParaRPr lang="es-419" altLang="en-US" noProof="0" dirty="0"/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838200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419" altLang="en-US" sz="2800" noProof="0" dirty="0"/>
              <a:t>Para </a:t>
            </a:r>
            <a:r>
              <a:rPr lang="es-419" altLang="en-US" sz="2800" dirty="0"/>
              <a:t>iniciar una inscripción como </a:t>
            </a:r>
            <a:r>
              <a:rPr lang="es-419" altLang="en-US" sz="2800" noProof="0" dirty="0"/>
              <a:t>AMP, envíe un correo electrónico a </a:t>
            </a:r>
            <a:r>
              <a:rPr lang="es-419" altLang="en-US" sz="2800" noProof="0" dirty="0">
                <a:hlinkClick r:id="rId3"/>
              </a:rPr>
              <a:t>nimac@aph.org</a:t>
            </a:r>
            <a:r>
              <a:rPr lang="es-419" altLang="en-US" sz="2800" noProof="0" dirty="0"/>
              <a:t> con su nombre, dirección de correo electrónico y nombre de su organización.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Introduciremos la inscripción en el sistema, y usted recibirá un correo electrónico automático con un enlace para completar la inscripción.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Asegúrese de proporcionar toda la información de inscripción, incluidas sus capacidades de formatos.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Si produce un formato que no está en la lista de opciones, simplemente seleccione “Otro” para indicarlo. </a:t>
            </a:r>
          </a:p>
        </p:txBody>
      </p:sp>
    </p:spTree>
    <p:extLst>
      <p:ext uri="{BB962C8B-B14F-4D97-AF65-F5344CB8AC3E}">
        <p14:creationId xmlns:p14="http://schemas.microsoft.com/office/powerpoint/2010/main" val="3202719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10600" cy="1143000"/>
          </a:xfrm>
        </p:spPr>
        <p:txBody>
          <a:bodyPr/>
          <a:lstStyle/>
          <a:p>
            <a:r>
              <a:rPr lang="es-419" altLang="en-US" sz="4000" noProof="0" dirty="0"/>
              <a:t>Acuerdo de Limitación de Uso (LUA)</a:t>
            </a:r>
            <a:r>
              <a:rPr lang="es-419" altLang="en-US" noProof="0" dirty="0"/>
              <a:t>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975519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419" altLang="en-US" sz="2800" noProof="0" dirty="0"/>
              <a:t>El correo electrónico con el enlace para la inscripción también incluirá el Acuerdo de Limitación de Uso como documento adjunto.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Simplemente firme sus iniciales en cada página, complete la sección 14.0, y reenvíenos el documento como copia impresa o en formato digital.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Se pueden aceptar firmas digitales validadas (por ej., DocuSign).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Una vez que tengamos tanto la inscripción en línea como el LUA, podremos activar su cuenta.</a:t>
            </a:r>
          </a:p>
        </p:txBody>
      </p:sp>
    </p:spTree>
    <p:extLst>
      <p:ext uri="{BB962C8B-B14F-4D97-AF65-F5344CB8AC3E}">
        <p14:creationId xmlns:p14="http://schemas.microsoft.com/office/powerpoint/2010/main" val="1810546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10886"/>
            <a:ext cx="8686800" cy="1143000"/>
          </a:xfrm>
        </p:spPr>
        <p:txBody>
          <a:bodyPr/>
          <a:lstStyle/>
          <a:p>
            <a:r>
              <a:rPr lang="es-419" altLang="en-US" sz="3620" noProof="0" dirty="0"/>
              <a:t>Nota aparte: el directorio de AMP de APH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975519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419" altLang="en-US" sz="2600" noProof="0" dirty="0"/>
              <a:t>La información de los AMP en el NIMAC no es pública.</a:t>
            </a:r>
          </a:p>
          <a:p>
            <a:pPr>
              <a:buFont typeface="Arial" charset="0"/>
              <a:buChar char="•"/>
            </a:pPr>
            <a:r>
              <a:rPr lang="es-419" altLang="en-US" sz="2600" noProof="0" dirty="0"/>
              <a:t>Los AU solo pueden tener acceso a la información acerca de los AMP a través de sus cuentas en el NIMAC.</a:t>
            </a:r>
          </a:p>
          <a:p>
            <a:pPr>
              <a:buFont typeface="Arial" charset="0"/>
              <a:buChar char="•"/>
            </a:pPr>
            <a:r>
              <a:rPr lang="es-419" altLang="en-US" sz="2600" noProof="0" dirty="0"/>
              <a:t>Si está interesado/a en divulgar públicamente la información sobre los servicios que usted ofrece, lo/la invitamos a participar en el </a:t>
            </a:r>
            <a:r>
              <a:rPr lang="es-419" altLang="en-US" sz="2600" noProof="0" dirty="0">
                <a:hlinkClick r:id="rId3"/>
              </a:rPr>
              <a:t>Directorio de Productores de Medios Accesibles</a:t>
            </a:r>
            <a:r>
              <a:rPr lang="es-419" altLang="en-US" sz="2600" noProof="0" dirty="0"/>
              <a:t>.</a:t>
            </a:r>
          </a:p>
          <a:p>
            <a:pPr>
              <a:buFont typeface="Arial" charset="0"/>
              <a:buChar char="•"/>
            </a:pPr>
            <a:r>
              <a:rPr lang="es-419" altLang="en-US" sz="2600" noProof="0" dirty="0"/>
              <a:t>Este directorio de búsqueda en línea es un servicio gratuito de APH (por separado del NIMAC).  </a:t>
            </a:r>
          </a:p>
          <a:p>
            <a:pPr>
              <a:buFont typeface="Arial" charset="0"/>
              <a:buChar char="•"/>
            </a:pPr>
            <a:r>
              <a:rPr lang="es-419" altLang="en-US" sz="2600" noProof="0" dirty="0"/>
              <a:t>¡Contacte a </a:t>
            </a:r>
            <a:r>
              <a:rPr lang="es-419" altLang="en-US" sz="2600" noProof="0" dirty="0">
                <a:hlinkClick r:id="rId4"/>
              </a:rPr>
              <a:t>resource@aph.org</a:t>
            </a:r>
            <a:r>
              <a:rPr lang="es-419" altLang="en-US" sz="2600" noProof="0" dirty="0"/>
              <a:t> para obtener más información!</a:t>
            </a:r>
          </a:p>
        </p:txBody>
      </p:sp>
    </p:spTree>
    <p:extLst>
      <p:ext uri="{BB962C8B-B14F-4D97-AF65-F5344CB8AC3E}">
        <p14:creationId xmlns:p14="http://schemas.microsoft.com/office/powerpoint/2010/main" val="3529277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4FDB5-CB7A-4E3A-B96C-154E8059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s-419" noProof="0" dirty="0"/>
              <a:t>Cuentas de AMP:</a:t>
            </a:r>
            <a:br>
              <a:rPr lang="es-419" noProof="0" dirty="0"/>
            </a:br>
            <a:r>
              <a:rPr lang="es-419" noProof="0" dirty="0"/>
              <a:t>Asignación de archivos NIMAS</a:t>
            </a:r>
          </a:p>
        </p:txBody>
      </p:sp>
    </p:spTree>
    <p:extLst>
      <p:ext uri="{BB962C8B-B14F-4D97-AF65-F5344CB8AC3E}">
        <p14:creationId xmlns:p14="http://schemas.microsoft.com/office/powerpoint/2010/main" val="3605698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Trabajar con los AU</a:t>
            </a:r>
          </a:p>
        </p:txBody>
      </p:sp>
      <p:sp>
        <p:nvSpPr>
          <p:cNvPr id="2048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419" altLang="en-US" sz="2800" noProof="0" dirty="0"/>
              <a:t>Una vez que tenga una cuenta de AMP activa, cualquier Usuario Autorizado en cualquier estado puede asignarle archivos para descarga.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El NIMAC mismo no está involucrado en ninguna coordinación comercial entre los estados/distritos y los AMP.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Si está trabajando en un proyecto para un estado o distrito y necesita ayuda para localizar a un AU en ese estado que le asigne el archivo NIMAS, solo háganoslo saber.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Asignación</a:t>
            </a:r>
            <a:r>
              <a:rPr lang="es-419" altLang="en-US" dirty="0"/>
              <a:t> de archivos</a:t>
            </a:r>
            <a:endParaRPr lang="es-419" altLang="en-US" noProof="0" dirty="0"/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419" altLang="en-US" sz="2800" noProof="0" dirty="0"/>
              <a:t>La asignación de archivos ocurre cuando un Usuario Autorizado inicia una sesión en su cuenta, ubica un archivo en el NIMAC y lo asigna a la cuenta de usted para descarga.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Los AU seleccionan al AMP de una lista ordenada alfabéticamente por nombre de la organización.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Asegúrese de que el AU sepa cómo usted listó a su organización en el NIMAC para que pueda encontrarlo/a en la lista.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Formato solicitado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419" altLang="en-US" sz="2800" noProof="0" dirty="0"/>
              <a:t>Cuando el AU asigna el archivo, también seleccionará un formato entre las capacidades de formatos que usted listó cuando se inscribió en el NIMAC.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La información sobre el formato se suministra en la asignación del archivo como una facilidad y no lo/la limita a producir ese formato accesible.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Las capacidades de formatos que usted puede listar en su información de cuenta incluyen los muchos formatos producidos comúnmente, pero no son exhaustivas. </a:t>
            </a:r>
          </a:p>
          <a:p>
            <a:pPr lvl="1">
              <a:buFont typeface="Arial" charset="0"/>
              <a:buChar char="•"/>
            </a:pPr>
            <a:endParaRPr lang="es-419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36388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419" altLang="en-US" sz="4190" noProof="0" dirty="0"/>
              <a:t>Notificación por correo electrónico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419" altLang="en-US" sz="2800" noProof="0" dirty="0"/>
              <a:t>Cuando un Usuario Autorizado le asigna un archivo, el sistema le enviará un correo electrónico automático para comunicarle que el archivo está disponible para descarga en su cuenta.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La notificación incluirá información sobre:</a:t>
            </a:r>
          </a:p>
          <a:p>
            <a:pPr lvl="1">
              <a:buFont typeface="Arial" charset="0"/>
              <a:buChar char="•"/>
            </a:pPr>
            <a:r>
              <a:rPr lang="es-419" altLang="en-US" sz="2400" dirty="0"/>
              <a:t>e</a:t>
            </a:r>
            <a:r>
              <a:rPr lang="es-419" altLang="en-US" sz="2400" noProof="0" dirty="0"/>
              <a:t>l archivo que se ha asignado</a:t>
            </a:r>
          </a:p>
          <a:p>
            <a:pPr lvl="1">
              <a:buFont typeface="Arial" charset="0"/>
              <a:buChar char="•"/>
            </a:pPr>
            <a:r>
              <a:rPr lang="es-419" altLang="en-US" sz="2400" dirty="0"/>
              <a:t>el</a:t>
            </a:r>
            <a:r>
              <a:rPr lang="es-419" altLang="en-US" sz="2400" noProof="0" dirty="0"/>
              <a:t> formato accesible solicitado</a:t>
            </a:r>
          </a:p>
          <a:p>
            <a:pPr lvl="1">
              <a:buFont typeface="Arial" charset="0"/>
              <a:buChar char="•"/>
            </a:pPr>
            <a:r>
              <a:rPr lang="es-419" altLang="en-US" sz="2400" noProof="0" dirty="0"/>
              <a:t>el usuario que realizó la asignación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Por favor asegúrese de avisarnos si cambia su dirección de correo electrónico y se necesita actualizar en el sistema.</a:t>
            </a:r>
          </a:p>
          <a:p>
            <a:pPr lvl="1">
              <a:buFont typeface="Arial" charset="0"/>
              <a:buChar char="•"/>
            </a:pPr>
            <a:endParaRPr lang="es-419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165644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9CBC0E-364B-4823-8B51-294F3A248C8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" y="152400"/>
            <a:ext cx="8839200" cy="457200"/>
          </a:xfrm>
        </p:spPr>
        <p:txBody>
          <a:bodyPr/>
          <a:lstStyle/>
          <a:p>
            <a:r>
              <a:rPr lang="es-419" sz="3490" noProof="0" dirty="0"/>
              <a:t>Correo electrónico de asignación de archivo</a:t>
            </a:r>
          </a:p>
        </p:txBody>
      </p:sp>
      <p:pic>
        <p:nvPicPr>
          <p:cNvPr id="2" name="Picture 1" descr="Recorte de pantalla de un correo electrónico automático del sistema que alerta al AMP de que se le ha asignado un archivo y que incluye información sobre el material solicitado, el formato y la información de contacto del Usuario Autorizado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762000"/>
            <a:ext cx="7962900" cy="5334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 noChangeArrowheads="1"/>
          </p:cNvSpPr>
          <p:nvPr>
            <p:ph type="title"/>
          </p:nvPr>
        </p:nvSpPr>
        <p:spPr>
          <a:xfrm>
            <a:off x="468086" y="27214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Aviso sobre filtros de spam</a:t>
            </a:r>
          </a:p>
        </p:txBody>
      </p:sp>
      <p:sp>
        <p:nvSpPr>
          <p:cNvPr id="256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8686800" cy="48006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419" altLang="en-US" sz="2700" noProof="0" dirty="0"/>
              <a:t>Todos los correos electrónicos automáticos recibidos del NIMAC mostrarán </a:t>
            </a:r>
            <a:r>
              <a:rPr lang="es-419" altLang="en-US" sz="2700" noProof="0" dirty="0">
                <a:hlinkClick r:id="rId3"/>
              </a:rPr>
              <a:t>noreply-NIMAC@overdrive.com</a:t>
            </a:r>
            <a:r>
              <a:rPr lang="es-419" altLang="en-US" sz="2700" dirty="0"/>
              <a:t> </a:t>
            </a:r>
            <a:r>
              <a:rPr lang="es-419" altLang="en-US" sz="2700" noProof="0" dirty="0"/>
              <a:t>como remitente.</a:t>
            </a:r>
          </a:p>
          <a:p>
            <a:pPr>
              <a:buFont typeface="Arial" charset="0"/>
              <a:buChar char="•"/>
            </a:pPr>
            <a:r>
              <a:rPr lang="es-419" altLang="en-US" sz="2700" noProof="0" dirty="0"/>
              <a:t>Recomendamos que agregue esta dirección de correo electrónico a su lista de contactos para que su servidor de correo electrónico la reconozca como un remitente válido y (ojalá) no filtre estos correos electrónicos como correo basura o spam. </a:t>
            </a:r>
          </a:p>
          <a:p>
            <a:pPr>
              <a:buFont typeface="Arial" charset="0"/>
              <a:buChar char="•"/>
            </a:pPr>
            <a:r>
              <a:rPr lang="es-419" altLang="en-US" sz="2700" noProof="0" dirty="0"/>
              <a:t>Si tiene problemas para recibir los correos electrónicos después de realizar este paso, por favor comuníquese con su departamento de informática para obtener ayuda y/o comuníquese con nosotros para recibir asistencia adicional.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Nota final sobre los correos electrónicos</a:t>
            </a:r>
          </a:p>
        </p:txBody>
      </p:sp>
      <p:sp>
        <p:nvSpPr>
          <p:cNvPr id="256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419" altLang="en-US" sz="2800" noProof="0" dirty="0"/>
              <a:t>Toda la información provista en los correos electrónicos automáticos también está a su disposición en el sistema.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No recibir la notificación (o eliminar un correo electrónico) no le impedirá poder descargar el archivo.</a:t>
            </a:r>
          </a:p>
          <a:p>
            <a:pPr>
              <a:buFont typeface="Arial" charset="0"/>
              <a:buChar char="•"/>
            </a:pPr>
            <a:r>
              <a:rPr lang="es-419" altLang="en-US" sz="2800" noProof="0" dirty="0"/>
              <a:t>Sin embargo, recibir los correos electrónicos debidamente evitará que usted tenga que iniciar una sesión para comprobar si un archivo que espera ya se le ha asignado.</a:t>
            </a:r>
          </a:p>
        </p:txBody>
      </p:sp>
    </p:spTree>
    <p:extLst>
      <p:ext uri="{BB962C8B-B14F-4D97-AF65-F5344CB8AC3E}">
        <p14:creationId xmlns:p14="http://schemas.microsoft.com/office/powerpoint/2010/main" val="25687246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Funciones y servicios del sistema para los AMP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419" altLang="en-US" sz="3800" noProof="0" dirty="0"/>
              <a:t>El servicio de investigación y aceleración de archivos de Watchlist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04800" y="1170214"/>
            <a:ext cx="8534400" cy="3810000"/>
          </a:xfrm>
        </p:spPr>
        <p:txBody>
          <a:bodyPr/>
          <a:lstStyle/>
          <a:p>
            <a:pPr marL="400050">
              <a:buFont typeface="Arial" charset="0"/>
              <a:buChar char="•"/>
            </a:pPr>
            <a:r>
              <a:rPr lang="es-419" altLang="en-US" sz="2800" noProof="0" dirty="0"/>
              <a:t>Si un archivo que usted necesita no está disponible en el NIMAC, puede agregar el ISBN a su Watchlist.</a:t>
            </a:r>
          </a:p>
          <a:p>
            <a:pPr marL="400050">
              <a:buFont typeface="Arial" charset="0"/>
              <a:buChar char="•"/>
            </a:pPr>
            <a:r>
              <a:rPr lang="es-419" altLang="en-US" sz="2800" noProof="0" dirty="0"/>
              <a:t>El NIMAC investigará el título por usted y tratará de obtener/acelerar la producción de NIMAS para el título.</a:t>
            </a:r>
          </a:p>
          <a:p>
            <a:pPr marL="400050">
              <a:buFont typeface="Arial" charset="0"/>
              <a:buChar char="•"/>
            </a:pPr>
            <a:r>
              <a:rPr lang="es-419" altLang="en-US" sz="2800" noProof="0" dirty="0"/>
              <a:t>Si el título está fuera del alcance para NIMAS, trataremos de investigar otras opciones para usted.</a:t>
            </a:r>
          </a:p>
          <a:p>
            <a:pPr marL="400050">
              <a:buFont typeface="Arial" charset="0"/>
              <a:buChar char="•"/>
            </a:pPr>
            <a:r>
              <a:rPr lang="es-419" altLang="en-US" sz="2800" noProof="0" dirty="0"/>
              <a:t>También recibirá un correo electrónico automático cuando el archivo esté disponible en el NIMAC.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MathML y NIMAS</a:t>
            </a:r>
          </a:p>
        </p:txBody>
      </p:sp>
      <p:sp>
        <p:nvSpPr>
          <p:cNvPr id="3277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191000"/>
          </a:xfrm>
        </p:spPr>
        <p:txBody>
          <a:bodyPr/>
          <a:lstStyle/>
          <a:p>
            <a:r>
              <a:rPr lang="es-419" altLang="en-US" sz="2800" noProof="0" dirty="0"/>
              <a:t>MathML es una marcación opcional en XML para la notación matemática y científica.</a:t>
            </a:r>
          </a:p>
          <a:p>
            <a:r>
              <a:rPr lang="es-419" altLang="en-US" sz="2800" noProof="0" dirty="0"/>
              <a:t>La ventaja de MathML es que, cuando el software es compatible, se puede usar para generar automáticamente braille u otros formatos.</a:t>
            </a:r>
          </a:p>
          <a:p>
            <a:r>
              <a:rPr lang="es-419" altLang="en-US" sz="2800" noProof="0" dirty="0"/>
              <a:t>En el pasado, las matemáticas generalmente se proporcionaban en NIMAS en forma de imágenes, que no se pueden convertir automáticamente a braille.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dirty="0"/>
              <a:t>Descarga “Sin</a:t>
            </a:r>
            <a:r>
              <a:rPr lang="es-419" altLang="en-US" noProof="0" dirty="0"/>
              <a:t> MathML”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s-419" altLang="en-US" sz="2800" noProof="0" dirty="0"/>
              <a:t>Muchas editoriales ahora proporcionan MathML en sus archivos NIMAS, sin embargo, no todos los programas de software son compatibles con MathML.</a:t>
            </a:r>
          </a:p>
          <a:p>
            <a:r>
              <a:rPr lang="es-419" altLang="en-US" sz="2800" noProof="0" dirty="0"/>
              <a:t>Si un archivo NIMAS incluye MathML, pero su software no es compatible con MathML, puede optar por descargar el archivo sin MathML.</a:t>
            </a:r>
          </a:p>
          <a:p>
            <a:r>
              <a:rPr lang="es-419" altLang="en-US" sz="2800" noProof="0" dirty="0"/>
              <a:t>Le mostraremos esta opción de descarga durante la demostración.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¿El archivo incluye MathML? 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s-419" altLang="en-US" sz="2800" noProof="0" dirty="0"/>
              <a:t>El sistema NIMAC solo mostrará una opción de descarga “Sin MathML” si MathML está presente en el archivo.</a:t>
            </a:r>
          </a:p>
          <a:p>
            <a:r>
              <a:rPr lang="es-419" altLang="en-US" sz="2800" noProof="0" dirty="0"/>
              <a:t>Esta es una manera fácil de saber si un archivo contiene MathML.</a:t>
            </a:r>
          </a:p>
          <a:p>
            <a:r>
              <a:rPr lang="es-419" altLang="en-US" sz="2800" noProof="0" dirty="0"/>
              <a:t>También puede verificar si un archivo incluye Math</a:t>
            </a:r>
            <a:r>
              <a:rPr lang="es-419" altLang="en-US" sz="2800" dirty="0"/>
              <a:t>ML en el registro del sistema o en el archivo XML.</a:t>
            </a:r>
            <a:endParaRPr lang="es-419" altLang="en-US" sz="2800" noProof="0" dirty="0"/>
          </a:p>
        </p:txBody>
      </p:sp>
    </p:spTree>
    <p:extLst>
      <p:ext uri="{BB962C8B-B14F-4D97-AF65-F5344CB8AC3E}">
        <p14:creationId xmlns:p14="http://schemas.microsoft.com/office/powerpoint/2010/main" val="24361298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s-419" sz="3200" noProof="0" dirty="0"/>
              <a:t>1. “Sin MathML” mostrado como opción de descarga</a:t>
            </a:r>
          </a:p>
        </p:txBody>
      </p:sp>
      <p:pic>
        <p:nvPicPr>
          <p:cNvPr id="6" name="Picture 5" descr="Recorte de pantalla del cuadro de diálogo de descarga que muestra la opción Descarga completa-Sin MathML rodeada con un círculo">
            <a:extLst>
              <a:ext uri="{FF2B5EF4-FFF2-40B4-BE49-F238E27FC236}">
                <a16:creationId xmlns:a16="http://schemas.microsoft.com/office/drawing/2014/main" id="{433A2CBD-AD1F-4FCF-980B-F2D35689C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600259"/>
            <a:ext cx="6400800" cy="460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27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s-419" sz="3000" noProof="0" dirty="0"/>
              <a:t>2. MathML en el registro del sistema</a:t>
            </a:r>
          </a:p>
        </p:txBody>
      </p:sp>
      <p:pic>
        <p:nvPicPr>
          <p:cNvPr id="15" name="Content Placeholder 14" descr="Captura de pantalla de un registro completo que muestra que MathML 3.0 está presente en el archivo.">
            <a:extLst>
              <a:ext uri="{FF2B5EF4-FFF2-40B4-BE49-F238E27FC236}">
                <a16:creationId xmlns:a16="http://schemas.microsoft.com/office/drawing/2014/main" id="{7C5E66D1-DF28-4BCF-9ABE-3181493954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1341120"/>
            <a:ext cx="6717784" cy="4778862"/>
          </a:xfrm>
        </p:spPr>
      </p:pic>
    </p:spTree>
    <p:extLst>
      <p:ext uri="{BB962C8B-B14F-4D97-AF65-F5344CB8AC3E}">
        <p14:creationId xmlns:p14="http://schemas.microsoft.com/office/powerpoint/2010/main" val="21935587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sz="3000" noProof="0" dirty="0"/>
              <a:t>3. MathML mencionado al inicio del archivo XML</a:t>
            </a:r>
          </a:p>
        </p:txBody>
      </p:sp>
      <p:pic>
        <p:nvPicPr>
          <p:cNvPr id="9" name="Content Placeholder 8" descr="Recorte de pantalla de un archivo XML que muestra resaltadas las referencias a MathML.">
            <a:extLst>
              <a:ext uri="{FF2B5EF4-FFF2-40B4-BE49-F238E27FC236}">
                <a16:creationId xmlns:a16="http://schemas.microsoft.com/office/drawing/2014/main" id="{DC6AE481-B4FB-41B7-BCAA-011C559B59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2735603"/>
            <a:ext cx="8774539" cy="1478233"/>
          </a:xfrm>
        </p:spPr>
      </p:pic>
    </p:spTree>
    <p:extLst>
      <p:ext uri="{BB962C8B-B14F-4D97-AF65-F5344CB8AC3E}">
        <p14:creationId xmlns:p14="http://schemas.microsoft.com/office/powerpoint/2010/main" val="18828603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C45A1-7771-4BEB-A68E-AACDC4A59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s-419" noProof="0" dirty="0"/>
              <a:t>Trabajar con archivos NIMAS</a:t>
            </a:r>
          </a:p>
        </p:txBody>
      </p:sp>
    </p:spTree>
    <p:extLst>
      <p:ext uri="{BB962C8B-B14F-4D97-AF65-F5344CB8AC3E}">
        <p14:creationId xmlns:p14="http://schemas.microsoft.com/office/powerpoint/2010/main" val="21298218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sz="4000" noProof="0" dirty="0"/>
              <a:t>Producir formatos usando NIMAS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65724"/>
          </a:xfrm>
        </p:spPr>
        <p:txBody>
          <a:bodyPr/>
          <a:lstStyle/>
          <a:p>
            <a:r>
              <a:rPr lang="es-419" altLang="en-US" sz="2800" noProof="0" dirty="0"/>
              <a:t>Los AMP por lo general usan software patentado para producir formatos accesibles.</a:t>
            </a:r>
          </a:p>
          <a:p>
            <a:r>
              <a:rPr lang="es-419" altLang="en-US" sz="2800" noProof="0" dirty="0"/>
              <a:t>En general, proporcionar capacitación sobre cómo usar software de terceros o configurar flujos de producción no le corresponde al NIMAC. </a:t>
            </a:r>
          </a:p>
          <a:p>
            <a:r>
              <a:rPr lang="es-419" altLang="en-US" sz="2800" noProof="0" dirty="0"/>
              <a:t>Sin embargo, tuvimos el gusto de ofrecer recientemente dos cursos de capacitación para transcriptores de braille.</a:t>
            </a:r>
          </a:p>
          <a:p>
            <a:r>
              <a:rPr lang="es-419" altLang="en-US" sz="2800" noProof="0" dirty="0"/>
              <a:t>Las capacitaciones del 2022 se archivarán y estarán disponibles sin costo en el APH Hive y el sitio web del NIMAC. </a:t>
            </a:r>
          </a:p>
          <a:p>
            <a:endParaRPr lang="es-419" altLang="en-US" sz="2800" noProof="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419" altLang="en-US" sz="4000" noProof="0" dirty="0"/>
              <a:t>Mantener viva la conversación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724400"/>
          </a:xfrm>
        </p:spPr>
        <p:txBody>
          <a:bodyPr/>
          <a:lstStyle/>
          <a:p>
            <a:r>
              <a:rPr lang="es-419" altLang="en-US" sz="2800" noProof="0" dirty="0"/>
              <a:t>También estamos considerando establecer dos Grupos de Usuarios de transcriptores (para usuarios de Duxbury y Braille 2000, respectivamente) para un apoyo continuo.</a:t>
            </a:r>
          </a:p>
          <a:p>
            <a:r>
              <a:rPr lang="es-419" altLang="en-US" sz="2800" noProof="0" dirty="0"/>
              <a:t>Algunas ideas preliminares son que los grupos:</a:t>
            </a:r>
          </a:p>
          <a:p>
            <a:pPr lvl="1"/>
            <a:r>
              <a:rPr lang="es-419" altLang="en-US" sz="2600" noProof="0" dirty="0"/>
              <a:t>sean relativamente informales;</a:t>
            </a:r>
          </a:p>
          <a:p>
            <a:pPr lvl="1"/>
            <a:r>
              <a:rPr lang="es-419" altLang="en-US" sz="2600" dirty="0"/>
              <a:t>tengan como facilitador a </a:t>
            </a:r>
            <a:r>
              <a:rPr lang="es-419" altLang="en-US" sz="2600" noProof="0" dirty="0"/>
              <a:t>un transcriptor especializado;</a:t>
            </a:r>
          </a:p>
          <a:p>
            <a:pPr lvl="1"/>
            <a:r>
              <a:rPr lang="es-419" altLang="en-US" sz="2600" dirty="0"/>
              <a:t>s</a:t>
            </a:r>
            <a:r>
              <a:rPr lang="es-419" altLang="en-US" sz="2600" noProof="0" dirty="0"/>
              <a:t>e reúnan cada dos o tres meses; y</a:t>
            </a:r>
          </a:p>
          <a:p>
            <a:pPr lvl="1"/>
            <a:r>
              <a:rPr lang="es-419" altLang="en-US" sz="2600" noProof="0" dirty="0"/>
              <a:t>den una oportunidad para que los transcriptores se conecten e intercambien información y recomendaciones sobre la transcripción de libros de texto. </a:t>
            </a:r>
          </a:p>
          <a:p>
            <a:endParaRPr lang="es-419" altLang="en-US" sz="2800" noProof="0" dirty="0"/>
          </a:p>
          <a:p>
            <a:endParaRPr lang="es-419" altLang="en-US" sz="2800" noProof="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sz="4000" noProof="0" dirty="0"/>
              <a:t>Si le interesa. . .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43400"/>
          </a:xfrm>
        </p:spPr>
        <p:txBody>
          <a:bodyPr/>
          <a:lstStyle/>
          <a:p>
            <a:r>
              <a:rPr lang="es-419" altLang="en-US" sz="2800" noProof="0" dirty="0"/>
              <a:t>Por favor envíenos un correo electrónico a </a:t>
            </a:r>
            <a:r>
              <a:rPr lang="es-419" altLang="en-US" sz="2800" noProof="0" dirty="0">
                <a:hlinkClick r:id="rId3"/>
              </a:rPr>
              <a:t>nimac@aph.org</a:t>
            </a:r>
            <a:r>
              <a:rPr lang="es-419" altLang="en-US" sz="2800" noProof="0" dirty="0"/>
              <a:t> si le gusta la idea de los grupos de usuarios y le gustaría que procedamos con esto. </a:t>
            </a:r>
          </a:p>
          <a:p>
            <a:endParaRPr lang="es-419" altLang="en-US" sz="1200" noProof="0" dirty="0"/>
          </a:p>
          <a:p>
            <a:r>
              <a:rPr lang="es-419" altLang="en-US" sz="2800" noProof="0" dirty="0"/>
              <a:t>También nos interesa cualquier idea que usted tenga sobre cómo organizar los grupos para mayor beneficio de los transcriptores. </a:t>
            </a:r>
          </a:p>
          <a:p>
            <a:endParaRPr lang="es-419" altLang="en-US" sz="2800" noProof="0" dirty="0"/>
          </a:p>
        </p:txBody>
      </p:sp>
    </p:spTree>
    <p:extLst>
      <p:ext uri="{BB962C8B-B14F-4D97-AF65-F5344CB8AC3E}">
        <p14:creationId xmlns:p14="http://schemas.microsoft.com/office/powerpoint/2010/main" val="27636529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4F0CA-DE1F-4744-BC23-8FE2350BB3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2500" y="228600"/>
            <a:ext cx="7239000" cy="487362"/>
          </a:xfrm>
        </p:spPr>
        <p:txBody>
          <a:bodyPr/>
          <a:lstStyle/>
          <a:p>
            <a:r>
              <a:rPr lang="es-419" sz="3600" noProof="0" dirty="0"/>
              <a:t>Sitio web informativo del NIMAC</a:t>
            </a:r>
          </a:p>
        </p:txBody>
      </p:sp>
      <p:pic>
        <p:nvPicPr>
          <p:cNvPr id="4" name="Picture 3" descr="Captura de pantalla de la página de inicio del sitio web informativo del NIMAC, con el vínculo a los recursos para los AMP rodeado con un círculo">
            <a:extLst>
              <a:ext uri="{FF2B5EF4-FFF2-40B4-BE49-F238E27FC236}">
                <a16:creationId xmlns:a16="http://schemas.microsoft.com/office/drawing/2014/main" id="{65B05576-91F5-463B-A385-FBB2BF031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376" y="901038"/>
            <a:ext cx="9144000" cy="505592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s-419" altLang="en-US" noProof="0" dirty="0"/>
              <a:t>Demostración en vivo:</a:t>
            </a:r>
            <a:br>
              <a:rPr lang="es-419" altLang="en-US" noProof="0" dirty="0"/>
            </a:br>
            <a:r>
              <a:rPr lang="es-419" altLang="en-US" noProof="0" dirty="0"/>
              <a:t>Su cuenta de AMP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419" altLang="en-US" noProof="0" dirty="0"/>
              <a:t>¿Alguna pregunta?</a:t>
            </a:r>
          </a:p>
        </p:txBody>
      </p:sp>
      <p:sp>
        <p:nvSpPr>
          <p:cNvPr id="419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68086" y="1143000"/>
            <a:ext cx="8229600" cy="4800600"/>
          </a:xfrm>
        </p:spPr>
        <p:txBody>
          <a:bodyPr/>
          <a:lstStyle/>
          <a:p>
            <a:r>
              <a:rPr lang="es-419" altLang="en-US" noProof="0" dirty="0"/>
              <a:t>Si tiene alguna pregunta sobre cómo usar el NIMAC o sobre el estado de archivos en el sistema del NIMAC, por favor comuníquese con nosotros para recibir asistencia: </a:t>
            </a:r>
          </a:p>
          <a:p>
            <a:pPr algn="ctr">
              <a:buFontTx/>
              <a:buNone/>
            </a:pPr>
            <a:endParaRPr lang="es-419" altLang="en-US" sz="1200" noProof="0" dirty="0">
              <a:hlinkClick r:id="rId2"/>
            </a:endParaRPr>
          </a:p>
          <a:p>
            <a:pPr algn="ctr">
              <a:buFontTx/>
              <a:buNone/>
            </a:pPr>
            <a:r>
              <a:rPr lang="es-419" altLang="en-US" noProof="0" dirty="0">
                <a:hlinkClick r:id="rId2"/>
              </a:rPr>
              <a:t>nimac@aph.org</a:t>
            </a:r>
            <a:r>
              <a:rPr lang="es-419" altLang="en-US" noProof="0" dirty="0"/>
              <a:t>  </a:t>
            </a:r>
          </a:p>
          <a:p>
            <a:pPr algn="ctr">
              <a:buFontTx/>
              <a:buNone/>
            </a:pPr>
            <a:r>
              <a:rPr lang="es-419" altLang="en-US" noProof="0" dirty="0"/>
              <a:t>877-526-4622</a:t>
            </a:r>
          </a:p>
          <a:p>
            <a:pPr>
              <a:buFontTx/>
              <a:buNone/>
            </a:pPr>
            <a:r>
              <a:rPr lang="es-419" altLang="en-US" sz="1400" noProof="0" dirty="0"/>
              <a:t>	</a:t>
            </a:r>
          </a:p>
          <a:p>
            <a:pPr>
              <a:buFontTx/>
              <a:buNone/>
            </a:pPr>
            <a:r>
              <a:rPr lang="es-419" altLang="en-US" sz="1400" dirty="0"/>
              <a:t>	</a:t>
            </a:r>
            <a:r>
              <a:rPr lang="es-PE" altLang="en-US" sz="1400" noProof="0" dirty="0"/>
              <a:t>El contenido de este recurso fue desarrollado bajo una subvención del Departamento de Educación de EE. UU., #H327E210001. Sin embargo, este contenido no representa necesariamente la política del Departamento de Educación de EE. UU., y el lector no debe suponer un respaldo del gobierno federal. Responsable del Proyecto: Rebecca Sheffield.</a:t>
            </a:r>
            <a:endParaRPr lang="es-419" altLang="en-US" sz="1400" b="1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00C46C-D874-4F78-91C6-6798269CC3BF}">
  <ds:schemaRefs>
    <ds:schemaRef ds:uri="38fd74c8-805e-4dcb-8927-c1278a3ad9fc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5101da5b-6c2e-4d78-9a91-ac859c4bc6fa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12018</TotalTime>
  <Words>2535</Words>
  <Application>Microsoft Office PowerPoint</Application>
  <PresentationFormat>On-screen Show (4:3)</PresentationFormat>
  <Paragraphs>199</Paragraphs>
  <Slides>41</Slides>
  <Notes>26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Tahoma</vt:lpstr>
      <vt:lpstr>NIMAClayout</vt:lpstr>
      <vt:lpstr>Photo Editor Photo</vt:lpstr>
      <vt:lpstr>El NIMAC  para AMP nuevos</vt:lpstr>
      <vt:lpstr>El seminario web de hoy</vt:lpstr>
      <vt:lpstr>NIMAC: Información general y básica</vt:lpstr>
      <vt:lpstr>El proyecto NIMAC</vt:lpstr>
      <vt:lpstr>¿Qué es NIMAS? </vt:lpstr>
      <vt:lpstr>Producción de NIMAS</vt:lpstr>
      <vt:lpstr>Cómo obtenemos los archivos</vt:lpstr>
      <vt:lpstr>Tipos de materiales que recibimos</vt:lpstr>
      <vt:lpstr>Admisibilidad de los estudiantes</vt:lpstr>
      <vt:lpstr>Estudiantes universitarios</vt:lpstr>
      <vt:lpstr>Cómo el NIMAC trabaja con los estados</vt:lpstr>
      <vt:lpstr>¿Qué puede hacer un Usuario Autorizado? </vt:lpstr>
      <vt:lpstr>¿Qué pueden hacer los AMP?</vt:lpstr>
      <vt:lpstr>¿Debería ser yo un AMP?</vt:lpstr>
      <vt:lpstr>¿Debería ser yo un AU? </vt:lpstr>
      <vt:lpstr>Inscripción como AMP</vt:lpstr>
      <vt:lpstr>Acuerdo de Limitación de Uso (LUA) </vt:lpstr>
      <vt:lpstr>Nota aparte: el directorio de AMP de APH</vt:lpstr>
      <vt:lpstr>Cuentas de AMP: Asignación de archivos NIMAS</vt:lpstr>
      <vt:lpstr>Trabajar con los AU</vt:lpstr>
      <vt:lpstr>Asignación de archivos</vt:lpstr>
      <vt:lpstr>Formato solicitado</vt:lpstr>
      <vt:lpstr>Notificación por correo electrónico</vt:lpstr>
      <vt:lpstr>Correo electrónico de asignación de archivo</vt:lpstr>
      <vt:lpstr>Aviso sobre filtros de spam</vt:lpstr>
      <vt:lpstr>Nota final sobre los correos electrónicos</vt:lpstr>
      <vt:lpstr>Funciones y servicios del sistema para los AMP</vt:lpstr>
      <vt:lpstr>El servicio de investigación y aceleración de archivos de Watchlist</vt:lpstr>
      <vt:lpstr>MathML y NIMAS</vt:lpstr>
      <vt:lpstr>Descarga “Sin MathML”</vt:lpstr>
      <vt:lpstr>¿El archivo incluye MathML? </vt:lpstr>
      <vt:lpstr>1. “Sin MathML” mostrado como opción de descarga</vt:lpstr>
      <vt:lpstr>2. MathML en el registro del sistema</vt:lpstr>
      <vt:lpstr>3. MathML mencionado al inicio del archivo XML</vt:lpstr>
      <vt:lpstr>Trabajar con archivos NIMAS</vt:lpstr>
      <vt:lpstr>Producir formatos usando NIMAS</vt:lpstr>
      <vt:lpstr>Mantener viva la conversación</vt:lpstr>
      <vt:lpstr>Si le interesa. . .</vt:lpstr>
      <vt:lpstr>Sitio web informativo del NIMAC</vt:lpstr>
      <vt:lpstr>Demostración en vivo: Su cuenta de AMP</vt:lpstr>
      <vt:lpstr>¿Alguna pregunta?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Monica Garcia Moran</cp:lastModifiedBy>
  <cp:revision>1321</cp:revision>
  <dcterms:created xsi:type="dcterms:W3CDTF">2006-11-09T18:18:09Z</dcterms:created>
  <dcterms:modified xsi:type="dcterms:W3CDTF">2022-07-29T15:23:01Z</dcterms:modified>
</cp:coreProperties>
</file>