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75"/>
  </p:notesMasterIdLst>
  <p:handoutMasterIdLst>
    <p:handoutMasterId r:id="rId76"/>
  </p:handoutMasterIdLst>
  <p:sldIdLst>
    <p:sldId id="693" r:id="rId5"/>
    <p:sldId id="657" r:id="rId6"/>
    <p:sldId id="554" r:id="rId7"/>
    <p:sldId id="629" r:id="rId8"/>
    <p:sldId id="670" r:id="rId9"/>
    <p:sldId id="658" r:id="rId10"/>
    <p:sldId id="662" r:id="rId11"/>
    <p:sldId id="661" r:id="rId12"/>
    <p:sldId id="664" r:id="rId13"/>
    <p:sldId id="689" r:id="rId14"/>
    <p:sldId id="672" r:id="rId15"/>
    <p:sldId id="671" r:id="rId16"/>
    <p:sldId id="665" r:id="rId17"/>
    <p:sldId id="666" r:id="rId18"/>
    <p:sldId id="667" r:id="rId19"/>
    <p:sldId id="663" r:id="rId20"/>
    <p:sldId id="630" r:id="rId21"/>
    <p:sldId id="655" r:id="rId22"/>
    <p:sldId id="688" r:id="rId23"/>
    <p:sldId id="690" r:id="rId24"/>
    <p:sldId id="643" r:id="rId25"/>
    <p:sldId id="644" r:id="rId26"/>
    <p:sldId id="653" r:id="rId27"/>
    <p:sldId id="648" r:id="rId28"/>
    <p:sldId id="650" r:id="rId29"/>
    <p:sldId id="682" r:id="rId30"/>
    <p:sldId id="645" r:id="rId31"/>
    <p:sldId id="647" r:id="rId32"/>
    <p:sldId id="692" r:id="rId33"/>
    <p:sldId id="691" r:id="rId34"/>
    <p:sldId id="628" r:id="rId35"/>
    <p:sldId id="580" r:id="rId36"/>
    <p:sldId id="684" r:id="rId37"/>
    <p:sldId id="549" r:id="rId38"/>
    <p:sldId id="686" r:id="rId39"/>
    <p:sldId id="687" r:id="rId40"/>
    <p:sldId id="593" r:id="rId41"/>
    <p:sldId id="594" r:id="rId42"/>
    <p:sldId id="595" r:id="rId43"/>
    <p:sldId id="596" r:id="rId44"/>
    <p:sldId id="498" r:id="rId45"/>
    <p:sldId id="582" r:id="rId46"/>
    <p:sldId id="575" r:id="rId47"/>
    <p:sldId id="649" r:id="rId48"/>
    <p:sldId id="571" r:id="rId49"/>
    <p:sldId id="525" r:id="rId50"/>
    <p:sldId id="562" r:id="rId51"/>
    <p:sldId id="637" r:id="rId52"/>
    <p:sldId id="683" r:id="rId53"/>
    <p:sldId id="530" r:id="rId54"/>
    <p:sldId id="625" r:id="rId55"/>
    <p:sldId id="626" r:id="rId56"/>
    <p:sldId id="631" r:id="rId57"/>
    <p:sldId id="556" r:id="rId58"/>
    <p:sldId id="547" r:id="rId59"/>
    <p:sldId id="592" r:id="rId60"/>
    <p:sldId id="573" r:id="rId61"/>
    <p:sldId id="603" r:id="rId62"/>
    <p:sldId id="558" r:id="rId63"/>
    <p:sldId id="584" r:id="rId64"/>
    <p:sldId id="585" r:id="rId65"/>
    <p:sldId id="591" r:id="rId66"/>
    <p:sldId id="587" r:id="rId67"/>
    <p:sldId id="586" r:id="rId68"/>
    <p:sldId id="590" r:id="rId69"/>
    <p:sldId id="589" r:id="rId70"/>
    <p:sldId id="600" r:id="rId71"/>
    <p:sldId id="681" r:id="rId72"/>
    <p:sldId id="680" r:id="rId73"/>
    <p:sldId id="482" r:id="rId7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21" autoAdjust="0"/>
    <p:restoredTop sz="86449" autoAdjust="0"/>
  </p:normalViewPr>
  <p:slideViewPr>
    <p:cSldViewPr>
      <p:cViewPr varScale="1">
        <p:scale>
          <a:sx n="68" d="100"/>
          <a:sy n="68" d="100"/>
        </p:scale>
        <p:origin x="1450" y="53"/>
      </p:cViewPr>
      <p:guideLst>
        <p:guide orient="horz" pos="2160"/>
        <p:guide pos="2880"/>
      </p:guideLst>
    </p:cSldViewPr>
  </p:slideViewPr>
  <p:outlineViewPr>
    <p:cViewPr>
      <p:scale>
        <a:sx n="33" d="100"/>
        <a:sy n="33" d="100"/>
      </p:scale>
      <p:origin x="0" y="-5135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A5D71D2F-EB08-41C1-8605-8F59A0A2C2F1}"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B5289FFC-69F3-483C-B35E-C429157F390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AFEDB3B-F0F3-41DB-B0BC-86249690D699}" type="slidenum">
              <a:rPr lang="en-US" altLang="en-US">
                <a:latin typeface="Arial" panose="020B0604020202020204" pitchFamily="34" charset="0"/>
              </a:rPr>
              <a:pPr/>
              <a:t>2</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9</a:t>
            </a:fld>
            <a:endParaRPr lang="en-US" altLang="en-US" dirty="0"/>
          </a:p>
        </p:txBody>
      </p:sp>
    </p:spTree>
    <p:extLst>
      <p:ext uri="{BB962C8B-B14F-4D97-AF65-F5344CB8AC3E}">
        <p14:creationId xmlns:p14="http://schemas.microsoft.com/office/powerpoint/2010/main" val="852632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10</a:t>
            </a:fld>
            <a:endParaRPr lang="en-US" altLang="en-US" dirty="0"/>
          </a:p>
        </p:txBody>
      </p:sp>
    </p:spTree>
    <p:extLst>
      <p:ext uri="{BB962C8B-B14F-4D97-AF65-F5344CB8AC3E}">
        <p14:creationId xmlns:p14="http://schemas.microsoft.com/office/powerpoint/2010/main" val="133366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ChangeArrowheads="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62E6F989-A784-49F7-806C-4D16327408FA}" type="slidenum">
              <a:rPr lang="en-US" altLang="en-US">
                <a:latin typeface="Arial" panose="020B0604020202020204" pitchFamily="34" charset="0"/>
              </a:rPr>
              <a:pPr/>
              <a:t>15</a:t>
            </a:fld>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E56F912E-6F94-4373-A094-59AE451BA30C}" type="slidenum">
              <a:rPr lang="en-US" altLang="en-US">
                <a:latin typeface="Arial" panose="020B0604020202020204" pitchFamily="34" charset="0"/>
              </a:rPr>
              <a:pPr/>
              <a:t>18</a:t>
            </a:fld>
            <a:endParaRPr lang="en-US"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7F1500F2-EFAC-4F95-B1AB-4EC439B6F674}" type="slidenum">
              <a:rPr lang="en-US" altLang="en-US">
                <a:latin typeface="Arial" panose="020B0604020202020204" pitchFamily="34" charset="0"/>
              </a:rPr>
              <a:pPr/>
              <a:t>27</a:t>
            </a:fld>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32</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33</a:t>
            </a:fld>
            <a:endParaRPr lang="en-US" altLang="en-US" dirty="0"/>
          </a:p>
        </p:txBody>
      </p:sp>
    </p:spTree>
    <p:extLst>
      <p:ext uri="{BB962C8B-B14F-4D97-AF65-F5344CB8AC3E}">
        <p14:creationId xmlns:p14="http://schemas.microsoft.com/office/powerpoint/2010/main" val="3152977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34</a:t>
            </a:fld>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35</a:t>
            </a:fld>
            <a:endParaRPr lang="en-US" altLang="en-US" dirty="0"/>
          </a:p>
        </p:txBody>
      </p:sp>
    </p:spTree>
    <p:extLst>
      <p:ext uri="{BB962C8B-B14F-4D97-AF65-F5344CB8AC3E}">
        <p14:creationId xmlns:p14="http://schemas.microsoft.com/office/powerpoint/2010/main" val="2506524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ChangeArrowheads="1" noTextEdit="1"/>
          </p:cNvSpPr>
          <p:nvPr>
            <p:ph type="sldImg"/>
          </p:nvPr>
        </p:nvSpPr>
        <p:spPr>
          <a:ln/>
        </p:spPr>
      </p:sp>
      <p:sp>
        <p:nvSpPr>
          <p:cNvPr id="6349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349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328ADC6-DF4D-41A3-A01F-07D0F4ACAC22}" type="slidenum">
              <a:rPr lang="en-US" altLang="en-US">
                <a:latin typeface="Arial" panose="020B0604020202020204" pitchFamily="34" charset="0"/>
              </a:rPr>
              <a:pPr/>
              <a:t>43</a:t>
            </a:fld>
            <a:endParaRPr lang="en-US" altLang="en-US" dirty="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47</a:t>
            </a:fld>
            <a:endParaRPr lang="en-US" altLang="en-US" dirty="0"/>
          </a:p>
        </p:txBody>
      </p:sp>
    </p:spTree>
    <p:extLst>
      <p:ext uri="{BB962C8B-B14F-4D97-AF65-F5344CB8AC3E}">
        <p14:creationId xmlns:p14="http://schemas.microsoft.com/office/powerpoint/2010/main" val="1444895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ChangeArrowheads="1" noTextEdit="1"/>
          </p:cNvSpPr>
          <p:nvPr>
            <p:ph type="sldImg"/>
          </p:nvPr>
        </p:nvSpPr>
        <p:spPr>
          <a:ln/>
        </p:spPr>
      </p:sp>
      <p:sp>
        <p:nvSpPr>
          <p:cNvPr id="7475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475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F4340C55-BFE1-4C53-AAD8-F4338671AB94}" type="slidenum">
              <a:rPr lang="en-US" altLang="en-US">
                <a:latin typeface="Arial" panose="020B0604020202020204" pitchFamily="34" charset="0"/>
              </a:rPr>
              <a:pPr/>
              <a:t>53</a:t>
            </a:fld>
            <a:endParaRPr lang="en-US" altLang="en-US" dirty="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ChangeArrowheads="1" noTextEdit="1"/>
          </p:cNvSpPr>
          <p:nvPr>
            <p:ph type="sldImg"/>
          </p:nvPr>
        </p:nvSpPr>
        <p:spPr>
          <a:ln/>
        </p:spPr>
      </p:sp>
      <p:sp>
        <p:nvSpPr>
          <p:cNvPr id="7987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987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5E3C9E3B-FF68-40CA-89A7-8AE8F5B5E672}" type="slidenum">
              <a:rPr lang="en-US" altLang="en-US">
                <a:latin typeface="Arial" panose="020B0604020202020204" pitchFamily="34" charset="0"/>
              </a:rPr>
              <a:pPr/>
              <a:t>57</a:t>
            </a:fld>
            <a:endParaRPr lang="en-US" altLang="en-US" dirty="0">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ChangeArrowheads="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930C1F5-3EE2-4D12-B06F-AC3B16B4FE79}" type="slidenum">
              <a:rPr lang="en-US" altLang="en-US">
                <a:latin typeface="Arial" panose="020B0604020202020204" pitchFamily="34" charset="0"/>
              </a:rPr>
              <a:pPr/>
              <a:t>64</a:t>
            </a:fld>
            <a:endParaRPr lang="en-US" altLang="en-US" dirty="0">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ChangeArrowheads="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4148FE4-7696-4086-9461-3EA784F9AF83}" type="slidenum">
              <a:rPr lang="en-US" altLang="en-US">
                <a:latin typeface="Arial" panose="020B0604020202020204" pitchFamily="34" charset="0"/>
              </a:rPr>
              <a:pPr/>
              <a:t>66</a:t>
            </a:fld>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DEB8607-9033-4679-85F5-E20D4EDECF4E}" type="slidenum">
              <a:rPr lang="en-US" altLang="en-US"/>
              <a:pPr>
                <a:defRPr/>
              </a:pPr>
              <a:t>‹#›</a:t>
            </a:fld>
            <a:endParaRPr lang="en-US" altLang="en-US" dirty="0"/>
          </a:p>
        </p:txBody>
      </p:sp>
    </p:spTree>
    <p:extLst>
      <p:ext uri="{BB962C8B-B14F-4D97-AF65-F5344CB8AC3E}">
        <p14:creationId xmlns:p14="http://schemas.microsoft.com/office/powerpoint/2010/main" val="243479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B5D23AC-A7EF-4D03-9118-C8F2985A0B96}" type="slidenum">
              <a:rPr lang="en-US" altLang="en-US"/>
              <a:pPr>
                <a:defRPr/>
              </a:pPr>
              <a:t>‹#›</a:t>
            </a:fld>
            <a:endParaRPr lang="en-US" altLang="en-US" dirty="0"/>
          </a:p>
        </p:txBody>
      </p:sp>
    </p:spTree>
    <p:extLst>
      <p:ext uri="{BB962C8B-B14F-4D97-AF65-F5344CB8AC3E}">
        <p14:creationId xmlns:p14="http://schemas.microsoft.com/office/powerpoint/2010/main" val="87961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6A6EDCA-369F-4CE3-AD99-B526DDD517BE}" type="slidenum">
              <a:rPr lang="en-US" altLang="en-US"/>
              <a:pPr>
                <a:defRPr/>
              </a:pPr>
              <a:t>‹#›</a:t>
            </a:fld>
            <a:endParaRPr lang="en-US" altLang="en-US" dirty="0"/>
          </a:p>
        </p:txBody>
      </p:sp>
    </p:spTree>
    <p:extLst>
      <p:ext uri="{BB962C8B-B14F-4D97-AF65-F5344CB8AC3E}">
        <p14:creationId xmlns:p14="http://schemas.microsoft.com/office/powerpoint/2010/main" val="23280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EFEF9B0-DF8C-490B-89AB-2A38FEDF017E}" type="slidenum">
              <a:rPr lang="en-US" altLang="en-US"/>
              <a:pPr>
                <a:defRPr/>
              </a:pPr>
              <a:t>‹#›</a:t>
            </a:fld>
            <a:endParaRPr lang="en-US" altLang="en-US" dirty="0"/>
          </a:p>
        </p:txBody>
      </p:sp>
    </p:spTree>
    <p:extLst>
      <p:ext uri="{BB962C8B-B14F-4D97-AF65-F5344CB8AC3E}">
        <p14:creationId xmlns:p14="http://schemas.microsoft.com/office/powerpoint/2010/main" val="529957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DA435767-5A69-43A8-9FD5-BA74BED6EEC5}" type="slidenum">
              <a:rPr lang="en-US" altLang="en-US"/>
              <a:pPr>
                <a:defRPr/>
              </a:pPr>
              <a:t>‹#›</a:t>
            </a:fld>
            <a:endParaRPr lang="en-US" altLang="en-US" dirty="0"/>
          </a:p>
        </p:txBody>
      </p:sp>
    </p:spTree>
    <p:extLst>
      <p:ext uri="{BB962C8B-B14F-4D97-AF65-F5344CB8AC3E}">
        <p14:creationId xmlns:p14="http://schemas.microsoft.com/office/powerpoint/2010/main" val="354576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B78DFD4-3974-4CDF-B905-993EE60FF318}" type="slidenum">
              <a:rPr lang="en-US" altLang="en-US"/>
              <a:pPr>
                <a:defRPr/>
              </a:pPr>
              <a:t>‹#›</a:t>
            </a:fld>
            <a:endParaRPr lang="en-US" altLang="en-US" dirty="0"/>
          </a:p>
        </p:txBody>
      </p:sp>
    </p:spTree>
    <p:extLst>
      <p:ext uri="{BB962C8B-B14F-4D97-AF65-F5344CB8AC3E}">
        <p14:creationId xmlns:p14="http://schemas.microsoft.com/office/powerpoint/2010/main" val="1411954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1324D1E-0059-4315-AB53-5AB55F87D675}" type="slidenum">
              <a:rPr lang="en-US" altLang="en-US"/>
              <a:pPr>
                <a:defRPr/>
              </a:pPr>
              <a:t>‹#›</a:t>
            </a:fld>
            <a:endParaRPr lang="en-US" altLang="en-US" dirty="0"/>
          </a:p>
        </p:txBody>
      </p:sp>
    </p:spTree>
    <p:extLst>
      <p:ext uri="{BB962C8B-B14F-4D97-AF65-F5344CB8AC3E}">
        <p14:creationId xmlns:p14="http://schemas.microsoft.com/office/powerpoint/2010/main" val="335665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5DD2A12-63EA-4940-8A40-165C0CC50777}" type="slidenum">
              <a:rPr lang="en-US" altLang="en-US"/>
              <a:pPr>
                <a:defRPr/>
              </a:pPr>
              <a:t>‹#›</a:t>
            </a:fld>
            <a:endParaRPr lang="en-US" altLang="en-US" dirty="0"/>
          </a:p>
        </p:txBody>
      </p:sp>
    </p:spTree>
    <p:extLst>
      <p:ext uri="{BB962C8B-B14F-4D97-AF65-F5344CB8AC3E}">
        <p14:creationId xmlns:p14="http://schemas.microsoft.com/office/powerpoint/2010/main" val="1940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D14C6A8-CB76-4283-8B29-4EDB2B529F6B}" type="slidenum">
              <a:rPr lang="en-US" altLang="en-US"/>
              <a:pPr>
                <a:defRPr/>
              </a:pPr>
              <a:t>‹#›</a:t>
            </a:fld>
            <a:endParaRPr lang="en-US" altLang="en-US" dirty="0"/>
          </a:p>
        </p:txBody>
      </p:sp>
    </p:spTree>
    <p:extLst>
      <p:ext uri="{BB962C8B-B14F-4D97-AF65-F5344CB8AC3E}">
        <p14:creationId xmlns:p14="http://schemas.microsoft.com/office/powerpoint/2010/main" val="9821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1A6AE2-118F-4575-B0DB-780D629E04C3}" type="slidenum">
              <a:rPr lang="en-US" altLang="en-US"/>
              <a:pPr>
                <a:defRPr/>
              </a:pPr>
              <a:t>‹#›</a:t>
            </a:fld>
            <a:endParaRPr lang="en-US" altLang="en-US" dirty="0"/>
          </a:p>
        </p:txBody>
      </p:sp>
    </p:spTree>
    <p:extLst>
      <p:ext uri="{BB962C8B-B14F-4D97-AF65-F5344CB8AC3E}">
        <p14:creationId xmlns:p14="http://schemas.microsoft.com/office/powerpoint/2010/main" val="1882287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D386507-BEEA-4376-9899-EF6328C5AE81}" type="slidenum">
              <a:rPr lang="en-US" altLang="en-US"/>
              <a:pPr>
                <a:defRPr/>
              </a:pPr>
              <a:t>‹#›</a:t>
            </a:fld>
            <a:endParaRPr lang="en-US" altLang="en-US" dirty="0"/>
          </a:p>
        </p:txBody>
      </p:sp>
    </p:spTree>
    <p:extLst>
      <p:ext uri="{BB962C8B-B14F-4D97-AF65-F5344CB8AC3E}">
        <p14:creationId xmlns:p14="http://schemas.microsoft.com/office/powerpoint/2010/main" val="236885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dirty="0"/>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dirty="0"/>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Arial" panose="020B0604020202020204" pitchFamily="34" charset="0"/>
              </a:defRPr>
            </a:lvl1pPr>
          </a:lstStyle>
          <a:p>
            <a:pPr>
              <a:defRPr/>
            </a:pPr>
            <a:fld id="{92591218-1717-4747-923B-7798C62E9F12}" type="slidenum">
              <a:rPr lang="en-US" altLang="en-US"/>
              <a:pPr>
                <a:defRPr/>
              </a:pPr>
              <a:t>‹#›</a:t>
            </a:fld>
            <a:endParaRPr lang="en-US" altLang="en-US" dirty="0"/>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www.daisy.org/z3986/structure/SG-DAISY3/"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www.nimac.us/wp-content/uploads/2020/09/NIMAC_metadata_guidelines.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imac.us/wp-content/uploads/2020/09/NIMAC_metadata_guidelines.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daisy.org/z3986/structure/SG-DAISY3/index-of-elements.html" TargetMode="External"/><Relationship Id="rId2" Type="http://schemas.openxmlformats.org/officeDocument/2006/relationships/hyperlink" Target="https://www.daisy.org/z3986/structure/SG-DAISY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daisy.org/z3986/structure/SG-DAISY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daisy.org/z3986/structure/SG-DAISY3/index-of-elements.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daisy.org/z3986/structure/SG-DAISY3/part2-major.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nimac.us/publishers-resourc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aem.cast.org/binaries/content/assets/common/publications/aem/creating-nimas-files-2021.pdf"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aem.cast.org/nimas-nimac/nimas-exemplars"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hyperlink" Target="https://www.nimac.us/wp-content/uploads/2020/09/NIMAC_metadata_guidelines.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nimac.us/wp-content/uploads/2020/09/NIMAC_metadata_guidelines.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hyperlink" Target="http://www.nimac.us/wp-content/uploads/2019/04/MathML.pdf"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w3.org/Math/DTD/mathml3/mathml3.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w3.org/Math/DTD/mathml2/mathml2.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mailto:nimac-support@overdrive.com"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7716-E08E-4467-9B15-7D56FEB04B6A}"/>
              </a:ext>
            </a:extLst>
          </p:cNvPr>
          <p:cNvSpPr>
            <a:spLocks noGrp="1"/>
          </p:cNvSpPr>
          <p:nvPr>
            <p:ph type="ctrTitle"/>
          </p:nvPr>
        </p:nvSpPr>
        <p:spPr>
          <a:xfrm>
            <a:off x="457200" y="2743200"/>
            <a:ext cx="8382000" cy="2079625"/>
          </a:xfrm>
        </p:spPr>
        <p:txBody>
          <a:bodyPr/>
          <a:lstStyle/>
          <a:p>
            <a:r>
              <a:rPr lang="es-US" altLang="en-US" sz="4000" noProof="0" dirty="0">
                <a:solidFill>
                  <a:schemeClr val="tx1"/>
                </a:solidFill>
              </a:rPr>
              <a:t>NIMAC para editoriales y proveedores: </a:t>
            </a:r>
            <a:r>
              <a:rPr lang="es-US" altLang="en-US" sz="3600" noProof="0" dirty="0">
                <a:solidFill>
                  <a:schemeClr val="tx1"/>
                </a:solidFill>
              </a:rPr>
              <a:t>Preparar y presentar archivos</a:t>
            </a:r>
            <a:br>
              <a:rPr lang="es-US" altLang="en-US" sz="3600" noProof="0" dirty="0"/>
            </a:br>
            <a:endParaRPr lang="es-US" sz="3600" noProof="0" dirty="0"/>
          </a:p>
        </p:txBody>
      </p:sp>
      <p:sp>
        <p:nvSpPr>
          <p:cNvPr id="4" name="TextBox 3">
            <a:extLst>
              <a:ext uri="{FF2B5EF4-FFF2-40B4-BE49-F238E27FC236}">
                <a16:creationId xmlns:a16="http://schemas.microsoft.com/office/drawing/2014/main" id="{0BC4BFBE-3E52-4D05-8280-24DD713818D7}"/>
              </a:ext>
            </a:extLst>
          </p:cNvPr>
          <p:cNvSpPr txBox="1"/>
          <p:nvPr/>
        </p:nvSpPr>
        <p:spPr>
          <a:xfrm>
            <a:off x="457200" y="5248364"/>
            <a:ext cx="3733800" cy="1200329"/>
          </a:xfrm>
          <a:prstGeom prst="rect">
            <a:avLst/>
          </a:prstGeom>
          <a:noFill/>
        </p:spPr>
        <p:txBody>
          <a:bodyPr wrap="square" rtlCol="0">
            <a:spAutoFit/>
          </a:bodyPr>
          <a:lstStyle/>
          <a:p>
            <a:pPr>
              <a:defRPr/>
            </a:pPr>
            <a:r>
              <a:rPr lang="en-US" dirty="0">
                <a:cs typeface="Arial" charset="0"/>
              </a:rPr>
              <a:t>Nicole Gaines</a:t>
            </a:r>
          </a:p>
          <a:p>
            <a:pPr>
              <a:defRPr/>
            </a:pPr>
            <a:r>
              <a:rPr lang="en-US" dirty="0">
                <a:cs typeface="Arial" charset="0"/>
              </a:rPr>
              <a:t>Directora de Proyectos del NIMAC</a:t>
            </a:r>
          </a:p>
          <a:p>
            <a:pPr>
              <a:defRPr/>
            </a:pPr>
            <a:r>
              <a:rPr lang="en-US" dirty="0">
                <a:cs typeface="Arial" charset="0"/>
              </a:rPr>
              <a:t>22 de junio de 2022</a:t>
            </a:r>
          </a:p>
          <a:p>
            <a:endParaRPr lang="en-US" dirty="0"/>
          </a:p>
        </p:txBody>
      </p:sp>
      <p:pic>
        <p:nvPicPr>
          <p:cNvPr id="5" name="Picture 6" descr="Logotipo del proyecto del NIMAC">
            <a:extLst>
              <a:ext uri="{FF2B5EF4-FFF2-40B4-BE49-F238E27FC236}">
                <a16:creationId xmlns:a16="http://schemas.microsoft.com/office/drawing/2014/main" id="{41EB248E-BB0F-4908-AE63-646B1B909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2443" y="609600"/>
            <a:ext cx="5599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4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a:xfrm>
            <a:off x="457200" y="160338"/>
            <a:ext cx="8229600" cy="1143000"/>
          </a:xfrm>
        </p:spPr>
        <p:txBody>
          <a:bodyPr/>
          <a:lstStyle/>
          <a:p>
            <a:r>
              <a:rPr lang="es-US" altLang="en-US" noProof="0" dirty="0"/>
              <a:t>La presentación de hoy</a:t>
            </a:r>
          </a:p>
        </p:txBody>
      </p:sp>
      <p:sp>
        <p:nvSpPr>
          <p:cNvPr id="5123" name="Content Placeholder 2"/>
          <p:cNvSpPr>
            <a:spLocks noGrp="1" noChangeArrowheads="1"/>
          </p:cNvSpPr>
          <p:nvPr>
            <p:ph idx="1"/>
          </p:nvPr>
        </p:nvSpPr>
        <p:spPr>
          <a:xfrm>
            <a:off x="457200" y="1143000"/>
            <a:ext cx="8229600" cy="4983162"/>
          </a:xfrm>
        </p:spPr>
        <p:txBody>
          <a:bodyPr/>
          <a:lstStyle/>
          <a:p>
            <a:r>
              <a:rPr lang="es-US" altLang="en-US" sz="2800" noProof="0" dirty="0"/>
              <a:t>Preparación de los archivos NIMAS</a:t>
            </a:r>
          </a:p>
          <a:p>
            <a:pPr lvl="1"/>
            <a:r>
              <a:rPr lang="es-US" altLang="en-US" sz="2400" noProof="0" dirty="0"/>
              <a:t>Recursos clave</a:t>
            </a:r>
          </a:p>
          <a:p>
            <a:pPr lvl="1"/>
            <a:r>
              <a:rPr lang="es-US" altLang="en-US" sz="2400" noProof="0" dirty="0"/>
              <a:t>Requisitos de metadatos del NIMAC</a:t>
            </a:r>
          </a:p>
          <a:p>
            <a:r>
              <a:rPr lang="es-US" altLang="en-US" sz="2800" noProof="0" dirty="0"/>
              <a:t>Validación de archivos y mejores prácticas</a:t>
            </a:r>
          </a:p>
          <a:p>
            <a:pPr lvl="1"/>
            <a:r>
              <a:rPr lang="es-US" altLang="en-US" sz="2400" noProof="0" dirty="0"/>
              <a:t>Asistente de Validación de Archivos del NIMAC</a:t>
            </a:r>
          </a:p>
          <a:p>
            <a:pPr lvl="1"/>
            <a:r>
              <a:rPr lang="es-US" altLang="en-US" sz="2400" noProof="0" dirty="0"/>
              <a:t>Recomendaciones/recordatorios para la creación de archivos</a:t>
            </a:r>
          </a:p>
          <a:p>
            <a:r>
              <a:rPr lang="es-US" altLang="en-US" sz="2800" noProof="0" dirty="0"/>
              <a:t>Entrega de archivos en lotes</a:t>
            </a:r>
          </a:p>
          <a:p>
            <a:pPr lvl="1"/>
            <a:r>
              <a:rPr lang="es-US" altLang="en-US" sz="2400" noProof="0" dirty="0"/>
              <a:t>Solicitar acceso y enviar archivos por FTP</a:t>
            </a:r>
          </a:p>
          <a:p>
            <a:pPr lvl="1"/>
            <a:r>
              <a:rPr lang="es-US" altLang="en-US" sz="2400" noProof="0" dirty="0"/>
              <a:t>El informe diario de FTP</a:t>
            </a:r>
          </a:p>
          <a:p>
            <a:r>
              <a:rPr lang="es-US" altLang="en-US" sz="2800" noProof="0" dirty="0"/>
              <a:t>¿Preguntas?</a:t>
            </a:r>
          </a:p>
          <a:p>
            <a:pPr lvl="1"/>
            <a:endParaRPr lang="es-US" altLang="en-US" sz="2400" noProof="0" dirty="0"/>
          </a:p>
          <a:p>
            <a:pPr lvl="1"/>
            <a:endParaRPr lang="es-US" altLang="en-US"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381000" y="1981200"/>
            <a:ext cx="8229600" cy="2590800"/>
          </a:xfrm>
        </p:spPr>
        <p:txBody>
          <a:bodyPr/>
          <a:lstStyle/>
          <a:p>
            <a:r>
              <a:rPr lang="es-US" altLang="en-US" sz="4000" noProof="0" dirty="0"/>
              <a:t>Preparar archivos NIMAS:</a:t>
            </a:r>
            <a:r>
              <a:rPr lang="es-US" altLang="en-US" noProof="0" dirty="0"/>
              <a:t> </a:t>
            </a:r>
            <a:br>
              <a:rPr lang="es-US" altLang="en-US" noProof="0" dirty="0"/>
            </a:br>
            <a:r>
              <a:rPr lang="es-US" altLang="en-US" sz="3500" noProof="0" dirty="0"/>
              <a:t>La especificación NIMAS y las Directrices de la Estructura DAISY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s-US" altLang="en-US" sz="4000" noProof="0" dirty="0"/>
              <a:t>Recursos para NIMAS</a:t>
            </a:r>
          </a:p>
        </p:txBody>
      </p:sp>
      <p:sp>
        <p:nvSpPr>
          <p:cNvPr id="8195" name="Content Placeholder 2"/>
          <p:cNvSpPr>
            <a:spLocks noGrp="1" noChangeArrowheads="1"/>
          </p:cNvSpPr>
          <p:nvPr>
            <p:ph idx="1"/>
          </p:nvPr>
        </p:nvSpPr>
        <p:spPr>
          <a:xfrm>
            <a:off x="457200" y="1417638"/>
            <a:ext cx="8229600" cy="4708525"/>
          </a:xfrm>
        </p:spPr>
        <p:txBody>
          <a:bodyPr/>
          <a:lstStyle/>
          <a:p>
            <a:pPr marL="0" indent="0">
              <a:buFontTx/>
              <a:buNone/>
            </a:pPr>
            <a:r>
              <a:rPr lang="es-US" altLang="en-US" sz="2800" noProof="0" dirty="0"/>
              <a:t>Los tres recursos esenciales para preparar NIMAS son:	</a:t>
            </a:r>
          </a:p>
          <a:p>
            <a:pPr marL="0" indent="0">
              <a:buFontTx/>
              <a:buNone/>
            </a:pPr>
            <a:endParaRPr lang="es-US" altLang="en-US" sz="1200" noProof="0" dirty="0"/>
          </a:p>
          <a:p>
            <a:pPr marL="971550" lvl="1" indent="-514350">
              <a:buFontTx/>
              <a:buAutoNum type="arabicPeriod"/>
            </a:pPr>
            <a:r>
              <a:rPr lang="es-US" altLang="en-US" noProof="0" dirty="0">
                <a:hlinkClick r:id="rId2"/>
              </a:rPr>
              <a:t>La Especificación NIMAS 1.1</a:t>
            </a:r>
            <a:endParaRPr lang="es-US" altLang="en-US" noProof="0" dirty="0"/>
          </a:p>
          <a:p>
            <a:pPr marL="971550" lvl="1" indent="-514350">
              <a:buFontTx/>
              <a:buAutoNum type="arabicPeriod"/>
            </a:pPr>
            <a:r>
              <a:rPr lang="es-US" altLang="en-US" noProof="0" dirty="0">
                <a:hlinkClick r:id="rId3"/>
              </a:rPr>
              <a:t>Las Directrices de la Estructura DAISY (DSG)</a:t>
            </a:r>
            <a:endParaRPr lang="es-US" altLang="en-US" noProof="0" dirty="0"/>
          </a:p>
          <a:p>
            <a:pPr marL="971550" lvl="1" indent="-514350">
              <a:buFontTx/>
              <a:buAutoNum type="arabicPeriod"/>
            </a:pPr>
            <a:r>
              <a:rPr lang="es-US" altLang="en-US" noProof="0" dirty="0">
                <a:hlinkClick r:id="rId4"/>
              </a:rPr>
              <a:t>Las Directrices para Metadatos del NIMAC</a:t>
            </a:r>
            <a:endParaRPr lang="es-US" altLang="en-US" noProof="0" dirty="0"/>
          </a:p>
          <a:p>
            <a:pPr marL="0" indent="0">
              <a:buFontTx/>
              <a:buNone/>
            </a:pPr>
            <a:endParaRPr lang="es-US" altLang="en-US" noProof="0" dirty="0"/>
          </a:p>
          <a:p>
            <a:pPr marL="0" indent="0">
              <a:buFontTx/>
              <a:buNone/>
            </a:pPr>
            <a:endParaRPr lang="es-US" altLang="en-US"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s-US" altLang="en-US" sz="4000" noProof="0" dirty="0"/>
              <a:t>La Especificación NIMAS</a:t>
            </a:r>
          </a:p>
        </p:txBody>
      </p:sp>
      <p:sp>
        <p:nvSpPr>
          <p:cNvPr id="9219" name="Content Placeholder 2"/>
          <p:cNvSpPr>
            <a:spLocks noGrp="1" noChangeArrowheads="1"/>
          </p:cNvSpPr>
          <p:nvPr>
            <p:ph idx="1"/>
          </p:nvPr>
        </p:nvSpPr>
        <p:spPr>
          <a:xfrm>
            <a:off x="457200" y="1905000"/>
            <a:ext cx="8229600" cy="4221163"/>
          </a:xfrm>
        </p:spPr>
        <p:txBody>
          <a:bodyPr/>
          <a:lstStyle/>
          <a:p>
            <a:r>
              <a:rPr lang="es-US" altLang="en-US" sz="2800" noProof="0" dirty="0"/>
              <a:t>NIMAS es el único formato de archivo que el NIMAC puede aceptar.</a:t>
            </a:r>
          </a:p>
          <a:p>
            <a:r>
              <a:rPr lang="es-US" altLang="en-US" sz="2800" noProof="0" dirty="0"/>
              <a:t>La especificación define los componentes requeridos del conjunto de archivos—XML, OPF, PDF de la página de portada / título / derechos de autor, y carpeta de imágenes.</a:t>
            </a:r>
          </a:p>
          <a:p>
            <a:r>
              <a:rPr lang="es-US" altLang="en-US" sz="2800" noProof="0" dirty="0"/>
              <a:t>También define el conjuntos de elementos de base para uso en las etiquetas XML.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US" altLang="en-US" sz="4000" noProof="0" dirty="0"/>
              <a:t>NIMAS 1.1</a:t>
            </a:r>
          </a:p>
        </p:txBody>
      </p:sp>
      <p:sp>
        <p:nvSpPr>
          <p:cNvPr id="11267" name="Content Placeholder 2"/>
          <p:cNvSpPr>
            <a:spLocks noGrp="1" noChangeArrowheads="1"/>
          </p:cNvSpPr>
          <p:nvPr>
            <p:ph idx="1"/>
          </p:nvPr>
        </p:nvSpPr>
        <p:spPr>
          <a:xfrm>
            <a:off x="457200" y="1219200"/>
            <a:ext cx="8229600" cy="4708525"/>
          </a:xfrm>
        </p:spPr>
        <p:txBody>
          <a:bodyPr/>
          <a:lstStyle/>
          <a:p>
            <a:r>
              <a:rPr lang="es-US" altLang="en-US" sz="2800" noProof="0" dirty="0"/>
              <a:t>Opcional para NIMAS:</a:t>
            </a:r>
          </a:p>
          <a:p>
            <a:pPr lvl="1"/>
            <a:r>
              <a:rPr lang="es-US" altLang="en-US" sz="2600" noProof="0" dirty="0"/>
              <a:t>Usar el conjunto de elementos DAISY completo para las etiquetas XML</a:t>
            </a:r>
          </a:p>
          <a:p>
            <a:pPr lvl="1"/>
            <a:r>
              <a:rPr lang="es-US" altLang="en-US" sz="2600" noProof="0" dirty="0"/>
              <a:t>MathML para la notación matemática y científica</a:t>
            </a:r>
          </a:p>
          <a:p>
            <a:pPr lvl="1"/>
            <a:r>
              <a:rPr lang="es-US" altLang="en-US" sz="2600" noProof="0" dirty="0"/>
              <a:t>Texto Alt para las imágenes</a:t>
            </a:r>
          </a:p>
          <a:p>
            <a:r>
              <a:rPr lang="es-US" altLang="en-US" sz="2800" noProof="0" dirty="0"/>
              <a:t>Los requisitos de metadatos a los que se hace referencia en los reglamentos del NIMAS fueron requisitos preliminares establecidos en el 2006.</a:t>
            </a:r>
          </a:p>
          <a:p>
            <a:r>
              <a:rPr lang="es-US" altLang="en-US" sz="2800" noProof="0" dirty="0"/>
              <a:t>Por favor consulte las </a:t>
            </a:r>
            <a:r>
              <a:rPr lang="es-US" altLang="en-US" sz="2800" noProof="0" dirty="0">
                <a:hlinkClick r:id="rId2"/>
              </a:rPr>
              <a:t>Directrices para Metadatos del NIMAC</a:t>
            </a:r>
            <a:r>
              <a:rPr lang="es-US" altLang="en-US" sz="2800" noProof="0" dirty="0"/>
              <a:t> respecto a los requisitos actuales para los metadatos.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228600" y="274638"/>
            <a:ext cx="8686800" cy="1143000"/>
          </a:xfrm>
        </p:spPr>
        <p:txBody>
          <a:bodyPr/>
          <a:lstStyle/>
          <a:p>
            <a:r>
              <a:rPr lang="es-US" altLang="en-US" sz="4000" noProof="0" dirty="0"/>
              <a:t>Las Directrices de la Estructura DAISY</a:t>
            </a:r>
          </a:p>
        </p:txBody>
      </p:sp>
      <p:sp>
        <p:nvSpPr>
          <p:cNvPr id="12291" name="Content Placeholder 2"/>
          <p:cNvSpPr>
            <a:spLocks noGrp="1" noChangeArrowheads="1"/>
          </p:cNvSpPr>
          <p:nvPr>
            <p:ph idx="1"/>
          </p:nvPr>
        </p:nvSpPr>
        <p:spPr>
          <a:xfrm>
            <a:off x="228600" y="1600200"/>
            <a:ext cx="8686800" cy="4525963"/>
          </a:xfrm>
        </p:spPr>
        <p:txBody>
          <a:bodyPr/>
          <a:lstStyle/>
          <a:p>
            <a:r>
              <a:rPr lang="es-US" altLang="en-US" sz="2800" noProof="0" dirty="0"/>
              <a:t>Además de utilizar las etiquetas prescritas, también se requiere que las etiquetas del contenido para NIMAS se realicen de conformidad con las Directrices de la Estructura DAISY.</a:t>
            </a:r>
          </a:p>
          <a:p>
            <a:r>
              <a:rPr lang="es-US" altLang="en-US" sz="2800" noProof="0" dirty="0"/>
              <a:t>Seguir las directrices le ayuda a asegurarse de que sus archivos tengan las etiquetas correctas y sean utilizables en la producción de formatos accesibles. </a:t>
            </a:r>
          </a:p>
          <a:p>
            <a:r>
              <a:rPr lang="es-US" altLang="en-US" sz="2800" noProof="0" dirty="0"/>
              <a:t>La validación automatizada no puede evaluar el cumplimiento de las directrices de la estructura.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s-US" altLang="en-US" sz="3600" noProof="0" dirty="0"/>
              <a:t>Uso de las Directrices de la Estructura DAISY</a:t>
            </a:r>
          </a:p>
        </p:txBody>
      </p:sp>
      <p:sp>
        <p:nvSpPr>
          <p:cNvPr id="13315" name="Content Placeholder 2"/>
          <p:cNvSpPr>
            <a:spLocks noGrp="1" noChangeArrowheads="1"/>
          </p:cNvSpPr>
          <p:nvPr>
            <p:ph idx="1"/>
          </p:nvPr>
        </p:nvSpPr>
        <p:spPr>
          <a:xfrm>
            <a:off x="457200" y="1417638"/>
            <a:ext cx="8229600" cy="4708525"/>
          </a:xfrm>
        </p:spPr>
        <p:txBody>
          <a:bodyPr/>
          <a:lstStyle/>
          <a:p>
            <a:pPr marL="0" indent="0">
              <a:buNone/>
            </a:pPr>
            <a:r>
              <a:rPr lang="es-US" altLang="en-US" sz="2800" noProof="0" dirty="0"/>
              <a:t>Las directrices de la estructura son fáciles de seguir y proporcionan </a:t>
            </a:r>
            <a:r>
              <a:rPr lang="es-US" altLang="en-US" sz="2800" dirty="0"/>
              <a:t>guías </a:t>
            </a:r>
            <a:r>
              <a:rPr lang="es-US" altLang="en-US" sz="2800" noProof="0" dirty="0"/>
              <a:t>bien organizadas y ejemplos basados en libros impresos reales. </a:t>
            </a:r>
          </a:p>
          <a:p>
            <a:pPr marL="0" indent="0">
              <a:buNone/>
            </a:pPr>
            <a:endParaRPr lang="es-US" altLang="en-US" sz="1200" noProof="0" dirty="0"/>
          </a:p>
          <a:p>
            <a:r>
              <a:rPr lang="es-US" altLang="en-US" sz="2800" noProof="0" dirty="0"/>
              <a:t>El </a:t>
            </a:r>
            <a:r>
              <a:rPr lang="es-US" altLang="en-US" sz="2800" noProof="0" dirty="0">
                <a:hlinkClick r:id="rId2"/>
              </a:rPr>
              <a:t>Índice de las Directrices de la Estructura DAISY</a:t>
            </a:r>
            <a:r>
              <a:rPr lang="es-US" altLang="en-US" sz="2800" noProof="0" dirty="0"/>
              <a:t> es un buen punto de partida para familiarizarse con el recurso.</a:t>
            </a:r>
          </a:p>
          <a:p>
            <a:pPr marL="0" indent="0">
              <a:buNone/>
            </a:pPr>
            <a:endParaRPr lang="es-US" altLang="en-US" sz="1200" noProof="0" dirty="0"/>
          </a:p>
          <a:p>
            <a:r>
              <a:rPr lang="es-US" altLang="en-US" sz="2800" noProof="0" dirty="0"/>
              <a:t>También se pueden encontrar guías respecto a etiquetas específicas usando el </a:t>
            </a:r>
            <a:r>
              <a:rPr lang="es-US" altLang="en-US" sz="2800" noProof="0" dirty="0">
                <a:hlinkClick r:id="rId3"/>
              </a:rPr>
              <a:t>Índice de Elementos de las Directrices de la Estructura DAISY</a:t>
            </a:r>
            <a:r>
              <a:rPr lang="es-US" altLang="en-US" sz="2800" noProof="0" dirty="0"/>
              <a:t>.</a:t>
            </a:r>
          </a:p>
          <a:p>
            <a:endParaRPr lang="es-US" altLang="en-US"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C2D2-FB24-4FDF-B225-A841A4664F58}"/>
              </a:ext>
            </a:extLst>
          </p:cNvPr>
          <p:cNvSpPr>
            <a:spLocks noGrp="1"/>
          </p:cNvSpPr>
          <p:nvPr>
            <p:ph type="title"/>
          </p:nvPr>
        </p:nvSpPr>
        <p:spPr>
          <a:xfrm>
            <a:off x="457200" y="274638"/>
            <a:ext cx="8229600" cy="1143000"/>
          </a:xfrm>
        </p:spPr>
        <p:txBody>
          <a:bodyPr wrap="square" anchor="ctr">
            <a:normAutofit fontScale="90000"/>
          </a:bodyPr>
          <a:lstStyle/>
          <a:p>
            <a:r>
              <a:rPr lang="es-US" altLang="en-US" sz="4000" noProof="0" dirty="0">
                <a:hlinkClick r:id="rId3"/>
              </a:rPr>
              <a:t>Índice de las Directrices de la Estructura DAISY (DSG)</a:t>
            </a:r>
            <a:endParaRPr lang="es-US" sz="4000" noProof="0" dirty="0"/>
          </a:p>
        </p:txBody>
      </p:sp>
      <p:pic>
        <p:nvPicPr>
          <p:cNvPr id="5" name="Picture 4" descr="Captura de pantalla de la página principal de las DSG que muestra el Índice para el recurso">
            <a:extLst>
              <a:ext uri="{FF2B5EF4-FFF2-40B4-BE49-F238E27FC236}">
                <a16:creationId xmlns:a16="http://schemas.microsoft.com/office/drawing/2014/main" id="{CEFEFD7A-F14C-4E96-9658-4901F7D05B18}"/>
              </a:ext>
            </a:extLst>
          </p:cNvPr>
          <p:cNvPicPr>
            <a:picLocks noChangeAspect="1"/>
          </p:cNvPicPr>
          <p:nvPr/>
        </p:nvPicPr>
        <p:blipFill>
          <a:blip r:embed="rId4"/>
          <a:stretch>
            <a:fillRect/>
          </a:stretch>
        </p:blipFill>
        <p:spPr>
          <a:xfrm>
            <a:off x="457200" y="2021809"/>
            <a:ext cx="8229600" cy="368274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C2D2-FB24-4FDF-B225-A841A4664F58}"/>
              </a:ext>
            </a:extLst>
          </p:cNvPr>
          <p:cNvSpPr>
            <a:spLocks noGrp="1"/>
          </p:cNvSpPr>
          <p:nvPr>
            <p:ph type="title"/>
          </p:nvPr>
        </p:nvSpPr>
        <p:spPr>
          <a:xfrm>
            <a:off x="457200" y="274638"/>
            <a:ext cx="8229600" cy="1143000"/>
          </a:xfrm>
        </p:spPr>
        <p:txBody>
          <a:bodyPr wrap="square" anchor="ctr">
            <a:normAutofit/>
          </a:bodyPr>
          <a:lstStyle/>
          <a:p>
            <a:r>
              <a:rPr lang="es-US" altLang="en-US" sz="4000" noProof="0" dirty="0">
                <a:hlinkClick r:id="rId3"/>
              </a:rPr>
              <a:t>Índice de Elementos de las </a:t>
            </a:r>
            <a:r>
              <a:rPr lang="es-US" altLang="en-US" sz="4000" dirty="0">
                <a:hlinkClick r:id="rId3"/>
              </a:rPr>
              <a:t>DSG</a:t>
            </a:r>
            <a:endParaRPr lang="es-US" sz="4000" noProof="0" dirty="0"/>
          </a:p>
        </p:txBody>
      </p:sp>
      <p:pic>
        <p:nvPicPr>
          <p:cNvPr id="14338" name="Picture 2" descr="Captura de pantalla de la página del Índice de Elementos de las DSG que muestra la lista alfabética de elementos y cada nombre de elemento como un hipervínculo a la lista de descripciones breves"/>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3004886" y="1600200"/>
            <a:ext cx="3134228" cy="4525963"/>
          </a:xfrm>
          <a:prstGeom prst="rect">
            <a:avLst/>
          </a:prstGeom>
          <a:solidFill>
            <a:srgbClr val="FFFFFF"/>
          </a:solidFill>
          <a:ln w="31750">
            <a:solidFill>
              <a:srgbClr val="000000"/>
            </a:solidFill>
            <a:miter lim="800000"/>
            <a:headEnd/>
            <a:tailEnd/>
          </a:ln>
        </p:spPr>
      </p:pic>
    </p:spTree>
    <p:extLst>
      <p:ext uri="{BB962C8B-B14F-4D97-AF65-F5344CB8AC3E}">
        <p14:creationId xmlns:p14="http://schemas.microsoft.com/office/powerpoint/2010/main" val="319899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EBA62-F85C-4530-B5F0-F1E4F3FB83B1}"/>
              </a:ext>
            </a:extLst>
          </p:cNvPr>
          <p:cNvSpPr>
            <a:spLocks noGrp="1"/>
          </p:cNvSpPr>
          <p:nvPr>
            <p:ph type="title"/>
          </p:nvPr>
        </p:nvSpPr>
        <p:spPr>
          <a:xfrm>
            <a:off x="457200" y="274638"/>
            <a:ext cx="8229600" cy="1143000"/>
          </a:xfrm>
        </p:spPr>
        <p:txBody>
          <a:bodyPr wrap="square" anchor="ctr">
            <a:normAutofit fontScale="90000"/>
          </a:bodyPr>
          <a:lstStyle/>
          <a:p>
            <a:r>
              <a:rPr lang="es-US" sz="4000" noProof="0" dirty="0"/>
              <a:t>Descripciones breves de los elementos en las DSG</a:t>
            </a:r>
          </a:p>
        </p:txBody>
      </p:sp>
      <p:pic>
        <p:nvPicPr>
          <p:cNvPr id="15362" name="Picture 1" descr="Captura de pantalla del índice de las DSG que muestra una sección de los términos con descripciones breves y vínculos a información más detallada"/>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62097" y="1600200"/>
            <a:ext cx="6419805"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ED46-589F-481D-9083-CA4E0B0FE3EE}"/>
              </a:ext>
            </a:extLst>
          </p:cNvPr>
          <p:cNvSpPr>
            <a:spLocks noGrp="1"/>
          </p:cNvSpPr>
          <p:nvPr>
            <p:ph type="title"/>
          </p:nvPr>
        </p:nvSpPr>
        <p:spPr>
          <a:xfrm>
            <a:off x="457200" y="274638"/>
            <a:ext cx="8229600" cy="1143000"/>
          </a:xfrm>
        </p:spPr>
        <p:txBody>
          <a:bodyPr wrap="square" anchor="ctr">
            <a:normAutofit fontScale="90000"/>
          </a:bodyPr>
          <a:lstStyle/>
          <a:p>
            <a:r>
              <a:rPr lang="es-US" noProof="0" dirty="0"/>
              <a:t>Información detallada de los elementos en las DSG</a:t>
            </a:r>
          </a:p>
        </p:txBody>
      </p:sp>
      <p:pic>
        <p:nvPicPr>
          <p:cNvPr id="16386" name="Picture 1" descr="Una captura de pantalla de la información detallada para el elemento Sidebar de las DS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74673" y="1600200"/>
            <a:ext cx="5994654"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p:txBody>
          <a:bodyPr/>
          <a:lstStyle/>
          <a:p>
            <a:r>
              <a:rPr lang="es-US" altLang="en-US" sz="4000" noProof="0" dirty="0"/>
              <a:t>Elementos estructurales principales</a:t>
            </a:r>
          </a:p>
        </p:txBody>
      </p:sp>
      <p:sp>
        <p:nvSpPr>
          <p:cNvPr id="17411" name="Content Placeholder 2"/>
          <p:cNvSpPr>
            <a:spLocks noGrp="1" noChangeArrowheads="1"/>
          </p:cNvSpPr>
          <p:nvPr>
            <p:ph idx="1"/>
          </p:nvPr>
        </p:nvSpPr>
        <p:spPr>
          <a:xfrm>
            <a:off x="457200" y="1417638"/>
            <a:ext cx="8229600" cy="4297363"/>
          </a:xfrm>
        </p:spPr>
        <p:txBody>
          <a:bodyPr/>
          <a:lstStyle/>
          <a:p>
            <a:r>
              <a:rPr lang="es-US" altLang="en-US" sz="2800" noProof="0" dirty="0"/>
              <a:t>El índice es útil para aclarar el uso correcto de elementos específicos.</a:t>
            </a:r>
          </a:p>
          <a:p>
            <a:r>
              <a:rPr lang="es-US" altLang="en-US" sz="2800" noProof="0" dirty="0"/>
              <a:t>Sin embargo, para asegurarse de que las estructuras complejas se manejen correctamente, también debería revisar las directrices respecto a los </a:t>
            </a:r>
            <a:r>
              <a:rPr lang="es-US" altLang="en-US" sz="2800" noProof="0" dirty="0">
                <a:hlinkClick r:id="rId2"/>
              </a:rPr>
              <a:t>Elementos estructurales principales</a:t>
            </a:r>
            <a:r>
              <a:rPr lang="es-US" altLang="en-US" sz="2800" noProof="0" dirty="0"/>
              <a:t>.</a:t>
            </a:r>
          </a:p>
          <a:p>
            <a:r>
              <a:rPr lang="es-US" altLang="en-US" sz="2800" noProof="0" dirty="0"/>
              <a:t>Por ejemplo, las pantallas siguientes muestran la primera parte de las directrices para etiquetar correctamente un Índice.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9" name="Title 1">
            <a:extLst>
              <a:ext uri="{FF2B5EF4-FFF2-40B4-BE49-F238E27FC236}">
                <a16:creationId xmlns:a16="http://schemas.microsoft.com/office/drawing/2014/main" id="{B501CD62-A183-8B3D-8B4C-4AA559F89D22}"/>
              </a:ext>
            </a:extLst>
          </p:cNvPr>
          <p:cNvSpPr>
            <a:spLocks noGrp="1"/>
          </p:cNvSpPr>
          <p:nvPr>
            <p:ph type="title"/>
          </p:nvPr>
        </p:nvSpPr>
        <p:spPr>
          <a:xfrm>
            <a:off x="457200" y="274638"/>
            <a:ext cx="8229600" cy="1143000"/>
          </a:xfrm>
        </p:spPr>
        <p:txBody>
          <a:bodyPr/>
          <a:lstStyle/>
          <a:p>
            <a:r>
              <a:rPr lang="es-US" sz="3800" noProof="0" dirty="0"/>
              <a:t>Término en los elementos estructurales principales</a:t>
            </a:r>
          </a:p>
        </p:txBody>
      </p:sp>
      <p:pic>
        <p:nvPicPr>
          <p:cNvPr id="18434" name="Picture 1" descr="Captura de pantalla en las DSG del término de Índice, que incluye la definición, una explicación de la marcación y un ejemplo de sintaxis"/>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612774" y="1417638"/>
            <a:ext cx="3918451"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Title 1">
            <a:extLst>
              <a:ext uri="{FF2B5EF4-FFF2-40B4-BE49-F238E27FC236}">
                <a16:creationId xmlns:a16="http://schemas.microsoft.com/office/drawing/2014/main" id="{2047AE00-1179-9A8D-9645-C6F6540C3A1B}"/>
              </a:ext>
            </a:extLst>
          </p:cNvPr>
          <p:cNvSpPr>
            <a:spLocks noGrp="1"/>
          </p:cNvSpPr>
          <p:nvPr>
            <p:ph type="title"/>
          </p:nvPr>
        </p:nvSpPr>
        <p:spPr>
          <a:xfrm>
            <a:off x="457200" y="274638"/>
            <a:ext cx="8229600" cy="1143000"/>
          </a:xfrm>
        </p:spPr>
        <p:txBody>
          <a:bodyPr/>
          <a:lstStyle/>
          <a:p>
            <a:r>
              <a:rPr lang="es-US" sz="4000" noProof="0" dirty="0"/>
              <a:t>Ejemplo detallado de etiquetas en un índice</a:t>
            </a:r>
          </a:p>
        </p:txBody>
      </p:sp>
      <p:pic>
        <p:nvPicPr>
          <p:cNvPr id="19458" name="Picture 2" descr="Captura de pantalla en las DSG de un ejemplo de etiquetas para el índice"/>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829505" y="1600200"/>
            <a:ext cx="3484990"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p:txBody>
          <a:bodyPr/>
          <a:lstStyle/>
          <a:p>
            <a:r>
              <a:rPr lang="es-US" altLang="en-US" sz="4000" noProof="0" dirty="0"/>
              <a:t>Preguntas técnicas</a:t>
            </a:r>
          </a:p>
        </p:txBody>
      </p:sp>
      <p:sp>
        <p:nvSpPr>
          <p:cNvPr id="21507" name="Content Placeholder 2"/>
          <p:cNvSpPr>
            <a:spLocks noGrp="1" noChangeArrowheads="1"/>
          </p:cNvSpPr>
          <p:nvPr>
            <p:ph idx="1"/>
          </p:nvPr>
        </p:nvSpPr>
        <p:spPr>
          <a:xfrm>
            <a:off x="457200" y="1981200"/>
            <a:ext cx="8229600" cy="4144963"/>
          </a:xfrm>
        </p:spPr>
        <p:txBody>
          <a:bodyPr/>
          <a:lstStyle/>
          <a:p>
            <a:r>
              <a:rPr lang="es-US" altLang="en-US" sz="2800" noProof="0" dirty="0"/>
              <a:t>Si bien las Directrices de la Estructura incluyen muchos ejemplos, no son exhaustivas.</a:t>
            </a:r>
          </a:p>
          <a:p>
            <a:r>
              <a:rPr lang="es-US" altLang="en-US" sz="2800" noProof="0" dirty="0"/>
              <a:t>Si tiene preguntas que no puede resolver consultando la especificación NIMAS o las DSG, por favor comuníquese con nosotros.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p:txBody>
          <a:bodyPr/>
          <a:lstStyle/>
          <a:p>
            <a:r>
              <a:rPr lang="es-US" altLang="en-US" sz="4000" noProof="0" dirty="0"/>
              <a:t>Recursos del sitio web del NIMAC</a:t>
            </a:r>
          </a:p>
        </p:txBody>
      </p:sp>
      <p:sp>
        <p:nvSpPr>
          <p:cNvPr id="23555" name="Content Placeholder 2"/>
          <p:cNvSpPr>
            <a:spLocks noGrp="1" noChangeArrowheads="1"/>
          </p:cNvSpPr>
          <p:nvPr>
            <p:ph idx="1"/>
          </p:nvPr>
        </p:nvSpPr>
        <p:spPr>
          <a:xfrm>
            <a:off x="457200" y="1242218"/>
            <a:ext cx="8229600" cy="4373563"/>
          </a:xfrm>
        </p:spPr>
        <p:txBody>
          <a:bodyPr/>
          <a:lstStyle/>
          <a:p>
            <a:r>
              <a:rPr lang="es-US" altLang="en-US" sz="2800" noProof="0" dirty="0">
                <a:hlinkClick r:id="rId2"/>
              </a:rPr>
              <a:t>Recursos del NIMAC para las editoriales</a:t>
            </a:r>
            <a:endParaRPr lang="es-US" altLang="en-US" sz="2800" noProof="0" dirty="0"/>
          </a:p>
          <a:p>
            <a:endParaRPr lang="es-US" altLang="en-US" sz="1200" noProof="0" dirty="0"/>
          </a:p>
          <a:p>
            <a:r>
              <a:rPr lang="es-US" altLang="en-US" sz="2800" noProof="0" dirty="0"/>
              <a:t>En el sitio del NIMAC</a:t>
            </a:r>
            <a:r>
              <a:rPr lang="es-US" altLang="en-US" sz="2800" dirty="0"/>
              <a:t> puede encontrar copias archivadas de los videos de capacitación y las presentaciones en PowerPoint, así como otros recursos para trabajar en el sistema y preparar archivos NIMAS</a:t>
            </a:r>
            <a:r>
              <a:rPr lang="es-US" altLang="en-US" sz="2800" noProof="0" dirty="0"/>
              <a:t>.</a:t>
            </a:r>
          </a:p>
          <a:p>
            <a:endParaRPr lang="es-US" altLang="en-US" sz="1200" noProof="0" dirty="0"/>
          </a:p>
          <a:p>
            <a:r>
              <a:rPr lang="es-US" altLang="en-US" sz="2800" dirty="0"/>
              <a:t>El NIMAC con todo gusto le ayudará con preguntas sobre los metadatos o preguntas técnicas relacionadas con trabajar en el sistema o entregar archivos</a:t>
            </a:r>
            <a:r>
              <a:rPr lang="es-US" altLang="en-US" sz="2800" noProof="0"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3" name="Title 1">
            <a:extLst>
              <a:ext uri="{FF2B5EF4-FFF2-40B4-BE49-F238E27FC236}">
                <a16:creationId xmlns:a16="http://schemas.microsoft.com/office/drawing/2014/main" id="{DB5F37C3-6A08-7125-0ACC-F032FE55E0B3}"/>
              </a:ext>
            </a:extLst>
          </p:cNvPr>
          <p:cNvSpPr>
            <a:spLocks noGrp="1"/>
          </p:cNvSpPr>
          <p:nvPr>
            <p:ph type="title"/>
          </p:nvPr>
        </p:nvSpPr>
        <p:spPr>
          <a:xfrm>
            <a:off x="457200" y="274638"/>
            <a:ext cx="8229600" cy="1143000"/>
          </a:xfrm>
        </p:spPr>
        <p:txBody>
          <a:bodyPr/>
          <a:lstStyle/>
          <a:p>
            <a:r>
              <a:rPr lang="es-US" noProof="0" dirty="0"/>
              <a:t>Sitio web informativo del NIMAC</a:t>
            </a:r>
          </a:p>
        </p:txBody>
      </p:sp>
      <p:pic>
        <p:nvPicPr>
          <p:cNvPr id="3" name="Picture 2" descr="Página de inicio del NIMAC con la pestaña Editoriales y Proveedores rodeada con un círculo">
            <a:extLst>
              <a:ext uri="{FF2B5EF4-FFF2-40B4-BE49-F238E27FC236}">
                <a16:creationId xmlns:a16="http://schemas.microsoft.com/office/drawing/2014/main" id="{AD8628D8-9CC8-497E-8F52-DFB3F5A3A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7" y="1417638"/>
            <a:ext cx="9144000" cy="445067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fontScale="90000"/>
          </a:bodyPr>
          <a:lstStyle/>
          <a:p>
            <a:r>
              <a:rPr lang="es-US" sz="4100" noProof="0" dirty="0"/>
              <a:t>Sitio web del Centro Nacional AEM</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a:xfrm>
            <a:off x="457200" y="1417638"/>
            <a:ext cx="8229600" cy="4525963"/>
          </a:xfrm>
        </p:spPr>
        <p:txBody>
          <a:bodyPr/>
          <a:lstStyle/>
          <a:p>
            <a:pPr marL="0" indent="0">
              <a:buNone/>
            </a:pPr>
            <a:r>
              <a:rPr lang="es-US" sz="2800" noProof="0" dirty="0"/>
              <a:t>En el 2021, el NIMAC trabajó intensamente con personal del Centro AEM en la modificación y actualización de los recursos NIMAS en su sitio web. </a:t>
            </a:r>
          </a:p>
          <a:p>
            <a:pPr marL="0" indent="0">
              <a:buNone/>
            </a:pPr>
            <a:endParaRPr lang="es-US" sz="1200" noProof="0" dirty="0"/>
          </a:p>
          <a:p>
            <a:pPr marL="0" indent="0">
              <a:buNone/>
            </a:pPr>
            <a:r>
              <a:rPr lang="es-US" sz="2800" noProof="0" dirty="0"/>
              <a:t>Los recursos encontrados en su sitio web incluyen:</a:t>
            </a:r>
          </a:p>
          <a:p>
            <a:pPr marL="0" indent="0">
              <a:buNone/>
            </a:pPr>
            <a:endParaRPr lang="es-US" sz="1200" noProof="0" dirty="0"/>
          </a:p>
          <a:p>
            <a:r>
              <a:rPr lang="es-US" altLang="en-US" sz="2800" noProof="0" dirty="0">
                <a:hlinkClick r:id="rId2"/>
              </a:rPr>
              <a:t>La Especificación NIMAS</a:t>
            </a:r>
            <a:endParaRPr lang="es-US" altLang="en-US" sz="2800" noProof="0" dirty="0"/>
          </a:p>
          <a:p>
            <a:r>
              <a:rPr lang="es-US" sz="2800" noProof="0" dirty="0">
                <a:hlinkClick r:id="rId3"/>
              </a:rPr>
              <a:t>Cómo crear archivos NIMAS</a:t>
            </a:r>
            <a:endParaRPr lang="es-US" sz="2800" noProof="0" dirty="0"/>
          </a:p>
          <a:p>
            <a:r>
              <a:rPr lang="es-US" sz="2800" noProof="0" dirty="0">
                <a:hlinkClick r:id="rId4"/>
              </a:rPr>
              <a:t>Modelos de NIMAS</a:t>
            </a:r>
            <a:endParaRPr lang="es-US" sz="2800" noProof="0" dirty="0"/>
          </a:p>
          <a:p>
            <a:endParaRPr lang="es-US" noProof="0" dirty="0"/>
          </a:p>
          <a:p>
            <a:endParaRPr lang="es-US" noProof="0" dirty="0"/>
          </a:p>
          <a:p>
            <a:endParaRPr lang="es-US" noProof="0" dirty="0"/>
          </a:p>
        </p:txBody>
      </p:sp>
    </p:spTree>
    <p:extLst>
      <p:ext uri="{BB962C8B-B14F-4D97-AF65-F5344CB8AC3E}">
        <p14:creationId xmlns:p14="http://schemas.microsoft.com/office/powerpoint/2010/main" val="3569517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2DE33C2-1556-2F9C-69C8-0624C294BF96}"/>
              </a:ext>
            </a:extLst>
          </p:cNvPr>
          <p:cNvSpPr>
            <a:spLocks noGrp="1"/>
          </p:cNvSpPr>
          <p:nvPr>
            <p:ph type="title"/>
          </p:nvPr>
        </p:nvSpPr>
        <p:spPr>
          <a:xfrm>
            <a:off x="457200" y="274638"/>
            <a:ext cx="8229600" cy="1143000"/>
          </a:xfrm>
        </p:spPr>
        <p:txBody>
          <a:bodyPr/>
          <a:lstStyle/>
          <a:p>
            <a:r>
              <a:rPr lang="es-US" sz="4000" noProof="0" dirty="0"/>
              <a:t>Sitio web del Centro Nacional AEM</a:t>
            </a:r>
          </a:p>
        </p:txBody>
      </p:sp>
      <p:pic>
        <p:nvPicPr>
          <p:cNvPr id="5" name="Content Placeholder 4" descr="Captura de pantalla de la página del sitio web del Centro Nacional AEM que proporciona información sobre la especificación NIMAS">
            <a:extLst>
              <a:ext uri="{FF2B5EF4-FFF2-40B4-BE49-F238E27FC236}">
                <a16:creationId xmlns:a16="http://schemas.microsoft.com/office/drawing/2014/main" id="{6994DEFE-3B64-4E29-A091-7677269C114D}"/>
              </a:ext>
            </a:extLst>
          </p:cNvPr>
          <p:cNvPicPr>
            <a:picLocks noGrp="1" noChangeAspect="1"/>
          </p:cNvPicPr>
          <p:nvPr>
            <p:ph idx="1"/>
          </p:nvPr>
        </p:nvPicPr>
        <p:blipFill>
          <a:blip r:embed="rId2"/>
          <a:stretch>
            <a:fillRect/>
          </a:stretch>
        </p:blipFill>
        <p:spPr>
          <a:xfrm>
            <a:off x="495013" y="1417638"/>
            <a:ext cx="8191787" cy="4525963"/>
          </a:xfrm>
          <a:noFill/>
          <a:ln w="31750">
            <a:solidFill>
              <a:srgbClr val="000000"/>
            </a:solidFill>
          </a:ln>
        </p:spPr>
      </p:pic>
    </p:spTree>
    <p:extLst>
      <p:ext uri="{BB962C8B-B14F-4D97-AF65-F5344CB8AC3E}">
        <p14:creationId xmlns:p14="http://schemas.microsoft.com/office/powerpoint/2010/main" val="372860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a:xfrm>
            <a:off x="457200" y="1828800"/>
            <a:ext cx="8229600" cy="1600200"/>
          </a:xfrm>
        </p:spPr>
        <p:txBody>
          <a:bodyPr/>
          <a:lstStyle/>
          <a:p>
            <a:br>
              <a:rPr lang="es-US" altLang="en-US" noProof="0" dirty="0"/>
            </a:br>
            <a:r>
              <a:rPr lang="es-US" altLang="en-US" noProof="0" dirty="0"/>
              <a:t> Suministro de metadatos en NIMAS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a:xfrm>
            <a:off x="457200" y="23018"/>
            <a:ext cx="8229600" cy="1143000"/>
          </a:xfrm>
        </p:spPr>
        <p:txBody>
          <a:bodyPr/>
          <a:lstStyle/>
          <a:p>
            <a:r>
              <a:rPr lang="es-US" altLang="en-US" noProof="0" dirty="0"/>
              <a:t>Metadatos requeridos</a:t>
            </a:r>
          </a:p>
        </p:txBody>
      </p:sp>
      <p:sp>
        <p:nvSpPr>
          <p:cNvPr id="27651" name="Content Placeholder 2"/>
          <p:cNvSpPr>
            <a:spLocks noGrp="1" noChangeArrowheads="1"/>
          </p:cNvSpPr>
          <p:nvPr>
            <p:ph idx="1"/>
          </p:nvPr>
        </p:nvSpPr>
        <p:spPr>
          <a:xfrm>
            <a:off x="304800" y="914400"/>
            <a:ext cx="8610600" cy="4525963"/>
          </a:xfrm>
        </p:spPr>
        <p:txBody>
          <a:bodyPr/>
          <a:lstStyle/>
          <a:p>
            <a:r>
              <a:rPr lang="es-US" altLang="en-US" sz="2770" noProof="0" dirty="0"/>
              <a:t>Todos los archivos NIMAS tienen que incluir los metadatos requeridos en el OPF del conjunto de archivos.</a:t>
            </a:r>
          </a:p>
          <a:p>
            <a:r>
              <a:rPr lang="es-US" altLang="en-US" sz="2770" noProof="0" dirty="0"/>
              <a:t>Incluir metadatos correctos y completos es esencial para asegurarse de que sus materiales se puedan encontrar en el sistema.</a:t>
            </a:r>
          </a:p>
          <a:p>
            <a:r>
              <a:rPr lang="es-US" altLang="en-US" sz="2770" noProof="0" dirty="0"/>
              <a:t>La revisión de los metadatos es una parte importante del proceso de certificación de archivos.</a:t>
            </a:r>
          </a:p>
          <a:p>
            <a:r>
              <a:rPr lang="es-US" altLang="en-US" sz="2770" noProof="0" dirty="0"/>
              <a:t>Las </a:t>
            </a:r>
            <a:r>
              <a:rPr lang="es-US" altLang="en-US" sz="2770" noProof="0" dirty="0">
                <a:hlinkClick r:id="rId2"/>
              </a:rPr>
              <a:t>Directrices para Metadatos del NIMAC </a:t>
            </a:r>
            <a:r>
              <a:rPr lang="es-US" altLang="en-US" sz="2770" noProof="0" dirty="0"/>
              <a:t>se pueden descargar en cualquier momento y se deberían usar como guías para presentar los metadatos correctamente.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p:txBody>
          <a:bodyPr/>
          <a:lstStyle/>
          <a:p>
            <a:r>
              <a:rPr lang="es-US" altLang="en-US" sz="4000" noProof="0" dirty="0"/>
              <a:t>Búsquedas en el NIMAC</a:t>
            </a:r>
          </a:p>
        </p:txBody>
      </p:sp>
      <p:sp>
        <p:nvSpPr>
          <p:cNvPr id="28675" name="Content Placeholder 2"/>
          <p:cNvSpPr>
            <a:spLocks noGrp="1" noChangeArrowheads="1"/>
          </p:cNvSpPr>
          <p:nvPr>
            <p:ph idx="1"/>
          </p:nvPr>
        </p:nvSpPr>
        <p:spPr>
          <a:xfrm>
            <a:off x="457200" y="1676400"/>
            <a:ext cx="8229600" cy="4495800"/>
          </a:xfrm>
        </p:spPr>
        <p:txBody>
          <a:bodyPr/>
          <a:lstStyle/>
          <a:p>
            <a:r>
              <a:rPr lang="es-US" altLang="en-US" sz="2800" noProof="0" dirty="0"/>
              <a:t>El sistema del NIMAC ofrece un cuadro de texto para búsquedas por título, autor, serie, ISBN e identificador, y filtros con listas de selección para todos los demás metadatos.</a:t>
            </a:r>
          </a:p>
          <a:p>
            <a:r>
              <a:rPr lang="es-US" altLang="en-US" sz="2800" noProof="0" dirty="0"/>
              <a:t>No es como una búsqueda en Google que mostrará resultados similares si no hay una coincidencia.</a:t>
            </a:r>
          </a:p>
          <a:p>
            <a:r>
              <a:rPr lang="es-US" altLang="en-US" sz="2800" noProof="0" dirty="0"/>
              <a:t>Es una búsqueda precisa que busca coincidencias exactas.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p:txBody>
          <a:bodyPr/>
          <a:lstStyle/>
          <a:p>
            <a:r>
              <a:rPr lang="es-US" altLang="en-US" sz="4000" noProof="0" dirty="0"/>
              <a:t>Los OPF y los registros del sistema</a:t>
            </a:r>
          </a:p>
        </p:txBody>
      </p:sp>
      <p:sp>
        <p:nvSpPr>
          <p:cNvPr id="29699" name="Content Placeholder 2"/>
          <p:cNvSpPr>
            <a:spLocks noGrp="1" noChangeArrowheads="1"/>
          </p:cNvSpPr>
          <p:nvPr>
            <p:ph idx="1"/>
          </p:nvPr>
        </p:nvSpPr>
        <p:spPr>
          <a:xfrm>
            <a:off x="457200" y="1752600"/>
            <a:ext cx="8229600" cy="4419600"/>
          </a:xfrm>
        </p:spPr>
        <p:txBody>
          <a:bodyPr/>
          <a:lstStyle/>
          <a:p>
            <a:r>
              <a:rPr lang="es-US" altLang="en-US" sz="2800" noProof="0" dirty="0"/>
              <a:t>Los metadatos suministrados en el OPF se extraen automáticamente después de la carga para crear el registro del archivo en el sistema del NIMAC</a:t>
            </a:r>
            <a:r>
              <a:rPr lang="es-US" altLang="en-US" sz="2800" dirty="0"/>
              <a:t>.</a:t>
            </a:r>
            <a:endParaRPr lang="es-US" altLang="en-US" sz="2800" noProof="0" dirty="0"/>
          </a:p>
          <a:p>
            <a:r>
              <a:rPr lang="es-US" altLang="en-US" sz="2800" noProof="0" dirty="0"/>
              <a:t>No incluir los metadatos requeridos puede causar que fracase esta extracción, así como la carga que usted desea realizar</a:t>
            </a:r>
            <a:r>
              <a:rPr lang="es-US" altLang="en-US" sz="2800" noProof="0" dirty="0">
                <a:latin typeface="Calibri" panose="020F0502020204030204" pitchFamily="34" charset="0"/>
                <a:cs typeface="Calibri" panose="020F0502020204030204" pitchFamily="34" charset="0"/>
              </a:rPr>
              <a:t>.</a:t>
            </a:r>
            <a:endParaRPr lang="es-US" altLang="en-US" sz="2800" noProof="0" dirty="0"/>
          </a:p>
          <a:p>
            <a:r>
              <a:rPr lang="es-US" altLang="en-US" sz="2800" noProof="0" dirty="0"/>
              <a:t>Esto sucede tanto si carga el archivo manualmente como si lo entrega por FTP.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a:xfrm>
            <a:off x="381000" y="10886"/>
            <a:ext cx="8686800" cy="1143000"/>
          </a:xfrm>
        </p:spPr>
        <p:txBody>
          <a:bodyPr/>
          <a:lstStyle/>
          <a:p>
            <a:r>
              <a:rPr lang="es-US" altLang="en-US" sz="4000" noProof="0" dirty="0"/>
              <a:t>Revisión de metadatos por el NIMAC</a:t>
            </a:r>
          </a:p>
        </p:txBody>
      </p:sp>
      <p:sp>
        <p:nvSpPr>
          <p:cNvPr id="30723" name="Content Placeholder 2"/>
          <p:cNvSpPr>
            <a:spLocks noGrp="1" noChangeArrowheads="1"/>
          </p:cNvSpPr>
          <p:nvPr>
            <p:ph idx="1"/>
          </p:nvPr>
        </p:nvSpPr>
        <p:spPr>
          <a:xfrm>
            <a:off x="381000" y="952500"/>
            <a:ext cx="8371114" cy="4953000"/>
          </a:xfrm>
        </p:spPr>
        <p:txBody>
          <a:bodyPr/>
          <a:lstStyle/>
          <a:p>
            <a:r>
              <a:rPr lang="es-US" altLang="en-US" sz="2700" noProof="0" dirty="0"/>
              <a:t>Al revisar los metadatos de los archivos, el NIMAC coteja los metadatos del OPF con el PDF de la portada, la página de título y la página de derechos de autor que se suministró en el conjunto de archivos NIMAS.</a:t>
            </a:r>
          </a:p>
          <a:p>
            <a:r>
              <a:rPr lang="es-US" altLang="en-US" sz="2700" noProof="0" dirty="0"/>
              <a:t>Usando prácticas normales de catalogación bibliotecaria, nos aseguramos de que los metadatos suministrados coincidan con el libro, y que el archivo XML refleje esta misma información.</a:t>
            </a:r>
          </a:p>
          <a:p>
            <a:r>
              <a:rPr lang="es-US" altLang="en-US" sz="2700" noProof="0" dirty="0"/>
              <a:t>Aunque una editorial utilice internamente metadatos diferentes para rastrear los títulos, el libro impreso mismo es la fuente “autorizada” para los metadatos en NIMAS.</a:t>
            </a:r>
          </a:p>
          <a:p>
            <a:endParaRPr lang="es-US" altLang="en-US" sz="2800" noProof="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s-US" altLang="en-US" sz="4000" noProof="0" dirty="0"/>
              <a:t>Correcciones de los metadatos por el personal</a:t>
            </a:r>
          </a:p>
        </p:txBody>
      </p:sp>
      <p:sp>
        <p:nvSpPr>
          <p:cNvPr id="31747" name="Content Placeholder 2"/>
          <p:cNvSpPr>
            <a:spLocks noGrp="1" noChangeArrowheads="1"/>
          </p:cNvSpPr>
          <p:nvPr>
            <p:ph idx="1"/>
          </p:nvPr>
        </p:nvSpPr>
        <p:spPr>
          <a:xfrm>
            <a:off x="457200" y="1600200"/>
            <a:ext cx="8229600" cy="4572000"/>
          </a:xfrm>
        </p:spPr>
        <p:txBody>
          <a:bodyPr/>
          <a:lstStyle/>
          <a:p>
            <a:r>
              <a:rPr lang="es-US" altLang="en-US" sz="2800" noProof="0" dirty="0"/>
              <a:t>El personal del NIMAC suele realizar correcciones menores de los metadatos al momento de revisar los archivos para que los archivos se puedan certificar.</a:t>
            </a:r>
          </a:p>
          <a:p>
            <a:r>
              <a:rPr lang="es-US" altLang="en-US" sz="2800" noProof="0" dirty="0"/>
              <a:t>Las correcciones se guardan automáticamente en el sistema y en el OPF.</a:t>
            </a:r>
          </a:p>
          <a:p>
            <a:r>
              <a:rPr lang="es-US" altLang="en-US" sz="2800" noProof="0" dirty="0"/>
              <a:t>Sin embargo, podríamos requerir que el proveedor corrija los metadatos si hay múltiples errores que afectan una entrega o un problema que afecta a un gran número de archivos.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s-US" altLang="en-US" noProof="0" dirty="0"/>
              <a:t>Directrices para Metadatos del NIMAC</a:t>
            </a:r>
          </a:p>
        </p:txBody>
      </p:sp>
      <p:sp>
        <p:nvSpPr>
          <p:cNvPr id="32771" name="Content Placeholder 2"/>
          <p:cNvSpPr>
            <a:spLocks noGrp="1" noChangeArrowheads="1"/>
          </p:cNvSpPr>
          <p:nvPr>
            <p:ph idx="1"/>
          </p:nvPr>
        </p:nvSpPr>
        <p:spPr>
          <a:xfrm>
            <a:off x="457200" y="1600200"/>
            <a:ext cx="8229600" cy="4876800"/>
          </a:xfrm>
        </p:spPr>
        <p:txBody>
          <a:bodyPr/>
          <a:lstStyle/>
          <a:p>
            <a:r>
              <a:rPr lang="es-US" altLang="en-US" sz="2800" noProof="0" dirty="0"/>
              <a:t>Por favor lea las </a:t>
            </a:r>
            <a:r>
              <a:rPr lang="es-US" altLang="en-US" sz="2800" noProof="0" dirty="0">
                <a:hlinkClick r:id="rId3"/>
              </a:rPr>
              <a:t>Directrices para Metadatos del NIMAC</a:t>
            </a:r>
            <a:r>
              <a:rPr lang="es-US" altLang="en-US" sz="2800" dirty="0"/>
              <a:t> si no está familiarizado/a con el NIMAC o si tiene preguntas acerca de cómo incluir metadatos correctos.</a:t>
            </a:r>
            <a:endParaRPr lang="es-US" altLang="en-US" sz="2800" noProof="0" dirty="0"/>
          </a:p>
          <a:p>
            <a:r>
              <a:rPr lang="es-US" altLang="en-US" sz="2800" noProof="0" dirty="0"/>
              <a:t>Si usted es una editorial que trabaja con un proveedor, por favor asegúrese de suministrarle los metadatos completos para la presentación en NIMAS.</a:t>
            </a:r>
          </a:p>
          <a:p>
            <a:r>
              <a:rPr lang="es-US" altLang="en-US" sz="2800" noProof="0" dirty="0"/>
              <a:t>También le ayudaremos con todo gusto a iniciar ese proceso.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a:xfrm>
            <a:off x="489857" y="0"/>
            <a:ext cx="8229600" cy="1143000"/>
          </a:xfrm>
        </p:spPr>
        <p:txBody>
          <a:bodyPr/>
          <a:lstStyle/>
          <a:p>
            <a:r>
              <a:rPr lang="es-US" altLang="en-US" sz="4000" noProof="0" dirty="0"/>
              <a:t>Consultas sobre metadatos</a:t>
            </a:r>
          </a:p>
        </p:txBody>
      </p:sp>
      <p:sp>
        <p:nvSpPr>
          <p:cNvPr id="34819" name="Content Placeholder 2"/>
          <p:cNvSpPr>
            <a:spLocks noGrp="1" noChangeArrowheads="1"/>
          </p:cNvSpPr>
          <p:nvPr>
            <p:ph idx="1"/>
          </p:nvPr>
        </p:nvSpPr>
        <p:spPr>
          <a:xfrm>
            <a:off x="457200" y="838200"/>
            <a:ext cx="8229600" cy="5181600"/>
          </a:xfrm>
        </p:spPr>
        <p:txBody>
          <a:bodyPr/>
          <a:lstStyle/>
          <a:p>
            <a:r>
              <a:rPr lang="es-US" altLang="en-US" sz="2750" noProof="0" dirty="0"/>
              <a:t>Si no se siente seguro/a de estar yendo por buen camino con los metadatos para un título o programa específico, aceptamos con gusto sus consultas sobre metadatos.</a:t>
            </a:r>
          </a:p>
          <a:p>
            <a:r>
              <a:rPr lang="es-US" altLang="en-US" sz="2750" noProof="0" dirty="0"/>
              <a:t>Simplemente envíenos un correo electrónico a </a:t>
            </a:r>
            <a:r>
              <a:rPr lang="es-US" altLang="en-US" sz="2750" noProof="0" dirty="0">
                <a:hlinkClick r:id="rId2"/>
              </a:rPr>
              <a:t>nimac@aph.org</a:t>
            </a:r>
            <a:r>
              <a:rPr lang="es-US" altLang="en-US" sz="2750" noProof="0" dirty="0"/>
              <a:t>. </a:t>
            </a:r>
          </a:p>
          <a:p>
            <a:r>
              <a:rPr lang="es-US" altLang="en-US" sz="2750" noProof="0" dirty="0"/>
              <a:t>Podemos cotejar su PDF de la portada / página de título / página de derechos de autor con el OPF e informarle si hay algún problema o pregunta.</a:t>
            </a:r>
          </a:p>
          <a:p>
            <a:r>
              <a:rPr lang="es-US" altLang="en-US" sz="2750" noProof="0" dirty="0"/>
              <a:t>Lo/la animamos a aprovechar este servicio, especialmente si está preparando un programa nuevo con muchos archivos.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s-US" altLang="en-US" sz="4000" noProof="0" dirty="0"/>
              <a:t>Herramienta de Excel a OPF</a:t>
            </a:r>
          </a:p>
        </p:txBody>
      </p:sp>
      <p:sp>
        <p:nvSpPr>
          <p:cNvPr id="34819" name="Content Placeholder 2"/>
          <p:cNvSpPr>
            <a:spLocks noGrp="1" noChangeArrowheads="1"/>
          </p:cNvSpPr>
          <p:nvPr>
            <p:ph idx="1"/>
          </p:nvPr>
        </p:nvSpPr>
        <p:spPr>
          <a:xfrm>
            <a:off x="457200" y="1752600"/>
            <a:ext cx="8229600" cy="4724400"/>
          </a:xfrm>
        </p:spPr>
        <p:txBody>
          <a:bodyPr/>
          <a:lstStyle/>
          <a:p>
            <a:r>
              <a:rPr lang="es-US" altLang="en-US" sz="2800" noProof="0" dirty="0"/>
              <a:t>Como se mencionó en la primera sesión de esta serie de dos partes, el NIMAC también ofrece una herramienta gratuita en el sistema para generar metadatos de OPF con etiquetas correctas y en el formato correcto.</a:t>
            </a:r>
          </a:p>
          <a:p>
            <a:r>
              <a:rPr lang="es-US" altLang="en-US" sz="2800" noProof="0" dirty="0"/>
              <a:t>Lo/la animamos a explorar esta opción, especialmente si está preparando un programa muy grande para entrega.</a:t>
            </a:r>
          </a:p>
        </p:txBody>
      </p:sp>
    </p:spTree>
    <p:extLst>
      <p:ext uri="{BB962C8B-B14F-4D97-AF65-F5344CB8AC3E}">
        <p14:creationId xmlns:p14="http://schemas.microsoft.com/office/powerpoint/2010/main" val="773049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a:xfrm>
            <a:off x="228600" y="274638"/>
            <a:ext cx="8686800" cy="1143000"/>
          </a:xfrm>
        </p:spPr>
        <p:txBody>
          <a:bodyPr/>
          <a:lstStyle/>
          <a:p>
            <a:r>
              <a:rPr lang="es-US" altLang="en-US" sz="4000" noProof="0" dirty="0"/>
              <a:t>Uso de la herramienta de Excel a OPF</a:t>
            </a:r>
          </a:p>
        </p:txBody>
      </p:sp>
      <p:sp>
        <p:nvSpPr>
          <p:cNvPr id="34819" name="Content Placeholder 2"/>
          <p:cNvSpPr>
            <a:spLocks noGrp="1" noChangeArrowheads="1"/>
          </p:cNvSpPr>
          <p:nvPr>
            <p:ph idx="1"/>
          </p:nvPr>
        </p:nvSpPr>
        <p:spPr>
          <a:xfrm>
            <a:off x="457200" y="1417638"/>
            <a:ext cx="8229600" cy="5059362"/>
          </a:xfrm>
        </p:spPr>
        <p:txBody>
          <a:bodyPr/>
          <a:lstStyle/>
          <a:p>
            <a:r>
              <a:rPr lang="es-US" altLang="en-US" sz="2800" noProof="0" dirty="0"/>
              <a:t>Para usar esta herramienta:</a:t>
            </a:r>
          </a:p>
          <a:p>
            <a:endParaRPr lang="es-US" altLang="en-US" sz="1200" noProof="0" dirty="0"/>
          </a:p>
          <a:p>
            <a:pPr lvl="1"/>
            <a:r>
              <a:rPr lang="es-US" altLang="en-US" sz="2400" noProof="0" dirty="0"/>
              <a:t>Descargue la plantilla de metadatos de la pestaña Recursos de su cuenta en el NIMAC.</a:t>
            </a:r>
          </a:p>
          <a:p>
            <a:pPr lvl="1"/>
            <a:r>
              <a:rPr lang="es-US" altLang="en-US" sz="2400" noProof="0" dirty="0"/>
              <a:t>Llene una fila de la hoja para cada OPF que necesita.</a:t>
            </a:r>
          </a:p>
          <a:p>
            <a:pPr lvl="1"/>
            <a:r>
              <a:rPr lang="es-US" altLang="en-US" sz="2400" noProof="0" dirty="0"/>
              <a:t>Cárguela usando la opción de menú “Transform Excel to OPF” (Transformar Excel a OPF).</a:t>
            </a:r>
          </a:p>
          <a:p>
            <a:pPr lvl="1"/>
            <a:endParaRPr lang="es-US" altLang="en-US" sz="1200" noProof="0" dirty="0"/>
          </a:p>
          <a:p>
            <a:r>
              <a:rPr lang="es-US" altLang="en-US" sz="2800" noProof="0" dirty="0"/>
              <a:t>El sistema le enviará inmediatamente por correo electrónico un archivo ZIP que incluye un “OPF iniciador” para cada elemento incluido en la hoja Excel.</a:t>
            </a:r>
          </a:p>
        </p:txBody>
      </p:sp>
    </p:spTree>
    <p:extLst>
      <p:ext uri="{BB962C8B-B14F-4D97-AF65-F5344CB8AC3E}">
        <p14:creationId xmlns:p14="http://schemas.microsoft.com/office/powerpoint/2010/main" val="3886039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title"/>
          </p:nvPr>
        </p:nvSpPr>
        <p:spPr>
          <a:xfrm>
            <a:off x="381000" y="1981200"/>
            <a:ext cx="8229600" cy="1143000"/>
          </a:xfrm>
        </p:spPr>
        <p:txBody>
          <a:bodyPr/>
          <a:lstStyle/>
          <a:p>
            <a:r>
              <a:rPr lang="es-US" altLang="en-US" noProof="0" dirty="0"/>
              <a:t>Validación de archivos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a:xfrm>
            <a:off x="473529" y="27214"/>
            <a:ext cx="8229600" cy="1143000"/>
          </a:xfrm>
        </p:spPr>
        <p:txBody>
          <a:bodyPr/>
          <a:lstStyle/>
          <a:p>
            <a:r>
              <a:rPr lang="es-US" altLang="en-US" sz="4000" noProof="0" dirty="0"/>
              <a:t>Nuevo Asistente de Validación</a:t>
            </a:r>
          </a:p>
        </p:txBody>
      </p:sp>
      <p:sp>
        <p:nvSpPr>
          <p:cNvPr id="5123" name="Content Placeholder 2"/>
          <p:cNvSpPr>
            <a:spLocks noGrp="1" noChangeArrowheads="1"/>
          </p:cNvSpPr>
          <p:nvPr>
            <p:ph idx="1"/>
          </p:nvPr>
        </p:nvSpPr>
        <p:spPr>
          <a:xfrm>
            <a:off x="473529" y="914400"/>
            <a:ext cx="8229600" cy="4267200"/>
          </a:xfrm>
        </p:spPr>
        <p:txBody>
          <a:bodyPr/>
          <a:lstStyle/>
          <a:p>
            <a:pPr>
              <a:buFont typeface="Arial" charset="0"/>
              <a:buChar char="•"/>
            </a:pPr>
            <a:r>
              <a:rPr lang="es-US" altLang="en-US" sz="2800" noProof="0" dirty="0"/>
              <a:t>A comienzos del 2022, el NIMAC lanzó un </a:t>
            </a:r>
            <a:r>
              <a:rPr lang="es-US" altLang="en-US" sz="2800" b="1" noProof="0" dirty="0"/>
              <a:t>nuevo</a:t>
            </a:r>
            <a:r>
              <a:rPr lang="es-US" altLang="en-US" sz="2800" noProof="0" dirty="0"/>
              <a:t> asistente de validación para las editoriales y los proveedores.</a:t>
            </a:r>
          </a:p>
          <a:p>
            <a:pPr>
              <a:buFont typeface="Arial" charset="0"/>
              <a:buChar char="•"/>
            </a:pPr>
            <a:r>
              <a:rPr lang="es-US" altLang="en-US" sz="2800" noProof="0" dirty="0"/>
              <a:t>Esta herramienta </a:t>
            </a:r>
            <a:r>
              <a:rPr lang="es-US" altLang="en-US" sz="2800" b="1" noProof="0" dirty="0"/>
              <a:t>reemplazó</a:t>
            </a:r>
            <a:r>
              <a:rPr lang="es-US" altLang="en-US" sz="2800" noProof="0" dirty="0"/>
              <a:t> al asistente de validación que se desarrolló en el 2006.</a:t>
            </a:r>
          </a:p>
          <a:p>
            <a:pPr>
              <a:buFont typeface="Arial" charset="0"/>
              <a:buChar char="•"/>
            </a:pPr>
            <a:r>
              <a:rPr lang="es-US" altLang="en-US" sz="2800" noProof="0" dirty="0"/>
              <a:t>Este nuevo nivel de validación de archivos también se implementó en el sistema en línea del NIMAC.</a:t>
            </a:r>
          </a:p>
          <a:p>
            <a:pPr>
              <a:buFont typeface="Arial" charset="0"/>
              <a:buChar char="•"/>
            </a:pPr>
            <a:r>
              <a:rPr lang="es-US" altLang="en-US" sz="2800" noProof="0" dirty="0"/>
              <a:t>Como en el pasado, les pedimos a las editoriales/los proveedores que validen todos los archivos antes de enviarlos o cargarlos al sistema del NIMAC.</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s-US" altLang="en-US" noProof="0" dirty="0"/>
              <a:t>Validación de NIMAS</a:t>
            </a:r>
          </a:p>
        </p:txBody>
      </p:sp>
      <p:sp>
        <p:nvSpPr>
          <p:cNvPr id="5123" name="Content Placeholder 2"/>
          <p:cNvSpPr>
            <a:spLocks noGrp="1" noChangeArrowheads="1"/>
          </p:cNvSpPr>
          <p:nvPr>
            <p:ph idx="1"/>
          </p:nvPr>
        </p:nvSpPr>
        <p:spPr>
          <a:xfrm>
            <a:off x="609600" y="1295400"/>
            <a:ext cx="8229600" cy="4267200"/>
          </a:xfrm>
        </p:spPr>
        <p:txBody>
          <a:bodyPr/>
          <a:lstStyle/>
          <a:p>
            <a:pPr>
              <a:buFont typeface="Arial" charset="0"/>
              <a:buChar char="•"/>
            </a:pPr>
            <a:r>
              <a:rPr lang="es-US" altLang="en-US" sz="2800" noProof="0" dirty="0"/>
              <a:t>Los archivos que fallen en la validación automatizada serán rechazados para la carga por el sistema y en el procesamiento de la entrega en lotes de los archivos.</a:t>
            </a:r>
          </a:p>
          <a:p>
            <a:pPr>
              <a:buFont typeface="Arial" charset="0"/>
              <a:buChar char="•"/>
            </a:pPr>
            <a:r>
              <a:rPr lang="es-US" altLang="en-US" sz="2800" noProof="0" dirty="0"/>
              <a:t>Validar los archivos </a:t>
            </a:r>
            <a:r>
              <a:rPr lang="es-US" altLang="en-US" sz="2800" i="1" noProof="0" dirty="0"/>
              <a:t>antes</a:t>
            </a:r>
            <a:r>
              <a:rPr lang="es-US" altLang="en-US" sz="2800" noProof="0" dirty="0"/>
              <a:t> de la carga o entrega puede ahorrarle tiempo más adelante.</a:t>
            </a:r>
          </a:p>
          <a:p>
            <a:pPr>
              <a:buFont typeface="Arial" charset="0"/>
              <a:buChar char="•"/>
            </a:pPr>
            <a:r>
              <a:rPr lang="es-US" altLang="en-US" sz="2800" noProof="0" dirty="0"/>
              <a:t>La validación de NIMAS siempre ha verificado que el XML esté bien formado, que las imágenes de referencia estén presentes, y que el archivo se valide contra el DTD de NIMAS y de MathML (si MathML está presente).</a:t>
            </a:r>
          </a:p>
        </p:txBody>
      </p:sp>
    </p:spTree>
    <p:extLst>
      <p:ext uri="{BB962C8B-B14F-4D97-AF65-F5344CB8AC3E}">
        <p14:creationId xmlns:p14="http://schemas.microsoft.com/office/powerpoint/2010/main" val="4280798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s-US" altLang="en-US" sz="4000" noProof="0" dirty="0"/>
              <a:t>Nuevas funciones del Asistente de Validación</a:t>
            </a:r>
          </a:p>
        </p:txBody>
      </p:sp>
      <p:sp>
        <p:nvSpPr>
          <p:cNvPr id="8195" name="Content Placeholder 2"/>
          <p:cNvSpPr>
            <a:spLocks noGrp="1" noChangeArrowheads="1"/>
          </p:cNvSpPr>
          <p:nvPr>
            <p:ph idx="1"/>
          </p:nvPr>
        </p:nvSpPr>
        <p:spPr>
          <a:xfrm>
            <a:off x="457200" y="1600200"/>
            <a:ext cx="8229600" cy="4648200"/>
          </a:xfrm>
        </p:spPr>
        <p:txBody>
          <a:bodyPr/>
          <a:lstStyle/>
          <a:p>
            <a:pPr>
              <a:buFont typeface="Arial" charset="0"/>
              <a:buChar char="•"/>
            </a:pPr>
            <a:r>
              <a:rPr lang="es-US" altLang="en-US" sz="2800" noProof="0" dirty="0"/>
              <a:t>La nueva herramienta proporciona un examen mucho más completo del archivo NIMAS.</a:t>
            </a:r>
          </a:p>
          <a:p>
            <a:pPr>
              <a:buFont typeface="Arial" charset="0"/>
              <a:buChar char="•"/>
            </a:pPr>
            <a:r>
              <a:rPr lang="es-US" altLang="en-US" sz="2800" noProof="0" dirty="0"/>
              <a:t>Además de la validación y las verificaciones de calidad de los archivos anteriores, la nueva herramienta también proporciona retroalimentación respecto a metadatos de OPF faltantes o inválidos.</a:t>
            </a:r>
          </a:p>
          <a:p>
            <a:pPr>
              <a:buFont typeface="Arial" charset="0"/>
              <a:buChar char="•"/>
            </a:pPr>
            <a:r>
              <a:rPr lang="es-US" altLang="en-US" sz="2800" noProof="0" dirty="0"/>
              <a:t>También puede detectar algunos errores en las etiquetas del XML y proporcionar consejos de Mejores Prácticas para algunos temas.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a:xfrm>
            <a:off x="457200" y="0"/>
            <a:ext cx="8229600" cy="1143000"/>
          </a:xfrm>
        </p:spPr>
        <p:txBody>
          <a:bodyPr/>
          <a:lstStyle/>
          <a:p>
            <a:r>
              <a:rPr lang="es-US" altLang="en-US" sz="4000" noProof="0" dirty="0"/>
              <a:t>Cómo utilizar la herramienta</a:t>
            </a:r>
          </a:p>
        </p:txBody>
      </p:sp>
      <p:sp>
        <p:nvSpPr>
          <p:cNvPr id="8195" name="Content Placeholder 2"/>
          <p:cNvSpPr>
            <a:spLocks noGrp="1" noChangeArrowheads="1"/>
          </p:cNvSpPr>
          <p:nvPr>
            <p:ph idx="1"/>
          </p:nvPr>
        </p:nvSpPr>
        <p:spPr>
          <a:xfrm>
            <a:off x="457200" y="990600"/>
            <a:ext cx="8229600" cy="5165724"/>
          </a:xfrm>
        </p:spPr>
        <p:txBody>
          <a:bodyPr/>
          <a:lstStyle/>
          <a:p>
            <a:pPr>
              <a:buFont typeface="Arial" charset="0"/>
              <a:buChar char="•"/>
            </a:pPr>
            <a:r>
              <a:rPr lang="es-US" altLang="en-US" sz="2800" noProof="0" dirty="0"/>
              <a:t>Una vez instalada la herramienta en su dispositivo, simplemente navegue a la ubicación del </a:t>
            </a:r>
            <a:r>
              <a:rPr lang="es-US" altLang="en-US" sz="2800" b="1" noProof="0" dirty="0"/>
              <a:t>archivo comprimido </a:t>
            </a:r>
            <a:r>
              <a:rPr lang="es-US" altLang="en-US" sz="2800" noProof="0" dirty="0"/>
              <a:t>que contiene el conjunto de archivos NIMAS completo.</a:t>
            </a:r>
          </a:p>
          <a:p>
            <a:pPr>
              <a:buFont typeface="Arial" charset="0"/>
              <a:buChar char="•"/>
            </a:pPr>
            <a:r>
              <a:rPr lang="es-US" altLang="en-US" sz="2800" noProof="0" dirty="0"/>
              <a:t>Luego haga clic en el botón </a:t>
            </a:r>
            <a:r>
              <a:rPr lang="es-US" altLang="en-US" sz="2800" b="1" noProof="0" dirty="0"/>
              <a:t>Validate</a:t>
            </a:r>
            <a:r>
              <a:rPr lang="es-US" altLang="en-US" sz="2800" noProof="0" dirty="0"/>
              <a:t> (Validar).</a:t>
            </a:r>
          </a:p>
          <a:p>
            <a:pPr>
              <a:buFont typeface="Arial" charset="0"/>
              <a:buChar char="•"/>
            </a:pPr>
            <a:r>
              <a:rPr lang="es-US" altLang="en-US" sz="2800" noProof="0" dirty="0"/>
              <a:t>Cuando termine la validación, los resultados se mostrarán en la pantalla.</a:t>
            </a:r>
          </a:p>
          <a:p>
            <a:pPr>
              <a:buFont typeface="Arial" charset="0"/>
              <a:buChar char="•"/>
            </a:pPr>
            <a:r>
              <a:rPr lang="es-US" altLang="en-US" sz="2800" noProof="0" dirty="0"/>
              <a:t>Estos resultados también se pueden exportar como un archivo .csv, si se desea.</a:t>
            </a:r>
          </a:p>
          <a:p>
            <a:pPr>
              <a:buFont typeface="Arial" charset="0"/>
              <a:buChar char="•"/>
            </a:pPr>
            <a:r>
              <a:rPr lang="es-US" altLang="en-US" sz="2800" noProof="0" dirty="0"/>
              <a:t>El NIMAC todavía no ha lanzado la versión Mac de la herramienta, pero tenemos planeado lanzarla este verano.</a:t>
            </a:r>
            <a:endParaRPr lang="es-US" altLang="en-US" noProof="0" dirty="0"/>
          </a:p>
        </p:txBody>
      </p:sp>
    </p:spTree>
    <p:extLst>
      <p:ext uri="{BB962C8B-B14F-4D97-AF65-F5344CB8AC3E}">
        <p14:creationId xmlns:p14="http://schemas.microsoft.com/office/powerpoint/2010/main" val="883571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E7DE221-48F9-B562-5709-7DC642D720DD}"/>
              </a:ext>
            </a:extLst>
          </p:cNvPr>
          <p:cNvSpPr>
            <a:spLocks noGrp="1"/>
          </p:cNvSpPr>
          <p:nvPr>
            <p:ph type="title"/>
          </p:nvPr>
        </p:nvSpPr>
        <p:spPr>
          <a:xfrm>
            <a:off x="457200" y="274638"/>
            <a:ext cx="8229600" cy="1143000"/>
          </a:xfrm>
        </p:spPr>
        <p:txBody>
          <a:bodyPr/>
          <a:lstStyle/>
          <a:p>
            <a:r>
              <a:rPr lang="es-US" sz="4000" noProof="0" dirty="0"/>
              <a:t>Navegación hasta el archivo comprimido</a:t>
            </a:r>
          </a:p>
        </p:txBody>
      </p:sp>
      <p:pic>
        <p:nvPicPr>
          <p:cNvPr id="2" name="Picture 1" descr="Captura de pantalla del asistente de validación que muestra el botón Browse (Examinar) rodeado en un círculo y la ubicación del botón Validate (Validar)"/>
          <p:cNvPicPr>
            <a:picLocks noChangeAspect="1"/>
          </p:cNvPicPr>
          <p:nvPr/>
        </p:nvPicPr>
        <p:blipFill>
          <a:blip r:embed="rId2"/>
          <a:stretch>
            <a:fillRect/>
          </a:stretch>
        </p:blipFill>
        <p:spPr>
          <a:xfrm>
            <a:off x="862193" y="1600200"/>
            <a:ext cx="7419613" cy="4525963"/>
          </a:xfrm>
          <a:prstGeom prst="rect">
            <a:avLst/>
          </a:prstGeom>
          <a:noFill/>
        </p:spPr>
      </p:pic>
    </p:spTree>
    <p:extLst>
      <p:ext uri="{BB962C8B-B14F-4D97-AF65-F5344CB8AC3E}">
        <p14:creationId xmlns:p14="http://schemas.microsoft.com/office/powerpoint/2010/main" val="1288893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54B848-BDC1-6A99-60C0-042F3755DF4F}"/>
              </a:ext>
            </a:extLst>
          </p:cNvPr>
          <p:cNvSpPr>
            <a:spLocks noGrp="1"/>
          </p:cNvSpPr>
          <p:nvPr>
            <p:ph type="title"/>
          </p:nvPr>
        </p:nvSpPr>
        <p:spPr>
          <a:xfrm>
            <a:off x="457200" y="274638"/>
            <a:ext cx="8229600" cy="1143000"/>
          </a:xfrm>
        </p:spPr>
        <p:txBody>
          <a:bodyPr/>
          <a:lstStyle/>
          <a:p>
            <a:r>
              <a:rPr lang="es-US" sz="4000" noProof="0" dirty="0"/>
              <a:t>Validación en curso. . .</a:t>
            </a:r>
          </a:p>
        </p:txBody>
      </p:sp>
      <p:pic>
        <p:nvPicPr>
          <p:cNvPr id="3" name="Picture 2" descr="Captura de pantalla de la validación en curso que muestra la barra indicadora verde."/>
          <p:cNvPicPr>
            <a:picLocks noChangeAspect="1"/>
          </p:cNvPicPr>
          <p:nvPr/>
        </p:nvPicPr>
        <p:blipFill>
          <a:blip r:embed="rId2"/>
          <a:stretch>
            <a:fillRect/>
          </a:stretch>
        </p:blipFill>
        <p:spPr>
          <a:xfrm>
            <a:off x="965655" y="1600200"/>
            <a:ext cx="7212689" cy="4525963"/>
          </a:xfrm>
          <a:prstGeom prst="rect">
            <a:avLst/>
          </a:prstGeom>
          <a:noFill/>
        </p:spPr>
      </p:pic>
    </p:spTree>
    <p:extLst>
      <p:ext uri="{BB962C8B-B14F-4D97-AF65-F5344CB8AC3E}">
        <p14:creationId xmlns:p14="http://schemas.microsoft.com/office/powerpoint/2010/main" val="3274879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E77059B-499E-0AF3-B568-59E17BD2AB9B}"/>
              </a:ext>
            </a:extLst>
          </p:cNvPr>
          <p:cNvSpPr>
            <a:spLocks noGrp="1"/>
          </p:cNvSpPr>
          <p:nvPr>
            <p:ph type="title"/>
          </p:nvPr>
        </p:nvSpPr>
        <p:spPr>
          <a:xfrm>
            <a:off x="457200" y="274638"/>
            <a:ext cx="8229600" cy="1143000"/>
          </a:xfrm>
        </p:spPr>
        <p:txBody>
          <a:bodyPr/>
          <a:lstStyle/>
          <a:p>
            <a:r>
              <a:rPr lang="es-US" sz="4000" dirty="0"/>
              <a:t>Resultado exitoso de la validación</a:t>
            </a:r>
            <a:endParaRPr lang="es-US" sz="4000" noProof="0" dirty="0"/>
          </a:p>
        </p:txBody>
      </p:sp>
      <p:pic>
        <p:nvPicPr>
          <p:cNvPr id="2" name="Picture 1" descr="Captura de la pantalla de los resultados de la validación que muestra una validación exitosa, sin errores, advertencias ni mejores prácticas."/>
          <p:cNvPicPr>
            <a:picLocks noChangeAspect="1"/>
          </p:cNvPicPr>
          <p:nvPr/>
        </p:nvPicPr>
        <p:blipFill>
          <a:blip r:embed="rId2"/>
          <a:stretch>
            <a:fillRect/>
          </a:stretch>
        </p:blipFill>
        <p:spPr>
          <a:xfrm>
            <a:off x="936688" y="1600200"/>
            <a:ext cx="7270623" cy="4525963"/>
          </a:xfrm>
          <a:prstGeom prst="rect">
            <a:avLst/>
          </a:prstGeom>
          <a:noFill/>
        </p:spPr>
      </p:pic>
    </p:spTree>
    <p:extLst>
      <p:ext uri="{BB962C8B-B14F-4D97-AF65-F5344CB8AC3E}">
        <p14:creationId xmlns:p14="http://schemas.microsoft.com/office/powerpoint/2010/main" val="3650439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sz="4000" noProof="0" dirty="0"/>
              <a:t>Tipos de resultados de la validación</a:t>
            </a:r>
          </a:p>
        </p:txBody>
      </p:sp>
      <p:sp>
        <p:nvSpPr>
          <p:cNvPr id="3" name="Content Placeholder 2"/>
          <p:cNvSpPr>
            <a:spLocks noGrp="1"/>
          </p:cNvSpPr>
          <p:nvPr>
            <p:ph idx="1"/>
          </p:nvPr>
        </p:nvSpPr>
        <p:spPr>
          <a:xfrm>
            <a:off x="457200" y="1752600"/>
            <a:ext cx="8229600" cy="4373563"/>
          </a:xfrm>
        </p:spPr>
        <p:txBody>
          <a:bodyPr/>
          <a:lstStyle/>
          <a:p>
            <a:r>
              <a:rPr lang="es-US" sz="2800" b="1" noProof="0" dirty="0"/>
              <a:t>Errores</a:t>
            </a:r>
            <a:r>
              <a:rPr lang="es-US" sz="2800" noProof="0" dirty="0"/>
              <a:t>: Se deben corregir o el archivo no se puede cargar al sistema del NIMAC.</a:t>
            </a:r>
          </a:p>
          <a:p>
            <a:r>
              <a:rPr lang="es-US" sz="2800" b="1" noProof="0" dirty="0"/>
              <a:t>Advertencias</a:t>
            </a:r>
            <a:r>
              <a:rPr lang="es-US" sz="2800" noProof="0" dirty="0"/>
              <a:t>: Se recomienda la corrección, aunque no se requiere.</a:t>
            </a:r>
          </a:p>
          <a:p>
            <a:r>
              <a:rPr lang="es-US" sz="2800" b="1" noProof="0" dirty="0"/>
              <a:t>Mejor práctica</a:t>
            </a:r>
            <a:r>
              <a:rPr lang="es-US" sz="2800" noProof="0" dirty="0"/>
              <a:t>: Información para considerar al preparar los archivos NIMAS.</a:t>
            </a:r>
          </a:p>
        </p:txBody>
      </p:sp>
    </p:spTree>
    <p:extLst>
      <p:ext uri="{BB962C8B-B14F-4D97-AF65-F5344CB8AC3E}">
        <p14:creationId xmlns:p14="http://schemas.microsoft.com/office/powerpoint/2010/main" val="2926222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0EE4D67-6C26-A8F6-81FF-97EB82C156EF}"/>
              </a:ext>
            </a:extLst>
          </p:cNvPr>
          <p:cNvSpPr>
            <a:spLocks noGrp="1"/>
          </p:cNvSpPr>
          <p:nvPr>
            <p:ph type="title"/>
          </p:nvPr>
        </p:nvSpPr>
        <p:spPr>
          <a:xfrm>
            <a:off x="457200" y="274638"/>
            <a:ext cx="8229600" cy="1143000"/>
          </a:xfrm>
        </p:spPr>
        <p:txBody>
          <a:bodyPr wrap="square" anchor="ctr">
            <a:normAutofit fontScale="90000"/>
          </a:bodyPr>
          <a:lstStyle/>
          <a:p>
            <a:r>
              <a:rPr lang="es-US" sz="4100" noProof="0" dirty="0"/>
              <a:t>Resultados de la validación que muestran errores</a:t>
            </a:r>
          </a:p>
        </p:txBody>
      </p:sp>
      <p:pic>
        <p:nvPicPr>
          <p:cNvPr id="3" name="Picture 2" descr="Captura de pantalla de los resultados de la validación que muestra el número de errores, advertencias y mejores prácticas en la parte superior. La primera columna muestra cuáles de los problemas son errores."/>
          <p:cNvPicPr>
            <a:picLocks noChangeAspect="1"/>
          </p:cNvPicPr>
          <p:nvPr/>
        </p:nvPicPr>
        <p:blipFill>
          <a:blip r:embed="rId2"/>
          <a:stretch>
            <a:fillRect/>
          </a:stretch>
        </p:blipFill>
        <p:spPr>
          <a:xfrm>
            <a:off x="494555" y="1600200"/>
            <a:ext cx="8154889" cy="4525963"/>
          </a:xfrm>
          <a:prstGeom prst="rect">
            <a:avLst/>
          </a:prstGeom>
          <a:noFill/>
        </p:spPr>
      </p:pic>
    </p:spTree>
    <p:extLst>
      <p:ext uri="{BB962C8B-B14F-4D97-AF65-F5344CB8AC3E}">
        <p14:creationId xmlns:p14="http://schemas.microsoft.com/office/powerpoint/2010/main" val="199390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r>
              <a:rPr lang="es-US" altLang="en-US" sz="4000" noProof="0" dirty="0"/>
              <a:t>Archivos ZIP dañados</a:t>
            </a:r>
          </a:p>
        </p:txBody>
      </p:sp>
      <p:sp>
        <p:nvSpPr>
          <p:cNvPr id="60419" name="Content Placeholder 2"/>
          <p:cNvSpPr>
            <a:spLocks noGrp="1" noChangeArrowheads="1"/>
          </p:cNvSpPr>
          <p:nvPr>
            <p:ph idx="1"/>
          </p:nvPr>
        </p:nvSpPr>
        <p:spPr>
          <a:xfrm>
            <a:off x="457200" y="1600200"/>
            <a:ext cx="8229600" cy="4525963"/>
          </a:xfrm>
        </p:spPr>
        <p:txBody>
          <a:bodyPr/>
          <a:lstStyle/>
          <a:p>
            <a:r>
              <a:rPr lang="es-US" altLang="en-US" sz="3000" noProof="0" dirty="0"/>
              <a:t>Ocasionalmente, los archivos no se lograrán cargar o no se logrará procesar los lotes porque los archivos ZIP están dañados.</a:t>
            </a:r>
          </a:p>
          <a:p>
            <a:r>
              <a:rPr lang="es-US" altLang="en-US" sz="3000" noProof="0" dirty="0"/>
              <a:t>Después de comprimir sus conjuntos de archivos NIMAS, es aconsejable comprobar que los archivos no se hayan dañado durante el proceso de compresión.</a:t>
            </a:r>
          </a:p>
          <a:p>
            <a:r>
              <a:rPr lang="es-US" altLang="en-US" sz="3000" noProof="0" dirty="0"/>
              <a:t>Simplemente haga clic en el archivo ZIP. Si abre, el archivo probablemente está bien y no está dañado.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noChangeArrowheads="1"/>
          </p:cNvSpPr>
          <p:nvPr>
            <p:ph type="title"/>
          </p:nvPr>
        </p:nvSpPr>
        <p:spPr>
          <a:xfrm>
            <a:off x="457200" y="2628900"/>
            <a:ext cx="8229600" cy="1600200"/>
          </a:xfrm>
        </p:spPr>
        <p:txBody>
          <a:bodyPr/>
          <a:lstStyle/>
          <a:p>
            <a:r>
              <a:rPr lang="es-US" altLang="en-US" noProof="0" dirty="0"/>
              <a:t>¡Consejos para la creación de archivos NIMAS!</a:t>
            </a:r>
            <a:br>
              <a:rPr lang="es-US" altLang="en-US" noProof="0" dirty="0"/>
            </a:br>
            <a:endParaRPr lang="es-US" altLang="en-US" noProof="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noChangeArrowheads="1"/>
          </p:cNvSpPr>
          <p:nvPr>
            <p:ph type="title"/>
          </p:nvPr>
        </p:nvSpPr>
        <p:spPr>
          <a:xfrm>
            <a:off x="266700" y="457200"/>
            <a:ext cx="8610600" cy="1143000"/>
          </a:xfrm>
        </p:spPr>
        <p:txBody>
          <a:bodyPr/>
          <a:lstStyle/>
          <a:p>
            <a:r>
              <a:rPr lang="es-US" altLang="en-US" sz="3900" noProof="0" dirty="0"/>
              <a:t>Consejo #1: Recuerde incluir la información de la página de título en el XML</a:t>
            </a:r>
          </a:p>
        </p:txBody>
      </p:sp>
      <p:sp>
        <p:nvSpPr>
          <p:cNvPr id="62467" name="Content Placeholder 2"/>
          <p:cNvSpPr>
            <a:spLocks noGrp="1" noChangeArrowheads="1"/>
          </p:cNvSpPr>
          <p:nvPr>
            <p:ph idx="1"/>
          </p:nvPr>
        </p:nvSpPr>
        <p:spPr>
          <a:xfrm>
            <a:off x="457200" y="1905000"/>
            <a:ext cx="8229600" cy="4221163"/>
          </a:xfrm>
        </p:spPr>
        <p:txBody>
          <a:bodyPr/>
          <a:lstStyle/>
          <a:p>
            <a:r>
              <a:rPr lang="es-US" altLang="en-US" sz="2800" noProof="0" dirty="0"/>
              <a:t>El contenido de la página de título y/o la portada se debe proporcionar en el archivo XML mismo.</a:t>
            </a:r>
          </a:p>
          <a:p>
            <a:r>
              <a:rPr lang="es-US" altLang="en-US" sz="2800" noProof="0" dirty="0"/>
              <a:t>Si la información de la portada se repite en la página de título, el XML solo tiene que contener la información de la página de título.</a:t>
            </a:r>
          </a:p>
          <a:p>
            <a:r>
              <a:rPr lang="es-US" altLang="en-US" sz="2800" noProof="0" dirty="0"/>
              <a:t>Sin embargo, cuando información bibliográfica, como el título completo, el ISBN, el nombre de la editorial, la serie o la edición estatal, </a:t>
            </a:r>
            <a:r>
              <a:rPr lang="es-US" altLang="en-US" sz="2800" b="1" noProof="0" dirty="0"/>
              <a:t>solo</a:t>
            </a:r>
            <a:r>
              <a:rPr lang="es-US" altLang="en-US" sz="2800" noProof="0" dirty="0"/>
              <a:t> aparece en la portada, la portada se debe transcribir en el XML.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noChangeArrowheads="1"/>
          </p:cNvSpPr>
          <p:nvPr>
            <p:ph type="title"/>
          </p:nvPr>
        </p:nvSpPr>
        <p:spPr>
          <a:xfrm>
            <a:off x="228600" y="274638"/>
            <a:ext cx="8610600" cy="1143000"/>
          </a:xfrm>
        </p:spPr>
        <p:txBody>
          <a:bodyPr/>
          <a:lstStyle/>
          <a:p>
            <a:r>
              <a:rPr lang="es-US" altLang="en-US" sz="3600" noProof="0" dirty="0"/>
              <a:t>Consejo #2: Asegúrese de que su PDF incluya toda la información requerida</a:t>
            </a:r>
          </a:p>
        </p:txBody>
      </p:sp>
      <p:sp>
        <p:nvSpPr>
          <p:cNvPr id="64515" name="Content Placeholder 2"/>
          <p:cNvSpPr>
            <a:spLocks noGrp="1" noChangeArrowheads="1"/>
          </p:cNvSpPr>
          <p:nvPr>
            <p:ph idx="1"/>
          </p:nvPr>
        </p:nvSpPr>
        <p:spPr>
          <a:xfrm>
            <a:off x="228600" y="1428524"/>
            <a:ext cx="8610600" cy="5029200"/>
          </a:xfrm>
        </p:spPr>
        <p:txBody>
          <a:bodyPr/>
          <a:lstStyle/>
          <a:p>
            <a:r>
              <a:rPr lang="es-US" altLang="en-US" sz="2800" noProof="0" dirty="0"/>
              <a:t>La página de título y la página de derechos de autor son </a:t>
            </a:r>
            <a:r>
              <a:rPr lang="es-US" altLang="en-US" sz="2800" b="1" noProof="0" dirty="0"/>
              <a:t>requeridas</a:t>
            </a:r>
            <a:r>
              <a:rPr lang="es-US" altLang="en-US" sz="2800" noProof="0" dirty="0"/>
              <a:t>.</a:t>
            </a:r>
          </a:p>
          <a:p>
            <a:r>
              <a:rPr lang="es-US" altLang="en-US" sz="2800" noProof="0" dirty="0"/>
              <a:t>Datos específicos requeridos en el PDF:</a:t>
            </a:r>
          </a:p>
          <a:p>
            <a:pPr lvl="1"/>
            <a:r>
              <a:rPr lang="es-US" altLang="en-US" noProof="0" dirty="0"/>
              <a:t>Título completo del libro (incluido cualquier subtítulo o título de un componente)</a:t>
            </a:r>
          </a:p>
          <a:p>
            <a:pPr lvl="1"/>
            <a:r>
              <a:rPr lang="es-US" altLang="en-US" noProof="0" dirty="0"/>
              <a:t>ISBN(s)</a:t>
            </a:r>
          </a:p>
          <a:p>
            <a:pPr lvl="1"/>
            <a:r>
              <a:rPr lang="es-US" altLang="en-US" noProof="0" dirty="0"/>
              <a:t>Declaración de derechos de autor</a:t>
            </a:r>
          </a:p>
          <a:p>
            <a:pPr lvl="1"/>
            <a:r>
              <a:rPr lang="es-US" altLang="en-US" noProof="0" dirty="0"/>
              <a:t>Sello de la editorial</a:t>
            </a:r>
          </a:p>
          <a:p>
            <a:r>
              <a:rPr lang="es-US" altLang="en-US" sz="2800" b="1" noProof="0" dirty="0"/>
              <a:t>Si hay información clave que se encuentra solo en la(s) portada(s), por favor incluya las portadas en el PDF.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noChangeArrowheads="1"/>
          </p:cNvSpPr>
          <p:nvPr>
            <p:ph type="title"/>
          </p:nvPr>
        </p:nvSpPr>
        <p:spPr>
          <a:xfrm>
            <a:off x="304800" y="68262"/>
            <a:ext cx="8534400" cy="1143000"/>
          </a:xfrm>
        </p:spPr>
        <p:txBody>
          <a:bodyPr/>
          <a:lstStyle/>
          <a:p>
            <a:r>
              <a:rPr lang="es-US" altLang="en-US" sz="4000" noProof="0" dirty="0"/>
              <a:t>Consejo #3: Evite archivos PDF de tamaños grandes</a:t>
            </a:r>
          </a:p>
        </p:txBody>
      </p:sp>
      <p:sp>
        <p:nvSpPr>
          <p:cNvPr id="50179" name="Content Placeholder 2"/>
          <p:cNvSpPr>
            <a:spLocks noGrp="1"/>
          </p:cNvSpPr>
          <p:nvPr>
            <p:ph idx="1"/>
          </p:nvPr>
        </p:nvSpPr>
        <p:spPr>
          <a:xfrm>
            <a:off x="332014" y="1211262"/>
            <a:ext cx="8534400" cy="4800600"/>
          </a:xfrm>
        </p:spPr>
        <p:txBody>
          <a:bodyPr/>
          <a:lstStyle/>
          <a:p>
            <a:pPr>
              <a:defRPr/>
            </a:pPr>
            <a:r>
              <a:rPr lang="es-US" altLang="en-US" sz="2770" noProof="0" dirty="0"/>
              <a:t>El PDF en el conjunto de archivos NIMAS se utiliza únicamente con fines de verificación de los archivos.</a:t>
            </a:r>
          </a:p>
          <a:p>
            <a:pPr>
              <a:defRPr/>
            </a:pPr>
            <a:r>
              <a:rPr lang="es-US" altLang="en-US" sz="2770" noProof="0" dirty="0"/>
              <a:t>No se utiliza en la producción de ningún formato accesible.</a:t>
            </a:r>
          </a:p>
          <a:p>
            <a:pPr>
              <a:defRPr/>
            </a:pPr>
            <a:r>
              <a:rPr lang="es-US" altLang="en-US" sz="2770" noProof="0" dirty="0"/>
              <a:t>No se necesita proporcionar un PDF de alta calidad en el archivo NIMAS.</a:t>
            </a:r>
          </a:p>
          <a:p>
            <a:pPr>
              <a:defRPr/>
            </a:pPr>
            <a:r>
              <a:rPr lang="es-US" altLang="en-US" sz="2770" noProof="0" dirty="0"/>
              <a:t>Un PDF grande aumenta los tiempos de descarga, pero no agrega valor para el usuario.</a:t>
            </a:r>
          </a:p>
          <a:p>
            <a:pPr>
              <a:defRPr/>
            </a:pPr>
            <a:r>
              <a:rPr lang="es-US" altLang="en-US" sz="2770" noProof="0" dirty="0"/>
              <a:t>(Por favor, también asegúrese de no enviar el PDF del libro entero; no podemos aceptar esos PDF).</a:t>
            </a:r>
          </a:p>
          <a:p>
            <a:pPr>
              <a:defRPr/>
            </a:pPr>
            <a:endParaRPr lang="es-US" altLang="en-US" noProof="0" dirty="0"/>
          </a:p>
          <a:p>
            <a:pPr marL="0" indent="0">
              <a:buFontTx/>
              <a:buNone/>
              <a:defRPr/>
            </a:pPr>
            <a:endParaRPr lang="es-US" altLang="en-US" noProof="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a:xfrm>
            <a:off x="266700" y="381000"/>
            <a:ext cx="8610600" cy="1143000"/>
          </a:xfrm>
        </p:spPr>
        <p:txBody>
          <a:bodyPr/>
          <a:lstStyle/>
          <a:p>
            <a:r>
              <a:rPr lang="es-US" altLang="en-US" sz="4000" noProof="0" dirty="0"/>
              <a:t>Consejo #4: No incluya los metadatos &lt;head /&gt; en el archivo XML</a:t>
            </a:r>
          </a:p>
        </p:txBody>
      </p:sp>
      <p:sp>
        <p:nvSpPr>
          <p:cNvPr id="66563" name="Content Placeholder 2"/>
          <p:cNvSpPr>
            <a:spLocks noGrp="1" noChangeArrowheads="1"/>
          </p:cNvSpPr>
          <p:nvPr>
            <p:ph idx="1"/>
          </p:nvPr>
        </p:nvSpPr>
        <p:spPr>
          <a:xfrm>
            <a:off x="457200" y="1828800"/>
            <a:ext cx="8229600" cy="4297363"/>
          </a:xfrm>
        </p:spPr>
        <p:txBody>
          <a:bodyPr/>
          <a:lstStyle/>
          <a:p>
            <a:r>
              <a:rPr lang="es-US" altLang="en-US" sz="2800" noProof="0" dirty="0"/>
              <a:t>Por favor </a:t>
            </a:r>
            <a:r>
              <a:rPr lang="es-US" altLang="en-US" sz="2800" b="1" noProof="0" dirty="0"/>
              <a:t>no</a:t>
            </a:r>
            <a:r>
              <a:rPr lang="es-US" altLang="en-US" sz="2800" noProof="0" dirty="0"/>
              <a:t> incluya metadatos en el archivo XML para NIMAS.</a:t>
            </a:r>
          </a:p>
          <a:p>
            <a:r>
              <a:rPr lang="es-US" altLang="en-US" sz="2800" noProof="0" dirty="0"/>
              <a:t>Los metadatos NIMAS se suministran en el OPF.</a:t>
            </a:r>
          </a:p>
          <a:p>
            <a:r>
              <a:rPr lang="es-US" altLang="en-US" sz="2800" noProof="0" dirty="0"/>
              <a:t>La especificación NIMAS indica que &lt;head /&gt; debe estar </a:t>
            </a:r>
            <a:r>
              <a:rPr lang="es-US" altLang="en-US" sz="2800" b="1" noProof="0" dirty="0"/>
              <a:t>vacío</a:t>
            </a:r>
            <a:r>
              <a:rPr lang="es-US" altLang="en-US" sz="2800" noProof="0" dirty="0"/>
              <a:t>.</a:t>
            </a:r>
          </a:p>
          <a:p>
            <a:r>
              <a:rPr lang="es-US" altLang="en-US" sz="2800" noProof="0" dirty="0"/>
              <a:t>Incluir metadatos que no son NIMAS en un encabezado XML puede retardar la certificación.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noChangeArrowheads="1"/>
          </p:cNvSpPr>
          <p:nvPr>
            <p:ph type="title"/>
          </p:nvPr>
        </p:nvSpPr>
        <p:spPr>
          <a:xfrm>
            <a:off x="228600" y="0"/>
            <a:ext cx="8686800" cy="1143000"/>
          </a:xfrm>
        </p:spPr>
        <p:txBody>
          <a:bodyPr/>
          <a:lstStyle/>
          <a:p>
            <a:r>
              <a:rPr lang="es-US" altLang="en-US" sz="4000" noProof="0" dirty="0"/>
              <a:t>Consejo #5: Revise si hay (y elimine) archivos extraños en el archivo ZIP</a:t>
            </a:r>
          </a:p>
        </p:txBody>
      </p:sp>
      <p:sp>
        <p:nvSpPr>
          <p:cNvPr id="67587" name="Content Placeholder 2"/>
          <p:cNvSpPr>
            <a:spLocks noGrp="1" noChangeArrowheads="1"/>
          </p:cNvSpPr>
          <p:nvPr>
            <p:ph idx="1"/>
          </p:nvPr>
        </p:nvSpPr>
        <p:spPr>
          <a:xfrm>
            <a:off x="228600" y="1257300"/>
            <a:ext cx="8686800" cy="4343400"/>
          </a:xfrm>
        </p:spPr>
        <p:txBody>
          <a:bodyPr/>
          <a:lstStyle/>
          <a:p>
            <a:r>
              <a:rPr lang="es-US" altLang="en-US" sz="2800" noProof="0" dirty="0"/>
              <a:t>Si se usa una computadora Mac para comprimir el conjunto de archivos, archivos extraños podrían terminar incluidos en el archivo ZIP.</a:t>
            </a:r>
          </a:p>
          <a:p>
            <a:r>
              <a:rPr lang="es-US" altLang="en-US" sz="2800" noProof="0" dirty="0"/>
              <a:t>Estos archivos adicionales pueden causar que fracase el proceso de carga de lotes en OverDrive.</a:t>
            </a:r>
          </a:p>
          <a:p>
            <a:r>
              <a:rPr lang="es-US" altLang="en-US" sz="2800" noProof="0" dirty="0"/>
              <a:t>Por favor asegúrese de que no se agregue al archivo ZIP ningún archivo adicional generado por Mac.</a:t>
            </a:r>
          </a:p>
          <a:p>
            <a:r>
              <a:rPr lang="es-US" altLang="en-US" sz="2800" noProof="0" dirty="0"/>
              <a:t>También asegúrese de no incluir en el archivo ZIP ningún otro archivo, tal como una captura de pantalla del asistente de validación.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noChangeArrowheads="1"/>
          </p:cNvSpPr>
          <p:nvPr>
            <p:ph type="title"/>
          </p:nvPr>
        </p:nvSpPr>
        <p:spPr>
          <a:xfrm>
            <a:off x="457200" y="2628900"/>
            <a:ext cx="8229600" cy="1600200"/>
          </a:xfrm>
        </p:spPr>
        <p:txBody>
          <a:bodyPr/>
          <a:lstStyle/>
          <a:p>
            <a:r>
              <a:rPr lang="es-US" altLang="en-US" noProof="0" dirty="0"/>
              <a:t>Recordatorios sobre MathML</a:t>
            </a:r>
            <a:br>
              <a:rPr lang="es-US" altLang="en-US" noProof="0" dirty="0"/>
            </a:br>
            <a:endParaRPr lang="es-US" altLang="en-US" noProof="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noChangeArrowheads="1"/>
          </p:cNvSpPr>
          <p:nvPr>
            <p:ph type="title"/>
          </p:nvPr>
        </p:nvSpPr>
        <p:spPr/>
        <p:txBody>
          <a:bodyPr/>
          <a:lstStyle/>
          <a:p>
            <a:r>
              <a:rPr lang="es-US" altLang="en-US" sz="4000" noProof="0" dirty="0"/>
              <a:t>Proporcionar MathML en NIMAS</a:t>
            </a:r>
          </a:p>
        </p:txBody>
      </p:sp>
      <p:sp>
        <p:nvSpPr>
          <p:cNvPr id="69635" name="Content Placeholder 2"/>
          <p:cNvSpPr>
            <a:spLocks noGrp="1" noChangeArrowheads="1"/>
          </p:cNvSpPr>
          <p:nvPr>
            <p:ph idx="1"/>
          </p:nvPr>
        </p:nvSpPr>
        <p:spPr>
          <a:xfrm>
            <a:off x="457200" y="1417638"/>
            <a:ext cx="8229600" cy="4144963"/>
          </a:xfrm>
        </p:spPr>
        <p:txBody>
          <a:bodyPr/>
          <a:lstStyle/>
          <a:p>
            <a:r>
              <a:rPr lang="es-US" altLang="en-US" sz="2800" noProof="0" dirty="0"/>
              <a:t>MathML es una marcación opcional para NIMAS que vuelve accesibles las notaciones matemáticas y científicas.</a:t>
            </a:r>
          </a:p>
          <a:p>
            <a:endParaRPr lang="es-US" altLang="en-US" sz="1200" noProof="0" dirty="0"/>
          </a:p>
          <a:p>
            <a:r>
              <a:rPr lang="es-US" altLang="en-US" sz="2800" noProof="0" dirty="0"/>
              <a:t>En el sitio web del NIMAC se proporciona </a:t>
            </a:r>
            <a:r>
              <a:rPr lang="es-US" altLang="en-US" sz="2800" noProof="0" dirty="0">
                <a:hlinkClick r:id="rId2"/>
              </a:rPr>
              <a:t>MathML </a:t>
            </a:r>
            <a:r>
              <a:rPr lang="es-US" altLang="en-US" sz="2800" dirty="0">
                <a:hlinkClick r:id="rId2"/>
              </a:rPr>
              <a:t>e</a:t>
            </a:r>
            <a:r>
              <a:rPr lang="es-US" altLang="en-US" sz="2800" noProof="0" dirty="0">
                <a:hlinkClick r:id="rId2"/>
              </a:rPr>
              <a:t>n NIMAS</a:t>
            </a:r>
            <a:r>
              <a:rPr lang="es-US" altLang="en-US" sz="2800" noProof="0" dirty="0"/>
              <a:t>, un documento corto que sirve de guía e incluye la información presentada en las diapositivas siguientes.</a:t>
            </a:r>
          </a:p>
          <a:p>
            <a:r>
              <a:rPr lang="es-US" altLang="en-US" sz="2800" noProof="0" dirty="0"/>
              <a:t>Cualquier archivo que contiene MathML debe incluir la declaración correcta al inicio del archivo XML.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noChangeArrowheads="1"/>
          </p:cNvSpPr>
          <p:nvPr>
            <p:ph type="title"/>
          </p:nvPr>
        </p:nvSpPr>
        <p:spPr/>
        <p:txBody>
          <a:bodyPr/>
          <a:lstStyle/>
          <a:p>
            <a:r>
              <a:rPr lang="es-US" altLang="en-US" sz="4000" noProof="0" dirty="0"/>
              <a:t>Declaración de MathML 3</a:t>
            </a:r>
          </a:p>
        </p:txBody>
      </p:sp>
      <p:sp>
        <p:nvSpPr>
          <p:cNvPr id="70659" name="Content Placeholder 2" descr="Declaración de MathML requerida que se debe incluir en todos los archivos que contengan MathML 3"/>
          <p:cNvSpPr>
            <a:spLocks noGrp="1" noChangeArrowheads="1"/>
          </p:cNvSpPr>
          <p:nvPr>
            <p:ph idx="1"/>
          </p:nvPr>
        </p:nvSpPr>
        <p:spPr>
          <a:xfrm>
            <a:off x="457200" y="1752600"/>
            <a:ext cx="8229600" cy="4373563"/>
          </a:xfrm>
        </p:spPr>
        <p:txBody>
          <a:bodyPr/>
          <a:lstStyle/>
          <a:p>
            <a:pPr marL="0" indent="0">
              <a:buFontTx/>
              <a:buNone/>
            </a:pPr>
            <a:r>
              <a:rPr lang="es-US" altLang="en-US" sz="1700" noProof="0" dirty="0"/>
              <a:t>&lt;?xml version="1.0" encoding="UTF-8"?&gt;                                              </a:t>
            </a:r>
          </a:p>
          <a:p>
            <a:pPr marL="0" indent="0">
              <a:buFontTx/>
              <a:buNone/>
            </a:pPr>
            <a:r>
              <a:rPr lang="es-US" altLang="en-US" sz="1700" noProof="0" dirty="0"/>
              <a:t>&lt;!DOCTYPE dtbook PUBLIC "-//NISO//DTD dtbook 2005-3//EN"</a:t>
            </a:r>
          </a:p>
          <a:p>
            <a:pPr marL="0" indent="0">
              <a:buFontTx/>
              <a:buNone/>
            </a:pPr>
            <a:r>
              <a:rPr lang="es-US" altLang="en-US" sz="1700" noProof="0" dirty="0"/>
              <a:t>"</a:t>
            </a:r>
            <a:r>
              <a:rPr lang="es-US" altLang="en-US" sz="1700" u="sng" noProof="0" dirty="0">
                <a:hlinkClick r:id="rId2"/>
              </a:rPr>
              <a:t>http://www.daisy.org/z3986/2005/dtbook-2005-3.dtd</a:t>
            </a:r>
            <a:r>
              <a:rPr lang="es-US" altLang="en-US" sz="1700" noProof="0" dirty="0"/>
              <a:t>" [</a:t>
            </a:r>
          </a:p>
          <a:p>
            <a:pPr marL="0" indent="0">
              <a:buFontTx/>
              <a:buNone/>
            </a:pPr>
            <a:r>
              <a:rPr lang="es-US" altLang="en-US" sz="1700" noProof="0" dirty="0"/>
              <a:t>&lt;!ENTITY % MATHML.prefixed "INCLUDE" &gt;</a:t>
            </a:r>
          </a:p>
          <a:p>
            <a:pPr marL="0" indent="0">
              <a:buFontTx/>
              <a:buNone/>
            </a:pPr>
            <a:r>
              <a:rPr lang="es-US" altLang="en-US" sz="1700" noProof="0" dirty="0"/>
              <a:t>&lt;!ENTITY % MATHML.prefix "m"&gt;</a:t>
            </a:r>
          </a:p>
          <a:p>
            <a:pPr marL="0" indent="0">
              <a:buFontTx/>
              <a:buNone/>
            </a:pPr>
            <a:r>
              <a:rPr lang="es-US" altLang="en-US" sz="1700" noProof="0" dirty="0"/>
              <a:t>&lt;!ENTITY % mathML3 PUBLIC "-//W3C//DTD MathML 3.0//EN" "</a:t>
            </a:r>
            <a:r>
              <a:rPr lang="es-US" altLang="en-US" sz="1700" u="sng" noProof="0" dirty="0">
                <a:hlinkClick r:id="rId3"/>
              </a:rPr>
              <a:t>http://www.w3.org/Math/DTD/mathml3/mathml3.dtd</a:t>
            </a:r>
            <a:r>
              <a:rPr lang="es-US" altLang="en-US" sz="1700" noProof="0" dirty="0"/>
              <a:t>"&gt;</a:t>
            </a:r>
          </a:p>
          <a:p>
            <a:pPr marL="0" indent="0">
              <a:buFontTx/>
              <a:buNone/>
            </a:pPr>
            <a:r>
              <a:rPr lang="es-US" altLang="en-US" sz="1700" noProof="0" dirty="0"/>
              <a:t>                %mathML3;</a:t>
            </a:r>
          </a:p>
          <a:p>
            <a:pPr marL="0" indent="0">
              <a:buFontTx/>
              <a:buNone/>
            </a:pPr>
            <a:r>
              <a:rPr lang="es-US" altLang="en-US" sz="1700" noProof="0" dirty="0"/>
              <a:t>&lt;!ENTITY % externalFlow "| m:math"&gt;</a:t>
            </a:r>
          </a:p>
          <a:p>
            <a:pPr marL="0" indent="0">
              <a:buFontTx/>
              <a:buNone/>
            </a:pPr>
            <a:r>
              <a:rPr lang="es-US" altLang="en-US" sz="1700" noProof="0" dirty="0"/>
              <a:t>&lt;!ENTITY % externalNamespaces "xmlns:m CDATA #FIXED 'http://www.w3.org/1998/Math/MathML'"&gt;]&gt;</a:t>
            </a:r>
          </a:p>
          <a:p>
            <a:pPr marL="0" indent="0">
              <a:buFontTx/>
              <a:buNone/>
            </a:pPr>
            <a:r>
              <a:rPr lang="es-US" altLang="en-US" sz="1700" noProof="0" dirty="0"/>
              <a:t>&lt;dtbook version="2005-3" xml:lang="en-US" xmlns="</a:t>
            </a:r>
            <a:r>
              <a:rPr lang="es-US" altLang="en-US" sz="1700" u="sng" noProof="0" dirty="0">
                <a:hlinkClick r:id="rId4"/>
              </a:rPr>
              <a:t>http://www.daisy.org/z3986/2005/dtbook/</a:t>
            </a:r>
            <a:r>
              <a:rPr lang="es-US" altLang="en-US" sz="1700" noProof="0" dirty="0"/>
              <a:t>" xmlns:m="</a:t>
            </a:r>
            <a:r>
              <a:rPr lang="es-US" altLang="en-US" sz="1700" u="sng" noProof="0" dirty="0">
                <a:hlinkClick r:id="rId5"/>
              </a:rPr>
              <a:t>http://www.w3.org/1998/Math/MathML</a:t>
            </a:r>
            <a:r>
              <a:rPr lang="es-US" altLang="en-US" sz="1700" noProof="0" dirty="0"/>
              <a:t>"&gt;</a:t>
            </a:r>
          </a:p>
          <a:p>
            <a:pPr marL="0" indent="0">
              <a:buFontTx/>
              <a:buNone/>
            </a:pPr>
            <a:r>
              <a:rPr lang="es-US" altLang="en-US" sz="1600" noProof="0" dirty="0"/>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p:txBody>
          <a:bodyPr/>
          <a:lstStyle/>
          <a:p>
            <a:r>
              <a:rPr lang="es-US" altLang="en-US" sz="4000" noProof="0" dirty="0"/>
              <a:t>Declaración de MathML 2</a:t>
            </a:r>
          </a:p>
        </p:txBody>
      </p:sp>
      <p:sp>
        <p:nvSpPr>
          <p:cNvPr id="59395" name="Content Placeholder 2" descr="Declaración de MathML requerida que se tiene que incluir en la parte superior del archivo XML para cualquier archivo XML de NIMAS que incluya MathML 2"/>
          <p:cNvSpPr>
            <a:spLocks noGrp="1"/>
          </p:cNvSpPr>
          <p:nvPr>
            <p:ph idx="1"/>
          </p:nvPr>
        </p:nvSpPr>
        <p:spPr>
          <a:xfrm>
            <a:off x="457200" y="1295400"/>
            <a:ext cx="6781800" cy="5181600"/>
          </a:xfrm>
        </p:spPr>
        <p:txBody>
          <a:bodyPr/>
          <a:lstStyle/>
          <a:p>
            <a:pPr marL="0" indent="0">
              <a:buFontTx/>
              <a:buNone/>
              <a:defRPr/>
            </a:pPr>
            <a:r>
              <a:rPr lang="es-US" sz="1200" noProof="0" dirty="0"/>
              <a:t>&lt;?xml version="1.0" encoding="UTF-8"?&gt;                                              </a:t>
            </a:r>
          </a:p>
          <a:p>
            <a:pPr marL="0" indent="0">
              <a:buFontTx/>
              <a:buNone/>
              <a:defRPr/>
            </a:pPr>
            <a:r>
              <a:rPr lang="es-US" sz="1200" noProof="0" dirty="0"/>
              <a:t>&lt;!DOCTYPE dtbook PUBLIC "-//NISO//DTD dtbook 2005-3//EN"</a:t>
            </a:r>
          </a:p>
          <a:p>
            <a:pPr marL="0" indent="0">
              <a:buFontTx/>
              <a:buNone/>
              <a:defRPr/>
            </a:pPr>
            <a:r>
              <a:rPr lang="es-US" sz="1200" noProof="0" dirty="0"/>
              <a:t>"</a:t>
            </a:r>
            <a:r>
              <a:rPr lang="es-US" sz="1200" u="sng" noProof="0" dirty="0">
                <a:hlinkClick r:id="rId2"/>
              </a:rPr>
              <a:t>http://www.daisy.org/z3986/2005/dtbook-2005-3.dtd</a:t>
            </a:r>
            <a:r>
              <a:rPr lang="es-US" sz="1200" noProof="0" dirty="0"/>
              <a:t>" [</a:t>
            </a:r>
          </a:p>
          <a:p>
            <a:pPr marL="0" indent="0">
              <a:buFontTx/>
              <a:buNone/>
              <a:defRPr/>
            </a:pPr>
            <a:r>
              <a:rPr lang="es-US" sz="1200" noProof="0" dirty="0"/>
              <a:t>  &lt;!ENTITY % MATHML.prefixed "INCLUDE" &gt;</a:t>
            </a:r>
          </a:p>
          <a:p>
            <a:pPr marL="0" indent="0">
              <a:buFontTx/>
              <a:buNone/>
              <a:defRPr/>
            </a:pPr>
            <a:r>
              <a:rPr lang="es-US" sz="1200" noProof="0" dirty="0"/>
              <a:t>  &lt;!ENTITY % MATHML.prefix "m"&gt;</a:t>
            </a:r>
          </a:p>
          <a:p>
            <a:pPr marL="0" indent="0">
              <a:buFontTx/>
              <a:buNone/>
              <a:defRPr/>
            </a:pPr>
            <a:r>
              <a:rPr lang="es-US" sz="1200" noProof="0" dirty="0"/>
              <a:t>  </a:t>
            </a:r>
            <a:r>
              <a:rPr lang="es-US" sz="1200" noProof="0" dirty="0">
                <a:solidFill>
                  <a:schemeClr val="tx2">
                    <a:lumMod val="60000"/>
                    <a:lumOff val="40000"/>
                  </a:schemeClr>
                </a:solidFill>
              </a:rPr>
              <a:t>&lt;!ENTITY % MATHML.Common.attrib</a:t>
            </a:r>
          </a:p>
          <a:p>
            <a:pPr marL="0" indent="0">
              <a:buFontTx/>
              <a:buNone/>
              <a:defRPr/>
            </a:pPr>
            <a:r>
              <a:rPr lang="es-US" sz="1200" noProof="0" dirty="0">
                <a:solidFill>
                  <a:schemeClr val="tx2">
                    <a:lumMod val="60000"/>
                    <a:lumOff val="40000"/>
                  </a:schemeClr>
                </a:solidFill>
              </a:rPr>
              <a:t>          "xlink:href    CDATA       #IMPLIED</a:t>
            </a:r>
          </a:p>
          <a:p>
            <a:pPr marL="0" indent="0">
              <a:buFontTx/>
              <a:buNone/>
              <a:defRPr/>
            </a:pPr>
            <a:r>
              <a:rPr lang="es-US" sz="1200" noProof="0" dirty="0">
                <a:solidFill>
                  <a:schemeClr val="tx2">
                    <a:lumMod val="60000"/>
                    <a:lumOff val="40000"/>
                  </a:schemeClr>
                </a:solidFill>
              </a:rPr>
              <a:t>          xlink:type     CDATA       #IMPLIED</a:t>
            </a:r>
          </a:p>
          <a:p>
            <a:pPr marL="0" indent="0">
              <a:buFontTx/>
              <a:buNone/>
              <a:defRPr/>
            </a:pPr>
            <a:r>
              <a:rPr lang="es-US" sz="1200" noProof="0" dirty="0">
                <a:solidFill>
                  <a:schemeClr val="tx2">
                    <a:lumMod val="60000"/>
                    <a:lumOff val="40000"/>
                  </a:schemeClr>
                </a:solidFill>
              </a:rPr>
              <a:t>          class          CDATA       #IMPLIED</a:t>
            </a:r>
          </a:p>
          <a:p>
            <a:pPr marL="0" indent="0">
              <a:buFontTx/>
              <a:buNone/>
              <a:defRPr/>
            </a:pPr>
            <a:r>
              <a:rPr lang="es-US" sz="1200" noProof="0" dirty="0">
                <a:solidFill>
                  <a:schemeClr val="tx2">
                    <a:lumMod val="60000"/>
                    <a:lumOff val="40000"/>
                  </a:schemeClr>
                </a:solidFill>
              </a:rPr>
              <a:t>          style          CDATA       #IMPLIED</a:t>
            </a:r>
          </a:p>
          <a:p>
            <a:pPr marL="0" indent="0">
              <a:buFontTx/>
              <a:buNone/>
              <a:defRPr/>
            </a:pPr>
            <a:r>
              <a:rPr lang="es-US" sz="1200" noProof="0" dirty="0">
                <a:solidFill>
                  <a:schemeClr val="tx2">
                    <a:lumMod val="60000"/>
                    <a:lumOff val="40000"/>
                  </a:schemeClr>
                </a:solidFill>
              </a:rPr>
              <a:t>          id             estile          #IMPLIED</a:t>
            </a:r>
          </a:p>
          <a:p>
            <a:pPr marL="0" indent="0">
              <a:buFontTx/>
              <a:buNone/>
              <a:defRPr/>
            </a:pPr>
            <a:r>
              <a:rPr lang="es-US" sz="1200" noProof="0" dirty="0">
                <a:solidFill>
                  <a:schemeClr val="tx2">
                    <a:lumMod val="60000"/>
                    <a:lumOff val="40000"/>
                  </a:schemeClr>
                </a:solidFill>
              </a:rPr>
              <a:t>          xref           IDREF       #IMPLIED</a:t>
            </a:r>
          </a:p>
          <a:p>
            <a:pPr marL="0" indent="0">
              <a:buFontTx/>
              <a:buNone/>
              <a:defRPr/>
            </a:pPr>
            <a:r>
              <a:rPr lang="es-US" sz="1200" noProof="0" dirty="0">
                <a:solidFill>
                  <a:schemeClr val="tx2">
                    <a:lumMod val="60000"/>
                    <a:lumOff val="40000"/>
                  </a:schemeClr>
                </a:solidFill>
              </a:rPr>
              <a:t>          other          CDATA       #IMPLIED</a:t>
            </a:r>
          </a:p>
          <a:p>
            <a:pPr marL="0" indent="0">
              <a:buFontTx/>
              <a:buNone/>
              <a:defRPr/>
            </a:pPr>
            <a:r>
              <a:rPr lang="es-US" sz="1200" noProof="0" dirty="0">
                <a:solidFill>
                  <a:schemeClr val="tx2">
                    <a:lumMod val="60000"/>
                    <a:lumOff val="40000"/>
                  </a:schemeClr>
                </a:solidFill>
              </a:rPr>
              <a:t>          xmlns:dtbook   CDATA       #FIXED 'http://www.daisy.org/z3986/2005/dtbook/'</a:t>
            </a:r>
          </a:p>
          <a:p>
            <a:pPr marL="0" indent="0">
              <a:buFontTx/>
              <a:buNone/>
              <a:defRPr/>
            </a:pPr>
            <a:r>
              <a:rPr lang="es-US" sz="1200" noProof="0" dirty="0">
                <a:solidFill>
                  <a:schemeClr val="tx2">
                    <a:lumMod val="60000"/>
                    <a:lumOff val="40000"/>
                  </a:schemeClr>
                </a:solidFill>
              </a:rPr>
              <a:t>          dtbook:smilref CDATA       #IMPLIED"  &gt;</a:t>
            </a:r>
          </a:p>
          <a:p>
            <a:pPr marL="0" indent="0">
              <a:buFontTx/>
              <a:buNone/>
              <a:defRPr/>
            </a:pPr>
            <a:r>
              <a:rPr lang="es-US" sz="1200" noProof="0" dirty="0"/>
              <a:t>  &lt;!ENTITY % mathML2 PUBLIC "-//W3C//DTD MathML 2.0//EN"</a:t>
            </a:r>
          </a:p>
          <a:p>
            <a:pPr marL="0" indent="0">
              <a:buFontTx/>
              <a:buNone/>
              <a:defRPr/>
            </a:pPr>
            <a:r>
              <a:rPr lang="es-US" sz="1200" noProof="0" dirty="0"/>
              <a:t>            "</a:t>
            </a:r>
            <a:r>
              <a:rPr lang="es-US" sz="1200" u="sng" noProof="0" dirty="0">
                <a:hlinkClick r:id="rId3"/>
              </a:rPr>
              <a:t>http://www.w3.org/Math/DTD/mathml2/mathml2.dtd</a:t>
            </a:r>
            <a:r>
              <a:rPr lang="es-US" sz="1200" noProof="0" dirty="0"/>
              <a:t>"  &gt;</a:t>
            </a:r>
          </a:p>
          <a:p>
            <a:pPr marL="0" indent="0">
              <a:buFontTx/>
              <a:buNone/>
              <a:defRPr/>
            </a:pPr>
            <a:r>
              <a:rPr lang="es-US" sz="1200" noProof="0" dirty="0"/>
              <a:t>  %mathML2;</a:t>
            </a:r>
          </a:p>
          <a:p>
            <a:pPr marL="0" indent="0">
              <a:buFontTx/>
              <a:buNone/>
              <a:defRPr/>
            </a:pPr>
            <a:r>
              <a:rPr lang="es-US" sz="1200" noProof="0" dirty="0"/>
              <a:t>  &lt;!ENTITY % externalFlow "| m:math"&gt;</a:t>
            </a:r>
          </a:p>
          <a:p>
            <a:pPr marL="0" indent="0">
              <a:buFontTx/>
              <a:buNone/>
              <a:defRPr/>
            </a:pPr>
            <a:r>
              <a:rPr lang="es-US" sz="1200" noProof="0" dirty="0"/>
              <a:t>  &lt;!ENTITY % externalNamespaces "xmlns:m CDATA #FIXED</a:t>
            </a:r>
          </a:p>
          <a:p>
            <a:pPr marL="0" indent="0">
              <a:buFontTx/>
              <a:buNone/>
              <a:defRPr/>
            </a:pPr>
            <a:r>
              <a:rPr lang="es-US" sz="1200" noProof="0" dirty="0"/>
              <a:t>  'http://www.w3.org/1998/Math/MathML'"&gt;]&gt; </a:t>
            </a:r>
          </a:p>
          <a:p>
            <a:pPr marL="0" indent="0">
              <a:buFontTx/>
              <a:buNone/>
              <a:defRPr/>
            </a:pPr>
            <a:r>
              <a:rPr lang="es-US" sz="1200" noProof="0" dirty="0"/>
              <a:t> &lt;dtbook version="2005-3" xml:lang="en-US" xmlns="</a:t>
            </a:r>
            <a:r>
              <a:rPr lang="es-US" sz="1200" u="sng" noProof="0" dirty="0">
                <a:hlinkClick r:id="rId4"/>
              </a:rPr>
              <a:t>http://www.daisy.org/z3986/2005/dtbook/</a:t>
            </a:r>
            <a:r>
              <a:rPr lang="es-US" sz="1200" noProof="0" dirty="0"/>
              <a:t>" xmlns:m="</a:t>
            </a:r>
            <a:r>
              <a:rPr lang="es-US" sz="1200" u="sng" noProof="0" dirty="0">
                <a:hlinkClick r:id="rId5"/>
              </a:rPr>
              <a:t>http://www.w3.org/1998/Math/MathML</a:t>
            </a:r>
            <a:r>
              <a:rPr lang="es-US" sz="1200" noProof="0" dirty="0"/>
              <a:t>"&gt;</a:t>
            </a:r>
          </a:p>
          <a:p>
            <a:pPr marL="0" indent="0">
              <a:buFontTx/>
              <a:buNone/>
              <a:defRPr/>
            </a:pPr>
            <a:r>
              <a:rPr lang="es-US" sz="1200" noProof="0" dirty="0"/>
              <a:t> </a:t>
            </a:r>
          </a:p>
          <a:p>
            <a:pPr marL="0" indent="0">
              <a:buFontTx/>
              <a:buNone/>
              <a:defRPr/>
            </a:pPr>
            <a:r>
              <a:rPr lang="es-US" sz="1200" noProof="0" dirty="0"/>
              <a:t> </a:t>
            </a:r>
          </a:p>
          <a:p>
            <a:pPr>
              <a:defRPr/>
            </a:pPr>
            <a:endParaRPr lang="es-US" altLang="en-US" noProof="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noChangeArrowheads="1"/>
          </p:cNvSpPr>
          <p:nvPr>
            <p:ph type="title"/>
          </p:nvPr>
        </p:nvSpPr>
        <p:spPr>
          <a:xfrm>
            <a:off x="457200" y="10886"/>
            <a:ext cx="8229600" cy="1143000"/>
          </a:xfrm>
        </p:spPr>
        <p:txBody>
          <a:bodyPr/>
          <a:lstStyle/>
          <a:p>
            <a:r>
              <a:rPr lang="es-US" altLang="en-US" sz="4000" dirty="0"/>
              <a:t>Imágenes de reserva de </a:t>
            </a:r>
            <a:r>
              <a:rPr lang="es-US" altLang="en-US" sz="4000" noProof="0" dirty="0"/>
              <a:t>MathML</a:t>
            </a:r>
          </a:p>
        </p:txBody>
      </p:sp>
      <p:sp>
        <p:nvSpPr>
          <p:cNvPr id="59395" name="Content Placeholder 2"/>
          <p:cNvSpPr>
            <a:spLocks noGrp="1"/>
          </p:cNvSpPr>
          <p:nvPr>
            <p:ph idx="1"/>
          </p:nvPr>
        </p:nvSpPr>
        <p:spPr>
          <a:xfrm>
            <a:off x="304800" y="1153886"/>
            <a:ext cx="8534400" cy="5135562"/>
          </a:xfrm>
        </p:spPr>
        <p:txBody>
          <a:bodyPr/>
          <a:lstStyle/>
          <a:p>
            <a:pPr>
              <a:defRPr/>
            </a:pPr>
            <a:r>
              <a:rPr lang="es-US" altLang="en-US" sz="2800" noProof="0" dirty="0"/>
              <a:t>Cuando se proporciona MathML en el archivo NIMAS, sigue siendo necesario que </a:t>
            </a:r>
            <a:r>
              <a:rPr lang="es-PE" altLang="en-US" sz="2800" noProof="0" dirty="0"/>
              <a:t>en el conjunto de archivos se proporcionen</a:t>
            </a:r>
            <a:r>
              <a:rPr lang="es-US" altLang="en-US" sz="2800" noProof="0" dirty="0"/>
              <a:t> imágenes de reserva para las expresiones matemáticas. </a:t>
            </a:r>
          </a:p>
          <a:p>
            <a:pPr>
              <a:defRPr/>
            </a:pPr>
            <a:r>
              <a:rPr lang="es-US" altLang="en-US" sz="2800" noProof="0" dirty="0"/>
              <a:t>Los archivos de imágenes deben ser de 300 dpi.</a:t>
            </a:r>
          </a:p>
          <a:p>
            <a:pPr>
              <a:defRPr/>
            </a:pPr>
            <a:r>
              <a:rPr lang="es-US" altLang="en-US" sz="2800" dirty="0"/>
              <a:t>Se hace referencia a las imágenes de reserva en el atributo altimg de las etiquetas de matemáticas</a:t>
            </a:r>
            <a:r>
              <a:rPr lang="es-US" altLang="en-US" sz="2800" noProof="0" dirty="0"/>
              <a:t>. </a:t>
            </a:r>
          </a:p>
          <a:p>
            <a:pPr marL="400050" lvl="1" indent="0">
              <a:buFontTx/>
              <a:buNone/>
              <a:defRPr/>
            </a:pPr>
            <a:endParaRPr lang="es-US" altLang="en-US" sz="1200" noProof="0" dirty="0"/>
          </a:p>
          <a:p>
            <a:pPr marL="400050" lvl="1" indent="0">
              <a:buFontTx/>
              <a:buNone/>
              <a:defRPr/>
            </a:pPr>
            <a:r>
              <a:rPr lang="es-US" altLang="en-US" noProof="0" dirty="0"/>
              <a:t>Ejemplo:</a:t>
            </a:r>
          </a:p>
          <a:p>
            <a:pPr marL="400050" lvl="1" indent="0">
              <a:buFontTx/>
              <a:buNone/>
              <a:defRPr/>
            </a:pPr>
            <a:r>
              <a:rPr lang="es-US" altLang="en-US" sz="2500" noProof="0" dirty="0"/>
              <a:t>&lt;m:math </a:t>
            </a:r>
            <a:r>
              <a:rPr lang="es-US" altLang="en-US" sz="2500" b="1" noProof="0" dirty="0">
                <a:solidFill>
                  <a:schemeClr val="tx2">
                    <a:lumMod val="60000"/>
                    <a:lumOff val="40000"/>
                  </a:schemeClr>
                </a:solidFill>
              </a:rPr>
              <a:t>altimg="./images/thruout/Equationp23.jpg" </a:t>
            </a:r>
            <a:r>
              <a:rPr lang="es-US" altLang="en-US" sz="2500" noProof="0" dirty="0"/>
              <a:t>alttext=""&gt;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noChangeArrowheads="1"/>
          </p:cNvSpPr>
          <p:nvPr>
            <p:ph type="title"/>
          </p:nvPr>
        </p:nvSpPr>
        <p:spPr>
          <a:xfrm>
            <a:off x="457200" y="0"/>
            <a:ext cx="8229600" cy="1143000"/>
          </a:xfrm>
        </p:spPr>
        <p:txBody>
          <a:bodyPr/>
          <a:lstStyle/>
          <a:p>
            <a:r>
              <a:rPr lang="es-US" altLang="en-US" sz="4000" noProof="0" dirty="0"/>
              <a:t>Atributo alttext de MathML</a:t>
            </a:r>
          </a:p>
        </p:txBody>
      </p:sp>
      <p:sp>
        <p:nvSpPr>
          <p:cNvPr id="59395" name="Content Placeholder 2"/>
          <p:cNvSpPr>
            <a:spLocks noGrp="1"/>
          </p:cNvSpPr>
          <p:nvPr>
            <p:ph idx="1"/>
          </p:nvPr>
        </p:nvSpPr>
        <p:spPr>
          <a:xfrm>
            <a:off x="457200" y="914400"/>
            <a:ext cx="8305800" cy="5029200"/>
          </a:xfrm>
        </p:spPr>
        <p:txBody>
          <a:bodyPr/>
          <a:lstStyle/>
          <a:p>
            <a:pPr>
              <a:defRPr/>
            </a:pPr>
            <a:r>
              <a:rPr lang="es-US" altLang="en-US" sz="2800" noProof="0" dirty="0"/>
              <a:t>No se requiere texto Alt para MathML.</a:t>
            </a:r>
          </a:p>
          <a:p>
            <a:pPr>
              <a:defRPr/>
            </a:pPr>
            <a:r>
              <a:rPr lang="es-US" altLang="en-US" sz="2800" noProof="0" dirty="0"/>
              <a:t>Sin embargo, se requiere que el atributo alttext esté presente en las etiquetas de matemáticas. Por ejemplo:</a:t>
            </a:r>
          </a:p>
          <a:p>
            <a:pPr marL="400050" lvl="1" indent="0">
              <a:buFontTx/>
              <a:buNone/>
              <a:defRPr/>
            </a:pPr>
            <a:endParaRPr lang="es-US" altLang="en-US" sz="2200" noProof="0" dirty="0"/>
          </a:p>
          <a:p>
            <a:pPr marL="400050" lvl="1" indent="0">
              <a:buFontTx/>
              <a:buNone/>
              <a:defRPr/>
            </a:pPr>
            <a:r>
              <a:rPr lang="es-US" altLang="en-US" sz="2200" noProof="0" dirty="0"/>
              <a:t>&lt;m:math altimg="./images/ch1/equationp32.jpg"</a:t>
            </a:r>
            <a:r>
              <a:rPr lang="es-US" altLang="en-US" sz="2200" b="1" noProof="0" dirty="0">
                <a:solidFill>
                  <a:schemeClr val="tx2">
                    <a:lumMod val="60000"/>
                    <a:lumOff val="40000"/>
                  </a:schemeClr>
                </a:solidFill>
              </a:rPr>
              <a:t> alttext=""</a:t>
            </a:r>
            <a:r>
              <a:rPr lang="es-US" altLang="en-US" sz="2200" noProof="0" dirty="0"/>
              <a:t>&gt;</a:t>
            </a:r>
          </a:p>
          <a:p>
            <a:pPr marL="400050" lvl="1" indent="0">
              <a:buFontTx/>
              <a:buNone/>
              <a:defRPr/>
            </a:pPr>
            <a:endParaRPr lang="es-US" altLang="en-US" sz="2200" noProof="0" dirty="0"/>
          </a:p>
          <a:p>
            <a:pPr>
              <a:defRPr/>
            </a:pPr>
            <a:r>
              <a:rPr lang="es-US" altLang="en-US" sz="2800" noProof="0" dirty="0"/>
              <a:t>A menos que esté incluyendo una descripción de la expresión matemática, deje vacío el atributo.</a:t>
            </a:r>
          </a:p>
          <a:p>
            <a:pPr>
              <a:defRPr/>
            </a:pPr>
            <a:r>
              <a:rPr lang="es-US" altLang="en-US" sz="2800" noProof="0" dirty="0"/>
              <a:t>Por favor no incluya texto marcador de posición, tal como “math” o el nombre de archivo de la imagen.</a:t>
            </a:r>
            <a:endParaRPr lang="es-US" altLang="en-US" sz="2200" noProof="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noChangeArrowheads="1"/>
          </p:cNvSpPr>
          <p:nvPr>
            <p:ph type="title"/>
          </p:nvPr>
        </p:nvSpPr>
        <p:spPr>
          <a:xfrm>
            <a:off x="457200" y="2286000"/>
            <a:ext cx="8229600" cy="2057400"/>
          </a:xfrm>
        </p:spPr>
        <p:txBody>
          <a:bodyPr/>
          <a:lstStyle/>
          <a:p>
            <a:br>
              <a:rPr lang="es-US" altLang="en-US" noProof="0" dirty="0"/>
            </a:br>
            <a:r>
              <a:rPr lang="es-US" altLang="en-US" noProof="0" dirty="0"/>
              <a:t>Entrega de archivos: </a:t>
            </a:r>
            <a:br>
              <a:rPr lang="es-US" altLang="en-US" noProof="0" dirty="0"/>
            </a:br>
            <a:r>
              <a:rPr lang="es-US" altLang="en-US" noProof="0" dirty="0"/>
              <a:t>Procedimientos para las entregas en lotes</a:t>
            </a:r>
            <a:br>
              <a:rPr lang="es-US" altLang="en-US" noProof="0" dirty="0"/>
            </a:br>
            <a:endParaRPr lang="es-US" altLang="en-US" noProof="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s-US" altLang="en-US" sz="4000" noProof="0" dirty="0"/>
              <a:t>Carga manual y entrega en lotes</a:t>
            </a:r>
          </a:p>
        </p:txBody>
      </p:sp>
      <p:sp>
        <p:nvSpPr>
          <p:cNvPr id="76803" name="Content Placeholder 2"/>
          <p:cNvSpPr>
            <a:spLocks noGrp="1" noChangeArrowheads="1"/>
          </p:cNvSpPr>
          <p:nvPr>
            <p:ph idx="1"/>
          </p:nvPr>
        </p:nvSpPr>
        <p:spPr>
          <a:xfrm>
            <a:off x="457200" y="1600200"/>
            <a:ext cx="8229600" cy="4419600"/>
          </a:xfrm>
        </p:spPr>
        <p:txBody>
          <a:bodyPr/>
          <a:lstStyle/>
          <a:p>
            <a:r>
              <a:rPr lang="es-US" altLang="en-US" sz="2800" noProof="0" dirty="0"/>
              <a:t>Los archivos de hasta 300 MB se pueden cargar manualmente al sistema del NIMAC. Para esto</a:t>
            </a:r>
            <a:r>
              <a:rPr lang="es-US" altLang="en-US" sz="2800" dirty="0"/>
              <a:t>, abra una sesión en su cuenta de editorial o de proveedor.</a:t>
            </a:r>
            <a:endParaRPr lang="es-US" altLang="en-US" sz="2800" noProof="0" dirty="0"/>
          </a:p>
          <a:p>
            <a:r>
              <a:rPr lang="es-US" altLang="en-US" sz="2800" noProof="0" dirty="0"/>
              <a:t>Sin embargo, debido a los tiempos de carga, considere entregar los archivos de más de 250 MB por FTP.</a:t>
            </a:r>
          </a:p>
          <a:p>
            <a:r>
              <a:rPr lang="es-US" altLang="en-US" sz="2800" noProof="0" dirty="0"/>
              <a:t>No hay un tamaño mínimo o máximo de archivo para presentar los archivos por FTP.</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noChangeArrowheads="1"/>
          </p:cNvSpPr>
          <p:nvPr>
            <p:ph type="title"/>
          </p:nvPr>
        </p:nvSpPr>
        <p:spPr/>
        <p:txBody>
          <a:bodyPr/>
          <a:lstStyle/>
          <a:p>
            <a:r>
              <a:rPr lang="es-US" altLang="en-US" sz="4000" noProof="0" dirty="0"/>
              <a:t>Entrega de archivos por FTP</a:t>
            </a:r>
          </a:p>
        </p:txBody>
      </p:sp>
      <p:sp>
        <p:nvSpPr>
          <p:cNvPr id="7171" name="Content Placeholder 2"/>
          <p:cNvSpPr>
            <a:spLocks noGrp="1"/>
          </p:cNvSpPr>
          <p:nvPr>
            <p:ph idx="1"/>
          </p:nvPr>
        </p:nvSpPr>
        <p:spPr>
          <a:xfrm>
            <a:off x="457200" y="1524000"/>
            <a:ext cx="8229600" cy="4876800"/>
          </a:xfrm>
        </p:spPr>
        <p:txBody>
          <a:bodyPr/>
          <a:lstStyle/>
          <a:p>
            <a:pPr>
              <a:defRPr/>
            </a:pPr>
            <a:r>
              <a:rPr lang="es-US" altLang="en-US" sz="2800" noProof="0" dirty="0"/>
              <a:t>Los archivos de más de 300 MB se tienen que entregar directamente a nuestro proveedor del sistema, OverDrive, mediante SFTP.</a:t>
            </a:r>
          </a:p>
          <a:p>
            <a:pPr>
              <a:defRPr/>
            </a:pPr>
            <a:r>
              <a:rPr lang="es-US" altLang="en-US" sz="2800" noProof="0" dirty="0"/>
              <a:t>La ubicación de host del FTP es:</a:t>
            </a:r>
          </a:p>
          <a:p>
            <a:pPr marL="0" indent="0">
              <a:buFontTx/>
              <a:buNone/>
              <a:defRPr/>
            </a:pPr>
            <a:r>
              <a:rPr lang="es-US" sz="2800" noProof="0" dirty="0"/>
              <a:t>	</a:t>
            </a:r>
            <a:r>
              <a:rPr lang="es-US" sz="2800" b="1" noProof="0" dirty="0"/>
              <a:t>transfer.overdrive.com </a:t>
            </a:r>
          </a:p>
          <a:p>
            <a:pPr>
              <a:defRPr/>
            </a:pPr>
            <a:r>
              <a:rPr lang="es-US" altLang="en-US" sz="2800" noProof="0" dirty="0"/>
              <a:t>Si todavía no tiene un nombre de inicio de sesión FTP, puede solicitarlo enviando un correo electrónico a OverDrive:  </a:t>
            </a:r>
          </a:p>
          <a:p>
            <a:pPr marL="0" indent="0">
              <a:buFontTx/>
              <a:buNone/>
              <a:defRPr/>
            </a:pPr>
            <a:r>
              <a:rPr lang="es-US" altLang="en-US" sz="2800" noProof="0" dirty="0"/>
              <a:t>	</a:t>
            </a:r>
            <a:r>
              <a:rPr lang="es-US" altLang="en-US" sz="2800" b="1" noProof="0" dirty="0">
                <a:hlinkClick r:id="rId2"/>
              </a:rPr>
              <a:t>nimac-s</a:t>
            </a:r>
            <a:r>
              <a:rPr lang="es-US" sz="2800" b="1" noProof="0" dirty="0">
                <a:hlinkClick r:id="rId2"/>
              </a:rPr>
              <a:t>upport@overdrive.com</a:t>
            </a:r>
            <a:r>
              <a:rPr lang="es-US" sz="2800" b="1" noProof="0" dirty="0"/>
              <a:t> </a:t>
            </a:r>
            <a:endParaRPr lang="es-US" altLang="en-US" sz="2800" b="1" noProof="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noChangeArrowheads="1"/>
          </p:cNvSpPr>
          <p:nvPr>
            <p:ph type="title"/>
          </p:nvPr>
        </p:nvSpPr>
        <p:spPr/>
        <p:txBody>
          <a:bodyPr/>
          <a:lstStyle/>
          <a:p>
            <a:r>
              <a:rPr lang="es-US" altLang="en-US" sz="4000" noProof="0" dirty="0"/>
              <a:t>Solicitar acceso a FTP</a:t>
            </a:r>
          </a:p>
        </p:txBody>
      </p:sp>
      <p:sp>
        <p:nvSpPr>
          <p:cNvPr id="78851" name="Content Placeholder 2"/>
          <p:cNvSpPr>
            <a:spLocks noGrp="1" noChangeArrowheads="1"/>
          </p:cNvSpPr>
          <p:nvPr>
            <p:ph idx="1"/>
          </p:nvPr>
        </p:nvSpPr>
        <p:spPr>
          <a:xfrm>
            <a:off x="457200" y="1371600"/>
            <a:ext cx="8229600" cy="4754563"/>
          </a:xfrm>
        </p:spPr>
        <p:txBody>
          <a:bodyPr/>
          <a:lstStyle/>
          <a:p>
            <a:r>
              <a:rPr lang="es-US" altLang="en-US" sz="2800" noProof="0" dirty="0"/>
              <a:t>En su solicitud, incluya su ID de inicio de sesión del NIMAC de la cuenta de la editorial.</a:t>
            </a:r>
          </a:p>
          <a:p>
            <a:r>
              <a:rPr lang="es-US" altLang="en-US" sz="2800" noProof="0" dirty="0"/>
              <a:t>Si es una editorial, recomendamos que cree en el NIMAC cuentas de “subusuario” para sus proveedores, para que ellos puedan solicitar su propio nombre de inicio de sesión FTP.</a:t>
            </a:r>
          </a:p>
          <a:p>
            <a:r>
              <a:rPr lang="es-US" altLang="en-US" sz="2800" noProof="0" dirty="0"/>
              <a:t>Si es un proveedor, necesitará un nombre de inicio de sesión FTP separado para cada una de las cuentas de las editoriales con las que trabaje.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noChangeArrowheads="1"/>
          </p:cNvSpPr>
          <p:nvPr>
            <p:ph type="title"/>
          </p:nvPr>
        </p:nvSpPr>
        <p:spPr>
          <a:xfrm>
            <a:off x="457200" y="533400"/>
            <a:ext cx="8229600" cy="1143000"/>
          </a:xfrm>
        </p:spPr>
        <p:txBody>
          <a:bodyPr/>
          <a:lstStyle/>
          <a:p>
            <a:r>
              <a:rPr lang="es-US" altLang="en-US" sz="4000" noProof="0" dirty="0"/>
              <a:t>Nota importante: </a:t>
            </a:r>
            <a:br>
              <a:rPr lang="es-US" altLang="en-US" sz="4000" noProof="0" dirty="0"/>
            </a:br>
            <a:r>
              <a:rPr lang="es-US" altLang="en-US" sz="4000" noProof="0" dirty="0"/>
              <a:t>No envíe archivos dentro de carpetas</a:t>
            </a:r>
          </a:p>
        </p:txBody>
      </p:sp>
      <p:sp>
        <p:nvSpPr>
          <p:cNvPr id="80899" name="Content Placeholder 2"/>
          <p:cNvSpPr>
            <a:spLocks noGrp="1" noChangeArrowheads="1"/>
          </p:cNvSpPr>
          <p:nvPr>
            <p:ph idx="1"/>
          </p:nvPr>
        </p:nvSpPr>
        <p:spPr>
          <a:xfrm>
            <a:off x="457200" y="2286000"/>
            <a:ext cx="8229600" cy="3840163"/>
          </a:xfrm>
        </p:spPr>
        <p:txBody>
          <a:bodyPr/>
          <a:lstStyle/>
          <a:p>
            <a:r>
              <a:rPr lang="es-US" altLang="en-US" sz="2800" noProof="0" dirty="0"/>
              <a:t>Al entregar archivos NIMAS por FTP, coloque los archivos únicamente en el directorio RAÍZ del FTP. </a:t>
            </a:r>
          </a:p>
          <a:p>
            <a:endParaRPr lang="es-US" altLang="en-US" sz="1200" noProof="0" dirty="0"/>
          </a:p>
          <a:p>
            <a:r>
              <a:rPr lang="es-US" altLang="en-US" sz="2800" noProof="0" dirty="0"/>
              <a:t>No utilice carpetas ni subcarpetas en el FTP.</a:t>
            </a:r>
          </a:p>
          <a:p>
            <a:endParaRPr lang="es-US" altLang="en-US" sz="1200" noProof="0" dirty="0"/>
          </a:p>
          <a:p>
            <a:r>
              <a:rPr lang="es-US" altLang="en-US" sz="2800" noProof="0" dirty="0"/>
              <a:t>El proceso en lotes automatizado no puede detectar los archivos que se entregan dentro de carpetas.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noChangeArrowheads="1"/>
          </p:cNvSpPr>
          <p:nvPr>
            <p:ph type="title"/>
          </p:nvPr>
        </p:nvSpPr>
        <p:spPr>
          <a:xfrm>
            <a:off x="457200" y="2286000"/>
            <a:ext cx="8229600" cy="1143000"/>
          </a:xfrm>
        </p:spPr>
        <p:txBody>
          <a:bodyPr/>
          <a:lstStyle/>
          <a:p>
            <a:r>
              <a:rPr lang="es-US" altLang="en-US" noProof="0" dirty="0"/>
              <a:t>El informe diario de entregas de lotes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s-US" altLang="en-US" sz="4000" noProof="0" dirty="0"/>
              <a:t>Informe de entregas de lotes</a:t>
            </a:r>
          </a:p>
        </p:txBody>
      </p:sp>
      <p:sp>
        <p:nvSpPr>
          <p:cNvPr id="82947" name="Content Placeholder 2"/>
          <p:cNvSpPr>
            <a:spLocks noGrp="1" noChangeArrowheads="1"/>
          </p:cNvSpPr>
          <p:nvPr>
            <p:ph idx="1"/>
          </p:nvPr>
        </p:nvSpPr>
        <p:spPr>
          <a:xfrm>
            <a:off x="446314" y="1439409"/>
            <a:ext cx="8229600" cy="4495800"/>
          </a:xfrm>
        </p:spPr>
        <p:txBody>
          <a:bodyPr/>
          <a:lstStyle/>
          <a:p>
            <a:r>
              <a:rPr lang="es-US" altLang="en-US" sz="2800" noProof="0" dirty="0"/>
              <a:t>Las entregas por FTP se procesan durante la noche.</a:t>
            </a:r>
          </a:p>
          <a:p>
            <a:r>
              <a:rPr lang="es-US" altLang="en-US" sz="2800" noProof="0" dirty="0"/>
              <a:t>A la mañana siguiente, recibirá un informe automatizado que detalla los resultados del procesamiento.</a:t>
            </a:r>
          </a:p>
          <a:p>
            <a:r>
              <a:rPr lang="es-US" altLang="en-US" sz="2800" noProof="0" dirty="0"/>
              <a:t>Este informe se enviará al usuario cuyo correo electrónico está asociado al nombre de inicio de sesión FTP.</a:t>
            </a:r>
          </a:p>
          <a:p>
            <a:r>
              <a:rPr lang="es-US" altLang="en-US" sz="2800" noProof="0" dirty="0"/>
              <a:t>Si usted es un proveedor que suministra archivos para varias editoriales, recibirá un informe separado para cada editorial.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noChangeArrowheads="1"/>
          </p:cNvSpPr>
          <p:nvPr>
            <p:ph type="title"/>
          </p:nvPr>
        </p:nvSpPr>
        <p:spPr>
          <a:xfrm>
            <a:off x="478972" y="50232"/>
            <a:ext cx="8229600" cy="1143000"/>
          </a:xfrm>
        </p:spPr>
        <p:txBody>
          <a:bodyPr/>
          <a:lstStyle/>
          <a:p>
            <a:r>
              <a:rPr lang="es-US" altLang="en-US" sz="4000" noProof="0" dirty="0"/>
              <a:t>Nota: Asegúrese de leer el informe</a:t>
            </a:r>
          </a:p>
        </p:txBody>
      </p:sp>
      <p:sp>
        <p:nvSpPr>
          <p:cNvPr id="83971" name="Content Placeholder 2"/>
          <p:cNvSpPr>
            <a:spLocks noGrp="1" noChangeArrowheads="1"/>
          </p:cNvSpPr>
          <p:nvPr>
            <p:ph idx="1"/>
          </p:nvPr>
        </p:nvSpPr>
        <p:spPr>
          <a:xfrm>
            <a:off x="228600" y="990600"/>
            <a:ext cx="8686800" cy="4525963"/>
          </a:xfrm>
        </p:spPr>
        <p:txBody>
          <a:bodyPr/>
          <a:lstStyle/>
          <a:p>
            <a:r>
              <a:rPr lang="es-US" altLang="en-US" sz="2800" b="1" noProof="0" dirty="0"/>
              <a:t>Asegúrese de leer todos los informes que reciba.</a:t>
            </a:r>
          </a:p>
          <a:p>
            <a:endParaRPr lang="es-US" altLang="en-US" sz="2800" b="1" noProof="0" dirty="0"/>
          </a:p>
          <a:p>
            <a:r>
              <a:rPr lang="es-US" altLang="en-US" sz="2800" b="1" noProof="0" dirty="0"/>
              <a:t>Este informe diario es su ÚNICA notificación de parte de OverDrive si una entrega fracasa.</a:t>
            </a:r>
          </a:p>
          <a:p>
            <a:endParaRPr lang="es-US" altLang="en-US" sz="2800" noProof="0" dirty="0"/>
          </a:p>
          <a:p>
            <a:r>
              <a:rPr lang="es-US" altLang="en-US" sz="2800" noProof="0" dirty="0"/>
              <a:t>Además asegúrese de que, si cambia la dirección de correo electrónico asociada al usuario que configuró el nombre de inicio de sesión, necesitará notificar a OverDrive para que actualice la dirección de correo electrónico correspondiente a la cuenta.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noChangeArrowheads="1"/>
          </p:cNvSpPr>
          <p:nvPr>
            <p:ph type="title"/>
          </p:nvPr>
        </p:nvSpPr>
        <p:spPr/>
        <p:txBody>
          <a:bodyPr/>
          <a:lstStyle/>
          <a:p>
            <a:r>
              <a:rPr lang="es-US" altLang="en-US" sz="4000" noProof="0" dirty="0"/>
              <a:t>Lectura del informe</a:t>
            </a:r>
          </a:p>
        </p:txBody>
      </p:sp>
      <p:sp>
        <p:nvSpPr>
          <p:cNvPr id="84995" name="Content Placeholder 2"/>
          <p:cNvSpPr>
            <a:spLocks noGrp="1" noChangeArrowheads="1"/>
          </p:cNvSpPr>
          <p:nvPr>
            <p:ph idx="1"/>
          </p:nvPr>
        </p:nvSpPr>
        <p:spPr>
          <a:xfrm>
            <a:off x="457200" y="1417638"/>
            <a:ext cx="8229600" cy="4708525"/>
          </a:xfrm>
        </p:spPr>
        <p:txBody>
          <a:bodyPr/>
          <a:lstStyle/>
          <a:p>
            <a:pPr marL="0" indent="0">
              <a:buNone/>
            </a:pPr>
            <a:r>
              <a:rPr lang="es-US" altLang="en-US" sz="2800" noProof="0" dirty="0"/>
              <a:t>Al inicio del informe, verá un resumen de los resultados de la carga:</a:t>
            </a:r>
          </a:p>
          <a:p>
            <a:pPr marL="0" indent="0">
              <a:buNone/>
            </a:pPr>
            <a:endParaRPr lang="es-US" altLang="en-US" sz="1200" noProof="0" dirty="0"/>
          </a:p>
          <a:p>
            <a:r>
              <a:rPr lang="es-US" altLang="en-US" sz="2800" b="1" noProof="0" dirty="0"/>
              <a:t>Si el informe muestra que no hay cargas fallidas, no necesita realizar ninguna otra acción.</a:t>
            </a:r>
            <a:r>
              <a:rPr lang="es-US" altLang="en-US" sz="2800" noProof="0" dirty="0"/>
              <a:t> </a:t>
            </a:r>
          </a:p>
          <a:p>
            <a:endParaRPr lang="es-US" altLang="en-US" sz="1200" noProof="0" dirty="0"/>
          </a:p>
          <a:p>
            <a:r>
              <a:rPr lang="es-US" altLang="en-US" sz="2800" noProof="0" dirty="0"/>
              <a:t>Si el informe </a:t>
            </a:r>
            <a:r>
              <a:rPr lang="es-US" altLang="en-US" sz="2800" b="1" noProof="0" dirty="0"/>
              <a:t>sí muestra </a:t>
            </a:r>
            <a:r>
              <a:rPr lang="es-US" altLang="en-US" sz="2800" noProof="0" dirty="0"/>
              <a:t>cargas fallidas, por favor lea la información en la columna Detalles, corrija el problema, y vuelva a entregar el archivo.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noChangeArrowheads="1"/>
          </p:cNvSpPr>
          <p:nvPr>
            <p:ph type="title"/>
          </p:nvPr>
        </p:nvSpPr>
        <p:spPr/>
        <p:txBody>
          <a:bodyPr/>
          <a:lstStyle/>
          <a:p>
            <a:r>
              <a:rPr lang="es-US" altLang="en-US" sz="3600" noProof="0" dirty="0"/>
              <a:t>Informe que muestra que todas las cargas se procesaron correctamente</a:t>
            </a:r>
          </a:p>
        </p:txBody>
      </p:sp>
      <p:sp>
        <p:nvSpPr>
          <p:cNvPr id="86019" name="Content Placeholder 1"/>
          <p:cNvSpPr>
            <a:spLocks noGrp="1" noChangeArrowheads="1"/>
          </p:cNvSpPr>
          <p:nvPr>
            <p:ph idx="1"/>
          </p:nvPr>
        </p:nvSpPr>
        <p:spPr>
          <a:xfrm>
            <a:off x="457200" y="1600200"/>
            <a:ext cx="8229600" cy="2362200"/>
          </a:xfrm>
        </p:spPr>
        <p:txBody>
          <a:bodyPr/>
          <a:lstStyle/>
          <a:p>
            <a:endParaRPr lang="en-US" altLang="en-US" dirty="0"/>
          </a:p>
        </p:txBody>
      </p:sp>
      <p:pic>
        <p:nvPicPr>
          <p:cNvPr id="86020" name="Picture 1" descr="Informe que muestra que todas las cargas se han realizado correctament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614" y="1579756"/>
            <a:ext cx="9028772" cy="348320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noChangeArrowheads="1"/>
          </p:cNvSpPr>
          <p:nvPr>
            <p:ph type="title"/>
          </p:nvPr>
        </p:nvSpPr>
        <p:spPr>
          <a:xfrm>
            <a:off x="457200" y="274638"/>
            <a:ext cx="8229600" cy="868362"/>
          </a:xfrm>
        </p:spPr>
        <p:txBody>
          <a:bodyPr/>
          <a:lstStyle/>
          <a:p>
            <a:r>
              <a:rPr lang="es-US" altLang="en-US" sz="3600" noProof="0" dirty="0"/>
              <a:t>Informe que incluye una carga fallida</a:t>
            </a:r>
          </a:p>
        </p:txBody>
      </p:sp>
      <p:sp>
        <p:nvSpPr>
          <p:cNvPr id="87043" name="Content Placeholder 5"/>
          <p:cNvSpPr>
            <a:spLocks noGrp="1" noChangeArrowheads="1"/>
          </p:cNvSpPr>
          <p:nvPr>
            <p:ph idx="1"/>
          </p:nvPr>
        </p:nvSpPr>
        <p:spPr>
          <a:xfrm>
            <a:off x="457200" y="1600200"/>
            <a:ext cx="8229600" cy="3810000"/>
          </a:xfrm>
        </p:spPr>
        <p:txBody>
          <a:bodyPr/>
          <a:lstStyle/>
          <a:p>
            <a:endParaRPr lang="en-US" altLang="en-US" dirty="0"/>
          </a:p>
        </p:txBody>
      </p:sp>
      <p:pic>
        <p:nvPicPr>
          <p:cNvPr id="87044" name="Picture 1" descr="Informe que muestra 3 cargas correctas pero una carga fallida. Las cargas fallidas se mostrarán al inicio del infor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1495555"/>
            <a:ext cx="8991600" cy="393694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noChangeArrowheads="1"/>
          </p:cNvSpPr>
          <p:nvPr>
            <p:ph type="title"/>
          </p:nvPr>
        </p:nvSpPr>
        <p:spPr/>
        <p:txBody>
          <a:bodyPr/>
          <a:lstStyle/>
          <a:p>
            <a:r>
              <a:rPr lang="es-US" altLang="en-US" sz="4000" noProof="0" dirty="0"/>
              <a:t>Cargas fallidas</a:t>
            </a:r>
          </a:p>
        </p:txBody>
      </p:sp>
      <p:sp>
        <p:nvSpPr>
          <p:cNvPr id="89091" name="Content Placeholder 2"/>
          <p:cNvSpPr>
            <a:spLocks noGrp="1" noChangeArrowheads="1"/>
          </p:cNvSpPr>
          <p:nvPr>
            <p:ph idx="1"/>
          </p:nvPr>
        </p:nvSpPr>
        <p:spPr>
          <a:xfrm>
            <a:off x="457200" y="1417638"/>
            <a:ext cx="8229600" cy="4708525"/>
          </a:xfrm>
        </p:spPr>
        <p:txBody>
          <a:bodyPr/>
          <a:lstStyle/>
          <a:p>
            <a:r>
              <a:rPr lang="es-US" altLang="en-US" sz="2800" noProof="0" dirty="0"/>
              <a:t>Si no se logra realizar una carga, la columna Detalles en el informe diario proporcionará la información asociada al error que impidió la carga. </a:t>
            </a:r>
          </a:p>
          <a:p>
            <a:r>
              <a:rPr lang="es-US" altLang="en-US" sz="2800" b="1" noProof="0" dirty="0"/>
              <a:t>El informe diario es su notificación oficial respecto a entregas fallidas.</a:t>
            </a:r>
          </a:p>
          <a:p>
            <a:r>
              <a:rPr lang="es-US" altLang="en-US" sz="2800" b="1" noProof="0" dirty="0"/>
              <a:t>Depende de usted ocuparse del problema y volver a presentar cualquier archivo que no se haya podido cargar.</a:t>
            </a:r>
          </a:p>
          <a:p>
            <a:r>
              <a:rPr lang="es-US" altLang="en-US" sz="2800" noProof="0" dirty="0"/>
              <a:t>Si tiene alguna pregunta acerca del error, comuníquese con el NIMAC.</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8E8D5-5320-4329-A292-7D99BA5685B6}"/>
              </a:ext>
            </a:extLst>
          </p:cNvPr>
          <p:cNvSpPr>
            <a:spLocks noGrp="1"/>
          </p:cNvSpPr>
          <p:nvPr>
            <p:ph type="title" idx="4294967295"/>
          </p:nvPr>
        </p:nvSpPr>
        <p:spPr>
          <a:xfrm>
            <a:off x="457200" y="-1143000"/>
            <a:ext cx="8229600" cy="1143000"/>
          </a:xfrm>
        </p:spPr>
        <p:txBody>
          <a:bodyPr vert="horz" wrap="square" lIns="91440" tIns="45720" rIns="91440" bIns="45720" numCol="1" anchor="b" anchorCtr="0" compatLnSpc="1">
            <a:prstTxWarp prst="textNoShape">
              <a:avLst/>
            </a:prstTxWarp>
          </a:bodyPr>
          <a:lstStyle/>
          <a:p>
            <a:r>
              <a:rPr lang="es-US" noProof="0" dirty="0"/>
              <a:t>NIMAC: Errores/Advertencias en el informe diario de FTP</a:t>
            </a:r>
          </a:p>
        </p:txBody>
      </p:sp>
      <p:pic>
        <p:nvPicPr>
          <p:cNvPr id="90115" name="Picture 4" descr="Cuadro con ejemplos de los errores que podrían aparecer en un informe de entrega de lot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15354"/>
            <a:ext cx="9096375" cy="66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noChangeArrowheads="1"/>
          </p:cNvSpPr>
          <p:nvPr>
            <p:ph type="title"/>
          </p:nvPr>
        </p:nvSpPr>
        <p:spPr/>
        <p:txBody>
          <a:bodyPr/>
          <a:lstStyle/>
          <a:p>
            <a:r>
              <a:rPr lang="es-US" altLang="en-US" sz="4000" noProof="0" dirty="0"/>
              <a:t>Carga de los archivos corregidos</a:t>
            </a:r>
          </a:p>
        </p:txBody>
      </p:sp>
      <p:sp>
        <p:nvSpPr>
          <p:cNvPr id="92163" name="Content Placeholder 2"/>
          <p:cNvSpPr>
            <a:spLocks noGrp="1" noChangeArrowheads="1"/>
          </p:cNvSpPr>
          <p:nvPr>
            <p:ph idx="1"/>
          </p:nvPr>
        </p:nvSpPr>
        <p:spPr>
          <a:xfrm>
            <a:off x="457200" y="1417638"/>
            <a:ext cx="8229600" cy="4708525"/>
          </a:xfrm>
        </p:spPr>
        <p:txBody>
          <a:bodyPr/>
          <a:lstStyle/>
          <a:p>
            <a:r>
              <a:rPr lang="es-US" altLang="en-US" sz="2800" noProof="0" dirty="0"/>
              <a:t>Después de corregir un archivo y volverlo a presentar, no necesita enviar ninguna notificación a OverDrive ni al NIMAC.</a:t>
            </a:r>
          </a:p>
          <a:p>
            <a:r>
              <a:rPr lang="es-US" altLang="en-US" sz="2800" noProof="0" dirty="0"/>
              <a:t>Simplemente entregue el(los) archivo(s) de nuevo por FTP.</a:t>
            </a:r>
          </a:p>
          <a:p>
            <a:r>
              <a:rPr lang="es-US" altLang="en-US" sz="2800" noProof="0" dirty="0"/>
              <a:t>La nueva entrega aparecerá en el informe diario del día siguiente.</a:t>
            </a:r>
          </a:p>
          <a:p>
            <a:r>
              <a:rPr lang="es-US" altLang="en-US" sz="2800" noProof="0" dirty="0"/>
              <a:t>En ese momento podrá verificar si el archivo corregido se cargó debidamente.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noChangeArrowheads="1"/>
          </p:cNvSpPr>
          <p:nvPr>
            <p:ph type="title"/>
          </p:nvPr>
        </p:nvSpPr>
        <p:spPr/>
        <p:txBody>
          <a:bodyPr/>
          <a:lstStyle/>
          <a:p>
            <a:r>
              <a:rPr lang="es-US" altLang="en-US" sz="4000" noProof="0" dirty="0"/>
              <a:t>Reenvío de inventario certificado</a:t>
            </a:r>
          </a:p>
        </p:txBody>
      </p:sp>
      <p:sp>
        <p:nvSpPr>
          <p:cNvPr id="93187" name="Content Placeholder 2"/>
          <p:cNvSpPr>
            <a:spLocks noGrp="1" noChangeArrowheads="1"/>
          </p:cNvSpPr>
          <p:nvPr>
            <p:ph idx="1"/>
          </p:nvPr>
        </p:nvSpPr>
        <p:spPr>
          <a:xfrm>
            <a:off x="457200" y="1828800"/>
            <a:ext cx="8229600" cy="4297363"/>
          </a:xfrm>
        </p:spPr>
        <p:txBody>
          <a:bodyPr/>
          <a:lstStyle/>
          <a:p>
            <a:r>
              <a:rPr lang="es-US" altLang="en-US" sz="2800" noProof="0" dirty="0"/>
              <a:t>El sistema está diseñado para impedir la carga de archivos duplicados.</a:t>
            </a:r>
          </a:p>
          <a:p>
            <a:r>
              <a:rPr lang="es-US" altLang="en-US" sz="2800" noProof="0" dirty="0"/>
              <a:t>Si un archivo ya se ha certificado, el sistema impedirá que usted sobrescriba el archivo.</a:t>
            </a:r>
          </a:p>
          <a:p>
            <a:r>
              <a:rPr lang="es-US" altLang="en-US" sz="2800" noProof="0" dirty="0"/>
              <a:t>Si necesita reenviar intencionalmente un archivo que ya está en estado de Certificado, comuníquese con nosotros y podemos mover el archivo </a:t>
            </a:r>
            <a:r>
              <a:rPr lang="es-US" altLang="en-US" sz="2800" dirty="0"/>
              <a:t>al </a:t>
            </a:r>
            <a:r>
              <a:rPr lang="es-US" altLang="en-US" sz="2800" noProof="0" dirty="0"/>
              <a:t>estado de Detenido para que se pueda reemplazar.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noChangeArrowheads="1"/>
          </p:cNvSpPr>
          <p:nvPr>
            <p:ph type="title"/>
          </p:nvPr>
        </p:nvSpPr>
        <p:spPr>
          <a:xfrm>
            <a:off x="457200" y="193675"/>
            <a:ext cx="8229600" cy="1143000"/>
          </a:xfrm>
        </p:spPr>
        <p:txBody>
          <a:bodyPr/>
          <a:lstStyle/>
          <a:p>
            <a:r>
              <a:rPr lang="es-US" altLang="en-US" sz="4000" noProof="0" dirty="0"/>
              <a:t>Revisión de archivos por el NIMAC</a:t>
            </a:r>
          </a:p>
        </p:txBody>
      </p:sp>
      <p:sp>
        <p:nvSpPr>
          <p:cNvPr id="94211" name="Content Placeholder 2"/>
          <p:cNvSpPr>
            <a:spLocks noGrp="1" noChangeArrowheads="1"/>
          </p:cNvSpPr>
          <p:nvPr>
            <p:ph idx="1"/>
          </p:nvPr>
        </p:nvSpPr>
        <p:spPr>
          <a:xfrm>
            <a:off x="533400" y="1600200"/>
            <a:ext cx="8229600" cy="4724400"/>
          </a:xfrm>
        </p:spPr>
        <p:txBody>
          <a:bodyPr/>
          <a:lstStyle/>
          <a:p>
            <a:r>
              <a:rPr lang="es-US" altLang="en-US" sz="2800" noProof="0" dirty="0"/>
              <a:t>Los archivos recién cargados aparecen automáticamente en el inventario No Certificado y se colocan en la cola de revisión de archivos.</a:t>
            </a:r>
          </a:p>
          <a:p>
            <a:r>
              <a:rPr lang="es-US" altLang="en-US" sz="2800" noProof="0" dirty="0"/>
              <a:t>Los archivos por lo general se revisan en el orden en que se reciben, pero con gusto podemos acelerar archivos cuando existe una necesidad inmediata.</a:t>
            </a:r>
          </a:p>
          <a:p>
            <a:r>
              <a:rPr lang="es-US" altLang="en-US" sz="2800" noProof="0" dirty="0"/>
              <a:t>Si se identifican problemas en la revisión de archivos, nos comunicaremos con usted con preguntas o comentarios.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noChangeArrowheads="1"/>
          </p:cNvSpPr>
          <p:nvPr>
            <p:ph type="title"/>
          </p:nvPr>
        </p:nvSpPr>
        <p:spPr/>
        <p:txBody>
          <a:bodyPr/>
          <a:lstStyle/>
          <a:p>
            <a:r>
              <a:rPr lang="es-US" altLang="en-US" noProof="0" dirty="0"/>
              <a:t>¿Preguntas?</a:t>
            </a:r>
          </a:p>
        </p:txBody>
      </p:sp>
      <p:sp>
        <p:nvSpPr>
          <p:cNvPr id="95235" name="Content Placeholder 2"/>
          <p:cNvSpPr>
            <a:spLocks noGrp="1" noChangeArrowheads="1"/>
          </p:cNvSpPr>
          <p:nvPr>
            <p:ph idx="1"/>
          </p:nvPr>
        </p:nvSpPr>
        <p:spPr>
          <a:xfrm>
            <a:off x="457200" y="1447800"/>
            <a:ext cx="8229600" cy="4724400"/>
          </a:xfrm>
        </p:spPr>
        <p:txBody>
          <a:bodyPr/>
          <a:lstStyle/>
          <a:p>
            <a:r>
              <a:rPr lang="es-US" altLang="en-US" noProof="0" dirty="0"/>
              <a:t>No dude en contactarnos para obtener asistencia: </a:t>
            </a:r>
          </a:p>
          <a:p>
            <a:endParaRPr lang="es-US" altLang="en-US" noProof="0" dirty="0"/>
          </a:p>
          <a:p>
            <a:pPr algn="ctr">
              <a:buFontTx/>
              <a:buNone/>
            </a:pPr>
            <a:r>
              <a:rPr lang="es-US" altLang="en-US" noProof="0" dirty="0">
                <a:hlinkClick r:id="rId2"/>
              </a:rPr>
              <a:t>nimac@aph.org</a:t>
            </a:r>
            <a:r>
              <a:rPr lang="es-US" altLang="en-US" noProof="0" dirty="0"/>
              <a:t>  </a:t>
            </a:r>
          </a:p>
          <a:p>
            <a:pPr algn="ctr">
              <a:buFontTx/>
              <a:buNone/>
            </a:pPr>
            <a:r>
              <a:rPr lang="es-US" altLang="en-US" noProof="0" dirty="0"/>
              <a:t>877-526-4622</a:t>
            </a:r>
          </a:p>
          <a:p>
            <a:pPr>
              <a:buFontTx/>
              <a:buNone/>
            </a:pPr>
            <a:r>
              <a:rPr lang="es-US" altLang="en-US" sz="1400" noProof="0" dirty="0">
                <a:solidFill>
                  <a:srgbClr val="000099"/>
                </a:solidFill>
              </a:rPr>
              <a:t>	</a:t>
            </a:r>
          </a:p>
          <a:p>
            <a:pPr>
              <a:buFontTx/>
              <a:buNone/>
            </a:pPr>
            <a:endParaRPr lang="es-US" altLang="en-US" sz="1400" noProof="0" dirty="0">
              <a:solidFill>
                <a:srgbClr val="000099"/>
              </a:solidFill>
            </a:endParaRPr>
          </a:p>
          <a:p>
            <a:pPr>
              <a:buFontTx/>
              <a:buNone/>
            </a:pPr>
            <a:endParaRPr lang="es-US" altLang="en-US" sz="1400" noProof="0" dirty="0">
              <a:solidFill>
                <a:srgbClr val="000099"/>
              </a:solidFill>
            </a:endParaRPr>
          </a:p>
          <a:p>
            <a:pPr>
              <a:buFontTx/>
              <a:buNone/>
            </a:pPr>
            <a:endParaRPr lang="es-US" altLang="en-US" sz="1400" noProof="0" dirty="0">
              <a:solidFill>
                <a:srgbClr val="000099"/>
              </a:solidFill>
            </a:endParaRPr>
          </a:p>
          <a:p>
            <a:pPr>
              <a:buFontTx/>
              <a:buNone/>
            </a:pPr>
            <a:r>
              <a:rPr lang="es-US" altLang="en-US" sz="1400" noProof="0" dirty="0">
                <a:solidFill>
                  <a:srgbClr val="000099"/>
                </a:solidFill>
              </a:rPr>
              <a:t>	</a:t>
            </a:r>
            <a:r>
              <a:rPr lang="es-PE" altLang="en-US" sz="1400" noProof="0" dirty="0">
                <a:solidFill>
                  <a:srgbClr val="000099"/>
                </a:solidFill>
              </a:rPr>
              <a:t>El contenido de este recurso fue desarrollado bajo una subvención del Departamento de Educación de EE. UU., #H327E210001. Sin embargo, este contenido no representa necesariamente la política del Departamento de Educación de EE. UU., y el lector no debe suponer un respaldo del gobierno federal. Responsable del Proyecto: Rebecca Sheffield.</a:t>
            </a:r>
            <a:endParaRPr lang="es-US" altLang="en-US" sz="1400" noProof="0" dirty="0">
              <a:solidFill>
                <a:srgbClr val="000099"/>
              </a:solidFill>
            </a:endParaRPr>
          </a:p>
          <a:p>
            <a:pPr algn="ctr">
              <a:buFontTx/>
              <a:buNone/>
            </a:pPr>
            <a:endParaRPr lang="es-US" altLang="en-US" sz="2800" b="1" noProof="0"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A877C3-A135-4470-ADC9-857DFFBC1127}">
  <ds:schemaRefs>
    <ds:schemaRef ds:uri="http://schemas.microsoft.com/sharepoint/v3/contenttype/forms"/>
  </ds:schemaRefs>
</ds:datastoreItem>
</file>

<file path=customXml/itemProps3.xml><?xml version="1.0" encoding="utf-8"?>
<ds:datastoreItem xmlns:ds="http://schemas.openxmlformats.org/officeDocument/2006/customXml" ds:itemID="{0AB7FDDE-49C3-425D-ACC2-59059C251410}">
  <ds:schemaRefs>
    <ds:schemaRef ds:uri="http://purl.org/dc/elements/1.1/"/>
    <ds:schemaRef ds:uri="http://purl.org/dc/dcmitype/"/>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5101da5b-6c2e-4d78-9a91-ac859c4bc6fa"/>
    <ds:schemaRef ds:uri="http://purl.org/dc/terms/"/>
    <ds:schemaRef ds:uri="http://schemas.openxmlformats.org/package/2006/metadata/core-properties"/>
    <ds:schemaRef ds:uri="38fd74c8-805e-4dcb-8927-c1278a3ad9fc"/>
  </ds:schemaRefs>
</ds:datastoreItem>
</file>

<file path=docProps/app.xml><?xml version="1.0" encoding="utf-8"?>
<Properties xmlns="http://schemas.openxmlformats.org/officeDocument/2006/extended-properties" xmlns:vt="http://schemas.openxmlformats.org/officeDocument/2006/docPropsVTypes">
  <Template/>
  <TotalTime>14116</TotalTime>
  <Words>3924</Words>
  <Application>Microsoft Office PowerPoint</Application>
  <PresentationFormat>On-screen Show (4:3)</PresentationFormat>
  <Paragraphs>320</Paragraphs>
  <Slides>70</Slides>
  <Notes>16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75" baseType="lpstr">
      <vt:lpstr>Arial</vt:lpstr>
      <vt:lpstr>Calibri</vt:lpstr>
      <vt:lpstr>Tahoma</vt:lpstr>
      <vt:lpstr>NIMAClayout</vt:lpstr>
      <vt:lpstr>Photo Editor Photo</vt:lpstr>
      <vt:lpstr>NIMAC para editoriales y proveedores: Preparar y presentar archivos </vt:lpstr>
      <vt:lpstr>La presentación de hoy</vt:lpstr>
      <vt:lpstr>Preparar archivos NIMAS:  La especificación NIMAS y las Directrices de la Estructura DAISY</vt:lpstr>
      <vt:lpstr>Recursos para NIMAS</vt:lpstr>
      <vt:lpstr>La Especificación NIMAS</vt:lpstr>
      <vt:lpstr>NIMAS 1.1</vt:lpstr>
      <vt:lpstr>Las Directrices de la Estructura DAISY</vt:lpstr>
      <vt:lpstr>Uso de las Directrices de la Estructura DAISY</vt:lpstr>
      <vt:lpstr>Índice de las Directrices de la Estructura DAISY (DSG)</vt:lpstr>
      <vt:lpstr>Índice de Elementos de las DSG</vt:lpstr>
      <vt:lpstr>Descripciones breves de los elementos en las DSG</vt:lpstr>
      <vt:lpstr>Información detallada de los elementos en las DSG</vt:lpstr>
      <vt:lpstr>Elementos estructurales principales</vt:lpstr>
      <vt:lpstr>Término en los elementos estructurales principales</vt:lpstr>
      <vt:lpstr>Ejemplo detallado de etiquetas en un índice</vt:lpstr>
      <vt:lpstr>Preguntas técnicas</vt:lpstr>
      <vt:lpstr>Recursos del sitio web del NIMAC</vt:lpstr>
      <vt:lpstr>Sitio web informativo del NIMAC</vt:lpstr>
      <vt:lpstr>Sitio web del Centro Nacional AEM</vt:lpstr>
      <vt:lpstr>Sitio web del Centro Nacional AEM</vt:lpstr>
      <vt:lpstr>  Suministro de metadatos en NIMAS</vt:lpstr>
      <vt:lpstr>Metadatos requeridos</vt:lpstr>
      <vt:lpstr>Búsquedas en el NIMAC</vt:lpstr>
      <vt:lpstr>Los OPF y los registros del sistema</vt:lpstr>
      <vt:lpstr>Revisión de metadatos por el NIMAC</vt:lpstr>
      <vt:lpstr>Correcciones de los metadatos por el personal</vt:lpstr>
      <vt:lpstr>Directrices para Metadatos del NIMAC</vt:lpstr>
      <vt:lpstr>Consultas sobre metadatos</vt:lpstr>
      <vt:lpstr>Herramienta de Excel a OPF</vt:lpstr>
      <vt:lpstr>Uso de la herramienta de Excel a OPF</vt:lpstr>
      <vt:lpstr>Validación de archivos</vt:lpstr>
      <vt:lpstr>Nuevo Asistente de Validación</vt:lpstr>
      <vt:lpstr>Validación de NIMAS</vt:lpstr>
      <vt:lpstr>Nuevas funciones del Asistente de Validación</vt:lpstr>
      <vt:lpstr>Cómo utilizar la herramienta</vt:lpstr>
      <vt:lpstr>Navegación hasta el archivo comprimido</vt:lpstr>
      <vt:lpstr>Validación en curso. . .</vt:lpstr>
      <vt:lpstr>Resultado exitoso de la validación</vt:lpstr>
      <vt:lpstr>Tipos de resultados de la validación</vt:lpstr>
      <vt:lpstr>Resultados de la validación que muestran errores</vt:lpstr>
      <vt:lpstr>Archivos ZIP dañados</vt:lpstr>
      <vt:lpstr>¡Consejos para la creación de archivos NIMAS! </vt:lpstr>
      <vt:lpstr>Consejo #1: Recuerde incluir la información de la página de título en el XML</vt:lpstr>
      <vt:lpstr>Consejo #2: Asegúrese de que su PDF incluya toda la información requerida</vt:lpstr>
      <vt:lpstr>Consejo #3: Evite archivos PDF de tamaños grandes</vt:lpstr>
      <vt:lpstr>Consejo #4: No incluya los metadatos &lt;head /&gt; en el archivo XML</vt:lpstr>
      <vt:lpstr>Consejo #5: Revise si hay (y elimine) archivos extraños en el archivo ZIP</vt:lpstr>
      <vt:lpstr>Recordatorios sobre MathML </vt:lpstr>
      <vt:lpstr>Proporcionar MathML en NIMAS</vt:lpstr>
      <vt:lpstr>Declaración de MathML 3</vt:lpstr>
      <vt:lpstr>Declaración de MathML 2</vt:lpstr>
      <vt:lpstr>Imágenes de reserva de MathML</vt:lpstr>
      <vt:lpstr>Atributo alttext de MathML</vt:lpstr>
      <vt:lpstr> Entrega de archivos:  Procedimientos para las entregas en lotes </vt:lpstr>
      <vt:lpstr>Carga manual y entrega en lotes</vt:lpstr>
      <vt:lpstr>Entrega de archivos por FTP</vt:lpstr>
      <vt:lpstr>Solicitar acceso a FTP</vt:lpstr>
      <vt:lpstr>Nota importante:  No envíe archivos dentro de carpetas</vt:lpstr>
      <vt:lpstr>El informe diario de entregas de lotes</vt:lpstr>
      <vt:lpstr>Informe de entregas de lotes</vt:lpstr>
      <vt:lpstr>Nota: Asegúrese de leer el informe</vt:lpstr>
      <vt:lpstr>Lectura del informe</vt:lpstr>
      <vt:lpstr>Informe que muestra que todas las cargas se procesaron correctamente</vt:lpstr>
      <vt:lpstr>Informe que incluye una carga fallida</vt:lpstr>
      <vt:lpstr>Cargas fallidas</vt:lpstr>
      <vt:lpstr>NIMAC: Errores/Advertencias en el informe diario de FTP</vt:lpstr>
      <vt:lpstr>Carga de los archivos corregidos</vt:lpstr>
      <vt:lpstr>Reenvío de inventario certificado</vt:lpstr>
      <vt:lpstr>Revisión de archivos por el NIMAC</vt:lpstr>
      <vt:lpstr>¿Preguntas?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Monica Garcia Moran</cp:lastModifiedBy>
  <cp:revision>1506</cp:revision>
  <dcterms:created xsi:type="dcterms:W3CDTF">2006-11-09T18:18:09Z</dcterms:created>
  <dcterms:modified xsi:type="dcterms:W3CDTF">2022-07-29T15:30:32Z</dcterms:modified>
</cp:coreProperties>
</file>