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34"/>
  </p:notesMasterIdLst>
  <p:handoutMasterIdLst>
    <p:handoutMasterId r:id="rId35"/>
  </p:handoutMasterIdLst>
  <p:sldIdLst>
    <p:sldId id="675" r:id="rId5"/>
    <p:sldId id="661" r:id="rId6"/>
    <p:sldId id="662" r:id="rId7"/>
    <p:sldId id="639" r:id="rId8"/>
    <p:sldId id="549" r:id="rId9"/>
    <p:sldId id="677" r:id="rId10"/>
    <p:sldId id="567" r:id="rId11"/>
    <p:sldId id="670" r:id="rId12"/>
    <p:sldId id="571" r:id="rId13"/>
    <p:sldId id="550" r:id="rId14"/>
    <p:sldId id="676" r:id="rId15"/>
    <p:sldId id="669" r:id="rId16"/>
    <p:sldId id="679" r:id="rId17"/>
    <p:sldId id="678" r:id="rId18"/>
    <p:sldId id="659" r:id="rId19"/>
    <p:sldId id="660" r:id="rId20"/>
    <p:sldId id="674" r:id="rId21"/>
    <p:sldId id="680" r:id="rId22"/>
    <p:sldId id="672" r:id="rId23"/>
    <p:sldId id="624" r:id="rId24"/>
    <p:sldId id="605" r:id="rId25"/>
    <p:sldId id="523" r:id="rId26"/>
    <p:sldId id="634" r:id="rId27"/>
    <p:sldId id="532" r:id="rId28"/>
    <p:sldId id="635" r:id="rId29"/>
    <p:sldId id="636" r:id="rId30"/>
    <p:sldId id="656" r:id="rId31"/>
    <p:sldId id="673" r:id="rId32"/>
    <p:sldId id="482" r:id="rId3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68" autoAdjust="0"/>
    <p:restoredTop sz="86449" autoAdjust="0"/>
  </p:normalViewPr>
  <p:slideViewPr>
    <p:cSldViewPr>
      <p:cViewPr varScale="1">
        <p:scale>
          <a:sx n="43" d="100"/>
          <a:sy n="43" d="100"/>
        </p:scale>
        <p:origin x="62" y="37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662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0C9A5691-1211-40D5-AE27-87946D957ED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99233939-1620-480D-A2EA-6DB1321B4A5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4" name="Rectangle 4">
            <a:extLst>
              <a:ext uri="{FF2B5EF4-FFF2-40B4-BE49-F238E27FC236}">
                <a16:creationId xmlns:a16="http://schemas.microsoft.com/office/drawing/2014/main" id="{88287EFD-C06E-41D9-83E7-E5D852A8768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5" name="Rectangle 5">
            <a:extLst>
              <a:ext uri="{FF2B5EF4-FFF2-40B4-BE49-F238E27FC236}">
                <a16:creationId xmlns:a16="http://schemas.microsoft.com/office/drawing/2014/main" id="{F71F556E-EC64-4728-B731-63489CBEB5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34A35BE9-A3E8-4A4F-99D4-BFFA0126CAE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E02A1B14-0220-4627-A929-9F9F750AF5F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BAF1AEF0-BD4D-4703-9C44-B18524DFFCC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CB8C1FEF-232B-49C4-A054-B0002083F78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A93F0B39-FAFB-4FD0-AEF4-0DDC8D181A7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87EACFE3-702A-41D9-948C-1EB9DBDE2C9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5E98B532-92B7-4078-BE17-551AC91662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DE006AFE-F015-4E65-9296-77D9206D044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1AEECBDB-5E6D-431D-8A1D-007463C9B1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456E43FF-32C6-4EF7-8920-8C740D7E29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2DA91A91-540E-4E6E-896E-41DEF88D75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DA7793B-B847-42E9-B59F-C45D8C5DBAF4}" type="slidenum">
              <a:rPr lang="en-US" altLang="en-US">
                <a:latin typeface="Arial" panose="020B0604020202020204" pitchFamily="34" charset="0"/>
              </a:rPr>
              <a:pPr/>
              <a:t>5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1AEECBDB-5E6D-431D-8A1D-007463C9B1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456E43FF-32C6-4EF7-8920-8C740D7E29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2DA91A91-540E-4E6E-896E-41DEF88D75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DA7793B-B847-42E9-B59F-C45D8C5DBAF4}" type="slidenum">
              <a:rPr lang="en-US" altLang="en-US">
                <a:latin typeface="Arial" panose="020B0604020202020204" pitchFamily="34" charset="0"/>
              </a:rPr>
              <a:pPr/>
              <a:t>6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671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D3B5A5BC-FAFF-4255-9A38-4F29F37378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682B766F-2C36-4E64-8A9B-6A3D7CCD91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666CBCD8-C759-40A5-9489-1C106AB0FB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A38F222-03F0-4BBC-82C6-DAF389DED3A3}" type="slidenum">
              <a:rPr lang="en-US" altLang="en-US">
                <a:latin typeface="Arial" panose="020B0604020202020204" pitchFamily="34" charset="0"/>
              </a:rPr>
              <a:pPr/>
              <a:t>7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7857C96D-2CD5-4EE8-88BF-3D4C334A1C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455EA7FB-89D8-48DB-A633-757633E48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C4DDF506-9E8B-4ADA-BB0D-EF64E666C3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16F88C2-5B07-44BB-B8B5-8C7D3F9F66C2}" type="slidenum">
              <a:rPr lang="en-US" altLang="en-US">
                <a:latin typeface="Arial" panose="020B0604020202020204" pitchFamily="34" charset="0"/>
              </a:rPr>
              <a:pPr/>
              <a:t>8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06AFE-F015-4E65-9296-77D9206D0441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89031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138A1F72-75CE-46C8-A797-2BB48E36B8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45EC2E3D-ABFB-4020-A32A-DCBD663FCB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157AA76B-964C-43A3-AE9F-771076FF0F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A2EE7B5-8B0D-4B0D-A672-6A68B7B7F311}" type="slidenum">
              <a:rPr lang="en-US" altLang="en-US">
                <a:latin typeface="Arial" panose="020B0604020202020204" pitchFamily="34" charset="0"/>
              </a:rPr>
              <a:pPr/>
              <a:t>19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06AFE-F015-4E65-9296-77D9206D0441}" type="slidenum">
              <a:rPr lang="en-US" altLang="en-US" smtClean="0"/>
              <a:pPr/>
              <a:t>22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55478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89D50A47-24E3-4E95-A3C1-C6227467A7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6A481814-C2DF-495F-A5C0-D2A40121A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C4B691CA-87BC-4218-9628-39BC292765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4DCA2DF-673F-4549-A042-4B21A4D9D0AE}" type="slidenum">
              <a:rPr lang="en-US" altLang="en-US">
                <a:latin typeface="Arial" panose="020B0604020202020204" pitchFamily="34" charset="0"/>
              </a:rPr>
              <a:pPr/>
              <a:t>27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2E4A13-916A-457F-A839-68EB05897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D43D34E-C495-4515-B722-69DD290E2C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80D040D-C66F-4125-BC45-C45E37324D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7C9C27-3865-4BE0-8FE8-51D2F1822A0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724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343888-8D15-42E5-AE2F-A8FD7B7655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534100-803E-4829-94C8-8910394FD4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D89CF2B-FD2B-44D7-869E-AA0FBA5BB0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C8EB24-D5C5-4CEB-AEC3-0F3407C4C2A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50118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F7D040C-1558-4261-8ED3-A5D7012AC9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C46B67-DAD4-4D0C-B712-8E1F89331D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6971E6-483A-47A0-8EFC-B3457786E6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17918E-A555-41A3-B2AC-8B2CE92CC9F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11409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15B4C5-8F11-481F-8E6D-2EB09C863F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064A4A-FCA9-4868-AB68-2A20DE5EE0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059A2E-3F86-4638-8C0B-690A521EBF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831E2D-D799-48C4-9E90-F81DF01D3AF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36846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8EBF819-9771-42EE-9064-E1E50C34A1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A58D55-E917-4EBD-9581-7672BDEB75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07EDF67-96AD-4E3A-83D9-C3D2BAFE66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D9D5-2EA1-44E7-8DE8-9198A2F6CF1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34724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014A72D-95CB-432E-9EE9-ADA58D1EE8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763054D-0115-488E-BA76-24285B35E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D0AB30B-5F1B-4F34-A9D8-1BB2DEF9DE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3A6904-B9C7-442C-A848-261923E1AF7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411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44C3805-130D-4AB8-A4B8-FF0B3B9F35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B0E5EAD-8E22-429A-B8FA-6202D9F6C3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AED7932-1FB7-4E9C-84E5-179996877C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BF704A-575C-4729-A193-B500FCCB47E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11979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248E63-C911-4650-BA0A-5C67B07E63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B3893C-9168-4FA6-82F7-CB3D52C127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121F24-5721-469E-A387-8ADAFBC90B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33E94E-9070-46DA-9972-68315CCB66A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63551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87F20D-970A-4674-A84E-146E1DD831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60359B-B1AA-49D0-A31C-28CAFC4937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118096-9069-4936-973B-A14FF52AE4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931503-500C-4600-A37E-9F0926DF964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238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318C5B1-4CCA-4639-88DC-C32F177DD3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4EDD262-7102-4967-B7D7-040C76D135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EE3C9D2-AFB9-4EA9-AB54-8EEBF78A2C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159E7E-E149-457F-91B3-2C39871BA8C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6831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8F80ACB-723A-40BF-9ECF-FC38686DDC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F6237A3-52DC-4AD1-B1F2-33207D7D0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79F15F-E698-4506-B138-BB9A391E04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0B9203-725A-468D-A034-AA96813EBCE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544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E0CCB94-062A-4D57-809D-5083E8EE1B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4E61889-E211-4CA8-B93A-D11B59AEF2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>
            <a:extLst>
              <a:ext uri="{FF2B5EF4-FFF2-40B4-BE49-F238E27FC236}">
                <a16:creationId xmlns:a16="http://schemas.microsoft.com/office/drawing/2014/main" id="{FE9D0788-3D6D-484C-9124-8A93EEBBA6C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5" name="Rectangle 5">
            <a:extLst>
              <a:ext uri="{FF2B5EF4-FFF2-40B4-BE49-F238E27FC236}">
                <a16:creationId xmlns:a16="http://schemas.microsoft.com/office/drawing/2014/main" id="{97AE9B45-7A4E-46BD-9D39-1FA3A088146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6" name="Rectangle 6">
            <a:extLst>
              <a:ext uri="{FF2B5EF4-FFF2-40B4-BE49-F238E27FC236}">
                <a16:creationId xmlns:a16="http://schemas.microsoft.com/office/drawing/2014/main" id="{50A4549F-90CC-4E36-A927-5E96372AB66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fld id="{5838ABF9-3008-4F2C-827B-58984E0D42A2}" type="slidenum">
              <a:rPr lang="en-US" altLang="en-US"/>
              <a:pPr/>
              <a:t>‹#›</a:t>
            </a:fld>
            <a:endParaRPr lang="en-US" altLang="en-US" dirty="0"/>
          </a:p>
        </p:txBody>
      </p:sp>
      <p:graphicFrame>
        <p:nvGraphicFramePr>
          <p:cNvPr id="1031" name="Object 8">
            <a:extLst>
              <a:ext uri="{FF2B5EF4-FFF2-40B4-BE49-F238E27FC236}">
                <a16:creationId xmlns:a16="http://schemas.microsoft.com/office/drawing/2014/main" id="{27155A5B-36CB-4B46-9836-F4A6ACE156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10400" y="6172200"/>
          <a:ext cx="18002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13" imgW="1800476" imgH="466543" progId="">
                  <p:embed/>
                </p:oleObj>
              </mc:Choice>
              <mc:Fallback>
                <p:oleObj name="Photo Editor Photo" r:id="rId13" imgW="1800476" imgH="466543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6172200"/>
                        <a:ext cx="18002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mac.us/nimac-digital-materials-faq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louis.aph.org/catalog/CategoryInfo.aspx?cid=152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55519-524A-4C7B-AFD8-CDCB226F55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899" y="2209800"/>
            <a:ext cx="8458200" cy="1470025"/>
          </a:xfrm>
        </p:spPr>
        <p:txBody>
          <a:bodyPr/>
          <a:lstStyle/>
          <a:p>
            <a:pPr eaLnBrk="1" hangingPunct="1"/>
            <a:br>
              <a:rPr lang="es-US" altLang="en-US" sz="4000" noProof="0" dirty="0"/>
            </a:br>
            <a:r>
              <a:rPr lang="es-US" altLang="en-US" sz="4000" noProof="0" dirty="0"/>
              <a:t>El NIMAC para editoriales y proveedores: </a:t>
            </a:r>
            <a:br>
              <a:rPr lang="es-US" altLang="en-US" sz="4000" noProof="0" dirty="0"/>
            </a:br>
            <a:r>
              <a:rPr lang="es-US" altLang="en-US" sz="4000" noProof="0" dirty="0"/>
              <a:t>Información básica y cómo trabajar con el sistema</a:t>
            </a:r>
            <a:endParaRPr lang="es-US" sz="4000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4DE32-0118-4EE1-B415-E45DB77976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5105400"/>
            <a:ext cx="6096000" cy="1423555"/>
          </a:xfrm>
        </p:spPr>
        <p:txBody>
          <a:bodyPr/>
          <a:lstStyle/>
          <a:p>
            <a:pPr algn="l"/>
            <a:r>
              <a:rPr lang="es-US" sz="1800" noProof="0" dirty="0"/>
              <a:t>Liz Schaller	         Nicole Gaines	</a:t>
            </a:r>
          </a:p>
          <a:p>
            <a:pPr algn="l"/>
            <a:r>
              <a:rPr lang="es-US" sz="1800" noProof="0" dirty="0"/>
              <a:t>Gerente del NIMAC</a:t>
            </a:r>
            <a:r>
              <a:rPr lang="es-US" sz="1800" dirty="0"/>
              <a:t>      </a:t>
            </a:r>
            <a:r>
              <a:rPr lang="es-US" sz="1800" noProof="0" dirty="0"/>
              <a:t>Directora de Proyectos del NIMAC</a:t>
            </a:r>
          </a:p>
          <a:p>
            <a:pPr algn="l"/>
            <a:endParaRPr lang="es-US" sz="1800" noProof="0" dirty="0"/>
          </a:p>
          <a:p>
            <a:pPr algn="l"/>
            <a:r>
              <a:rPr lang="es-US" sz="1800" noProof="0" dirty="0"/>
              <a:t>1 de junio de 2022</a:t>
            </a:r>
            <a:endParaRPr lang="es-US" noProof="0" dirty="0"/>
          </a:p>
        </p:txBody>
      </p:sp>
      <p:pic>
        <p:nvPicPr>
          <p:cNvPr id="4" name="Picture 3" descr="Logotipo del NIMAC">
            <a:extLst>
              <a:ext uri="{FF2B5EF4-FFF2-40B4-BE49-F238E27FC236}">
                <a16:creationId xmlns:a16="http://schemas.microsoft.com/office/drawing/2014/main" id="{863D78BB-14A9-452B-B2E9-249B3E697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693" y="329045"/>
            <a:ext cx="559661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09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C5E45F0-F627-4946-9F30-19E0B16404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El seminario web de hoy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7023D-C5C2-407F-9029-0AEBC1BED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s-US" noProof="0" dirty="0"/>
              <a:t>Parte 1: PowerPoint</a:t>
            </a:r>
          </a:p>
          <a:p>
            <a:pPr lvl="1">
              <a:defRPr/>
            </a:pPr>
            <a:r>
              <a:rPr lang="es-US" sz="2400" noProof="0" dirty="0"/>
              <a:t>Información básica del NIMAC</a:t>
            </a:r>
          </a:p>
          <a:p>
            <a:pPr lvl="1">
              <a:defRPr/>
            </a:pPr>
            <a:r>
              <a:rPr lang="es-US" sz="2400" noProof="0" dirty="0"/>
              <a:t>Cuentas de editoriales</a:t>
            </a:r>
          </a:p>
          <a:p>
            <a:pPr lvl="1">
              <a:defRPr/>
            </a:pPr>
            <a:r>
              <a:rPr lang="es-US" sz="2400" noProof="0" dirty="0"/>
              <a:t>Proceso de revisión de archivos</a:t>
            </a:r>
          </a:p>
          <a:p>
            <a:pPr marL="0" indent="0">
              <a:buFontTx/>
              <a:buNone/>
              <a:defRPr/>
            </a:pPr>
            <a:r>
              <a:rPr lang="es-US" sz="2800" noProof="0" dirty="0"/>
              <a:t>Parte 2: ¡Demostración en vivo!</a:t>
            </a:r>
          </a:p>
          <a:p>
            <a:pPr lvl="1">
              <a:defRPr/>
            </a:pPr>
            <a:r>
              <a:rPr lang="es-US" sz="2400" noProof="0" dirty="0"/>
              <a:t>Crear cuentas de usuario</a:t>
            </a:r>
          </a:p>
          <a:p>
            <a:pPr lvl="1">
              <a:defRPr/>
            </a:pPr>
            <a:r>
              <a:rPr lang="es-US" sz="2400" noProof="0" dirty="0"/>
              <a:t>Administrar/cargar el inventario</a:t>
            </a:r>
          </a:p>
          <a:p>
            <a:pPr lvl="1">
              <a:defRPr/>
            </a:pPr>
            <a:r>
              <a:rPr lang="es-US" sz="2400" noProof="0" dirty="0"/>
              <a:t>Generar informes</a:t>
            </a:r>
          </a:p>
          <a:p>
            <a:pPr lvl="1">
              <a:defRPr/>
            </a:pPr>
            <a:r>
              <a:rPr lang="es-US" sz="2400" noProof="0" dirty="0"/>
              <a:t>Descargar inventario</a:t>
            </a:r>
            <a:endParaRPr lang="es-US" noProof="0" dirty="0"/>
          </a:p>
          <a:p>
            <a:pPr marL="0" indent="0">
              <a:buFontTx/>
              <a:buNone/>
              <a:defRPr/>
            </a:pPr>
            <a:endParaRPr lang="es-US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6B76A75-541D-44D9-91AA-42307CD3AA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¡Marque su calendario!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2C30D-022B-4A7B-99E4-102747E1C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s-US" sz="2800" noProof="0" dirty="0"/>
              <a:t>Para una mirada en profundidad al lado técnico de la preparación y presentación de archivos al NIMAC, por favor únase a nosotros en la segunda parte de esta serie de 2 partes:</a:t>
            </a:r>
          </a:p>
          <a:p>
            <a:pPr>
              <a:defRPr/>
            </a:pPr>
            <a:endParaRPr lang="es-US" sz="2800" noProof="0" dirty="0"/>
          </a:p>
          <a:p>
            <a:pPr marL="0" indent="0" algn="ctr">
              <a:buFontTx/>
              <a:buNone/>
              <a:defRPr/>
            </a:pPr>
            <a:r>
              <a:rPr lang="es-US" sz="2800" b="1" noProof="0" dirty="0"/>
              <a:t>Validación de archivos y entrega de archivos al NIMAC</a:t>
            </a:r>
          </a:p>
          <a:p>
            <a:pPr marL="0" indent="0" algn="ctr">
              <a:buFontTx/>
              <a:buNone/>
              <a:defRPr/>
            </a:pPr>
            <a:endParaRPr lang="es-US" sz="1200" noProof="0" dirty="0"/>
          </a:p>
          <a:p>
            <a:pPr lvl="1">
              <a:defRPr/>
            </a:pPr>
            <a:r>
              <a:rPr lang="es-US" noProof="0" dirty="0"/>
              <a:t>Lunes, 20 de junio, 2 pm hora del Este</a:t>
            </a:r>
          </a:p>
          <a:p>
            <a:pPr lvl="1">
              <a:defRPr/>
            </a:pPr>
            <a:r>
              <a:rPr lang="es-US" noProof="0" dirty="0"/>
              <a:t>Miércoles, 22 de junio, 9 am hora del Este</a:t>
            </a:r>
            <a:endParaRPr lang="es-US" sz="2800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56A9717E-D884-4B83-8EA5-20B748B1DC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NIMAC: Información básica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23821546-3372-4A53-88BF-0E3AC6CA84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El proyecto NIMAC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2F70893E-3722-4944-8B4B-A2ADCEBCF4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2900" y="1417638"/>
            <a:ext cx="8458200" cy="4724400"/>
          </a:xfrm>
        </p:spPr>
        <p:txBody>
          <a:bodyPr/>
          <a:lstStyle/>
          <a:p>
            <a:pPr lvl="1"/>
            <a:r>
              <a:rPr lang="es-US" altLang="en-US" noProof="0" dirty="0"/>
              <a:t>Creado por la ley IDEA 2004, el National Instructional Materials Access Center (NIMAC) es el repositorio nacional de archivos de origen de libros de texto y materiales de instrucción básicos para los grados escolares de K a 12.</a:t>
            </a:r>
          </a:p>
          <a:p>
            <a:pPr lvl="1"/>
            <a:r>
              <a:rPr lang="es-US" altLang="en-US" noProof="0" dirty="0"/>
              <a:t>Ofrecemos archivos NIMAS para uso en la producción de formatos accesibles para los materiales de instrucción de los grados K a 12.</a:t>
            </a:r>
          </a:p>
          <a:p>
            <a:pPr lvl="1"/>
            <a:r>
              <a:rPr lang="es-US" altLang="en-US" noProof="0" dirty="0"/>
              <a:t>Los archivos en el NIMAC no se distribuyen directamente a los estudiantes.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23821546-3372-4A53-88BF-0E3AC6CA84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21771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El proyecto NIMAC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2F70893E-3722-4944-8B4B-A2ADCEBCF4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914400"/>
            <a:ext cx="8610600" cy="4800600"/>
          </a:xfrm>
        </p:spPr>
        <p:txBody>
          <a:bodyPr/>
          <a:lstStyle/>
          <a:p>
            <a:pPr lvl="1"/>
            <a:r>
              <a:rPr lang="es-US" altLang="en-US" noProof="0" dirty="0"/>
              <a:t>El NIMAC ha estado en funcionamiento continuo desde que abrió en diciembre del 2006.</a:t>
            </a:r>
          </a:p>
          <a:p>
            <a:pPr lvl="1"/>
            <a:r>
              <a:rPr lang="es-US" altLang="en-US" noProof="0" dirty="0"/>
              <a:t>Los estados y distritos han podido requerir NIMAS en sus contratos para libros de texto desde julio del 2006.</a:t>
            </a:r>
          </a:p>
          <a:p>
            <a:pPr lvl="1"/>
            <a:r>
              <a:rPr lang="es-US" altLang="en-US" noProof="0" dirty="0"/>
              <a:t>Hasta la fecha, hemos recibido más de 69,000 conjuntos de archivos provenientes de 160 editoriales.</a:t>
            </a:r>
          </a:p>
          <a:p>
            <a:pPr lvl="1"/>
            <a:r>
              <a:rPr lang="es-US" altLang="en-US" noProof="0" dirty="0"/>
              <a:t>Se han descargado más de 46,000 archivos para uso en la producción de formatos accesibles para estudiantes con discapacidades.</a:t>
            </a:r>
          </a:p>
        </p:txBody>
      </p:sp>
    </p:spTree>
    <p:extLst>
      <p:ext uri="{BB962C8B-B14F-4D97-AF65-F5344CB8AC3E}">
        <p14:creationId xmlns:p14="http://schemas.microsoft.com/office/powerpoint/2010/main" val="2618822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5C2F1BBE-9793-4D88-8D80-44BE81931E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214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Los estados y el NIMAC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AB28C312-E399-49A9-B85F-410528EB83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028700"/>
            <a:ext cx="8534400" cy="4800600"/>
          </a:xfrm>
        </p:spPr>
        <p:txBody>
          <a:bodyPr/>
          <a:lstStyle/>
          <a:p>
            <a:r>
              <a:rPr lang="es-US" altLang="en-US" sz="2600" noProof="0" dirty="0"/>
              <a:t>IDEA no exige que los estados trabajen con el NIMAC, pero los 50 estados (y los seis territorios admisibles y el Departamento de Defensa) han optado por hacerlo.</a:t>
            </a:r>
          </a:p>
          <a:p>
            <a:r>
              <a:rPr lang="es-US" altLang="en-US" sz="2600" noProof="0" dirty="0"/>
              <a:t>Los estados que coordinan con el NIMAC se comprometen a:</a:t>
            </a:r>
          </a:p>
          <a:p>
            <a:pPr lvl="1"/>
            <a:r>
              <a:rPr lang="es-US" altLang="en-US" sz="2600" noProof="0" dirty="0"/>
              <a:t>Requerir NIMAS a las editoriales en sus contratos de adopción de libros de texto.</a:t>
            </a:r>
          </a:p>
          <a:p>
            <a:pPr lvl="1"/>
            <a:r>
              <a:rPr lang="es-US" altLang="en-US" sz="2600" noProof="0" dirty="0"/>
              <a:t>Acatar los requisitos de admisibilidad de IDEA y las leyes de derechos de autor en el uso de archivos NIMAS</a:t>
            </a:r>
            <a:r>
              <a:rPr lang="es-US" altLang="en-US" sz="2600" dirty="0"/>
              <a:t>.</a:t>
            </a:r>
            <a:endParaRPr lang="es-US" altLang="en-US" sz="2600" noProof="0" dirty="0"/>
          </a:p>
          <a:p>
            <a:pPr lvl="1"/>
            <a:r>
              <a:rPr lang="es-US" altLang="en-US" sz="2600" noProof="0" dirty="0"/>
              <a:t>Designar y administrar a un número pequeño de Usuarios Autorizados para su estado.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26B3DDFF-4D2C-4666-A0E6-5B3722FDF3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1981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Cóm</a:t>
            </a:r>
            <a:r>
              <a:rPr lang="es-US" altLang="en-US" dirty="0"/>
              <a:t>o trabaja el</a:t>
            </a:r>
            <a:r>
              <a:rPr lang="es-US" altLang="en-US" noProof="0" dirty="0"/>
              <a:t> NIMAC con los estados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E7728D97-3B26-478A-9E55-8BB8986C4A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417638"/>
            <a:ext cx="8534400" cy="4906962"/>
          </a:xfrm>
        </p:spPr>
        <p:txBody>
          <a:bodyPr/>
          <a:lstStyle/>
          <a:p>
            <a:r>
              <a:rPr lang="es-US" altLang="en-US" sz="2700" noProof="0" dirty="0"/>
              <a:t>El acceso al NIMAC es centralizado.</a:t>
            </a:r>
          </a:p>
          <a:p>
            <a:r>
              <a:rPr lang="es-US" altLang="en-US" sz="2700" noProof="0" dirty="0"/>
              <a:t>Cada estado que coordina con el NIMAC nombra a un Coordinador Estatal para el NIMAC en el departamento de educación del estado.</a:t>
            </a:r>
          </a:p>
          <a:p>
            <a:r>
              <a:rPr lang="es-US" altLang="en-US" sz="2700" noProof="0" dirty="0"/>
              <a:t>Esta persona es responsable de designar y administrar a los Usuarios Autorizados (AU) que pueden tener acceso al repositorio y descargar archivos.</a:t>
            </a:r>
          </a:p>
          <a:p>
            <a:r>
              <a:rPr lang="es-US" altLang="en-US" sz="2700" noProof="0" dirty="0"/>
              <a:t>Los AU también pueden asignar archivos para descarga a los Productores de Medios Accesibles inscritos que trabajan en nombre del estado.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B937C74C-51FF-4944-A71A-947F04E211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0886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Admisibilidad para NIMAS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C452CEB9-F177-4D88-A66A-0E7C22D5A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75519"/>
            <a:ext cx="8534400" cy="4906962"/>
          </a:xfrm>
        </p:spPr>
        <p:txBody>
          <a:bodyPr/>
          <a:lstStyle/>
          <a:p>
            <a:pPr lvl="1">
              <a:defRPr/>
            </a:pPr>
            <a:r>
              <a:rPr lang="es-US" altLang="en-US" sz="2700" noProof="0" dirty="0"/>
              <a:t>IDEA 2004 define los requisitos de admisibilidad para recibir los materiales producidos en NIMAS.</a:t>
            </a:r>
          </a:p>
          <a:p>
            <a:pPr lvl="1">
              <a:defRPr/>
            </a:pPr>
            <a:r>
              <a:rPr lang="es-US" altLang="en-US" sz="2700" noProof="0" dirty="0"/>
              <a:t>Estos materiales solo se pueden destinar a estudiantes de la escuela primaria y secundaria que tienen:</a:t>
            </a:r>
          </a:p>
          <a:p>
            <a:pPr lvl="2">
              <a:defRPr/>
            </a:pPr>
            <a:r>
              <a:rPr lang="es-US" altLang="en-US" sz="2300" noProof="0" dirty="0"/>
              <a:t>Una discapacidad admisible según los lineamientos de admisibilidad del National Library Service for the Blind and Print Disabled (NLS)</a:t>
            </a:r>
          </a:p>
          <a:p>
            <a:pPr lvl="2">
              <a:defRPr/>
            </a:pPr>
            <a:r>
              <a:rPr lang="es-US" altLang="en-US" sz="2300" noProof="0" dirty="0"/>
              <a:t>Un Programa de Educación Individualizada (IEP)</a:t>
            </a:r>
          </a:p>
          <a:p>
            <a:pPr lvl="1">
              <a:defRPr/>
            </a:pPr>
            <a:r>
              <a:rPr lang="es-US" altLang="en-US" sz="2700" noProof="0" dirty="0"/>
              <a:t>El NIMAC no participa en la determinación de la admisibilidad de estudiantes individuales: esto es responsabilidad del distrito escolar del estudiante.</a:t>
            </a:r>
            <a:endParaRPr lang="es-US" altLang="en-US" noProof="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7FDABCAB-5781-4FDC-BD9B-A9104641B3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La Especificación NIMAS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842C36AC-304B-4CF8-9891-A9EA711D4D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534400" cy="4724400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s-US" altLang="en-US" noProof="0" dirty="0"/>
              <a:t>NIMAS es el National Instructional Materials Accessibility Standard (Estándar Nacional de Accesibilidad de los Materiales de Instrucción).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US" altLang="en-US" noProof="0" dirty="0"/>
              <a:t>Un formato de archivo de origen en XML basado en el estándar DAISY.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US" altLang="en-US" noProof="0" dirty="0"/>
              <a:t>Diseñado para uso en la producción de formatos como braille, DAISY, EPUB y letra agrandada.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US" altLang="en-US" noProof="0" dirty="0"/>
              <a:t>No está destinado para distribución directa a los estudiantes.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US" altLang="en-US" noProof="0" dirty="0"/>
              <a:t>NIMAS es el único formato que recibimos.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7FDABCAB-5781-4FDC-BD9B-A9104641B3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Cambios al Estándar NIMAS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842C36AC-304B-4CF8-9891-A9EA711D4D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s-US" altLang="en-US" dirty="0"/>
              <a:t>Al ser un formato que está definido en los reglamentos de IDEA 2004, la especificación misma solo se puede actualizar mediante un acto legislativo o normativo.</a:t>
            </a:r>
            <a:endParaRPr lang="es-US" altLang="en-US" noProof="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s-US" altLang="en-US" noProof="0" dirty="0"/>
              <a:t>El NIMAC no puede realizar cambios en la especificación ni ampliar los formatos que podemos recibir.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US" altLang="en-US" noProof="0" dirty="0"/>
              <a:t>Sin embargo, cuando se reautorice IDEA 2004 (esto lleva muchos años de retraso), habrá una oportunidad de realizar cambios.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s-US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813957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784A9CE6-79AB-45C7-82A8-6FE141C67F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sz="4000" dirty="0"/>
              <a:t>Materiales dentro del alcance para NIMAS</a:t>
            </a:r>
            <a:endParaRPr lang="es-US" altLang="en-US" sz="4000" noProof="0" dirty="0"/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92BC0993-7C8A-49AE-8024-68C6FD1BD7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059362"/>
          </a:xfrm>
        </p:spPr>
        <p:txBody>
          <a:bodyPr/>
          <a:lstStyle/>
          <a:p>
            <a:r>
              <a:rPr lang="es-US" sz="2800" noProof="0" dirty="0"/>
              <a:t>Bajo IDEA, el NIMAS se usa para recibir:</a:t>
            </a:r>
          </a:p>
          <a:p>
            <a:pPr lvl="1"/>
            <a:r>
              <a:rPr lang="es-US" noProof="0" dirty="0"/>
              <a:t>“libros de texto impresos y materiales básicos impresos relacionados que</a:t>
            </a:r>
          </a:p>
          <a:p>
            <a:pPr lvl="1"/>
            <a:r>
              <a:rPr lang="es-US" dirty="0"/>
              <a:t>s</a:t>
            </a:r>
            <a:r>
              <a:rPr lang="es-US" noProof="0" dirty="0"/>
              <a:t>e redactan y publican principalmente para uso en la educación escolar primaria y secundaria y</a:t>
            </a:r>
          </a:p>
          <a:p>
            <a:pPr lvl="1"/>
            <a:r>
              <a:rPr lang="es-US" noProof="0" dirty="0"/>
              <a:t>son requeridos por una agencia de educación del estado (SEA) o una agencia local de educación (LEA)</a:t>
            </a:r>
          </a:p>
          <a:p>
            <a:pPr lvl="1"/>
            <a:r>
              <a:rPr lang="es-US" noProof="0" dirty="0"/>
              <a:t>para uso por los estudiantes en el salón de clase”.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D89BB-2135-425D-B51E-00DD12BA9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noProof="0" dirty="0"/>
              <a:t>Gama de materiales que se reciben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DF991-788F-4EDA-807D-A19DF5049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US" altLang="en-US" noProof="0" dirty="0"/>
              <a:t>Ni OSEP ni el NIMAC imponen una definición de materiales “básicos”.</a:t>
            </a:r>
          </a:p>
          <a:p>
            <a:pPr lvl="1"/>
            <a:r>
              <a:rPr lang="es-US" altLang="en-US" noProof="0" dirty="0"/>
              <a:t>El NIMAC acepta una gama de materiales para uso por los estudiantes, entre ellos:</a:t>
            </a:r>
          </a:p>
          <a:p>
            <a:pPr lvl="2"/>
            <a:r>
              <a:rPr lang="es-US" altLang="en-US" noProof="0" dirty="0"/>
              <a:t>Libros de texto</a:t>
            </a:r>
          </a:p>
          <a:p>
            <a:pPr lvl="2"/>
            <a:r>
              <a:rPr lang="es-US" altLang="en-US" noProof="0" dirty="0"/>
              <a:t>Cuadernos de trabajo</a:t>
            </a:r>
          </a:p>
          <a:p>
            <a:pPr lvl="2"/>
            <a:r>
              <a:rPr lang="es-US" altLang="en-US" noProof="0" dirty="0"/>
              <a:t>Lecturas complementarias</a:t>
            </a:r>
          </a:p>
          <a:p>
            <a:pPr lvl="2"/>
            <a:r>
              <a:rPr lang="es-US" altLang="en-US" noProof="0" dirty="0"/>
              <a:t>Materiales auxiliares (</a:t>
            </a:r>
            <a:r>
              <a:rPr lang="es-US" altLang="en-US" dirty="0"/>
              <a:t>por ej., hojas maestras para actividades</a:t>
            </a:r>
            <a:r>
              <a:rPr lang="es-US" altLang="en-US" noProof="0" dirty="0"/>
              <a:t>). </a:t>
            </a:r>
          </a:p>
          <a:p>
            <a:endParaRPr lang="es-US" noProof="0" dirty="0"/>
          </a:p>
        </p:txBody>
      </p:sp>
    </p:spTree>
    <p:extLst>
      <p:ext uri="{BB962C8B-B14F-4D97-AF65-F5344CB8AC3E}">
        <p14:creationId xmlns:p14="http://schemas.microsoft.com/office/powerpoint/2010/main" val="2979798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784A9CE6-79AB-45C7-82A8-6FE141C67F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610600" cy="1143000"/>
          </a:xfrm>
        </p:spPr>
        <p:txBody>
          <a:bodyPr/>
          <a:lstStyle/>
          <a:p>
            <a:r>
              <a:rPr lang="es-US" altLang="en-US" noProof="0" dirty="0"/>
              <a:t>Materiales exonerados de NIMAS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92BC0993-7C8A-49AE-8024-68C6FD1BD7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/>
          <a:lstStyle/>
          <a:p>
            <a:pPr lvl="1"/>
            <a:r>
              <a:rPr lang="es-US" altLang="en-US" sz="3200" noProof="0" dirty="0"/>
              <a:t>Los materiales que el NIMAC por lo general no recibe incluyen:</a:t>
            </a:r>
          </a:p>
          <a:p>
            <a:pPr lvl="2"/>
            <a:r>
              <a:rPr lang="es-US" altLang="en-US" sz="2800" noProof="0" dirty="0"/>
              <a:t>Libros de venta comercial</a:t>
            </a:r>
          </a:p>
          <a:p>
            <a:pPr lvl="2"/>
            <a:r>
              <a:rPr lang="es-US" altLang="en-US" sz="2800" noProof="0" dirty="0"/>
              <a:t>Libros de texto universitarios</a:t>
            </a:r>
          </a:p>
          <a:p>
            <a:pPr lvl="2"/>
            <a:r>
              <a:rPr lang="es-US" altLang="en-US" sz="2800" noProof="0" dirty="0"/>
              <a:t>Libros de consulta/referencia</a:t>
            </a:r>
          </a:p>
          <a:p>
            <a:pPr lvl="2"/>
            <a:r>
              <a:rPr lang="es-US" altLang="en-US" sz="2800" noProof="0" dirty="0"/>
              <a:t>Materiales publicados antes del 2006</a:t>
            </a:r>
          </a:p>
          <a:p>
            <a:pPr lvl="2"/>
            <a:r>
              <a:rPr lang="es-US" altLang="en-US" sz="2800" noProof="0" dirty="0"/>
              <a:t>Ediciones para maestros o materiales auxiliares para uso exclusivo del maestro</a:t>
            </a:r>
          </a:p>
        </p:txBody>
      </p:sp>
    </p:spTree>
    <p:extLst>
      <p:ext uri="{BB962C8B-B14F-4D97-AF65-F5344CB8AC3E}">
        <p14:creationId xmlns:p14="http://schemas.microsoft.com/office/powerpoint/2010/main" val="2336118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ED35AABD-4D13-46D2-9EC5-F306E69218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“Aviso de Interpretación”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A75DBDC5-389E-40E4-9F56-8EA51B5888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143000"/>
            <a:ext cx="8229600" cy="5105400"/>
          </a:xfrm>
        </p:spPr>
        <p:txBody>
          <a:bodyPr/>
          <a:lstStyle/>
          <a:p>
            <a:pPr eaLnBrk="1" hangingPunct="1"/>
            <a:r>
              <a:rPr lang="es-US" altLang="en-US" sz="2800" noProof="0" dirty="0"/>
              <a:t>En mayo del 2020, el Departamento de Educación de EE. UU. (OSERS/OSEP) publicó un Aviso de Interpretación que aclaraba que la definición de “materiales de instrucción impresos” en IDEA incluye los materiales de instrucción digitales.</a:t>
            </a:r>
          </a:p>
          <a:p>
            <a:pPr eaLnBrk="1" hangingPunct="1"/>
            <a:r>
              <a:rPr lang="es-US" altLang="en-US" sz="2800" noProof="0" dirty="0"/>
              <a:t>Ahora podemos aceptar archivos para materiales digitales si el contenido se puede suministrar en formato NIMAS.</a:t>
            </a:r>
          </a:p>
          <a:p>
            <a:pPr eaLnBrk="1" hangingPunct="1"/>
            <a:r>
              <a:rPr lang="es-US" altLang="en-US" sz="2800" noProof="0" dirty="0"/>
              <a:t>El formato de archivo NIMAS, diseñado para captar el contenido estático de los libros impresos, no ha cambiado.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20F07A07-1F54-43E2-A276-6E7EFDE35B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US" altLang="en-US" sz="4000" noProof="0" dirty="0"/>
              <a:t>Materiales digitales y NIMAS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743F9089-FFC7-45B0-823A-015B49F4A5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838200"/>
            <a:ext cx="8610600" cy="4648200"/>
          </a:xfrm>
        </p:spPr>
        <p:txBody>
          <a:bodyPr/>
          <a:lstStyle/>
          <a:p>
            <a:pPr eaLnBrk="1" hangingPunct="1"/>
            <a:r>
              <a:rPr lang="es-US" altLang="en-US" sz="2700" noProof="0" dirty="0"/>
              <a:t>Los materiales digitales compuestos principalmente de imágenes y textos estáticos (y que tienen un ISBN único) en general se pueden convertir a NIMAS.</a:t>
            </a:r>
          </a:p>
          <a:p>
            <a:pPr eaLnBrk="1" hangingPunct="1"/>
            <a:r>
              <a:rPr lang="es-US" altLang="en-US" sz="2700" noProof="0" dirty="0"/>
              <a:t>Los productos digitales interactivos (por ej., juegos, software, videos) no son adecuados para NIMAS.</a:t>
            </a:r>
          </a:p>
          <a:p>
            <a:pPr eaLnBrk="1" hangingPunct="1"/>
            <a:r>
              <a:rPr lang="es-US" altLang="en-US" sz="2700" noProof="0" dirty="0"/>
              <a:t>El Aviso de Interpretación también indica que los materiales digitales que cumplen </a:t>
            </a:r>
            <a:r>
              <a:rPr lang="es-US" altLang="en-US" sz="2700" dirty="0"/>
              <a:t>estándares </a:t>
            </a:r>
            <a:r>
              <a:rPr lang="es-US" altLang="en-US" sz="2700" noProof="0" dirty="0"/>
              <a:t>de accesibilidad establecidos (WCAG 2.0 AA) están exonerados de NIMAS.</a:t>
            </a:r>
          </a:p>
          <a:p>
            <a:pPr eaLnBrk="1" hangingPunct="1"/>
            <a:r>
              <a:rPr lang="es-US" altLang="en-US" sz="2700" noProof="0" dirty="0"/>
              <a:t>Para obtener más información, vea nuestras </a:t>
            </a:r>
            <a:r>
              <a:rPr lang="es-US" altLang="en-US" sz="2700" noProof="0" dirty="0">
                <a:hlinkClick r:id="rId2"/>
              </a:rPr>
              <a:t>Preguntas frecuentes sobre NIMAS y los materiales digitales</a:t>
            </a:r>
            <a:r>
              <a:rPr lang="es-US" altLang="en-US" sz="2700" noProof="0" dirty="0"/>
              <a:t>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2AAD9-4172-40FA-87BF-AB74A1A99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1143000"/>
          </a:xfrm>
        </p:spPr>
        <p:txBody>
          <a:bodyPr/>
          <a:lstStyle/>
          <a:p>
            <a:r>
              <a:rPr lang="es-US" sz="4000" noProof="0" dirty="0"/>
              <a:t>Investigación sobre los materiales de instrucción digitales y la accesibilidad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11106-FD83-4F6E-8CEC-598E6341A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25963"/>
          </a:xfrm>
        </p:spPr>
        <p:txBody>
          <a:bodyPr/>
          <a:lstStyle/>
          <a:p>
            <a:r>
              <a:rPr lang="es-US" sz="2800" noProof="0" dirty="0"/>
              <a:t>Actualmente estamos trabajando con una investigadora independiente, la Dra. Penny Rosenblum, para investigar el estado de accesibilidad de los materiales de instrucción digitales para los grados K a 12 y explorar las necesidades de asistencia técnica en torno a proveer NIMAS para estos materiales. </a:t>
            </a:r>
          </a:p>
          <a:p>
            <a:r>
              <a:rPr lang="es-US" sz="2800" noProof="0" dirty="0"/>
              <a:t>¡Nos encantaría saber si le interesa este estudio!</a:t>
            </a:r>
          </a:p>
          <a:p>
            <a:r>
              <a:rPr lang="es-US" sz="2800" noProof="0" dirty="0"/>
              <a:t>Si está dispuesto/a a participar en una entrevista de una hora o un </a:t>
            </a:r>
            <a:r>
              <a:rPr lang="es-US" sz="2800" i="1" noProof="0" dirty="0"/>
              <a:t>focus group</a:t>
            </a:r>
            <a:r>
              <a:rPr lang="es-US" sz="2800" noProof="0" dirty="0"/>
              <a:t>, contáctenos en </a:t>
            </a:r>
            <a:r>
              <a:rPr lang="es-US" sz="2800" noProof="0" dirty="0">
                <a:hlinkClick r:id="rId2"/>
              </a:rPr>
              <a:t>nimac@aph.org</a:t>
            </a:r>
            <a:r>
              <a:rPr lang="es-US" sz="2800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39156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784A9CE6-79AB-45C7-82A8-6FE141C67F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/>
          <a:lstStyle/>
          <a:p>
            <a:r>
              <a:rPr lang="es-US" altLang="en-US" noProof="0" dirty="0"/>
              <a:t>Solicitudes del NIMAC </a:t>
            </a:r>
            <a:br>
              <a:rPr lang="es-US" altLang="en-US" noProof="0" dirty="0"/>
            </a:br>
            <a:r>
              <a:rPr lang="es-US" altLang="en-US" noProof="0" dirty="0"/>
              <a:t>a las editoriales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92BC0993-7C8A-49AE-8024-68C6FD1BD7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417638"/>
            <a:ext cx="8534400" cy="5165724"/>
          </a:xfrm>
        </p:spPr>
        <p:txBody>
          <a:bodyPr/>
          <a:lstStyle/>
          <a:p>
            <a:r>
              <a:rPr lang="es-US" altLang="en-US" sz="2600" noProof="0" dirty="0"/>
              <a:t>El mecanismo para requerir NIMAS es el contrato para el libro de texto.</a:t>
            </a:r>
          </a:p>
          <a:p>
            <a:r>
              <a:rPr lang="es-US" altLang="en-US" sz="2600" noProof="0" dirty="0"/>
              <a:t>Sin embargo, dado que hay unos 13,800 distritos escolares en los EE. UU., estas disposiciones no siempre se incluyen en los contratos con los distritos.</a:t>
            </a:r>
          </a:p>
          <a:p>
            <a:r>
              <a:rPr lang="es-US" altLang="en-US" sz="2600" noProof="0" dirty="0"/>
              <a:t>El NIMAC se comunicará con las editoriales para solicitar un archivo cuando existe una necesidad de braille u otro formato accesible para un estudiante admisible.</a:t>
            </a:r>
          </a:p>
          <a:p>
            <a:r>
              <a:rPr lang="es-US" altLang="en-US" sz="2600" noProof="0" dirty="0"/>
              <a:t>Valoramos mucho la asistencia y el apoyo de las editoriales a los estudiantes en respuesta a estas solicitudes.</a:t>
            </a:r>
          </a:p>
        </p:txBody>
      </p:sp>
    </p:spTree>
    <p:extLst>
      <p:ext uri="{BB962C8B-B14F-4D97-AF65-F5344CB8AC3E}">
        <p14:creationId xmlns:p14="http://schemas.microsoft.com/office/powerpoint/2010/main" val="3368390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8235FAF5-C6E6-440B-B277-2C4FC16F2A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2413"/>
            <a:ext cx="8229600" cy="1143000"/>
          </a:xfrm>
        </p:spPr>
        <p:txBody>
          <a:bodyPr/>
          <a:lstStyle/>
          <a:p>
            <a:r>
              <a:rPr lang="es-US" altLang="en-US" sz="4000" noProof="0" dirty="0"/>
              <a:t>Conectar a los clientes con formatos accesibles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F5103AE6-C347-4DD4-888E-B4EEE4F00A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1488" y="1716088"/>
            <a:ext cx="8229600" cy="4906962"/>
          </a:xfrm>
        </p:spPr>
        <p:txBody>
          <a:bodyPr/>
          <a:lstStyle/>
          <a:p>
            <a:r>
              <a:rPr lang="es-US" altLang="en-US" noProof="0" dirty="0"/>
              <a:t>Si está ayudando a sus clientes a encontrar formatos accesibles para sus materiales, el mejor recurso es la </a:t>
            </a:r>
            <a:r>
              <a:rPr lang="es-US" altLang="en-US" noProof="0" dirty="0">
                <a:hlinkClick r:id="rId3"/>
              </a:rPr>
              <a:t>Base de Datos de Materiales Accesibles Louis</a:t>
            </a:r>
            <a:r>
              <a:rPr lang="es-US" altLang="en-US" noProof="0" dirty="0"/>
              <a:t>.</a:t>
            </a:r>
            <a:endParaRPr lang="es-US" altLang="en-US" sz="2000" noProof="0" dirty="0"/>
          </a:p>
          <a:p>
            <a:r>
              <a:rPr lang="es-US" altLang="en-US" dirty="0"/>
              <a:t>También ayudaremos con todo gusto a sus clientes a encontrar materiales o a conectarlos con recursos en su estado.</a:t>
            </a:r>
            <a:endParaRPr lang="es-US" altLang="en-US" noProof="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022E63E3-8206-4C8E-97FA-E371955928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09800"/>
            <a:ext cx="8229600" cy="1600200"/>
          </a:xfrm>
        </p:spPr>
        <p:txBody>
          <a:bodyPr/>
          <a:lstStyle/>
          <a:p>
            <a:r>
              <a:rPr lang="es-US" altLang="en-US" noProof="0" dirty="0"/>
              <a:t>Cuentas de las editoriales y el proceso de revisión de archivos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198DB536-A72E-4270-A40E-51F2CE836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Cuentas de las editoriales</a:t>
            </a:r>
          </a:p>
        </p:txBody>
      </p:sp>
      <p:sp>
        <p:nvSpPr>
          <p:cNvPr id="28675" name="Content Placeholder 3">
            <a:extLst>
              <a:ext uri="{FF2B5EF4-FFF2-40B4-BE49-F238E27FC236}">
                <a16:creationId xmlns:a16="http://schemas.microsoft.com/office/drawing/2014/main" id="{6B230C45-1E00-4B76-940D-CC68796AD7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5429" y="914400"/>
            <a:ext cx="8534400" cy="5029200"/>
          </a:xfrm>
        </p:spPr>
        <p:txBody>
          <a:bodyPr/>
          <a:lstStyle/>
          <a:p>
            <a:r>
              <a:rPr lang="es-US" altLang="en-US" sz="3100" noProof="0" dirty="0"/>
              <a:t>Las cuentas están a disposición de las editoriales para permitirles:</a:t>
            </a:r>
          </a:p>
          <a:p>
            <a:pPr lvl="1"/>
            <a:r>
              <a:rPr lang="es-US" altLang="en-US" sz="2700" noProof="0" dirty="0"/>
              <a:t>Cargar los archivos más pequeños directamente al sistema del NIMAC (hasta 250 MB).</a:t>
            </a:r>
          </a:p>
          <a:p>
            <a:pPr lvl="1"/>
            <a:r>
              <a:rPr lang="es-US" altLang="en-US" sz="2700" noProof="0" dirty="0"/>
              <a:t>Buscar, ver o descargar su inventario.</a:t>
            </a:r>
          </a:p>
          <a:p>
            <a:pPr lvl="1"/>
            <a:r>
              <a:rPr lang="es-US" altLang="en-US" sz="2700" noProof="0" dirty="0"/>
              <a:t>Exportar informes de inventario.</a:t>
            </a:r>
          </a:p>
          <a:p>
            <a:pPr lvl="1"/>
            <a:r>
              <a:rPr lang="es-US" altLang="en-US" sz="2700" noProof="0" dirty="0"/>
              <a:t>Crear cuentas adicionales para proveedores u otros en su compañía.</a:t>
            </a:r>
          </a:p>
          <a:p>
            <a:pPr lvl="1"/>
            <a:r>
              <a:rPr lang="es-US" altLang="en-US" sz="2700" noProof="0" dirty="0"/>
              <a:t>Descargar el Asistente de Validación del NIMAC.</a:t>
            </a:r>
          </a:p>
          <a:p>
            <a:pPr lvl="1"/>
            <a:r>
              <a:rPr lang="es-US" altLang="en-US" sz="2700" dirty="0"/>
              <a:t>Generar metadatos OPF formateados correctamente usando la herramienta para conversión de Excel a OPF.</a:t>
            </a:r>
            <a:endParaRPr lang="es-US" altLang="en-US" sz="2700" noProof="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6BEEA083-E62D-4A94-A669-40EDC43791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s-US" altLang="en-US" noProof="0" dirty="0"/>
              <a:t>Revisi</a:t>
            </a:r>
            <a:r>
              <a:rPr lang="es-US" altLang="en-US" dirty="0"/>
              <a:t>ón y certificación de archivos</a:t>
            </a:r>
            <a:endParaRPr lang="es-US" altLang="en-US" noProof="0" dirty="0"/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6B5ED0A4-DD09-43D2-94D8-575FF0B418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534400" cy="5135562"/>
          </a:xfrm>
        </p:spPr>
        <p:txBody>
          <a:bodyPr/>
          <a:lstStyle/>
          <a:p>
            <a:r>
              <a:rPr lang="es-US" altLang="en-US" sz="2600" noProof="0" dirty="0"/>
              <a:t>Para ser aceptados en el NIMAC, los archivos deben pasar la validación automatizada (al cargarlos) y una revisión manual de calidad de los archivos y los metadatos realizada por el personal del NIMAC.</a:t>
            </a:r>
          </a:p>
          <a:p>
            <a:r>
              <a:rPr lang="es-US" altLang="en-US" sz="2600" noProof="0" dirty="0"/>
              <a:t>Cuando los archivos se certifican, el “superusuario” de la editorial recibe un correo electrónico con el número del certificado digital.</a:t>
            </a:r>
          </a:p>
          <a:p>
            <a:r>
              <a:rPr lang="es-US" altLang="en-US" sz="2600" dirty="0"/>
              <a:t>La editorial t</a:t>
            </a:r>
            <a:r>
              <a:rPr lang="es-US" altLang="en-US" sz="2600" noProof="0" dirty="0"/>
              <a:t>ambién puede agregar hasta tres direcciones de correo electrónico adicionales para que reciban estos correos electrónicos.</a:t>
            </a:r>
          </a:p>
          <a:p>
            <a:r>
              <a:rPr lang="es-US" altLang="en-US" sz="2600" dirty="0"/>
              <a:t>También tiene acceso a estos números en el registro completo o en su informe de inventario</a:t>
            </a:r>
            <a:r>
              <a:rPr lang="es-US" altLang="en-US" sz="2600" noProof="0" dirty="0"/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63783B00-A4FC-4497-8680-76653B65BD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214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Revisiones de archivos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D1DBD912-1163-4446-AACE-8EC737E2A7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074737"/>
            <a:ext cx="8534400" cy="4708525"/>
          </a:xfrm>
        </p:spPr>
        <p:txBody>
          <a:bodyPr/>
          <a:lstStyle/>
          <a:p>
            <a:r>
              <a:rPr lang="es-US" altLang="en-US" sz="2800" noProof="0" dirty="0"/>
              <a:t>El personal del NIMAC revisa los metadatos presentados con el conjunto de archivos para asegurarse de que estén correctos y completos.</a:t>
            </a:r>
          </a:p>
          <a:p>
            <a:r>
              <a:rPr lang="es-US" altLang="en-US" sz="2800" noProof="0" dirty="0"/>
              <a:t>Hay algunas revisiones adicionales del XML para verificar que algunas etiquetas requeridas estén presentes y que elementos comunes como el índice y el glosario tengan las etiquetas correctas.</a:t>
            </a:r>
          </a:p>
          <a:p>
            <a:r>
              <a:rPr lang="es-US" altLang="en-US" sz="2800" noProof="0" dirty="0"/>
              <a:t>También realizaremos una revisión rápida del texto Alt.</a:t>
            </a:r>
          </a:p>
          <a:p>
            <a:r>
              <a:rPr lang="es-US" altLang="en-US" sz="2800" noProof="0" dirty="0"/>
              <a:t>El NIMAC no recibe libros impresos y no realiza una comparación página por página para evaluar las etiquetas en el XML.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68E4DBEE-3B0B-43E2-BDBC-50476BBD84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Comentarios sobre los archivos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9A93CD9A-C7BF-4D81-A6D1-72B07F7840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914400"/>
            <a:ext cx="8534400" cy="4708525"/>
          </a:xfrm>
        </p:spPr>
        <p:txBody>
          <a:bodyPr/>
          <a:lstStyle/>
          <a:p>
            <a:r>
              <a:rPr lang="es-US" altLang="en-US" sz="3000" noProof="0" dirty="0"/>
              <a:t>El personal del NIMAC puede hacer correcciones de los metadatos en el sistema sin requerir que los archivos se vuelvan a presentar.</a:t>
            </a:r>
          </a:p>
          <a:p>
            <a:r>
              <a:rPr lang="es-US" altLang="en-US" sz="3000" noProof="0" dirty="0"/>
              <a:t>Sin embargo, si un archivo tiene un problema en el XML o el PDF, enviaremos comentarios detallados para que el archivo se pueda corregir y volver a presentar lo más pronto posible.</a:t>
            </a:r>
          </a:p>
          <a:p>
            <a:r>
              <a:rPr lang="es-US" altLang="en-US" sz="3000" noProof="0" dirty="0"/>
              <a:t>Estos comentarios generalmente se enviarán a la persona que entregó o cargó el archivo.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6BD0C73D-7AC9-43A6-A744-9D21415075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s-US" altLang="en-US" noProof="0" dirty="0"/>
              <a:t>Tiempo de revisión de los archivos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2BD4A9BD-46FC-47C9-9426-0438C5AA0B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325562"/>
            <a:ext cx="8686800" cy="5257800"/>
          </a:xfrm>
        </p:spPr>
        <p:txBody>
          <a:bodyPr/>
          <a:lstStyle/>
          <a:p>
            <a:r>
              <a:rPr lang="es-US" altLang="en-US" noProof="0" dirty="0"/>
              <a:t>El tiempo que toma revisar y certificar una entrega varía según el número de archivos recibidos en un momento dado y el número de archivos en la cola de revisión.</a:t>
            </a:r>
          </a:p>
          <a:p>
            <a:r>
              <a:rPr lang="es-US" altLang="en-US" dirty="0"/>
              <a:t>En épocas de pocas entregas, un archivo se podría certificar el día en que se carga al sistema.</a:t>
            </a:r>
            <a:endParaRPr lang="es-US" altLang="en-US" noProof="0" dirty="0"/>
          </a:p>
          <a:p>
            <a:r>
              <a:rPr lang="es-US" altLang="en-US" noProof="0" dirty="0"/>
              <a:t>Si una entrega es grande o hay muchos otros archivos en la cola, podría tomar de 1 a 2 semanas o más.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56831E67-E627-4289-8EC7-B6A9E3FC2E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1129" y="103414"/>
            <a:ext cx="8534400" cy="1143000"/>
          </a:xfrm>
        </p:spPr>
        <p:txBody>
          <a:bodyPr/>
          <a:lstStyle/>
          <a:p>
            <a:r>
              <a:rPr lang="es-US" altLang="en-US" noProof="0" dirty="0"/>
              <a:t>Fechas límite para la certificación</a:t>
            </a:r>
          </a:p>
        </p:txBody>
      </p:sp>
      <p:sp>
        <p:nvSpPr>
          <p:cNvPr id="33795" name="Content Placeholder 2">
            <a:extLst>
              <a:ext uri="{FF2B5EF4-FFF2-40B4-BE49-F238E27FC236}">
                <a16:creationId xmlns:a16="http://schemas.microsoft.com/office/drawing/2014/main" id="{088CA735-2CCD-4981-9A9F-85CC3602BD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1129" y="1089818"/>
            <a:ext cx="8534400" cy="4678363"/>
          </a:xfrm>
        </p:spPr>
        <p:txBody>
          <a:bodyPr/>
          <a:lstStyle/>
          <a:p>
            <a:r>
              <a:rPr lang="es-US" altLang="en-US" sz="2800" noProof="0" dirty="0"/>
              <a:t>Por favor háganos saber en el punto de presentación del archivo si tiene una fecha límite con un cliente.</a:t>
            </a:r>
          </a:p>
          <a:p>
            <a:r>
              <a:rPr lang="es-US" altLang="en-US" sz="2800" noProof="0" dirty="0"/>
              <a:t>Los animamos a presentar los archivos por lo menos dos semanas antes de una fecha límite.</a:t>
            </a:r>
          </a:p>
          <a:p>
            <a:r>
              <a:rPr lang="es-US" altLang="en-US" sz="2800" noProof="0" dirty="0"/>
              <a:t>Esto ayuda a asegurarse de que, si hay problemas, su proveedor tendrá tiempo para realizar las correcciones necesarias.</a:t>
            </a:r>
          </a:p>
          <a:p>
            <a:r>
              <a:rPr lang="es-US" altLang="en-US" sz="2800" noProof="0" dirty="0"/>
              <a:t>Los archivos se suelen certificar en el orden en que se reciben, pero con gusto priorizaremos los archivos para ayudar a una editorial a cumplir con una fecha límite.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n de la página de inicio del NIMAC">
            <a:extLst>
              <a:ext uri="{FF2B5EF4-FFF2-40B4-BE49-F238E27FC236}">
                <a16:creationId xmlns:a16="http://schemas.microsoft.com/office/drawing/2014/main" id="{B7EEEF61-E2F6-4C92-A8D8-9A5F93DBD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9144000" cy="419843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3606BAD-37D3-4D0B-839D-9362EF01A5F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-US" noProof="0" dirty="0"/>
              <a:t>Página de inicio del NIMAC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188DA844-57AB-4100-A2E9-F0E66B21E8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r>
              <a:rPr lang="es-US" altLang="en-US" noProof="0" dirty="0"/>
              <a:t>Demostración en vivo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E23F4B78-2725-42B9-B14D-3A303DF74D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US" altLang="en-US" noProof="0" dirty="0"/>
              <a:t>¿Preguntas?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0B92069A-7E2B-400C-8039-D7646783A1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s-US" altLang="en-US" sz="2800" noProof="0" dirty="0"/>
              <a:t>Si tiene preguntas acerca del estado de los archivos en el sistema del NIMAC, los comentarios proporcionados por nuestro personal o cualquier otra cosa, no dude en contactarnos:</a:t>
            </a:r>
          </a:p>
          <a:p>
            <a:pPr marL="0" indent="0">
              <a:buNone/>
            </a:pPr>
            <a:r>
              <a:rPr lang="es-US" altLang="en-US" sz="2800" noProof="0" dirty="0"/>
              <a:t> </a:t>
            </a:r>
          </a:p>
          <a:p>
            <a:pPr algn="ctr">
              <a:buFontTx/>
              <a:buNone/>
            </a:pPr>
            <a:r>
              <a:rPr lang="es-US" altLang="en-US" sz="2800" noProof="0" dirty="0">
                <a:hlinkClick r:id="rId2"/>
              </a:rPr>
              <a:t>nimac@aph.org</a:t>
            </a:r>
            <a:r>
              <a:rPr lang="es-US" altLang="en-US" sz="2800" noProof="0" dirty="0"/>
              <a:t>  </a:t>
            </a:r>
          </a:p>
          <a:p>
            <a:pPr algn="ctr">
              <a:buFontTx/>
              <a:buNone/>
            </a:pPr>
            <a:r>
              <a:rPr lang="es-US" altLang="en-US" sz="2800" noProof="0" dirty="0"/>
              <a:t>877-526-4622</a:t>
            </a:r>
          </a:p>
          <a:p>
            <a:pPr>
              <a:buFontTx/>
              <a:buNone/>
            </a:pPr>
            <a:r>
              <a:rPr lang="es-US" altLang="en-US" sz="1400" noProof="0" dirty="0">
                <a:solidFill>
                  <a:srgbClr val="000099"/>
                </a:solidFill>
              </a:rPr>
              <a:t>	</a:t>
            </a:r>
            <a:r>
              <a:rPr lang="es-PE" altLang="en-US" sz="1400" noProof="0" dirty="0">
                <a:solidFill>
                  <a:srgbClr val="000099"/>
                </a:solidFill>
              </a:rPr>
              <a:t>El contenido de este recurso fue desarrollado bajo una subvención del Departamento de Educación de EE. UU., #H327E210001. Sin embargo, este contenido no representa necesariamente la política del Departamento de Educación de EE. UU., y el lector no debe suponer un respaldo del gobierno federal. Responsable del Proyecto: Rebecca Sheffield.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7929AAD-5606-4433-859D-61A3704BF5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7A877C3-A135-4470-ADC9-857DFFBC11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665C49C-4876-4D66-A699-F176130A793F}">
  <ds:schemaRefs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infopath/2007/PartnerControls"/>
    <ds:schemaRef ds:uri="38fd74c8-805e-4dcb-8927-c1278a3ad9fc"/>
    <ds:schemaRef ds:uri="5101da5b-6c2e-4d78-9a91-ac859c4bc6fa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10599</TotalTime>
  <Words>1963</Words>
  <Application>Microsoft Office PowerPoint</Application>
  <PresentationFormat>On-screen Show (4:3)</PresentationFormat>
  <Paragraphs>148</Paragraphs>
  <Slides>29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Tahoma</vt:lpstr>
      <vt:lpstr>NIMAClayout</vt:lpstr>
      <vt:lpstr>Photo Editor Photo</vt:lpstr>
      <vt:lpstr> El NIMAC para editoriales y proveedores:  Información básica y cómo trabajar con el sistema</vt:lpstr>
      <vt:lpstr>El seminario web de hoy</vt:lpstr>
      <vt:lpstr>¡Marque su calendario!</vt:lpstr>
      <vt:lpstr>NIMAC: Información básica</vt:lpstr>
      <vt:lpstr>El proyecto NIMAC</vt:lpstr>
      <vt:lpstr>El proyecto NIMAC</vt:lpstr>
      <vt:lpstr>Los estados y el NIMAC</vt:lpstr>
      <vt:lpstr>Cómo trabaja el NIMAC con los estados</vt:lpstr>
      <vt:lpstr>Admisibilidad para NIMAS</vt:lpstr>
      <vt:lpstr>La Especificación NIMAS</vt:lpstr>
      <vt:lpstr>Cambios al Estándar NIMAS</vt:lpstr>
      <vt:lpstr>Materiales dentro del alcance para NIMAS</vt:lpstr>
      <vt:lpstr>Gama de materiales que se reciben</vt:lpstr>
      <vt:lpstr>Materiales exonerados de NIMAS</vt:lpstr>
      <vt:lpstr>“Aviso de Interpretación”</vt:lpstr>
      <vt:lpstr>Materiales digitales y NIMAS</vt:lpstr>
      <vt:lpstr>Investigación sobre los materiales de instrucción digitales y la accesibilidad</vt:lpstr>
      <vt:lpstr>Solicitudes del NIMAC  a las editoriales</vt:lpstr>
      <vt:lpstr>Conectar a los clientes con formatos accesibles</vt:lpstr>
      <vt:lpstr>Cuentas de las editoriales y el proceso de revisión de archivos</vt:lpstr>
      <vt:lpstr>Cuentas de las editoriales</vt:lpstr>
      <vt:lpstr>Revisión y certificación de archivos</vt:lpstr>
      <vt:lpstr>Revisiones de archivos</vt:lpstr>
      <vt:lpstr>Comentarios sobre los archivos</vt:lpstr>
      <vt:lpstr>Tiempo de revisión de los archivos</vt:lpstr>
      <vt:lpstr>Fechas límite para la certificación</vt:lpstr>
      <vt:lpstr>Página de inicio del NIMAC</vt:lpstr>
      <vt:lpstr>Demostración en vivo</vt:lpstr>
      <vt:lpstr>¿Preguntas?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Monica Garcia Moran</cp:lastModifiedBy>
  <cp:revision>1368</cp:revision>
  <dcterms:created xsi:type="dcterms:W3CDTF">2006-11-09T18:18:09Z</dcterms:created>
  <dcterms:modified xsi:type="dcterms:W3CDTF">2022-07-29T15:29:58Z</dcterms:modified>
</cp:coreProperties>
</file>