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6" r:id="rId2"/>
    <p:sldId id="257" r:id="rId3"/>
    <p:sldId id="260" r:id="rId4"/>
    <p:sldId id="324" r:id="rId5"/>
    <p:sldId id="277" r:id="rId6"/>
    <p:sldId id="288" r:id="rId7"/>
    <p:sldId id="289" r:id="rId8"/>
    <p:sldId id="290" r:id="rId9"/>
    <p:sldId id="279" r:id="rId10"/>
    <p:sldId id="266" r:id="rId11"/>
    <p:sldId id="341" r:id="rId12"/>
    <p:sldId id="271" r:id="rId13"/>
    <p:sldId id="342" r:id="rId14"/>
    <p:sldId id="322" r:id="rId15"/>
    <p:sldId id="304" r:id="rId16"/>
    <p:sldId id="314" r:id="rId17"/>
    <p:sldId id="355" r:id="rId18"/>
    <p:sldId id="272" r:id="rId19"/>
    <p:sldId id="345" r:id="rId20"/>
    <p:sldId id="280" r:id="rId21"/>
    <p:sldId id="301" r:id="rId22"/>
    <p:sldId id="267" r:id="rId23"/>
    <p:sldId id="346" r:id="rId24"/>
    <p:sldId id="269" r:id="rId25"/>
    <p:sldId id="29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tha Pancorvo" initials="BP" lastIdx="14" clrIdx="0">
    <p:extLst>
      <p:ext uri="{19B8F6BF-5375-455C-9EA6-DF929625EA0E}">
        <p15:presenceInfo xmlns:p15="http://schemas.microsoft.com/office/powerpoint/2012/main" userId="1e3a0a8699a60a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38" autoAdjust="0"/>
    <p:restoredTop sz="91103" autoAdjust="0"/>
  </p:normalViewPr>
  <p:slideViewPr>
    <p:cSldViewPr snapToGrid="0" snapToObjects="1">
      <p:cViewPr varScale="1">
        <p:scale>
          <a:sx n="32" d="100"/>
          <a:sy n="32" d="100"/>
        </p:scale>
        <p:origin x="58" y="68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E296FE-CB18-4B92-8764-ACE9FC63E663}"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76F8F6-BD4B-4B7C-B01A-BF9AA3D53C47}" type="slidenum">
              <a:rPr lang="en-US" smtClean="0"/>
              <a:t>‹#›</a:t>
            </a:fld>
            <a:endParaRPr lang="en-US"/>
          </a:p>
        </p:txBody>
      </p:sp>
    </p:spTree>
    <p:extLst>
      <p:ext uri="{BB962C8B-B14F-4D97-AF65-F5344CB8AC3E}">
        <p14:creationId xmlns:p14="http://schemas.microsoft.com/office/powerpoint/2010/main" val="420075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Calibri" panose="020F0502020204030204" pitchFamily="34" charset="0"/>
                <a:ea typeface="SimSun" panose="02010600030101010101" pitchFamily="2" charset="-122"/>
                <a:cs typeface="Times New Roman" panose="02020603050405020304" pitchFamily="18" charset="0"/>
              </a:rPr>
              <a:t>(Brief intro--1974, volunteer at small school for VI in PA; started learning braille and transcribing for a single deaf-blind student ...1980 certified teacher of the blind &amp; VI ; </a:t>
            </a:r>
            <a:r>
              <a:rPr lang="en-US" sz="1200" i="1" dirty="0" err="1">
                <a:effectLst/>
                <a:latin typeface="Calibri" panose="020F0502020204030204" pitchFamily="34" charset="0"/>
                <a:ea typeface="SimSun" panose="02010600030101010101" pitchFamily="2" charset="-122"/>
                <a:cs typeface="Times New Roman" panose="02020603050405020304" pitchFamily="18" charset="0"/>
              </a:rPr>
              <a:t>tahguth</a:t>
            </a:r>
            <a:r>
              <a:rPr lang="en-US" sz="1200" i="1" dirty="0">
                <a:effectLst/>
                <a:latin typeface="Calibri" panose="020F0502020204030204" pitchFamily="34" charset="0"/>
                <a:ea typeface="SimSun" panose="02010600030101010101" pitchFamily="2" charset="-122"/>
                <a:cs typeface="Times New Roman" panose="02020603050405020304" pitchFamily="18" charset="0"/>
              </a:rPr>
              <a:t> braille basics as in-service to colleagues; between 1980 &amp; 1988; transcriber since 1988--textbooks K-post secondary) </a:t>
            </a:r>
            <a:endParaRPr lang="en-US" sz="1200" dirty="0">
              <a:effectLst/>
              <a:latin typeface="Calibri" panose="020F0502020204030204" pitchFamily="34" charset="0"/>
              <a:ea typeface="SimSu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3 steps</a:t>
            </a:r>
          </a:p>
          <a:p>
            <a:r>
              <a:rPr lang="en-US" dirty="0"/>
              <a:t>Today we will cover the first two. (Read)</a:t>
            </a:r>
          </a:p>
          <a:p>
            <a:r>
              <a:rPr lang="en-US" dirty="0"/>
              <a:t>The rest of the course will explore details on formatting and editing braille files, after converting to Braille 2000.</a:t>
            </a:r>
          </a:p>
          <a:p>
            <a:r>
              <a:rPr lang="en-US" dirty="0"/>
              <a:t>2 today; the 3rd step will be covered in the subsequent classes</a:t>
            </a:r>
          </a:p>
          <a:p>
            <a:r>
              <a:rPr lang="en-US" dirty="0"/>
              <a:t>Accessing files--When you contract with an agency to transcribe a textbook, they may offer you access to NIMAS file; If they don’t, ask if they can obtain access to NIMAS file for you.</a:t>
            </a:r>
          </a:p>
        </p:txBody>
      </p:sp>
      <p:sp>
        <p:nvSpPr>
          <p:cNvPr id="4" name="Slide Number Placeholder 3"/>
          <p:cNvSpPr>
            <a:spLocks noGrp="1"/>
          </p:cNvSpPr>
          <p:nvPr>
            <p:ph type="sldNum" sz="quarter" idx="5"/>
          </p:nvPr>
        </p:nvSpPr>
        <p:spPr/>
        <p:txBody>
          <a:bodyPr/>
          <a:lstStyle/>
          <a:p>
            <a:fld id="{3676F8F6-BD4B-4B7C-B01A-BF9AA3D53C4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Refer to Liz or Amy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i="1"/>
              <a:t>--Show open NIMAC web page; login; Title Assignments; My Downloads</a:t>
            </a:r>
          </a:p>
          <a:p>
            <a:r>
              <a:rPr lang="en-US" i="1"/>
              <a:t>--Once you receive email from NIMAC confirming title assignment, it will show up under Title Assignments</a:t>
            </a:r>
          </a:p>
          <a:p>
            <a:r>
              <a:rPr lang="en-US" i="1"/>
              <a:t>--Request download</a:t>
            </a:r>
          </a:p>
          <a:p>
            <a:r>
              <a:rPr lang="en-US" i="1"/>
              <a:t>--Once you receive another email confirming download, return to this page; go to My Downloads; </a:t>
            </a:r>
          </a:p>
          <a:p>
            <a:r>
              <a:rPr lang="en-US" i="1"/>
              <a:t>--Request “full download”; smaller file may not show this option;</a:t>
            </a:r>
          </a:p>
          <a:p>
            <a:r>
              <a:rPr lang="en-US" i="1"/>
              <a:t>--</a:t>
            </a:r>
            <a:r>
              <a:rPr lang="en-US" i="1">
                <a:sym typeface="+mn-ea"/>
              </a:rPr>
              <a:t>Only necessary to click once on “Download)</a:t>
            </a:r>
            <a:endParaRPr lang="en-US" i="1"/>
          </a:p>
          <a:p>
            <a:r>
              <a:rPr lang="en-US" i="1"/>
              <a:t>(Download “Number Corner” for demo.)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sz="1800" i="1" dirty="0">
              <a:effectLst/>
              <a:latin typeface="Calibri" panose="020F0502020204030204" pitchFamily="34"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sz="1800" i="1" dirty="0">
              <a:effectLst/>
              <a:latin typeface="Calibri" panose="020F0502020204030204" pitchFamily="34"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sz="1800" i="1" dirty="0">
              <a:effectLst/>
              <a:latin typeface="Calibri" panose="020F0502020204030204" pitchFamily="34"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1800" i="1" dirty="0">
                <a:effectLst/>
                <a:latin typeface="Calibri" panose="020F0502020204030204" pitchFamily="34" charset="0"/>
                <a:ea typeface="SimSun" panose="02010600030101010101" pitchFamily="2" charset="-122"/>
                <a:cs typeface="Times New Roman" panose="02020603050405020304" pitchFamily="18" charset="0"/>
              </a:rPr>
              <a:t>1st step, when receiving contract from an agency, would be to ask if they can get you access to a NIMAS file for the book.</a:t>
            </a:r>
          </a:p>
          <a:p>
            <a:pPr marL="0" marR="0" lvl="0" indent="0" algn="l" defTabSz="914400" rtl="0" eaLnBrk="1" fontAlgn="auto" latinLnBrk="0" hangingPunct="1">
              <a:lnSpc>
                <a:spcPct val="100000"/>
              </a:lnSpc>
              <a:spcBef>
                <a:spcPts val="0"/>
              </a:spcBef>
              <a:spcAft>
                <a:spcPts val="0"/>
              </a:spcAft>
              <a:buClrTx/>
              <a:buSzTx/>
              <a:buFontTx/>
              <a:buNone/>
              <a:defRPr/>
            </a:pPr>
            <a:r>
              <a:rPr lang="en-US" sz="1800" i="1" dirty="0">
                <a:effectLst/>
                <a:latin typeface="Calibri" panose="020F0502020204030204" pitchFamily="34" charset="0"/>
                <a:ea typeface="SimSun" panose="02010600030101010101" pitchFamily="2" charset="-122"/>
                <a:cs typeface="Times New Roman" panose="02020603050405020304" pitchFamily="18" charset="0"/>
              </a:rPr>
              <a:t>DEMO:</a:t>
            </a:r>
          </a:p>
          <a:p>
            <a:pPr marL="0" marR="0" lvl="0" indent="0" algn="l" defTabSz="914400" rtl="0" eaLnBrk="1" fontAlgn="auto" latinLnBrk="0" hangingPunct="1">
              <a:lnSpc>
                <a:spcPct val="100000"/>
              </a:lnSpc>
              <a:spcBef>
                <a:spcPts val="0"/>
              </a:spcBef>
              <a:spcAft>
                <a:spcPts val="0"/>
              </a:spcAft>
              <a:buClrTx/>
              <a:buSzTx/>
              <a:buFontTx/>
              <a:buNone/>
              <a:defRPr/>
            </a:pPr>
            <a:r>
              <a:rPr lang="en-US" sz="1800" i="1" dirty="0">
                <a:effectLst/>
                <a:latin typeface="Calibri" panose="020F0502020204030204" pitchFamily="34" charset="0"/>
                <a:ea typeface="SimSun" panose="02010600030101010101" pitchFamily="2" charset="-122"/>
                <a:cs typeface="Times New Roman" panose="02020603050405020304" pitchFamily="18" charset="0"/>
              </a:rPr>
              <a:t>Share NIMAC web page--Login--Request Download--My Downloads--</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r>
              <a:rPr lang="en-US" dirty="0"/>
              <a:t>Show personal files: downloads: braille file setup</a:t>
            </a:r>
          </a:p>
        </p:txBody>
      </p:sp>
      <p:sp>
        <p:nvSpPr>
          <p:cNvPr id="4" name="Slide Number Placeholder 3"/>
          <p:cNvSpPr>
            <a:spLocks noGrp="1"/>
          </p:cNvSpPr>
          <p:nvPr>
            <p:ph type="sldNum" sz="quarter" idx="5"/>
          </p:nvPr>
        </p:nvSpPr>
        <p:spPr/>
        <p:txBody>
          <a:bodyPr/>
          <a:lstStyle/>
          <a:p>
            <a:fld id="{3676F8F6-BD4B-4B7C-B01A-BF9AA3D53C47}" type="slidenum">
              <a:rPr lang="en-US" smtClean="0"/>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i="1" dirty="0"/>
              <a:t>Speaker Notes:</a:t>
            </a:r>
          </a:p>
          <a:p>
            <a:r>
              <a:rPr lang="en-US" i="1" dirty="0"/>
              <a:t>Show download file, including Number Corner 5 download</a:t>
            </a:r>
          </a:p>
          <a:p>
            <a:r>
              <a:rPr lang="en-US" i="1" dirty="0"/>
              <a:t>Open, copy, Save to “Number Corner Sample </a:t>
            </a:r>
            <a:r>
              <a:rPr lang="en-US" i="1" dirty="0" err="1"/>
              <a:t>Folder”under</a:t>
            </a:r>
            <a:r>
              <a:rPr lang="en-US" i="1" dirty="0"/>
              <a:t> APH course.</a:t>
            </a:r>
          </a:p>
          <a:p>
            <a:r>
              <a:rPr lang="en-US" i="1" dirty="0"/>
              <a:t>WPS and/or PDF print title page; show picture of Biology PDF</a:t>
            </a:r>
          </a:p>
          <a:p>
            <a:r>
              <a:rPr lang="en-US" i="1" dirty="0"/>
              <a:t>Images--Some will be needed for graphics; some not.. (Show samples in Number Corner)</a:t>
            </a:r>
          </a:p>
          <a:p>
            <a:r>
              <a:rPr lang="en-US" i="1" dirty="0"/>
              <a:t>OPF: contains identifying information about the file that is found on the NIMAC website, such as grade level, authors, copyright year, etc. </a:t>
            </a:r>
          </a:p>
          <a:p>
            <a:r>
              <a:rPr lang="en-US" i="1" dirty="0"/>
              <a:t> XML file needed for conversion to braille</a:t>
            </a:r>
          </a:p>
          <a:p>
            <a:endParaRPr lang="en-US" i="1"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Thus far, even when there is some math translation, the transcriber needs to edit, and often do direct entry.</a:t>
            </a:r>
          </a:p>
          <a:p>
            <a:r>
              <a:rPr lang="en-US"/>
              <a:t>It’s my opinion this will be necessary for a long time... (100 years or so?)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i="1" dirty="0"/>
              <a:t>Speaker Notes:</a:t>
            </a:r>
          </a:p>
          <a:p>
            <a:r>
              <a:rPr lang="en-US" i="1" dirty="0"/>
              <a:t>Have open files on laptop: NIMAC web page </a:t>
            </a:r>
            <a:r>
              <a:rPr lang="en-US" i="1" dirty="0" err="1"/>
              <a:t>page</a:t>
            </a:r>
            <a:r>
              <a:rPr lang="en-US" i="1" dirty="0"/>
              <a:t>; File folder for project; Braille 2000</a:t>
            </a:r>
          </a:p>
          <a:p>
            <a:r>
              <a:rPr lang="en-US" i="1" dirty="0"/>
              <a:t>Follow above steps.</a:t>
            </a:r>
          </a:p>
          <a:p>
            <a:r>
              <a:rPr lang="en-US" i="1" dirty="0"/>
              <a:t>Transcription Settings: Braille code; Options;  Print substitutions (Only one available at a time; Possible to edit and combine; My rationale for selecting “No single quotes”(B2000 will otherwise translate an apostrophe as a single quote.</a:t>
            </a:r>
          </a:p>
          <a:p>
            <a:r>
              <a:rPr lang="en-US" i="1" dirty="0"/>
              <a:t>Still need to re-enter these IF single quotes appear in print.</a:t>
            </a:r>
          </a:p>
          <a:p>
            <a:r>
              <a:rPr lang="en-US" i="1" dirty="0"/>
              <a:t>Short dash only---B2000 will sometimes translate all dashes as long dash. I use a whole file substitution AFTER I’ve translated the file.</a:t>
            </a:r>
          </a:p>
          <a:p>
            <a:endParaRPr lang="en-US" i="1"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Braille Blaster is a product developed by APH.</a:t>
            </a:r>
          </a:p>
          <a:p>
            <a:r>
              <a:rPr lang="en-US" dirty="0">
                <a:sym typeface="+mn-ea"/>
              </a:rPr>
              <a:t>Notes from BrailleBlaster website</a:t>
            </a:r>
            <a:endParaRPr lang="en-US" dirty="0"/>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Primarily discussion of using BrailleBlaster for transcription, with a little discussion of conversion features useful when transcribing with Braille 2000 or other programs.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800" i="1" dirty="0">
                <a:effectLst/>
                <a:latin typeface="Calibri" panose="020F0502020204030204" pitchFamily="34" charset="0"/>
                <a:ea typeface="SimSun" panose="02010600030101010101" pitchFamily="2" charset="-122"/>
                <a:cs typeface="Times New Roman" panose="02020603050405020304" pitchFamily="18" charset="0"/>
              </a:rPr>
              <a:t>Speaker Notes:</a:t>
            </a:r>
          </a:p>
          <a:p>
            <a:pPr marL="0" marR="0" lvl="0" indent="0" algn="l" defTabSz="914400" rtl="0" eaLnBrk="1" fontAlgn="auto" latinLnBrk="0" hangingPunct="1">
              <a:lnSpc>
                <a:spcPct val="100000"/>
              </a:lnSpc>
              <a:spcBef>
                <a:spcPts val="0"/>
              </a:spcBef>
              <a:spcAft>
                <a:spcPts val="0"/>
              </a:spcAft>
              <a:buClrTx/>
              <a:buSzTx/>
              <a:buFontTx/>
              <a:buNone/>
              <a:defRPr/>
            </a:pPr>
            <a:r>
              <a:rPr lang="en-US" sz="1800" i="1" dirty="0">
                <a:effectLst/>
                <a:latin typeface="Calibri" panose="020F0502020204030204" pitchFamily="34" charset="0"/>
                <a:ea typeface="SimSun" panose="02010600030101010101" pitchFamily="2" charset="-122"/>
                <a:cs typeface="Times New Roman" panose="02020603050405020304" pitchFamily="18" charset="0"/>
              </a:rPr>
              <a:t>(Visuals: BrailleBlaster program features &amp; finished page from Number Corner; Go through this process --PPT ,BB, B2000)</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p>
            <a:r>
              <a:rPr lang="en-US" dirty="0"/>
              <a:t>BB: I’ve found Emphasis options helpful.</a:t>
            </a:r>
          </a:p>
          <a:p>
            <a:r>
              <a:rPr lang="en-US" dirty="0"/>
              <a:t>UEB with Nemeth translation saves a few steps. (covered more in detail later in Day 5 of this course, when we discuss Math more in depth.)</a:t>
            </a:r>
          </a:p>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00" i="1" dirty="0">
                <a:effectLst/>
                <a:latin typeface="Calibri" panose="020F0502020204030204" pitchFamily="34" charset="0"/>
                <a:ea typeface="SimSun" panose="02010600030101010101" pitchFamily="2" charset="-122"/>
                <a:cs typeface="Times New Roman" panose="02020603050405020304" pitchFamily="18" charset="0"/>
              </a:rPr>
              <a:t>(Visuals: Show Personal file system for Inspire Chemistry; Go through the process with one file type--e.g., Supplemental Info)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00" i="1" dirty="0">
                <a:effectLst/>
                <a:latin typeface="Calibri" panose="020F0502020204030204" pitchFamily="34" charset="0"/>
                <a:ea typeface="SimSun" panose="02010600030101010101" pitchFamily="2" charset="-122"/>
                <a:cs typeface="Times New Roman" panose="02020603050405020304" pitchFamily="18" charset="0"/>
              </a:rPr>
              <a:t>Use Inspire Chemistry Updated NIMAS full file. Search for STUDENT RESOURCES in back (page 804);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00" i="1" dirty="0">
                <a:effectLst/>
                <a:latin typeface="Calibri" panose="020F0502020204030204" pitchFamily="34" charset="0"/>
                <a:ea typeface="SimSun" panose="02010600030101010101" pitchFamily="2" charset="-122"/>
                <a:cs typeface="Times New Roman" panose="02020603050405020304" pitchFamily="18" charset="0"/>
              </a:rPr>
              <a:t>In Braille 2000, open a New Work Area; copy and paste Student 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00" i="1" dirty="0">
                <a:effectLst/>
                <a:latin typeface="Calibri" panose="020F0502020204030204" pitchFamily="34" charset="0"/>
                <a:ea typeface="SimSun" panose="02010600030101010101" pitchFamily="2" charset="-122"/>
                <a:cs typeface="Times New Roman" panose="02020603050405020304" pitchFamily="18" charset="0"/>
              </a:rPr>
              <a:t>(In case, for any reason, you need to go back and find the unedited version)</a:t>
            </a:r>
            <a:endParaRPr lang="en-US" sz="120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200" i="1" dirty="0">
                <a:effectLst/>
                <a:latin typeface="Calibri" panose="020F0502020204030204" pitchFamily="34" charset="0"/>
                <a:ea typeface="SimSun" panose="02010600030101010101" pitchFamily="2" charset="-122"/>
                <a:cs typeface="Times New Roman" panose="02020603050405020304" pitchFamily="18" charset="0"/>
              </a:rPr>
              <a:t>(To keep my b2k files manageable as I’m transcribing, I delete sections from this copy as I work through the transcription. </a:t>
            </a:r>
            <a:endParaRPr lang="en-US" sz="1200" i="0" dirty="0">
              <a:effectLst/>
              <a:latin typeface="Calibri" panose="020F0502020204030204" pitchFamily="34" charset="0"/>
              <a:ea typeface="SimSun" panose="02010600030101010101" pitchFamily="2" charset="-122"/>
              <a:cs typeface="Times New Roman" panose="02020603050405020304" pitchFamily="18" charset="0"/>
            </a:endParaRPr>
          </a:p>
          <a:p>
            <a:pPr marL="0" marR="0">
              <a:spcBef>
                <a:spcPts val="0"/>
              </a:spcBef>
              <a:spcAft>
                <a:spcPts val="0"/>
              </a:spcAft>
            </a:pPr>
            <a:r>
              <a:rPr lang="en-US" sz="1200" i="1" dirty="0">
                <a:effectLst/>
                <a:latin typeface="Calibri" panose="020F0502020204030204" pitchFamily="34" charset="0"/>
                <a:ea typeface="SimSun" panose="02010600030101010101" pitchFamily="2" charset="-122"/>
                <a:cs typeface="Times New Roman" panose="02020603050405020304" pitchFamily="18" charset="0"/>
              </a:rPr>
              <a:t>This also makes it easier to find the next section when I need it.)</a:t>
            </a:r>
            <a:endParaRPr lang="en-US" sz="1200" dirty="0">
              <a:effectLst/>
              <a:latin typeface="Calibri" panose="020F0502020204030204" pitchFamily="34" charset="0"/>
              <a:ea typeface="SimSun"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00" i="1" dirty="0">
                <a:effectLst/>
                <a:latin typeface="Calibri" panose="020F0502020204030204" pitchFamily="34" charset="0"/>
                <a:ea typeface="SimSun" panose="02010600030101010101" pitchFamily="2" charset="-122"/>
                <a:cs typeface="Times New Roman" panose="02020603050405020304" pitchFamily="18" charset="0"/>
              </a:rPr>
              <a:t>I typically copy and paste a large section at a time--e.g., Unit, series of chapters, back matter.)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00" i="1" dirty="0">
                <a:effectLst/>
                <a:latin typeface="Calibri" panose="020F0502020204030204" pitchFamily="34" charset="0"/>
                <a:ea typeface="SimSun" panose="02010600030101010101" pitchFamily="2" charset="-122"/>
                <a:cs typeface="Times New Roman" panose="02020603050405020304" pitchFamily="18" charset="0"/>
              </a:rPr>
              <a:t>Demonstrate “Search” feature in Braille 2000.</a:t>
            </a:r>
            <a:endParaRPr lang="en-US" sz="1200" dirty="0">
              <a:effectLst/>
              <a:latin typeface="Calibri" panose="020F0502020204030204" pitchFamily="34" charset="0"/>
              <a:ea typeface="SimSu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92E3268-EE89-8E49-B4B4-ED1BE122A280}" type="datetimeFigureOut">
              <a:rPr lang="en-US" smtClean="0"/>
              <a:t>9/28/2022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EE47205-E8A6-9045-BF92-87CE2B06BC63}" type="slidenum">
              <a:rPr lang="en-US" smtClean="0"/>
              <a:t>‹#›</a:t>
            </a:fld>
            <a:endParaRPr lang="en-US"/>
          </a:p>
        </p:txBody>
      </p:sp>
      <p:pic>
        <p:nvPicPr>
          <p:cNvPr id="8" name="Picture 7"/>
          <p:cNvPicPr>
            <a:picLocks noChangeAspect="1"/>
          </p:cNvPicPr>
          <p:nvPr userDrawn="1"/>
        </p:nvPicPr>
        <p:blipFill>
          <a:blip r:embed="rId2"/>
          <a:srcRect/>
          <a:stretch>
            <a:fillRect/>
          </a:stretch>
        </p:blipFill>
        <p:spPr>
          <a:xfrm>
            <a:off x="-663356" y="-853348"/>
            <a:ext cx="3274961" cy="3356836"/>
          </a:xfrm>
          <a:prstGeom prst="rect">
            <a:avLst/>
          </a:prstGeom>
        </p:spPr>
      </p:pic>
      <p:pic>
        <p:nvPicPr>
          <p:cNvPr id="10" name="Picture 9"/>
          <p:cNvPicPr>
            <a:picLocks noChangeAspect="1"/>
          </p:cNvPicPr>
          <p:nvPr userDrawn="1"/>
        </p:nvPicPr>
        <p:blipFill>
          <a:blip r:embed="rId3"/>
          <a:srcRect/>
          <a:stretch>
            <a:fillRect/>
          </a:stretch>
        </p:blipFill>
        <p:spPr>
          <a:xfrm>
            <a:off x="10091774" y="0"/>
            <a:ext cx="1886110" cy="1030288"/>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58162" y="122667"/>
            <a:ext cx="1976952" cy="68156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372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p:cNvPicPr>
            <a:picLocks noChangeAspect="1"/>
          </p:cNvPicPr>
          <p:nvPr userDrawn="1"/>
        </p:nvPicPr>
        <p:blipFill>
          <a:blip r:embed="rId3"/>
          <a:stretch>
            <a:fillRect/>
          </a:stretch>
        </p:blipFill>
        <p:spPr>
          <a:xfrm>
            <a:off x="128604" y="5228523"/>
            <a:ext cx="1597526" cy="1629477"/>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144379"/>
            <a:ext cx="12192000" cy="700237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p:cNvPicPr>
            <a:picLocks noChangeAspect="1"/>
          </p:cNvPicPr>
          <p:nvPr userDrawn="1"/>
        </p:nvPicPr>
        <p:blipFill>
          <a:blip r:embed="rId3"/>
          <a:stretch>
            <a:fillRect/>
          </a:stretch>
        </p:blipFill>
        <p:spPr>
          <a:xfrm>
            <a:off x="128604" y="5228523"/>
            <a:ext cx="1597526" cy="1629477"/>
          </a:xfrm>
          <a:prstGeom prst="rect">
            <a:avLst/>
          </a:prstGeom>
        </p:spPr>
      </p:pic>
      <p:sp>
        <p:nvSpPr>
          <p:cNvPr id="8"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pic>
        <p:nvPicPr>
          <p:cNvPr id="2" name="Picture 1"/>
          <p:cNvPicPr>
            <a:picLocks noChangeAspect="1"/>
          </p:cNvPicPr>
          <p:nvPr userDrawn="1"/>
        </p:nvPicPr>
        <p:blipFill>
          <a:blip r:embed="rId4"/>
          <a:stretch>
            <a:fillRect/>
          </a:stretch>
        </p:blipFill>
        <p:spPr>
          <a:xfrm>
            <a:off x="5173361" y="6201036"/>
            <a:ext cx="1499287" cy="485639"/>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73361" y="6124350"/>
            <a:ext cx="1631091" cy="56232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0" name="Picture 9"/>
          <p:cNvPicPr>
            <a:picLocks noChangeAspect="1"/>
          </p:cNvPicPr>
          <p:nvPr userDrawn="1"/>
        </p:nvPicPr>
        <p:blipFill>
          <a:blip r:embed="rId3"/>
          <a:stretch>
            <a:fillRect/>
          </a:stretch>
        </p:blipFill>
        <p:spPr>
          <a:xfrm>
            <a:off x="128604" y="5228523"/>
            <a:ext cx="1597526" cy="1629477"/>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10793396" y="6140918"/>
            <a:ext cx="1270000" cy="685800"/>
          </a:xfrm>
          <a:prstGeom prst="rect">
            <a:avLst/>
          </a:prstGeom>
        </p:spPr>
      </p:pic>
      <p:pic>
        <p:nvPicPr>
          <p:cNvPr id="12" name="Picture 11"/>
          <p:cNvPicPr>
            <a:picLocks noChangeAspect="1"/>
          </p:cNvPicPr>
          <p:nvPr userDrawn="1"/>
        </p:nvPicPr>
        <p:blipFill>
          <a:blip r:embed="rId3"/>
          <a:stretch>
            <a:fillRect/>
          </a:stretch>
        </p:blipFill>
        <p:spPr>
          <a:xfrm>
            <a:off x="128604" y="5228523"/>
            <a:ext cx="1597526" cy="1629477"/>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3"/>
          </p:nvPr>
        </p:nvSpPr>
        <p:spPr>
          <a:xfrm>
            <a:off x="838200" y="1792288"/>
            <a:ext cx="3385836" cy="37558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4"/>
          </p:nvPr>
        </p:nvSpPr>
        <p:spPr>
          <a:xfrm>
            <a:off x="4403081" y="1792287"/>
            <a:ext cx="3385837" cy="3755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5"/>
          </p:nvPr>
        </p:nvSpPr>
        <p:spPr>
          <a:xfrm>
            <a:off x="7967963" y="1792287"/>
            <a:ext cx="3385837" cy="3755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10793396" y="6140918"/>
            <a:ext cx="1270000" cy="685800"/>
          </a:xfrm>
          <a:prstGeom prst="rect">
            <a:avLst/>
          </a:prstGeom>
        </p:spPr>
      </p:pic>
      <p:pic>
        <p:nvPicPr>
          <p:cNvPr id="13" name="Picture 12"/>
          <p:cNvPicPr>
            <a:picLocks noChangeAspect="1"/>
          </p:cNvPicPr>
          <p:nvPr userDrawn="1"/>
        </p:nvPicPr>
        <p:blipFill>
          <a:blip r:embed="rId3"/>
          <a:stretch>
            <a:fillRect/>
          </a:stretch>
        </p:blipFill>
        <p:spPr>
          <a:xfrm>
            <a:off x="128604" y="5228523"/>
            <a:ext cx="1597526" cy="1629477"/>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8707" y="581239"/>
            <a:ext cx="439947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6301946"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p:cNvSpPr/>
          <p:nvPr userDrawn="1"/>
        </p:nvSpPr>
        <p:spPr>
          <a:xfrm>
            <a:off x="5857103"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6096000"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148707"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03659"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p:cNvSpPr/>
          <p:nvPr userDrawn="1"/>
        </p:nvSpPr>
        <p:spPr>
          <a:xfrm>
            <a:off x="0"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597713"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6665350" y="581239"/>
            <a:ext cx="4399477" cy="1600200"/>
          </a:xfrm>
        </p:spPr>
        <p:txBody>
          <a:bodyPr anchor="b"/>
          <a:lstStyle>
            <a:lvl1pPr>
              <a:defRPr sz="3200"/>
            </a:lvl1pPr>
          </a:lstStyle>
          <a:p>
            <a:r>
              <a:rPr lang="en-US"/>
              <a:t>Click to edit Master title style</a:t>
            </a:r>
          </a:p>
        </p:txBody>
      </p:sp>
      <p:sp>
        <p:nvSpPr>
          <p:cNvPr id="15" name="Text Placeholder 3"/>
          <p:cNvSpPr>
            <a:spLocks noGrp="1"/>
          </p:cNvSpPr>
          <p:nvPr>
            <p:ph type="body" sz="half" idx="2"/>
          </p:nvPr>
        </p:nvSpPr>
        <p:spPr>
          <a:xfrm>
            <a:off x="6665350"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6096000" y="987425"/>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0"/>
          </p:nvPr>
        </p:nvSpPr>
        <p:spPr>
          <a:xfrm>
            <a:off x="432723" y="995363"/>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6421395"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7405562" y="457200"/>
            <a:ext cx="3932237" cy="1600200"/>
          </a:xfrm>
        </p:spPr>
        <p:txBody>
          <a:bodyPr anchor="b"/>
          <a:lstStyle>
            <a:lvl1pPr>
              <a:defRPr sz="3200">
                <a:solidFill>
                  <a:schemeClr val="bg1"/>
                </a:solidFill>
              </a:defRPr>
            </a:lvl1pPr>
          </a:lstStyle>
          <a:p>
            <a:r>
              <a:rPr lang="en-US"/>
              <a:t>Click to edit Master title style</a:t>
            </a:r>
          </a:p>
        </p:txBody>
      </p:sp>
      <p:sp>
        <p:nvSpPr>
          <p:cNvPr id="10" name="Text Placeholder 3"/>
          <p:cNvSpPr>
            <a:spLocks noGrp="1"/>
          </p:cNvSpPr>
          <p:nvPr>
            <p:ph type="body" sz="half" idx="2"/>
          </p:nvPr>
        </p:nvSpPr>
        <p:spPr>
          <a:xfrm>
            <a:off x="740556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2E3268-EE89-8E49-B4B4-ED1BE122A280}" type="datetimeFigureOut">
              <a:rPr lang="en-US" smtClean="0"/>
              <a:t>9/28/2022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47205-E8A6-9045-BF92-87CE2B06BC6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2E3268-EE89-8E49-B4B4-ED1BE122A280}" type="datetimeFigureOut">
              <a:rPr lang="en-US" smtClean="0"/>
              <a:t>9/28/2022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47205-E8A6-9045-BF92-87CE2B06BC6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E3268-EE89-8E49-B4B4-ED1BE122A280}" type="datetimeFigureOut">
              <a:rPr lang="en-US" smtClean="0"/>
              <a:t>9/28/2022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47205-E8A6-9045-BF92-87CE2B06BC6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imac.u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braille2000.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braille2000.com/casc.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brailleblaster.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aph.org/educational-resources/training/access-academy/"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youtube.com/watch?v=XZ8_lV4WtcQ&amp;list=PLUj6DcM1nN3ETBrf17n6IKIxSihSU-gx0&amp;index=20"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69914"/>
            <a:ext cx="9144000" cy="2387600"/>
          </a:xfrm>
        </p:spPr>
        <p:txBody>
          <a:bodyPr>
            <a:noAutofit/>
          </a:bodyPr>
          <a:lstStyle/>
          <a:p>
            <a:pPr marL="0" marR="0">
              <a:spcBef>
                <a:spcPts val="0"/>
              </a:spcBef>
              <a:spcAft>
                <a:spcPts val="0"/>
              </a:spcAft>
            </a:pPr>
            <a:r>
              <a:rPr lang="es-PE" dirty="0">
                <a:latin typeface="Calibri" panose="020F0502020204030204" pitchFamily="34" charset="0"/>
                <a:ea typeface="SimSun" panose="02010600030101010101" pitchFamily="2" charset="-122"/>
                <a:cs typeface="Times New Roman" panose="02020603050405020304" pitchFamily="18" charset="0"/>
              </a:rPr>
              <a:t>Capacitación de transcriptores de </a:t>
            </a:r>
            <a:r>
              <a:rPr lang="en-US" dirty="0">
                <a:latin typeface="Calibri" panose="020F0502020204030204" pitchFamily="34" charset="0"/>
                <a:ea typeface="SimSun" panose="02010600030101010101" pitchFamily="2" charset="-122"/>
                <a:cs typeface="Times New Roman" panose="02020603050405020304" pitchFamily="18" charset="0"/>
              </a:rPr>
              <a:t>APH </a:t>
            </a:r>
            <a:br>
              <a:rPr lang="es-PE" dirty="0">
                <a:latin typeface="Calibri" panose="020F0502020204030204" pitchFamily="34" charset="0"/>
                <a:ea typeface="SimSun" panose="02010600030101010101" pitchFamily="2" charset="-122"/>
                <a:cs typeface="Times New Roman" panose="02020603050405020304" pitchFamily="18" charset="0"/>
              </a:rPr>
            </a:br>
            <a:r>
              <a:rPr lang="es-PE" dirty="0">
                <a:latin typeface="Calibri" panose="020F0502020204030204" pitchFamily="34" charset="0"/>
                <a:ea typeface="SimSun" panose="02010600030101010101" pitchFamily="2" charset="-122"/>
                <a:cs typeface="Times New Roman" panose="02020603050405020304" pitchFamily="18" charset="0"/>
              </a:rPr>
              <a:t>Uso de archivos NIMAS y Braille 2000</a:t>
            </a:r>
            <a:endParaRPr lang="es-PE" dirty="0"/>
          </a:p>
        </p:txBody>
      </p:sp>
      <p:pic>
        <p:nvPicPr>
          <p:cNvPr id="5" name="Picture 4" descr="Braille 2000 logo"/>
          <p:cNvPicPr>
            <a:picLocks noChangeAspect="1"/>
          </p:cNvPicPr>
          <p:nvPr/>
        </p:nvPicPr>
        <p:blipFill>
          <a:blip r:embed="rId2"/>
          <a:stretch>
            <a:fillRect/>
          </a:stretch>
        </p:blipFill>
        <p:spPr>
          <a:xfrm>
            <a:off x="5486400" y="5294352"/>
            <a:ext cx="1219200" cy="1219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Introducción y </a:t>
            </a:r>
            <a:r>
              <a:rPr lang="es-PE" b="1" dirty="0">
                <a:effectLst>
                  <a:outerShdw blurRad="38100" dist="19050" dir="2700000" algn="tl" rotWithShape="0">
                    <a:schemeClr val="dk1">
                      <a:alpha val="40000"/>
                    </a:schemeClr>
                  </a:outerShdw>
                </a:effectLst>
              </a:rPr>
              <a:t>d</a:t>
            </a:r>
            <a:r>
              <a:rPr lang="es-PE" b="1" dirty="0">
                <a:solidFill>
                  <a:schemeClr val="tx1"/>
                </a:solidFill>
                <a:effectLst>
                  <a:outerShdw blurRad="38100" dist="19050" dir="2700000" algn="tl" rotWithShape="0">
                    <a:schemeClr val="dk1">
                      <a:alpha val="40000"/>
                    </a:schemeClr>
                  </a:outerShdw>
                </a:effectLst>
              </a:rPr>
              <a:t>escripción general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6612" y="857251"/>
            <a:ext cx="5157787" cy="823912"/>
          </a:xfrm>
        </p:spPr>
        <p:txBody>
          <a:bodyPr/>
          <a:lstStyle/>
          <a:p>
            <a:pPr algn="ctr"/>
            <a:r>
              <a:rPr lang="es-PE" dirty="0"/>
              <a:t>Objetivo:</a:t>
            </a:r>
          </a:p>
        </p:txBody>
      </p:sp>
      <p:sp>
        <p:nvSpPr>
          <p:cNvPr id="4" name="Content Placeholder 3"/>
          <p:cNvSpPr>
            <a:spLocks noGrp="1"/>
          </p:cNvSpPr>
          <p:nvPr>
            <p:ph sz="half" idx="2"/>
          </p:nvPr>
        </p:nvSpPr>
        <p:spPr>
          <a:xfrm>
            <a:off x="839788" y="1910555"/>
            <a:ext cx="5157787" cy="4090193"/>
          </a:xfrm>
        </p:spPr>
        <p:txBody>
          <a:bodyPr>
            <a:normAutofit/>
          </a:bodyPr>
          <a:lstStyle/>
          <a:p>
            <a:r>
              <a:rPr lang="es-PE" dirty="0">
                <a:latin typeface="Calibri" panose="020F0502020204030204" pitchFamily="34" charset="0"/>
                <a:ea typeface="SimSun" panose="02010600030101010101" pitchFamily="2" charset="-122"/>
                <a:cs typeface="Times New Roman" panose="02020603050405020304" pitchFamily="18" charset="0"/>
              </a:rPr>
              <a:t>C</a:t>
            </a:r>
            <a:r>
              <a:rPr lang="es-PE" dirty="0">
                <a:effectLst/>
                <a:latin typeface="Calibri" panose="020F0502020204030204" pitchFamily="34" charset="0"/>
                <a:ea typeface="SimSun" panose="02010600030101010101" pitchFamily="2" charset="-122"/>
                <a:cs typeface="Times New Roman" panose="02020603050405020304" pitchFamily="18" charset="0"/>
              </a:rPr>
              <a:t>onvertir archivos NIMAS en texto en braille utilizando el programa de transcripción Braille 2000.</a:t>
            </a:r>
            <a:endParaRPr lang="es-PE" dirty="0"/>
          </a:p>
        </p:txBody>
      </p:sp>
      <p:sp>
        <p:nvSpPr>
          <p:cNvPr id="5" name="Text Placeholder 4"/>
          <p:cNvSpPr>
            <a:spLocks noGrp="1"/>
          </p:cNvSpPr>
          <p:nvPr>
            <p:ph type="body" sz="quarter" idx="3"/>
          </p:nvPr>
        </p:nvSpPr>
        <p:spPr>
          <a:xfrm>
            <a:off x="6172200" y="857251"/>
            <a:ext cx="5183188" cy="823912"/>
          </a:xfrm>
        </p:spPr>
        <p:txBody>
          <a:bodyPr/>
          <a:lstStyle/>
          <a:p>
            <a:pPr algn="ctr"/>
            <a:r>
              <a:rPr lang="es-PE"/>
              <a:t>Proceso:</a:t>
            </a:r>
          </a:p>
        </p:txBody>
      </p:sp>
      <p:sp>
        <p:nvSpPr>
          <p:cNvPr id="6" name="Content Placeholder 5"/>
          <p:cNvSpPr>
            <a:spLocks noGrp="1"/>
          </p:cNvSpPr>
          <p:nvPr>
            <p:ph sz="quarter" idx="4"/>
          </p:nvPr>
        </p:nvSpPr>
        <p:spPr>
          <a:xfrm>
            <a:off x="6169024" y="1910556"/>
            <a:ext cx="5183188" cy="4090192"/>
          </a:xfrm>
        </p:spPr>
        <p:txBody>
          <a:bodyPr>
            <a:normAutofit fontScale="92500" lnSpcReduction="20000"/>
          </a:bodyPr>
          <a:lstStyle/>
          <a:p>
            <a:r>
              <a:rPr lang="es-PE" dirty="0">
                <a:solidFill>
                  <a:schemeClr val="tx1"/>
                </a:solidFill>
                <a:ea typeface="SimSun" panose="02010600030101010101" pitchFamily="2" charset="-122"/>
                <a:cs typeface="Times New Roman" panose="02020603050405020304" pitchFamily="18" charset="0"/>
              </a:rPr>
              <a:t>Accesar archivo desde el sitio web del NIMAC como </a:t>
            </a:r>
            <a:r>
              <a:rPr lang="es-PE" dirty="0"/>
              <a:t>Productor de Medios Accesibles </a:t>
            </a:r>
            <a:r>
              <a:rPr lang="es-PE" dirty="0">
                <a:solidFill>
                  <a:schemeClr val="tx1"/>
                </a:solidFill>
                <a:ea typeface="SimSun" panose="02010600030101010101" pitchFamily="2" charset="-122"/>
                <a:cs typeface="Times New Roman" panose="02020603050405020304" pitchFamily="18" charset="0"/>
              </a:rPr>
              <a:t>(AMP).</a:t>
            </a:r>
          </a:p>
          <a:p>
            <a:r>
              <a:rPr lang="es-PE" dirty="0">
                <a:solidFill>
                  <a:schemeClr val="tx1"/>
                </a:solidFill>
                <a:ea typeface="SimSun" panose="02010600030101010101" pitchFamily="2" charset="-122"/>
                <a:cs typeface="Times New Roman" panose="02020603050405020304" pitchFamily="18" charset="0"/>
              </a:rPr>
              <a:t>Descargar, guardar y convertir un archivo NIMAC en un archivo braille (utilizando BrailleBlaster y Braille 2000).</a:t>
            </a:r>
          </a:p>
          <a:p>
            <a:r>
              <a:rPr lang="es-PE" dirty="0">
                <a:ea typeface="SimSun" panose="02010600030101010101" pitchFamily="2" charset="-122"/>
                <a:cs typeface="Times New Roman" panose="02020603050405020304" pitchFamily="18" charset="0"/>
              </a:rPr>
              <a:t>Formateo, edición y revisión de archivos a fin de que reflejen el texto impreso, utilizando </a:t>
            </a:r>
            <a:r>
              <a:rPr lang="es-PE" i="1" dirty="0">
                <a:solidFill>
                  <a:srgbClr val="000000"/>
                </a:solidFill>
                <a:ea typeface="SimSun" panose="02010600030101010101" pitchFamily="2" charset="-122"/>
                <a:cs typeface="Verdana" panose="020B0604030504040204" pitchFamily="34" charset="0"/>
              </a:rPr>
              <a:t>Braille </a:t>
            </a:r>
            <a:r>
              <a:rPr lang="es-PE" i="1" dirty="0" err="1">
                <a:solidFill>
                  <a:srgbClr val="000000"/>
                </a:solidFill>
                <a:ea typeface="SimSun" panose="02010600030101010101" pitchFamily="2" charset="-122"/>
                <a:cs typeface="Verdana" panose="020B0604030504040204" pitchFamily="34" charset="0"/>
              </a:rPr>
              <a:t>Formats</a:t>
            </a:r>
            <a:r>
              <a:rPr lang="es-PE" i="1" dirty="0">
                <a:solidFill>
                  <a:srgbClr val="000000"/>
                </a:solidFill>
                <a:ea typeface="SimSun" panose="02010600030101010101" pitchFamily="2" charset="-122"/>
                <a:cs typeface="Verdana" panose="020B0604030504040204" pitchFamily="34" charset="0"/>
              </a:rPr>
              <a:t>: </a:t>
            </a:r>
            <a:r>
              <a:rPr lang="es-PE" i="1" dirty="0" err="1">
                <a:solidFill>
                  <a:srgbClr val="000000"/>
                </a:solidFill>
                <a:ea typeface="SimSun" panose="02010600030101010101" pitchFamily="2" charset="-122"/>
                <a:cs typeface="Verdana" panose="020B0604030504040204" pitchFamily="34" charset="0"/>
              </a:rPr>
              <a:t>Principles</a:t>
            </a:r>
            <a:r>
              <a:rPr lang="es-PE" i="1" dirty="0">
                <a:solidFill>
                  <a:srgbClr val="000000"/>
                </a:solidFill>
                <a:ea typeface="SimSun" panose="02010600030101010101" pitchFamily="2" charset="-122"/>
                <a:cs typeface="Verdana" panose="020B0604030504040204" pitchFamily="34" charset="0"/>
              </a:rPr>
              <a:t> of </a:t>
            </a:r>
            <a:r>
              <a:rPr lang="es-PE" i="1" dirty="0" err="1">
                <a:solidFill>
                  <a:srgbClr val="000000"/>
                </a:solidFill>
                <a:ea typeface="SimSun" panose="02010600030101010101" pitchFamily="2" charset="-122"/>
                <a:cs typeface="Verdana" panose="020B0604030504040204" pitchFamily="34" charset="0"/>
              </a:rPr>
              <a:t>Print</a:t>
            </a:r>
            <a:r>
              <a:rPr lang="es-PE" i="1" dirty="0">
                <a:solidFill>
                  <a:srgbClr val="000000"/>
                </a:solidFill>
                <a:ea typeface="SimSun" panose="02010600030101010101" pitchFamily="2" charset="-122"/>
                <a:cs typeface="Verdana" panose="020B0604030504040204" pitchFamily="34" charset="0"/>
              </a:rPr>
              <a:t>-</a:t>
            </a:r>
            <a:r>
              <a:rPr lang="es-PE" i="1" dirty="0" err="1">
                <a:solidFill>
                  <a:srgbClr val="000000"/>
                </a:solidFill>
                <a:ea typeface="SimSun" panose="02010600030101010101" pitchFamily="2" charset="-122"/>
                <a:cs typeface="Verdana" panose="020B0604030504040204" pitchFamily="34" charset="0"/>
              </a:rPr>
              <a:t>to</a:t>
            </a:r>
            <a:r>
              <a:rPr lang="es-PE" i="1" dirty="0">
                <a:solidFill>
                  <a:srgbClr val="000000"/>
                </a:solidFill>
                <a:ea typeface="SimSun" panose="02010600030101010101" pitchFamily="2" charset="-122"/>
                <a:cs typeface="Verdana" panose="020B0604030504040204" pitchFamily="34" charset="0"/>
              </a:rPr>
              <a:t>-Braille </a:t>
            </a:r>
            <a:r>
              <a:rPr lang="es-PE" i="1" dirty="0" err="1">
                <a:solidFill>
                  <a:srgbClr val="000000"/>
                </a:solidFill>
                <a:ea typeface="SimSun" panose="02010600030101010101" pitchFamily="2" charset="-122"/>
                <a:cs typeface="Verdana" panose="020B0604030504040204" pitchFamily="34" charset="0"/>
              </a:rPr>
              <a:t>Transcription</a:t>
            </a:r>
            <a:r>
              <a:rPr lang="es-PE" i="1" dirty="0">
                <a:solidFill>
                  <a:srgbClr val="000000"/>
                </a:solidFill>
                <a:ea typeface="SimSun" panose="02010600030101010101" pitchFamily="2" charset="-122"/>
                <a:cs typeface="Verdana" panose="020B0604030504040204" pitchFamily="34" charset="0"/>
              </a:rPr>
              <a:t>, 2016.</a:t>
            </a:r>
            <a:endParaRPr lang="es-PE" dirty="0">
              <a:ea typeface="SimSun" panose="02010600030101010101" pitchFamily="2" charset="-122"/>
              <a:cs typeface="Times New Roman" panose="02020603050405020304" pitchFamily="18" charset="0"/>
            </a:endParaRPr>
          </a:p>
          <a:p>
            <a:pPr marL="0" indent="0">
              <a:buNone/>
            </a:pPr>
            <a:endParaRPr lang="es-PE" dirty="0"/>
          </a:p>
        </p:txBody>
      </p:sp>
      <p:sp>
        <p:nvSpPr>
          <p:cNvPr id="2" name="Title 1">
            <a:extLst>
              <a:ext uri="{FF2B5EF4-FFF2-40B4-BE49-F238E27FC236}">
                <a16:creationId xmlns:a16="http://schemas.microsoft.com/office/drawing/2014/main" id="{B4CB5C44-1B99-4813-A1AF-AC7760D86CE0}"/>
              </a:ext>
            </a:extLst>
          </p:cNvPr>
          <p:cNvSpPr>
            <a:spLocks noGrp="1"/>
          </p:cNvSpPr>
          <p:nvPr>
            <p:ph type="title"/>
          </p:nvPr>
        </p:nvSpPr>
        <p:spPr>
          <a:xfrm>
            <a:off x="825500" y="194469"/>
            <a:ext cx="10515600" cy="1325563"/>
          </a:xfrm>
        </p:spPr>
        <p:txBody>
          <a:bodyPr/>
          <a:lstStyle/>
          <a:p>
            <a:pPr algn="ctr"/>
            <a:r>
              <a:rPr lang="es-PE" dirty="0"/>
              <a:t>Pasos cubiertos hoy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Qué es el NIMAC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30425"/>
            <a:ext cx="10515600" cy="1325563"/>
          </a:xfrm>
        </p:spPr>
        <p:txBody>
          <a:bodyPr/>
          <a:lstStyle/>
          <a:p>
            <a:pPr algn="ctr"/>
            <a:r>
              <a:rPr lang="es-PE" dirty="0"/>
              <a:t>¿Qué es el NIMAC?</a:t>
            </a:r>
          </a:p>
        </p:txBody>
      </p:sp>
      <p:sp>
        <p:nvSpPr>
          <p:cNvPr id="3" name="Content Placeholder 2"/>
          <p:cNvSpPr>
            <a:spLocks noGrp="1"/>
          </p:cNvSpPr>
          <p:nvPr>
            <p:ph idx="1"/>
          </p:nvPr>
        </p:nvSpPr>
        <p:spPr>
          <a:xfrm>
            <a:off x="838200" y="1411705"/>
            <a:ext cx="10515600" cy="4090737"/>
          </a:xfrm>
        </p:spPr>
        <p:txBody>
          <a:bodyPr>
            <a:normAutofit fontScale="92500" lnSpcReduction="10000"/>
          </a:bodyPr>
          <a:lstStyle/>
          <a:p>
            <a:r>
              <a:rPr lang="es-PE" dirty="0"/>
              <a:t>El </a:t>
            </a:r>
            <a:r>
              <a:rPr lang="es-PE" dirty="0" err="1"/>
              <a:t>National</a:t>
            </a:r>
            <a:r>
              <a:rPr lang="es-PE" dirty="0"/>
              <a:t> </a:t>
            </a:r>
            <a:r>
              <a:rPr lang="es-PE" dirty="0" err="1"/>
              <a:t>Instructional</a:t>
            </a:r>
            <a:r>
              <a:rPr lang="es-PE" dirty="0"/>
              <a:t> </a:t>
            </a:r>
            <a:r>
              <a:rPr lang="es-PE" dirty="0" err="1"/>
              <a:t>Materials</a:t>
            </a:r>
            <a:r>
              <a:rPr lang="es-PE" dirty="0"/>
              <a:t> Access Center (Centro Nacional de Acceso a Materiales de Instrucción)</a:t>
            </a:r>
          </a:p>
          <a:p>
            <a:r>
              <a:rPr lang="es-PE" dirty="0"/>
              <a:t>Creado por IDEA 2004, el NIMAC es el repositorio nacional de archivos de origen para libros de texto y materiales de instrucción para los grados K-12. </a:t>
            </a:r>
          </a:p>
          <a:p>
            <a:r>
              <a:rPr lang="es-PE" dirty="0"/>
              <a:t>El NIMAC recibe archivos NIMAS de las editoriales y los pone a disposición de los estados para uso en la producción de formatos accesibles para los materiales de instrucción para los grados K-12.</a:t>
            </a:r>
          </a:p>
          <a:p>
            <a:r>
              <a:rPr lang="es-PE" dirty="0"/>
              <a:t>Hay más de 68,000 conjuntos de archivos de casi 160 editoriales en el NIMAC.</a:t>
            </a:r>
          </a:p>
          <a:p>
            <a:r>
              <a:rPr lang="es-PE" dirty="0"/>
              <a:t>Todos los 50 estados más 6 territorios y el Departamento de Defensa trabajan con el NIMAC.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09369"/>
            <a:ext cx="10515600" cy="1325563"/>
          </a:xfrm>
        </p:spPr>
        <p:txBody>
          <a:bodyPr/>
          <a:lstStyle/>
          <a:p>
            <a:pPr algn="ctr"/>
            <a:r>
              <a:rPr lang="es-PE" dirty="0"/>
              <a:t> ¿Qué es un archivo NIMAS?</a:t>
            </a:r>
            <a:endParaRPr lang="es-PE" sz="3200" dirty="0"/>
          </a:p>
        </p:txBody>
      </p:sp>
      <p:sp>
        <p:nvSpPr>
          <p:cNvPr id="3" name="Content Placeholder 2"/>
          <p:cNvSpPr>
            <a:spLocks noGrp="1"/>
          </p:cNvSpPr>
          <p:nvPr>
            <p:ph idx="1"/>
          </p:nvPr>
        </p:nvSpPr>
        <p:spPr/>
        <p:txBody>
          <a:bodyPr>
            <a:normAutofit fontScale="92500" lnSpcReduction="10000"/>
          </a:bodyPr>
          <a:lstStyle/>
          <a:p>
            <a:r>
              <a:rPr lang="es-PE" dirty="0"/>
              <a:t>NIMAS es la sigla de “</a:t>
            </a:r>
            <a:r>
              <a:rPr lang="es-PE" dirty="0" err="1"/>
              <a:t>National</a:t>
            </a:r>
            <a:r>
              <a:rPr lang="es-PE" dirty="0"/>
              <a:t> </a:t>
            </a:r>
            <a:r>
              <a:rPr lang="es-PE" dirty="0" err="1"/>
              <a:t>Instructional</a:t>
            </a:r>
            <a:r>
              <a:rPr lang="es-PE" dirty="0"/>
              <a:t> </a:t>
            </a:r>
            <a:r>
              <a:rPr lang="es-PE" dirty="0" err="1"/>
              <a:t>Materials</a:t>
            </a:r>
            <a:r>
              <a:rPr lang="es-PE" dirty="0"/>
              <a:t> </a:t>
            </a:r>
            <a:r>
              <a:rPr lang="es-PE" dirty="0" err="1"/>
              <a:t>Accessibility</a:t>
            </a:r>
            <a:r>
              <a:rPr lang="es-PE" dirty="0"/>
              <a:t> Standard” (Estándar Nacional de Accesibilidad de los Materiales de Instrucción).</a:t>
            </a:r>
          </a:p>
          <a:p>
            <a:r>
              <a:rPr lang="es-PE" dirty="0"/>
              <a:t>Es un formato de archivo de origen basado en XML. </a:t>
            </a:r>
          </a:p>
          <a:p>
            <a:r>
              <a:rPr lang="es-PE" dirty="0"/>
              <a:t>NIMAS está diseñado para uso en la producción de formatos como braille, DAISY, EPUB y letra agrandada.   </a:t>
            </a:r>
          </a:p>
          <a:p>
            <a:r>
              <a:rPr lang="es-PE" dirty="0"/>
              <a:t>Los archivos NIMAS no se pueden imprimir en relieve directamente – requieren transcripción a braille (o a otro formato) antes de ser utilizados por los alumnos. Los archivos NIMAS no se distribuyen directamente a los alumnos.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59961"/>
            <a:ext cx="10515600" cy="1325563"/>
          </a:xfrm>
        </p:spPr>
        <p:txBody>
          <a:bodyPr/>
          <a:lstStyle/>
          <a:p>
            <a:pPr algn="ctr"/>
            <a:r>
              <a:rPr lang="es-PE" dirty="0"/>
              <a:t>Tipos de materiales en el NIMAC</a:t>
            </a:r>
          </a:p>
        </p:txBody>
      </p:sp>
      <p:sp>
        <p:nvSpPr>
          <p:cNvPr id="3" name="Content Placeholder 2"/>
          <p:cNvSpPr>
            <a:spLocks noGrp="1"/>
          </p:cNvSpPr>
          <p:nvPr>
            <p:ph idx="1"/>
          </p:nvPr>
        </p:nvSpPr>
        <p:spPr>
          <a:xfrm>
            <a:off x="1197964" y="953123"/>
            <a:ext cx="10515600" cy="3722559"/>
          </a:xfrm>
        </p:spPr>
        <p:txBody>
          <a:bodyPr>
            <a:noAutofit/>
          </a:bodyPr>
          <a:lstStyle/>
          <a:p>
            <a:r>
              <a:rPr lang="es-PE" sz="2650" dirty="0"/>
              <a:t>Conforme a IDEA, el NIMAC recibe archivos cuando los estados y distritos exigen NIMAS en sus contratos de adopción de libros de texto con las editoriales.  </a:t>
            </a:r>
          </a:p>
          <a:p>
            <a:r>
              <a:rPr lang="es-PE" sz="2650" dirty="0"/>
              <a:t>La amplia gama de materiales de instrucción para uso por los estudiantes que recibe el NIMAC incluye: libros de texto, cuadernos de trabajo, lecturas complementarias y materiales auxiliares como las hojas maestras para actividades. </a:t>
            </a:r>
          </a:p>
          <a:p>
            <a:r>
              <a:rPr lang="es-PE" sz="2650" dirty="0"/>
              <a:t>No todos los materiales que se usan en el salón de clase están dentro del ámbito del NIMAC. Ejemplos de los materiales que suelen estar exonerados son: ediciones para maestros, títulos anteriores al 2006, libros de venta comercial, libros de texto universitarios y libros de consulta.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s-PE" dirty="0">
                <a:sym typeface="+mn-ea"/>
              </a:rPr>
              <a:t>Cuentas en el NIMAC para Productores de Medios Accesibles (AMP)</a:t>
            </a:r>
            <a:br>
              <a:rPr lang="es-PE" dirty="0"/>
            </a:br>
            <a:endParaRPr lang="es-PE" dirty="0"/>
          </a:p>
        </p:txBody>
      </p:sp>
      <p:sp>
        <p:nvSpPr>
          <p:cNvPr id="3" name="Content Placeholder 2"/>
          <p:cNvSpPr>
            <a:spLocks noGrp="1"/>
          </p:cNvSpPr>
          <p:nvPr>
            <p:ph idx="1"/>
          </p:nvPr>
        </p:nvSpPr>
        <p:spPr/>
        <p:txBody>
          <a:bodyPr>
            <a:normAutofit fontScale="92500"/>
          </a:bodyPr>
          <a:lstStyle/>
          <a:p>
            <a:r>
              <a:rPr lang="es-PE" sz="3200" dirty="0"/>
              <a:t>Se invita a los transcriptores de braille (y productores de otros formatos accesibles desde archivos NIMAS) a solicitar una cuenta para que puedan descargar archivos del NIMAC.</a:t>
            </a:r>
          </a:p>
          <a:p>
            <a:r>
              <a:rPr lang="es-PE" sz="3200" dirty="0"/>
              <a:t>Una cuenta AMP le permite descargar cualquier archivo que le ha asignado un Usuario Autorizado de cualquier estado.</a:t>
            </a:r>
          </a:p>
          <a:p>
            <a:r>
              <a:rPr lang="es-PE" sz="3200" dirty="0"/>
              <a:t>¡Inscribirse como Productor de Medios Accesibles es fácil y gratis! Para obtener más información o solicitar el enlace </a:t>
            </a:r>
            <a:r>
              <a:rPr lang="es-PE" sz="3200"/>
              <a:t>para inscribirse, </a:t>
            </a:r>
            <a:r>
              <a:rPr lang="es-PE" sz="3200" dirty="0"/>
              <a:t>comuníquese con el NIMAC en: nimac@aph.org.</a:t>
            </a:r>
          </a:p>
          <a:p>
            <a:pPr marL="0" indent="0">
              <a:buNone/>
            </a:pPr>
            <a:endParaRPr lang="es-PE"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13479"/>
            <a:ext cx="10515600" cy="955675"/>
          </a:xfrm>
        </p:spPr>
        <p:txBody>
          <a:bodyPr>
            <a:normAutofit fontScale="90000"/>
          </a:bodyPr>
          <a:lstStyle/>
          <a:p>
            <a:pPr algn="ctr"/>
            <a:r>
              <a:rPr lang="es-PE" dirty="0">
                <a:effectLst/>
                <a:latin typeface="Calibri Light" panose="020F0302020204030204" pitchFamily="34" charset="0"/>
                <a:ea typeface="SimSun" panose="02010600030101010101" pitchFamily="2" charset="-122"/>
                <a:cs typeface="Calibri Light" panose="020F0302020204030204" pitchFamily="34" charset="0"/>
                <a:sym typeface="+mn-ea"/>
              </a:rPr>
              <a:t>Accesar archivos desde el sitio </a:t>
            </a:r>
            <a:r>
              <a:rPr lang="es-PE" dirty="0">
                <a:latin typeface="Calibri Light" panose="020F0302020204030204" pitchFamily="34" charset="0"/>
                <a:ea typeface="SimSun" panose="02010600030101010101" pitchFamily="2" charset="-122"/>
                <a:cs typeface="Calibri Light" panose="020F0302020204030204" pitchFamily="34" charset="0"/>
                <a:sym typeface="+mn-ea"/>
              </a:rPr>
              <a:t>web del </a:t>
            </a:r>
            <a:r>
              <a:rPr lang="es-PE" dirty="0">
                <a:effectLst/>
                <a:latin typeface="Calibri Light" panose="020F0302020204030204" pitchFamily="34" charset="0"/>
                <a:ea typeface="SimSun" panose="02010600030101010101" pitchFamily="2" charset="-122"/>
                <a:cs typeface="Calibri Light" panose="020F0302020204030204" pitchFamily="34" charset="0"/>
                <a:sym typeface="+mn-ea"/>
              </a:rPr>
              <a:t>NIMAC</a:t>
            </a:r>
            <a:endParaRPr lang="es-PE" dirty="0">
              <a:latin typeface="Calibri Light" panose="020F0302020204030204" pitchFamily="34" charset="0"/>
              <a:cs typeface="Calibri Light" panose="020F0302020204030204" pitchFamily="34" charset="0"/>
            </a:endParaRPr>
          </a:p>
        </p:txBody>
      </p:sp>
      <p:sp>
        <p:nvSpPr>
          <p:cNvPr id="3" name="Content Placeholder 2"/>
          <p:cNvSpPr>
            <a:spLocks noGrp="1"/>
          </p:cNvSpPr>
          <p:nvPr>
            <p:ph idx="1"/>
          </p:nvPr>
        </p:nvSpPr>
        <p:spPr>
          <a:xfrm>
            <a:off x="524107" y="866274"/>
            <a:ext cx="11195825" cy="4106597"/>
          </a:xfrm>
        </p:spPr>
        <p:txBody>
          <a:bodyPr>
            <a:noAutofit/>
          </a:bodyPr>
          <a:lstStyle/>
          <a:p>
            <a:r>
              <a:rPr lang="es-PE" sz="2600" dirty="0">
                <a:latin typeface="Calibri" panose="020F0502020204030204" pitchFamily="34" charset="0"/>
                <a:ea typeface="SimSun" panose="02010600030101010101" pitchFamily="2" charset="-122"/>
                <a:cs typeface="Times New Roman" panose="02020603050405020304" pitchFamily="18" charset="0"/>
                <a:sym typeface="+mn-ea"/>
              </a:rPr>
              <a:t>Recibir correo electrónico que le notifica la asignación de un archivo </a:t>
            </a:r>
            <a:r>
              <a:rPr lang="es-PE" sz="2600" dirty="0" err="1">
                <a:latin typeface="Calibri" panose="020F0502020204030204" pitchFamily="34" charset="0"/>
                <a:ea typeface="SimSun" panose="02010600030101010101" pitchFamily="2" charset="-122"/>
                <a:cs typeface="Times New Roman" panose="02020603050405020304" pitchFamily="18" charset="0"/>
                <a:sym typeface="+mn-ea"/>
              </a:rPr>
              <a:t>NIMAS</a:t>
            </a:r>
            <a:r>
              <a:rPr lang="es-PE" sz="2600" dirty="0">
                <a:latin typeface="Calibri" panose="020F0502020204030204" pitchFamily="34" charset="0"/>
                <a:ea typeface="SimSun" panose="02010600030101010101" pitchFamily="2" charset="-122"/>
                <a:cs typeface="Times New Roman" panose="02020603050405020304" pitchFamily="18" charset="0"/>
                <a:sym typeface="+mn-ea"/>
              </a:rPr>
              <a:t>.</a:t>
            </a:r>
          </a:p>
          <a:p>
            <a:r>
              <a:rPr lang="es-PE" sz="2600" dirty="0">
                <a:latin typeface="Calibri" panose="020F0502020204030204" pitchFamily="34" charset="0"/>
                <a:ea typeface="SimSun" panose="02010600030101010101" pitchFamily="2" charset="-122"/>
                <a:cs typeface="Times New Roman" panose="02020603050405020304" pitchFamily="18" charset="0"/>
                <a:sym typeface="+mn-ea"/>
              </a:rPr>
              <a:t>Ir al portal del </a:t>
            </a:r>
            <a:r>
              <a:rPr lang="es-PE" sz="2600" dirty="0">
                <a:latin typeface="Calibri" panose="020F0502020204030204" pitchFamily="34" charset="0"/>
                <a:ea typeface="SimSun" panose="02010600030101010101" pitchFamily="2" charset="-122"/>
                <a:cs typeface="Times New Roman" panose="02020603050405020304" pitchFamily="18" charset="0"/>
                <a:sym typeface="+mn-ea"/>
                <a:hlinkClick r:id="rId3" action="ppaction://hlinkfile"/>
              </a:rPr>
              <a:t>NIMAC </a:t>
            </a:r>
            <a:r>
              <a:rPr lang="es-PE" sz="2600" dirty="0">
                <a:latin typeface="Calibri" panose="020F0502020204030204" pitchFamily="34" charset="0"/>
                <a:ea typeface="SimSun" panose="02010600030101010101" pitchFamily="2" charset="-122"/>
                <a:cs typeface="Times New Roman" panose="02020603050405020304" pitchFamily="18" charset="0"/>
                <a:sym typeface="+mn-ea"/>
              </a:rPr>
              <a:t>e Iniciar sesión (Log in).</a:t>
            </a:r>
            <a:endParaRPr lang="es-PE" sz="2600" dirty="0">
              <a:effectLst/>
              <a:latin typeface="Calibri" panose="020F0502020204030204" pitchFamily="34" charset="0"/>
              <a:ea typeface="SimSun" panose="02010600030101010101" pitchFamily="2" charset="-122"/>
              <a:cs typeface="Times New Roman" panose="02020603050405020304" pitchFamily="18" charset="0"/>
            </a:endParaRPr>
          </a:p>
          <a:p>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Seleccionar archivo (</a:t>
            </a:r>
            <a:r>
              <a:rPr lang="es-PE" sz="2600" dirty="0" err="1">
                <a:effectLst/>
                <a:latin typeface="Calibri" panose="020F0502020204030204" pitchFamily="34" charset="0"/>
                <a:ea typeface="SimSun" panose="02010600030101010101" pitchFamily="2" charset="-122"/>
                <a:cs typeface="Times New Roman" panose="02020603050405020304" pitchFamily="18" charset="0"/>
                <a:sym typeface="+mn-ea"/>
              </a:rPr>
              <a:t>Select</a:t>
            </a:r>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 file) </a:t>
            </a:r>
            <a:r>
              <a:rPr lang="es-PE" sz="26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a:t>
            </a:r>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 Agregar a Mis </a:t>
            </a:r>
            <a:r>
              <a:rPr lang="es-PE" sz="2600" dirty="0">
                <a:latin typeface="Calibri" panose="020F0502020204030204" pitchFamily="34" charset="0"/>
                <a:ea typeface="SimSun" panose="02010600030101010101" pitchFamily="2" charset="-122"/>
                <a:cs typeface="Times New Roman" panose="02020603050405020304" pitchFamily="18" charset="0"/>
                <a:sym typeface="+mn-ea"/>
              </a:rPr>
              <a:t>d</a:t>
            </a:r>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escargas (</a:t>
            </a:r>
            <a:r>
              <a:rPr lang="es-PE" sz="2600" dirty="0" err="1">
                <a:effectLst/>
                <a:latin typeface="Calibri" panose="020F0502020204030204" pitchFamily="34" charset="0"/>
                <a:ea typeface="SimSun" panose="02010600030101010101" pitchFamily="2" charset="-122"/>
                <a:cs typeface="Times New Roman" panose="02020603050405020304" pitchFamily="18" charset="0"/>
                <a:sym typeface="+mn-ea"/>
              </a:rPr>
              <a:t>Add</a:t>
            </a:r>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 </a:t>
            </a:r>
            <a:r>
              <a:rPr lang="es-PE" sz="2600" dirty="0" err="1">
                <a:effectLst/>
                <a:latin typeface="Calibri" panose="020F0502020204030204" pitchFamily="34" charset="0"/>
                <a:ea typeface="SimSun" panose="02010600030101010101" pitchFamily="2" charset="-122"/>
                <a:cs typeface="Times New Roman" panose="02020603050405020304" pitchFamily="18" charset="0"/>
                <a:sym typeface="+mn-ea"/>
              </a:rPr>
              <a:t>to</a:t>
            </a:r>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 </a:t>
            </a:r>
            <a:r>
              <a:rPr lang="es-PE" sz="2600" dirty="0" err="1">
                <a:effectLst/>
                <a:latin typeface="Calibri" panose="020F0502020204030204" pitchFamily="34" charset="0"/>
                <a:ea typeface="SimSun" panose="02010600030101010101" pitchFamily="2" charset="-122"/>
                <a:cs typeface="Times New Roman" panose="02020603050405020304" pitchFamily="18" charset="0"/>
                <a:sym typeface="+mn-ea"/>
              </a:rPr>
              <a:t>My</a:t>
            </a:r>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 </a:t>
            </a:r>
            <a:r>
              <a:rPr lang="es-PE" sz="2600" dirty="0" err="1">
                <a:effectLst/>
                <a:latin typeface="Calibri" panose="020F0502020204030204" pitchFamily="34" charset="0"/>
                <a:ea typeface="SimSun" panose="02010600030101010101" pitchFamily="2" charset="-122"/>
                <a:cs typeface="Times New Roman" panose="02020603050405020304" pitchFamily="18" charset="0"/>
                <a:sym typeface="+mn-ea"/>
              </a:rPr>
              <a:t>Downloads</a:t>
            </a:r>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a:t>
            </a:r>
            <a:endParaRPr lang="es-PE" sz="2600" dirty="0">
              <a:effectLst/>
              <a:latin typeface="Calibri" panose="020F0502020204030204" pitchFamily="34" charset="0"/>
              <a:ea typeface="SimSun" panose="02010600030101010101" pitchFamily="2" charset="-122"/>
              <a:cs typeface="Times New Roman" panose="02020603050405020304" pitchFamily="18" charset="0"/>
            </a:endParaRPr>
          </a:p>
          <a:p>
            <a:r>
              <a:rPr lang="es-PE" sz="2600" dirty="0">
                <a:latin typeface="Calibri" panose="020F0502020204030204" pitchFamily="34" charset="0"/>
                <a:ea typeface="SimSun" panose="02010600030101010101" pitchFamily="2" charset="-122"/>
                <a:cs typeface="Times New Roman" panose="02020603050405020304" pitchFamily="18" charset="0"/>
                <a:sym typeface="+mn-ea"/>
              </a:rPr>
              <a:t>Recibir correo electrónico de confirmación del NIMAC:  (Título) Se procesó para descargar (</a:t>
            </a:r>
            <a:r>
              <a:rPr lang="es-PE" sz="2600" dirty="0" err="1">
                <a:latin typeface="Calibri" panose="020F0502020204030204" pitchFamily="34" charset="0"/>
                <a:ea typeface="SimSun" panose="02010600030101010101" pitchFamily="2" charset="-122"/>
                <a:cs typeface="Times New Roman" panose="02020603050405020304" pitchFamily="18" charset="0"/>
                <a:sym typeface="+mn-ea"/>
              </a:rPr>
              <a:t>Successfully</a:t>
            </a:r>
            <a:r>
              <a:rPr lang="es-PE" sz="2600" dirty="0">
                <a:latin typeface="Calibri" panose="020F0502020204030204" pitchFamily="34" charset="0"/>
                <a:ea typeface="SimSun" panose="02010600030101010101" pitchFamily="2" charset="-122"/>
                <a:cs typeface="Times New Roman" panose="02020603050405020304" pitchFamily="18" charset="0"/>
                <a:sym typeface="+mn-ea"/>
              </a:rPr>
              <a:t> </a:t>
            </a:r>
            <a:r>
              <a:rPr lang="es-PE" sz="2600" dirty="0" err="1">
                <a:latin typeface="Calibri" panose="020F0502020204030204" pitchFamily="34" charset="0"/>
                <a:ea typeface="SimSun" panose="02010600030101010101" pitchFamily="2" charset="-122"/>
                <a:cs typeface="Times New Roman" panose="02020603050405020304" pitchFamily="18" charset="0"/>
                <a:sym typeface="+mn-ea"/>
              </a:rPr>
              <a:t>Processed</a:t>
            </a:r>
            <a:r>
              <a:rPr lang="es-PE" sz="2600" dirty="0">
                <a:latin typeface="Calibri" panose="020F0502020204030204" pitchFamily="34" charset="0"/>
                <a:ea typeface="SimSun" panose="02010600030101010101" pitchFamily="2" charset="-122"/>
                <a:cs typeface="Times New Roman" panose="02020603050405020304" pitchFamily="18" charset="0"/>
                <a:sym typeface="+mn-ea"/>
              </a:rPr>
              <a:t> </a:t>
            </a:r>
            <a:r>
              <a:rPr lang="es-PE" sz="2600" dirty="0" err="1">
                <a:latin typeface="Calibri" panose="020F0502020204030204" pitchFamily="34" charset="0"/>
                <a:ea typeface="SimSun" panose="02010600030101010101" pitchFamily="2" charset="-122"/>
                <a:cs typeface="Times New Roman" panose="02020603050405020304" pitchFamily="18" charset="0"/>
                <a:sym typeface="+mn-ea"/>
              </a:rPr>
              <a:t>for</a:t>
            </a:r>
            <a:r>
              <a:rPr lang="es-PE" sz="2600" dirty="0">
                <a:latin typeface="Calibri" panose="020F0502020204030204" pitchFamily="34" charset="0"/>
                <a:ea typeface="SimSun" panose="02010600030101010101" pitchFamily="2" charset="-122"/>
                <a:cs typeface="Times New Roman" panose="02020603050405020304" pitchFamily="18" charset="0"/>
                <a:sym typeface="+mn-ea"/>
              </a:rPr>
              <a:t> </a:t>
            </a:r>
            <a:r>
              <a:rPr lang="es-PE" sz="2600" dirty="0" err="1">
                <a:latin typeface="Calibri" panose="020F0502020204030204" pitchFamily="34" charset="0"/>
                <a:ea typeface="SimSun" panose="02010600030101010101" pitchFamily="2" charset="-122"/>
                <a:cs typeface="Times New Roman" panose="02020603050405020304" pitchFamily="18" charset="0"/>
                <a:sym typeface="+mn-ea"/>
              </a:rPr>
              <a:t>Download</a:t>
            </a:r>
            <a:r>
              <a:rPr lang="es-PE" sz="2600" dirty="0">
                <a:latin typeface="Calibri" panose="020F0502020204030204" pitchFamily="34" charset="0"/>
                <a:ea typeface="SimSun" panose="02010600030101010101" pitchFamily="2" charset="-122"/>
                <a:cs typeface="Times New Roman" panose="02020603050405020304" pitchFamily="18" charset="0"/>
                <a:sym typeface="+mn-ea"/>
              </a:rPr>
              <a:t>).</a:t>
            </a:r>
          </a:p>
          <a:p>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Ir al portal del NIMAC; ver columna de Fecha de descarga (Date </a:t>
            </a:r>
            <a:r>
              <a:rPr lang="es-PE" sz="2600" dirty="0" err="1">
                <a:effectLst/>
                <a:latin typeface="Calibri" panose="020F0502020204030204" pitchFamily="34" charset="0"/>
                <a:ea typeface="SimSun" panose="02010600030101010101" pitchFamily="2" charset="-122"/>
                <a:cs typeface="Times New Roman" panose="02020603050405020304" pitchFamily="18" charset="0"/>
                <a:sym typeface="+mn-ea"/>
              </a:rPr>
              <a:t>Downloaded</a:t>
            </a:r>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a:t>
            </a:r>
            <a:endParaRPr lang="es-PE" sz="2600" dirty="0">
              <a:effectLst/>
              <a:latin typeface="Calibri" panose="020F0502020204030204" pitchFamily="34" charset="0"/>
              <a:ea typeface="SimSun" panose="02010600030101010101" pitchFamily="2" charset="-122"/>
              <a:cs typeface="Times New Roman" panose="02020603050405020304" pitchFamily="18" charset="0"/>
            </a:endParaRPr>
          </a:p>
          <a:p>
            <a:pPr marL="1079500" lvl="1" indent="0"/>
            <a:r>
              <a:rPr lang="es-PE" sz="2600" dirty="0">
                <a:latin typeface="Calibri" panose="020F0502020204030204" pitchFamily="34" charset="0"/>
                <a:ea typeface="SimSun" panose="02010600030101010101" pitchFamily="2" charset="-122"/>
                <a:cs typeface="Times New Roman" panose="02020603050405020304" pitchFamily="18" charset="0"/>
                <a:sym typeface="+mn-ea"/>
              </a:rPr>
              <a:t> Ir a Mis descargas (</a:t>
            </a:r>
            <a:r>
              <a:rPr lang="es-PE" sz="2600" dirty="0" err="1">
                <a:latin typeface="Calibri" panose="020F0502020204030204" pitchFamily="34" charset="0"/>
                <a:ea typeface="SimSun" panose="02010600030101010101" pitchFamily="2" charset="-122"/>
                <a:cs typeface="Times New Roman" panose="02020603050405020304" pitchFamily="18" charset="0"/>
                <a:sym typeface="+mn-ea"/>
              </a:rPr>
              <a:t>My</a:t>
            </a:r>
            <a:r>
              <a:rPr lang="es-PE" sz="2600" dirty="0">
                <a:latin typeface="Calibri" panose="020F0502020204030204" pitchFamily="34" charset="0"/>
                <a:ea typeface="SimSun" panose="02010600030101010101" pitchFamily="2" charset="-122"/>
                <a:cs typeface="Times New Roman" panose="02020603050405020304" pitchFamily="18" charset="0"/>
                <a:sym typeface="+mn-ea"/>
              </a:rPr>
              <a:t> </a:t>
            </a:r>
            <a:r>
              <a:rPr lang="es-PE" sz="2600" dirty="0" err="1">
                <a:latin typeface="Calibri" panose="020F0502020204030204" pitchFamily="34" charset="0"/>
                <a:ea typeface="SimSun" panose="02010600030101010101" pitchFamily="2" charset="-122"/>
                <a:cs typeface="Times New Roman" panose="02020603050405020304" pitchFamily="18" charset="0"/>
                <a:sym typeface="+mn-ea"/>
              </a:rPr>
              <a:t>Downloads</a:t>
            </a:r>
            <a:r>
              <a:rPr lang="es-PE" sz="2600" dirty="0">
                <a:latin typeface="Calibri" panose="020F0502020204030204" pitchFamily="34" charset="0"/>
                <a:ea typeface="SimSun" panose="02010600030101010101" pitchFamily="2" charset="-122"/>
                <a:cs typeface="Times New Roman" panose="02020603050405020304" pitchFamily="18" charset="0"/>
                <a:sym typeface="+mn-ea"/>
              </a:rPr>
              <a:t>).</a:t>
            </a:r>
            <a:endParaRPr lang="es-PE" sz="2600" dirty="0">
              <a:latin typeface="Calibri" panose="020F0502020204030204" pitchFamily="34" charset="0"/>
              <a:ea typeface="SimSun" panose="02010600030101010101" pitchFamily="2" charset="-122"/>
              <a:cs typeface="Times New Roman" panose="02020603050405020304" pitchFamily="18" charset="0"/>
            </a:endParaRPr>
          </a:p>
          <a:p>
            <a:pPr marL="1079500" lvl="1" indent="0"/>
            <a:r>
              <a:rPr lang="es-PE" sz="2600" dirty="0">
                <a:effectLst/>
                <a:latin typeface="Calibri" panose="020F0502020204030204" pitchFamily="34" charset="0"/>
                <a:ea typeface="SimSun" panose="02010600030101010101" pitchFamily="2" charset="-122"/>
                <a:cs typeface="Times New Roman" panose="02020603050405020304" pitchFamily="18" charset="0"/>
                <a:sym typeface="+mn-ea"/>
              </a:rPr>
              <a:t> Descargar el archivo a PC.</a:t>
            </a:r>
          </a:p>
          <a:p>
            <a:r>
              <a:rPr lang="es-PE" sz="2600" dirty="0">
                <a:latin typeface="Calibri" panose="020F0502020204030204" pitchFamily="34" charset="0"/>
                <a:ea typeface="SimSun" panose="02010600030101010101" pitchFamily="2" charset="-122"/>
                <a:cs typeface="Times New Roman" panose="02020603050405020304" pitchFamily="18" charset="0"/>
                <a:sym typeface="+mn-ea"/>
              </a:rPr>
              <a:t>Demostración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s-PE">
                <a:effectLst/>
                <a:latin typeface="Calibri Light" panose="020F0302020204030204" pitchFamily="34" charset="0"/>
                <a:ea typeface="SimSun" panose="02010600030101010101" pitchFamily="2" charset="-122"/>
                <a:cs typeface="Calibri Light" panose="020F0302020204030204" pitchFamily="34" charset="0"/>
              </a:rPr>
              <a:t>Correos electrónicos de confirmación</a:t>
            </a:r>
            <a:endParaRPr lang="es-PE">
              <a:latin typeface="Calibri Light" panose="020F0302020204030204" pitchFamily="34" charset="0"/>
              <a:cs typeface="Calibri Light" panose="020F0302020204030204" pitchFamily="34" charset="0"/>
            </a:endParaRPr>
          </a:p>
        </p:txBody>
      </p:sp>
      <p:sp>
        <p:nvSpPr>
          <p:cNvPr id="3" name="Content Placeholder 2"/>
          <p:cNvSpPr>
            <a:spLocks noGrp="1"/>
          </p:cNvSpPr>
          <p:nvPr>
            <p:ph sz="half" idx="1"/>
          </p:nvPr>
        </p:nvSpPr>
        <p:spPr>
          <a:xfrm>
            <a:off x="838200" y="1825625"/>
            <a:ext cx="10546715" cy="2098040"/>
          </a:xfrm>
        </p:spPr>
        <p:txBody>
          <a:bodyPr>
            <a:normAutofit lnSpcReduction="10000"/>
          </a:bodyPr>
          <a:lstStyle/>
          <a:p>
            <a:r>
              <a:rPr lang="es-PE" sz="3600">
                <a:effectLst/>
                <a:latin typeface="Calibri" panose="020F0502020204030204" pitchFamily="34" charset="0"/>
                <a:ea typeface="SimSun" panose="02010600030101010101" pitchFamily="2" charset="-122"/>
                <a:cs typeface="Times New Roman" panose="02020603050405020304" pitchFamily="18" charset="0"/>
              </a:rPr>
              <a:t>Solicitar acceso a </a:t>
            </a:r>
            <a:r>
              <a:rPr lang="es-PE" sz="3600">
                <a:latin typeface="Calibri" panose="020F0502020204030204" pitchFamily="34" charset="0"/>
                <a:ea typeface="SimSun" panose="02010600030101010101" pitchFamily="2" charset="-122"/>
                <a:cs typeface="Times New Roman" panose="02020603050405020304" pitchFamily="18" charset="0"/>
              </a:rPr>
              <a:t>archivo </a:t>
            </a:r>
            <a:r>
              <a:rPr lang="es-PE" sz="3600">
                <a:effectLst/>
                <a:latin typeface="Calibri" panose="020F0502020204030204" pitchFamily="34" charset="0"/>
                <a:ea typeface="SimSun" panose="02010600030101010101" pitchFamily="2" charset="-122"/>
                <a:cs typeface="Times New Roman" panose="02020603050405020304" pitchFamily="18" charset="0"/>
              </a:rPr>
              <a:t>NIMAS a la agencia contratante.</a:t>
            </a:r>
          </a:p>
          <a:p>
            <a:r>
              <a:rPr lang="es-PE" sz="3600">
                <a:effectLst/>
                <a:latin typeface="Calibri" panose="020F0502020204030204" pitchFamily="34" charset="0"/>
                <a:ea typeface="SimSun" panose="02010600030101010101" pitchFamily="2" charset="-122"/>
                <a:cs typeface="Times New Roman" panose="02020603050405020304" pitchFamily="18" charset="0"/>
              </a:rPr>
              <a:t>Recibir correo electrónico de confirmación del NIMAC respecto a la asignación del archivo NIMAS.</a:t>
            </a:r>
          </a:p>
          <a:p>
            <a:endParaRPr lang="es-PE" sz="320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6" name="Content Placeholder 5" descr="Notificaciones por correo electrónico"/>
          <p:cNvPicPr>
            <a:picLocks noGrp="1" noChangeAspect="1"/>
          </p:cNvPicPr>
          <p:nvPr>
            <p:ph sz="half" idx="2"/>
          </p:nvPr>
        </p:nvPicPr>
        <p:blipFill>
          <a:blip r:embed="rId3"/>
          <a:stretch>
            <a:fillRect/>
          </a:stretch>
        </p:blipFill>
        <p:spPr>
          <a:xfrm>
            <a:off x="868680" y="3923665"/>
            <a:ext cx="10567670" cy="11664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Configurar </a:t>
            </a:r>
            <a:r>
              <a:rPr lang="es-PE" b="1" dirty="0">
                <a:effectLst>
                  <a:outerShdw blurRad="38100" dist="19050" dir="2700000" algn="tl" rotWithShape="0">
                    <a:schemeClr val="dk1">
                      <a:alpha val="40000"/>
                    </a:schemeClr>
                  </a:outerShdw>
                </a:effectLst>
              </a:rPr>
              <a:t>archivos NIMAS en </a:t>
            </a:r>
            <a:r>
              <a:rPr lang="es-PE" b="1" dirty="0">
                <a:solidFill>
                  <a:schemeClr val="tx1"/>
                </a:solidFill>
                <a:effectLst>
                  <a:outerShdw blurRad="38100" dist="19050" dir="2700000" algn="tl" rotWithShape="0">
                    <a:schemeClr val="dk1">
                      <a:alpha val="40000"/>
                    </a:schemeClr>
                  </a:outerShdw>
                </a:effectLst>
              </a:rPr>
              <a:t>PC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9607" y="0"/>
            <a:ext cx="11257613" cy="1325563"/>
          </a:xfrm>
        </p:spPr>
        <p:txBody>
          <a:bodyPr/>
          <a:lstStyle/>
          <a:p>
            <a:pPr algn="ctr"/>
            <a:r>
              <a:rPr lang="es-PE" dirty="0"/>
              <a:t>Cómo configurar archivos NIMAS en una PC</a:t>
            </a:r>
          </a:p>
        </p:txBody>
      </p:sp>
      <p:sp>
        <p:nvSpPr>
          <p:cNvPr id="3" name="Content Placeholder 2"/>
          <p:cNvSpPr>
            <a:spLocks noGrp="1"/>
          </p:cNvSpPr>
          <p:nvPr>
            <p:ph idx="1"/>
          </p:nvPr>
        </p:nvSpPr>
        <p:spPr>
          <a:xfrm>
            <a:off x="1676400" y="1197191"/>
            <a:ext cx="10515600" cy="3863340"/>
          </a:xfrm>
        </p:spPr>
        <p:txBody>
          <a:bodyPr>
            <a:noAutofit/>
          </a:bodyPr>
          <a:lstStyle/>
          <a:p>
            <a:r>
              <a:rPr lang="es-PE" dirty="0">
                <a:effectLst/>
                <a:latin typeface="Calibri" panose="020F0502020204030204" pitchFamily="34" charset="0"/>
                <a:ea typeface="SimSun" panose="02010600030101010101" pitchFamily="2" charset="-122"/>
                <a:cs typeface="Times New Roman" panose="02020603050405020304" pitchFamily="18" charset="0"/>
              </a:rPr>
              <a:t>Archivos en PC</a:t>
            </a:r>
          </a:p>
          <a:p>
            <a:pPr lvl="1"/>
            <a:r>
              <a:rPr lang="es-PE" sz="2800" dirty="0">
                <a:effectLst/>
                <a:latin typeface="Calibri" panose="020F0502020204030204" pitchFamily="34" charset="0"/>
                <a:ea typeface="SimSun" panose="02010600030101010101" pitchFamily="2" charset="-122"/>
                <a:cs typeface="Times New Roman" panose="02020603050405020304" pitchFamily="18" charset="0"/>
              </a:rPr>
              <a:t>Abrir archivo NIMAS comprimido desde descargas.</a:t>
            </a:r>
          </a:p>
          <a:p>
            <a:pPr lvl="1"/>
            <a:r>
              <a:rPr lang="es-PE" sz="2800" dirty="0">
                <a:latin typeface="Calibri" panose="020F0502020204030204" pitchFamily="34" charset="0"/>
                <a:ea typeface="SimSun" panose="02010600030101010101" pitchFamily="2" charset="-122"/>
                <a:cs typeface="Times New Roman" panose="02020603050405020304" pitchFamily="18" charset="0"/>
              </a:rPr>
              <a:t>Copiar y guardar archivos a la carpeta del proyecto.</a:t>
            </a:r>
          </a:p>
          <a:p>
            <a:r>
              <a:rPr lang="es-PE" dirty="0">
                <a:effectLst/>
                <a:latin typeface="Calibri" panose="020F0502020204030204" pitchFamily="34" charset="0"/>
                <a:ea typeface="SimSun" panose="02010600030101010101" pitchFamily="2" charset="-122"/>
                <a:cs typeface="Times New Roman" panose="02020603050405020304" pitchFamily="18" charset="0"/>
              </a:rPr>
              <a:t>Descripción general de archivos NIMAS</a:t>
            </a:r>
          </a:p>
          <a:p>
            <a:pPr lvl="1"/>
            <a:r>
              <a:rPr lang="es-PE" sz="2800" dirty="0">
                <a:latin typeface="Calibri" panose="020F0502020204030204" pitchFamily="34" charset="0"/>
                <a:ea typeface="SimSun" panose="02010600030101010101" pitchFamily="2" charset="-122"/>
                <a:cs typeface="Times New Roman" panose="02020603050405020304" pitchFamily="18" charset="0"/>
                <a:sym typeface="+mn-ea"/>
              </a:rPr>
              <a:t>Imágenes: archivo de imagen individual – ilustraciones y diagramas matemáticos, ecuaciones</a:t>
            </a:r>
          </a:p>
          <a:p>
            <a:pPr lvl="1"/>
            <a:r>
              <a:rPr lang="es-PE" sz="2800" dirty="0">
                <a:effectLst/>
                <a:latin typeface="Calibri" panose="020F0502020204030204" pitchFamily="34" charset="0"/>
                <a:ea typeface="SimSun" panose="02010600030101010101" pitchFamily="2" charset="-122"/>
                <a:cs typeface="Times New Roman" panose="02020603050405020304" pitchFamily="18" charset="0"/>
                <a:sym typeface="+mn-ea"/>
              </a:rPr>
              <a:t>WPS y PDF: imágenes impresas de la portad</a:t>
            </a:r>
            <a:r>
              <a:rPr lang="es-PE" sz="2800" dirty="0">
                <a:latin typeface="Calibri" panose="020F0502020204030204" pitchFamily="34" charset="0"/>
                <a:ea typeface="SimSun" panose="02010600030101010101" pitchFamily="2" charset="-122"/>
                <a:cs typeface="Times New Roman" panose="02020603050405020304" pitchFamily="18" charset="0"/>
                <a:sym typeface="+mn-ea"/>
              </a:rPr>
              <a:t>a y la </a:t>
            </a:r>
            <a:r>
              <a:rPr lang="es-PE" sz="2800" dirty="0"/>
              <a:t>página de derechos de autor</a:t>
            </a:r>
            <a:endParaRPr lang="es-PE" sz="2800" dirty="0">
              <a:effectLst/>
              <a:latin typeface="Calibri" panose="020F0502020204030204" pitchFamily="34" charset="0"/>
              <a:ea typeface="SimSun" panose="02010600030101010101" pitchFamily="2" charset="-122"/>
              <a:cs typeface="Times New Roman" panose="02020603050405020304" pitchFamily="18" charset="0"/>
              <a:sym typeface="+mn-ea"/>
            </a:endParaRPr>
          </a:p>
          <a:p>
            <a:pPr lvl="1"/>
            <a:r>
              <a:rPr lang="es-PE" sz="2800" dirty="0">
                <a:latin typeface="Calibri" panose="020F0502020204030204" pitchFamily="34" charset="0"/>
                <a:ea typeface="SimSun" panose="02010600030101010101" pitchFamily="2" charset="-122"/>
                <a:cs typeface="Times New Roman" panose="02020603050405020304" pitchFamily="18" charset="0"/>
                <a:sym typeface="+mn-ea"/>
              </a:rPr>
              <a:t>XML: índice y estructura del material</a:t>
            </a:r>
            <a:endParaRPr lang="es-PE" sz="2800" dirty="0">
              <a:latin typeface="Calibri" panose="020F0502020204030204" pitchFamily="34" charset="0"/>
              <a:ea typeface="SimSun" panose="02010600030101010101" pitchFamily="2" charset="-122"/>
              <a:cs typeface="Times New Roman" panose="02020603050405020304" pitchFamily="18" charset="0"/>
            </a:endParaRPr>
          </a:p>
          <a:p>
            <a:pPr lvl="1"/>
            <a:r>
              <a:rPr lang="es-PE" sz="2800" dirty="0">
                <a:effectLst/>
                <a:latin typeface="Calibri" panose="020F0502020204030204" pitchFamily="34" charset="0"/>
                <a:ea typeface="SimSun" panose="02010600030101010101" pitchFamily="2" charset="-122"/>
                <a:cs typeface="Times New Roman" panose="02020603050405020304" pitchFamily="18" charset="0"/>
                <a:sym typeface="+mn-ea"/>
              </a:rPr>
              <a:t>OPF: metadatos del archivo</a:t>
            </a:r>
          </a:p>
          <a:p>
            <a:r>
              <a:rPr lang="es-PE" dirty="0">
                <a:effectLst/>
                <a:latin typeface="Calibri" panose="020F0502020204030204" pitchFamily="34" charset="0"/>
                <a:ea typeface="SimSun" panose="02010600030101010101" pitchFamily="2" charset="-122"/>
                <a:cs typeface="Times New Roman" panose="02020603050405020304" pitchFamily="18" charset="0"/>
              </a:rPr>
              <a:t>Demostración</a:t>
            </a:r>
          </a:p>
          <a:p>
            <a:pPr lvl="1"/>
            <a:endParaRPr lang="es-PE" sz="2400" dirty="0">
              <a:effectLst/>
              <a:latin typeface="Calibri" panose="020F0502020204030204" pitchFamily="34" charset="0"/>
              <a:ea typeface="SimSun"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Convertir archivos NIMAS a </a:t>
            </a:r>
            <a:r>
              <a:rPr lang="es-PE" b="1" dirty="0">
                <a:effectLst>
                  <a:outerShdw blurRad="38100" dist="19050" dir="2700000" algn="tl" rotWithShape="0">
                    <a:schemeClr val="dk1">
                      <a:alpha val="40000"/>
                    </a:schemeClr>
                  </a:outerShdw>
                </a:effectLst>
              </a:rPr>
              <a:t>br</a:t>
            </a:r>
            <a:r>
              <a:rPr lang="es-PE" b="1" dirty="0">
                <a:solidFill>
                  <a:schemeClr val="tx1"/>
                </a:solidFill>
                <a:effectLst>
                  <a:outerShdw blurRad="38100" dist="19050" dir="2700000" algn="tl" rotWithShape="0">
                    <a:schemeClr val="dk1">
                      <a:alpha val="40000"/>
                    </a:schemeClr>
                  </a:outerShdw>
                </a:effectLst>
              </a:rPr>
              <a:t>aille </a:t>
            </a:r>
            <a:br>
              <a:rPr lang="es-PE" b="1" dirty="0">
                <a:solidFill>
                  <a:schemeClr val="tx1"/>
                </a:solidFill>
                <a:effectLst>
                  <a:outerShdw blurRad="38100" dist="19050" dir="2700000" algn="tl" rotWithShape="0">
                    <a:schemeClr val="dk1">
                      <a:alpha val="40000"/>
                    </a:schemeClr>
                  </a:outerShdw>
                </a:effectLst>
              </a:rPr>
            </a:br>
            <a:r>
              <a:rPr lang="es-PE" b="1" dirty="0">
                <a:solidFill>
                  <a:schemeClr val="tx1"/>
                </a:solidFill>
                <a:effectLst>
                  <a:outerShdw blurRad="38100" dist="19050" dir="2700000" algn="tl" rotWithShape="0">
                    <a:schemeClr val="dk1">
                      <a:alpha val="40000"/>
                    </a:schemeClr>
                  </a:outerShdw>
                </a:effectLst>
              </a:rPr>
              <a:t>con Braille 2000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8286"/>
            <a:ext cx="10515600" cy="1325563"/>
          </a:xfrm>
        </p:spPr>
        <p:txBody>
          <a:bodyPr>
            <a:normAutofit fontScale="90000"/>
          </a:bodyPr>
          <a:lstStyle/>
          <a:p>
            <a:pPr algn="ctr"/>
            <a:br>
              <a:rPr lang="en-US" dirty="0">
                <a:sym typeface="+mn-ea"/>
              </a:rPr>
            </a:br>
            <a:r>
              <a:rPr lang="es-PE" dirty="0">
                <a:sym typeface="+mn-ea"/>
              </a:rPr>
              <a:t>Convertir archivos NIMAS a archivos braille con Braille2000 </a:t>
            </a:r>
          </a:p>
        </p:txBody>
      </p:sp>
      <p:sp>
        <p:nvSpPr>
          <p:cNvPr id="3" name="Content Placeholder 2"/>
          <p:cNvSpPr>
            <a:spLocks noGrp="1"/>
          </p:cNvSpPr>
          <p:nvPr>
            <p:ph idx="1"/>
          </p:nvPr>
        </p:nvSpPr>
        <p:spPr/>
        <p:txBody>
          <a:bodyPr>
            <a:normAutofit fontScale="97500" lnSpcReduction="10000"/>
          </a:bodyPr>
          <a:lstStyle/>
          <a:p>
            <a:r>
              <a:rPr lang="es-PE" dirty="0">
                <a:hlinkClick r:id="rId2" action="ppaction://hlinkfile"/>
              </a:rPr>
              <a:t>Braille2000</a:t>
            </a:r>
            <a:r>
              <a:rPr lang="es-PE" dirty="0"/>
              <a:t> es una herramienta integral para producir braille. Braille2000 es 100% compatible con la Internet, y le permite enviar un documento en braille a un centro de producción de braille, una escuela, un/a alumno/a ciego/a o colegas transcriptores con solo un clic en el mouse.</a:t>
            </a:r>
          </a:p>
          <a:p>
            <a:r>
              <a:rPr lang="es-PE" dirty="0"/>
              <a:t>Braille2000 ... es 100% compatible con XML: usted podrá leer y escribir archivos braille XML así como traducir texto XML para impresión a braille.</a:t>
            </a:r>
          </a:p>
          <a:p>
            <a:r>
              <a:rPr lang="es-PE" dirty="0"/>
              <a:t>Braille2000 es para Windows95*, Windows98, </a:t>
            </a:r>
            <a:r>
              <a:rPr lang="es-PE" dirty="0" err="1"/>
              <a:t>WindowsME</a:t>
            </a:r>
            <a:r>
              <a:rPr lang="es-PE" dirty="0"/>
              <a:t>, Windows2000, </a:t>
            </a:r>
            <a:r>
              <a:rPr lang="es-PE" dirty="0" err="1"/>
              <a:t>WindowsXP</a:t>
            </a:r>
            <a:r>
              <a:rPr lang="es-PE" dirty="0"/>
              <a:t>, </a:t>
            </a:r>
            <a:r>
              <a:rPr lang="es-PE" dirty="0" err="1"/>
              <a:t>WindowsVISTA</a:t>
            </a:r>
            <a:r>
              <a:rPr lang="es-PE" dirty="0"/>
              <a:t>, Windows7, Windows8, Windows8.1 y Windows10.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fontScale="90000"/>
          </a:bodyPr>
          <a:lstStyle/>
          <a:p>
            <a:pPr algn="ctr"/>
            <a:br>
              <a:rPr lang="en-US" dirty="0">
                <a:sym typeface="+mn-ea"/>
              </a:rPr>
            </a:br>
            <a:r>
              <a:rPr lang="es-PE" dirty="0">
                <a:sym typeface="+mn-ea"/>
              </a:rPr>
              <a:t>Convertir archivos NIMAS a archivos braille con Braille2000 </a:t>
            </a:r>
            <a:r>
              <a:rPr lang="en-US" sz="3110" i="1" dirty="0">
                <a:sym typeface="+mn-ea"/>
              </a:rPr>
              <a:t>(</a:t>
            </a:r>
            <a:r>
              <a:rPr lang="es-PE" sz="3110" i="1" dirty="0">
                <a:sym typeface="+mn-ea"/>
              </a:rPr>
              <a:t>continuación</a:t>
            </a:r>
            <a:r>
              <a:rPr lang="en-US" sz="3110" i="1" dirty="0">
                <a:sym typeface="+mn-ea"/>
              </a:rPr>
              <a:t>)</a:t>
            </a:r>
          </a:p>
        </p:txBody>
      </p:sp>
      <p:sp>
        <p:nvSpPr>
          <p:cNvPr id="3" name="Content Placeholder 2"/>
          <p:cNvSpPr>
            <a:spLocks noGrp="1"/>
          </p:cNvSpPr>
          <p:nvPr>
            <p:ph idx="1"/>
          </p:nvPr>
        </p:nvSpPr>
        <p:spPr/>
        <p:txBody>
          <a:bodyPr>
            <a:normAutofit fontScale="82500" lnSpcReduction="10000"/>
          </a:bodyPr>
          <a:lstStyle/>
          <a:p>
            <a:r>
              <a:rPr lang="es-PE" sz="3100" dirty="0"/>
              <a:t>Braille2000 puede leer el archivo entero XML de inmediato.</a:t>
            </a:r>
          </a:p>
          <a:p>
            <a:r>
              <a:rPr lang="es-PE" sz="3100" dirty="0"/>
              <a:t>La mayoría de computadoras medianamente nuevas deberían ser compatibles con archivos completos.</a:t>
            </a:r>
          </a:p>
          <a:p>
            <a:r>
              <a:rPr lang="es-PE" sz="3100" dirty="0"/>
              <a:t>Si hace un trabajo extenso de edición al libro entero, podría necesitar una computadora moderna para que responda lo suficientemente rápido para ser útil (el factor principal es cuánta RAM tiene su computadora – y no tiene que ser mucha – digamos que por lo menos 512MB).</a:t>
            </a:r>
          </a:p>
          <a:p>
            <a:r>
              <a:rPr lang="es-PE" sz="3100" dirty="0"/>
              <a:t>Braille2000 puede ayudarle a navegar por el material de manera estructurada y ver cómo se ha elaborado el libro, por ejemplo, al ver todos los encabezados.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US" dirty="0"/>
              <a:t>Asistencia técnica para </a:t>
            </a:r>
            <a:r>
              <a:rPr lang="en-US" dirty="0"/>
              <a:t>Braille 2000</a:t>
            </a:r>
          </a:p>
        </p:txBody>
      </p:sp>
      <p:sp>
        <p:nvSpPr>
          <p:cNvPr id="3" name="Content Placeholder 2"/>
          <p:cNvSpPr>
            <a:spLocks noGrp="1"/>
          </p:cNvSpPr>
          <p:nvPr>
            <p:ph idx="1"/>
          </p:nvPr>
        </p:nvSpPr>
        <p:spPr/>
        <p:txBody>
          <a:bodyPr/>
          <a:lstStyle/>
          <a:p>
            <a:r>
              <a:rPr lang="es-PE" dirty="0">
                <a:sym typeface="+mn-ea"/>
              </a:rPr>
              <a:t>El creador de Braille 2000, Robert </a:t>
            </a:r>
            <a:r>
              <a:rPr lang="es-PE" dirty="0" err="1">
                <a:sym typeface="+mn-ea"/>
              </a:rPr>
              <a:t>Stepp</a:t>
            </a:r>
            <a:r>
              <a:rPr lang="es-PE" dirty="0">
                <a:sym typeface="+mn-ea"/>
              </a:rPr>
              <a:t>, ofrece asistencia técnica gratuita a los usuarios del programa.</a:t>
            </a:r>
          </a:p>
          <a:p>
            <a:r>
              <a:rPr lang="es-PE" dirty="0">
                <a:sym typeface="+mn-ea"/>
              </a:rPr>
              <a:t>Braille2000, LLC, 6801 </a:t>
            </a:r>
            <a:r>
              <a:rPr lang="es-PE" dirty="0" err="1">
                <a:sym typeface="+mn-ea"/>
              </a:rPr>
              <a:t>Southfork</a:t>
            </a:r>
            <a:r>
              <a:rPr lang="es-PE" dirty="0">
                <a:sym typeface="+mn-ea"/>
              </a:rPr>
              <a:t> </a:t>
            </a:r>
            <a:r>
              <a:rPr lang="es-PE" dirty="0" err="1">
                <a:sym typeface="+mn-ea"/>
              </a:rPr>
              <a:t>Circle</a:t>
            </a:r>
            <a:r>
              <a:rPr lang="es-PE" dirty="0">
                <a:sym typeface="+mn-ea"/>
              </a:rPr>
              <a:t>, Lincoln NE 68516</a:t>
            </a:r>
          </a:p>
          <a:p>
            <a:r>
              <a:rPr lang="es-PE" dirty="0">
                <a:sym typeface="+mn-ea"/>
              </a:rPr>
              <a:t>402-423-4782 (Hora del centro de E.E.U.U.)</a:t>
            </a:r>
          </a:p>
          <a:p>
            <a:r>
              <a:rPr lang="es-PE" dirty="0">
                <a:sym typeface="+mn-ea"/>
                <a:hlinkClick r:id="rId2"/>
              </a:rPr>
              <a:t>Información de contacto</a:t>
            </a:r>
            <a:r>
              <a:rPr lang="es-PE" dirty="0">
                <a:sym typeface="+mn-ea"/>
              </a:rPr>
              <a:t> para la asistencia técnica</a:t>
            </a:r>
          </a:p>
          <a:p>
            <a:endParaRPr lang="en-US" dirty="0">
              <a:sym typeface="+mn-ea"/>
            </a:endParaRPr>
          </a:p>
          <a:p>
            <a:endParaRPr lang="en-US" dirty="0">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a:t>Versiones de Braille 2000	</a:t>
            </a:r>
          </a:p>
        </p:txBody>
      </p:sp>
      <p:sp>
        <p:nvSpPr>
          <p:cNvPr id="3" name="Content Placeholder 2"/>
          <p:cNvSpPr>
            <a:spLocks noGrp="1"/>
          </p:cNvSpPr>
          <p:nvPr>
            <p:ph idx="1"/>
          </p:nvPr>
        </p:nvSpPr>
        <p:spPr>
          <a:xfrm>
            <a:off x="838200" y="1468786"/>
            <a:ext cx="10515600" cy="3722559"/>
          </a:xfrm>
        </p:spPr>
        <p:txBody>
          <a:bodyPr>
            <a:normAutofit fontScale="92500" lnSpcReduction="10000"/>
          </a:bodyPr>
          <a:lstStyle/>
          <a:p>
            <a:r>
              <a:rPr lang="es-PE" dirty="0"/>
              <a:t>La Versión 2.29 actual, al 10 de mayo de 2022</a:t>
            </a:r>
          </a:p>
          <a:p>
            <a:pPr lvl="1"/>
            <a:r>
              <a:rPr lang="es-PE" dirty="0"/>
              <a:t>No podrá convertir algunos archivos más grandes con muchas matemáticas</a:t>
            </a:r>
          </a:p>
          <a:p>
            <a:pPr lvl="1"/>
            <a:r>
              <a:rPr lang="es-PE" dirty="0"/>
              <a:t>Sí podrá convertir archivos más pequeños, y textos no técnicos  </a:t>
            </a:r>
          </a:p>
          <a:p>
            <a:r>
              <a:rPr lang="es-PE" dirty="0"/>
              <a:t>La Versión 2.275 convierte esos archivos (más grandes)</a:t>
            </a:r>
          </a:p>
          <a:p>
            <a:pPr lvl="1"/>
            <a:r>
              <a:rPr lang="es-PE" sz="2400" dirty="0"/>
              <a:t>Las matemática</a:t>
            </a:r>
            <a:r>
              <a:rPr lang="es-PE" dirty="0"/>
              <a:t>s tendrán que ser hechas por el transcriptor.</a:t>
            </a:r>
          </a:p>
          <a:p>
            <a:pPr lvl="1"/>
            <a:r>
              <a:rPr lang="es-PE" dirty="0"/>
              <a:t>Puede solicitar a Bob </a:t>
            </a:r>
            <a:r>
              <a:rPr lang="es-PE" dirty="0" err="1"/>
              <a:t>Stepp</a:t>
            </a:r>
            <a:r>
              <a:rPr lang="es-PE" dirty="0"/>
              <a:t> un enlace para volver a descargar esta versión.</a:t>
            </a:r>
          </a:p>
          <a:p>
            <a:r>
              <a:rPr lang="es-PE" dirty="0"/>
              <a:t>La Versión 3.00 aún está en desarrollo. ¡PRONTO VENDRÁ CON MATEMÁTICAS!</a:t>
            </a:r>
          </a:p>
          <a:p>
            <a:r>
              <a:rPr lang="es-PE" dirty="0"/>
              <a:t>En cualquiera de estas versiones, el transcriptor todavía necesita editar las matemáticas (por lo menos por un tiempo más).</a:t>
            </a:r>
          </a:p>
          <a:p>
            <a:pPr lvl="1"/>
            <a:endParaRPr lang="es-PE" dirty="0"/>
          </a:p>
          <a:p>
            <a:pPr lvl="1"/>
            <a:endParaRPr lang="es-PE" dirty="0"/>
          </a:p>
          <a:p>
            <a:endParaRPr lang="es-P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30214"/>
            <a:ext cx="10515600" cy="1325563"/>
          </a:xfrm>
        </p:spPr>
        <p:txBody>
          <a:bodyPr>
            <a:normAutofit/>
          </a:bodyPr>
          <a:lstStyle/>
          <a:p>
            <a:pPr algn="ctr"/>
            <a:r>
              <a:rPr lang="es-PE" dirty="0">
                <a:sym typeface="+mn-ea"/>
              </a:rPr>
              <a:t>Convertir archivo NIMAS a archivo braille con Braille2000 </a:t>
            </a:r>
            <a:r>
              <a:rPr lang="en-US" sz="3110" i="1" dirty="0">
                <a:sym typeface="+mn-ea"/>
              </a:rPr>
              <a:t>(</a:t>
            </a:r>
            <a:r>
              <a:rPr lang="es-PE" sz="3110" i="1" dirty="0">
                <a:sym typeface="+mn-ea"/>
              </a:rPr>
              <a:t>continuación</a:t>
            </a:r>
            <a:r>
              <a:rPr lang="en-US" sz="3110" i="1" dirty="0">
                <a:sym typeface="+mn-ea"/>
              </a:rPr>
              <a:t>)</a:t>
            </a:r>
            <a:endParaRPr lang="en-US" sz="3110" i="1" dirty="0"/>
          </a:p>
        </p:txBody>
      </p:sp>
      <p:sp>
        <p:nvSpPr>
          <p:cNvPr id="3" name="Content Placeholder 2"/>
          <p:cNvSpPr>
            <a:spLocks noGrp="1"/>
          </p:cNvSpPr>
          <p:nvPr>
            <p:ph idx="1"/>
          </p:nvPr>
        </p:nvSpPr>
        <p:spPr>
          <a:xfrm>
            <a:off x="516674" y="1553528"/>
            <a:ext cx="11675326" cy="3474720"/>
          </a:xfrm>
        </p:spPr>
        <p:txBody>
          <a:bodyPr>
            <a:noAutofit/>
          </a:bodyPr>
          <a:lstStyle/>
          <a:p>
            <a:r>
              <a:rPr lang="es-PE" sz="2100" dirty="0">
                <a:latin typeface="Calibri" panose="020F0502020204030204" pitchFamily="34" charset="0"/>
                <a:ea typeface="SimSun" panose="02010600030101010101" pitchFamily="2" charset="-122"/>
                <a:cs typeface="Times New Roman" panose="02020603050405020304" pitchFamily="18" charset="0"/>
              </a:rPr>
              <a:t>Descargar archivo a </a:t>
            </a:r>
            <a:r>
              <a:rPr lang="es-PE" sz="2100" dirty="0">
                <a:effectLst/>
                <a:latin typeface="Calibri" panose="020F0502020204030204" pitchFamily="34" charset="0"/>
                <a:ea typeface="SimSun" panose="02010600030101010101" pitchFamily="2" charset="-122"/>
                <a:cs typeface="Times New Roman" panose="02020603050405020304" pitchFamily="18" charset="0"/>
              </a:rPr>
              <a:t>PC.</a:t>
            </a:r>
          </a:p>
          <a:p>
            <a:r>
              <a:rPr lang="es-PE" sz="2100" dirty="0">
                <a:effectLst/>
                <a:latin typeface="Calibri" panose="020F0502020204030204" pitchFamily="34" charset="0"/>
                <a:ea typeface="SimSun" panose="02010600030101010101" pitchFamily="2" charset="-122"/>
                <a:cs typeface="Times New Roman" panose="02020603050405020304" pitchFamily="18" charset="0"/>
              </a:rPr>
              <a:t>Abrir Braille 2000.</a:t>
            </a:r>
          </a:p>
          <a:p>
            <a:r>
              <a:rPr lang="es-PE" sz="21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En la barra de herramientas, Abrir (Open)  Archivo de origen (</a:t>
            </a:r>
            <a:r>
              <a:rPr lang="es-PE" sz="2100" dirty="0" err="1">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Source</a:t>
            </a:r>
            <a:r>
              <a:rPr lang="es-PE" sz="21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File)  Buscar y seleccionar el archivo NIMAS XML correspondiente.</a:t>
            </a:r>
          </a:p>
          <a:p>
            <a:r>
              <a:rPr lang="es-PE" sz="2100" dirty="0">
                <a:sym typeface="+mn-ea"/>
              </a:rPr>
              <a:t>Al final del cuadro de diálogo “abierto”, podría necesitar cambiar el Tipo de archivo  (File of </a:t>
            </a:r>
            <a:r>
              <a:rPr lang="es-PE" sz="2100" dirty="0" err="1">
                <a:sym typeface="+mn-ea"/>
              </a:rPr>
              <a:t>type</a:t>
            </a:r>
            <a:r>
              <a:rPr lang="es-PE" sz="2100" dirty="0">
                <a:sym typeface="+mn-ea"/>
              </a:rPr>
              <a:t>) a XML </a:t>
            </a:r>
            <a:r>
              <a:rPr lang="es-PE" sz="21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Abrir (Open).</a:t>
            </a:r>
          </a:p>
          <a:p>
            <a:r>
              <a:rPr lang="es-PE" sz="21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En el </a:t>
            </a:r>
            <a:r>
              <a:rPr lang="es-PE" sz="2100" dirty="0">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cuadro de diálogo de </a:t>
            </a:r>
            <a:r>
              <a:rPr lang="es-PE" sz="21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Braille 2000, seleccionar Configuración de transcripción (</a:t>
            </a:r>
            <a:r>
              <a:rPr lang="es-PE" sz="2100" dirty="0" err="1">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Transcription</a:t>
            </a:r>
            <a:r>
              <a:rPr lang="es-PE" sz="21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a:t>
            </a:r>
            <a:r>
              <a:rPr lang="es-PE" sz="2100" dirty="0" err="1">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settings</a:t>
            </a:r>
            <a:r>
              <a:rPr lang="es-PE" sz="21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 OK.</a:t>
            </a:r>
          </a:p>
          <a:p>
            <a:r>
              <a:rPr lang="es-PE" sz="21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Cuando abre el archivo en braille, Guardar como (</a:t>
            </a:r>
            <a:r>
              <a:rPr lang="es-PE" sz="2100" dirty="0" err="1">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Save</a:t>
            </a:r>
            <a:r>
              <a:rPr lang="es-PE" sz="21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As)  (Título) en la carpeta del proyecto.</a:t>
            </a:r>
          </a:p>
          <a:p>
            <a:r>
              <a:rPr lang="es-PE" sz="2100" dirty="0">
                <a:effectLst/>
                <a:latin typeface="Calibri" panose="020F0502020204030204" pitchFamily="34" charset="0"/>
                <a:ea typeface="SimSun" panose="02010600030101010101" pitchFamily="2" charset="-122"/>
                <a:cs typeface="Times New Roman" panose="02020603050405020304" pitchFamily="18" charset="0"/>
              </a:rPr>
              <a:t>Demostración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Convertir archivo NIMAS a braille </a:t>
            </a:r>
            <a:br>
              <a:rPr lang="es-PE" b="1" dirty="0">
                <a:solidFill>
                  <a:schemeClr val="tx1"/>
                </a:solidFill>
                <a:effectLst>
                  <a:outerShdw blurRad="38100" dist="19050" dir="2700000" algn="tl" rotWithShape="0">
                    <a:schemeClr val="dk1">
                      <a:alpha val="40000"/>
                    </a:schemeClr>
                  </a:outerShdw>
                </a:effectLst>
              </a:rPr>
            </a:br>
            <a:r>
              <a:rPr lang="es-PE" b="1" dirty="0">
                <a:solidFill>
                  <a:schemeClr val="tx1"/>
                </a:solidFill>
                <a:effectLst>
                  <a:outerShdw blurRad="38100" dist="19050" dir="2700000" algn="tl" rotWithShape="0">
                    <a:schemeClr val="dk1">
                      <a:alpha val="40000"/>
                    </a:schemeClr>
                  </a:outerShdw>
                </a:effectLst>
              </a:rPr>
              <a:t>utilizando BrailleBlaster como paso intermedio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24585"/>
          </a:xfrm>
        </p:spPr>
        <p:txBody>
          <a:bodyPr>
            <a:normAutofit fontScale="90000"/>
          </a:bodyPr>
          <a:lstStyle/>
          <a:p>
            <a:pPr algn="ctr"/>
            <a:br>
              <a:rPr lang="en-US" dirty="0">
                <a:effectLst/>
                <a:latin typeface="Calibri" panose="020F0502020204030204" pitchFamily="34" charset="0"/>
                <a:ea typeface="SimSun" panose="02010600030101010101" pitchFamily="2" charset="-122"/>
                <a:cs typeface="Times New Roman" panose="02020603050405020304" pitchFamily="18" charset="0"/>
                <a:sym typeface="+mn-ea"/>
              </a:rPr>
            </a:br>
            <a:r>
              <a:rPr lang="es-PE" dirty="0">
                <a:effectLst>
                  <a:outerShdw blurRad="38100" dist="19050" dir="2700000" algn="tl" rotWithShape="0">
                    <a:schemeClr val="dk1">
                      <a:alpha val="40000"/>
                    </a:schemeClr>
                  </a:outerShdw>
                </a:effectLst>
              </a:rPr>
              <a:t>Convertir archivo NIMAS a archivo braille </a:t>
            </a:r>
            <a:br>
              <a:rPr lang="es-PE" dirty="0">
                <a:effectLst>
                  <a:outerShdw blurRad="38100" dist="19050" dir="2700000" algn="tl" rotWithShape="0">
                    <a:schemeClr val="dk1">
                      <a:alpha val="40000"/>
                    </a:schemeClr>
                  </a:outerShdw>
                </a:effectLst>
              </a:rPr>
            </a:br>
            <a:r>
              <a:rPr lang="es-PE" dirty="0">
                <a:effectLst>
                  <a:outerShdw blurRad="38100" dist="19050" dir="2700000" algn="tl" rotWithShape="0">
                    <a:schemeClr val="dk1">
                      <a:alpha val="40000"/>
                    </a:schemeClr>
                  </a:outerShdw>
                </a:effectLst>
              </a:rPr>
              <a:t>utilizando BrailleBlaster como </a:t>
            </a:r>
            <a:r>
              <a:rPr lang="es-PE" i="1" dirty="0">
                <a:effectLst>
                  <a:outerShdw blurRad="38100" dist="19050" dir="2700000" algn="tl" rotWithShape="0">
                    <a:schemeClr val="dk1">
                      <a:alpha val="40000"/>
                    </a:schemeClr>
                  </a:outerShdw>
                </a:effectLst>
              </a:rPr>
              <a:t>paso intermedio</a:t>
            </a:r>
            <a:br>
              <a:rPr lang="en-US" dirty="0"/>
            </a:br>
            <a:endParaRPr lang="en-US" i="1" dirty="0"/>
          </a:p>
        </p:txBody>
      </p:sp>
      <p:sp>
        <p:nvSpPr>
          <p:cNvPr id="3" name="Content Placeholder 2"/>
          <p:cNvSpPr>
            <a:spLocks noGrp="1"/>
          </p:cNvSpPr>
          <p:nvPr>
            <p:ph idx="1"/>
          </p:nvPr>
        </p:nvSpPr>
        <p:spPr/>
        <p:txBody>
          <a:bodyPr>
            <a:normAutofit fontScale="90000" lnSpcReduction="10000"/>
          </a:bodyPr>
          <a:lstStyle/>
          <a:p>
            <a:r>
              <a:rPr lang="es-PE" dirty="0">
                <a:sym typeface="+mn-ea"/>
              </a:rPr>
              <a:t>¿Qué es </a:t>
            </a:r>
            <a:r>
              <a:rPr lang="es-PE" dirty="0">
                <a:sym typeface="+mn-ea"/>
                <a:hlinkClick r:id="rId3" action="ppaction://hlinkfile"/>
              </a:rPr>
              <a:t>BrailleBlaster</a:t>
            </a:r>
            <a:r>
              <a:rPr lang="es-PE" dirty="0"/>
              <a:t>?</a:t>
            </a:r>
            <a:endParaRPr lang="es-PE" i="1" dirty="0">
              <a:sym typeface="+mn-ea"/>
            </a:endParaRPr>
          </a:p>
          <a:p>
            <a:r>
              <a:rPr lang="es-PE" dirty="0"/>
              <a:t>“BrailleBlaster aprovecha la marcación extensa contenida en los archivos NIMAS (por las siglas en inglés de Estándar Nacional de Accesibilidad de los Materiales de Instrucción) para automatizar el formateo básico y le da herramientas para agilizar y facilitar las tareas avanzadas. Fue diseñado principalmente para la edición de libros de texto que cumplen con las especificaciones publicadas por la </a:t>
            </a:r>
            <a:r>
              <a:rPr lang="en-US" dirty="0"/>
              <a:t>Braille Authority of North America</a:t>
            </a:r>
            <a:r>
              <a:rPr lang="es-PE" dirty="0"/>
              <a:t>...”</a:t>
            </a:r>
          </a:p>
          <a:p>
            <a:r>
              <a:rPr lang="es-PE" dirty="0"/>
              <a:t>“BrailleBlaster utiliza </a:t>
            </a:r>
            <a:r>
              <a:rPr lang="es-PE" dirty="0" err="1"/>
              <a:t>Liblouis</a:t>
            </a:r>
            <a:r>
              <a:rPr lang="es-PE" dirty="0"/>
              <a:t>, un traductor reconocido de braille de código abierto, para traducir textos y matemáticas a braille”.</a:t>
            </a:r>
          </a:p>
          <a:p>
            <a:r>
              <a:rPr lang="es-PE" dirty="0"/>
              <a:t>“Requiere edición, formateo y revisión”.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t>BrailleBlaster </a:t>
            </a:r>
            <a:r>
              <a:rPr lang="en-US" sz="2800" i="1" dirty="0"/>
              <a:t>(</a:t>
            </a:r>
            <a:r>
              <a:rPr lang="es-PE" sz="2800" i="1" dirty="0">
                <a:sym typeface="+mn-ea"/>
              </a:rPr>
              <a:t>continuación</a:t>
            </a:r>
            <a:r>
              <a:rPr lang="en-US" sz="2800" i="1" dirty="0"/>
              <a:t>)</a:t>
            </a:r>
          </a:p>
        </p:txBody>
      </p:sp>
      <p:sp>
        <p:nvSpPr>
          <p:cNvPr id="3" name="Content Placeholder 2"/>
          <p:cNvSpPr>
            <a:spLocks noGrp="1"/>
          </p:cNvSpPr>
          <p:nvPr>
            <p:ph idx="1"/>
          </p:nvPr>
        </p:nvSpPr>
        <p:spPr/>
        <p:txBody>
          <a:bodyPr>
            <a:normAutofit/>
          </a:bodyPr>
          <a:lstStyle/>
          <a:p>
            <a:r>
              <a:rPr lang="es-PE" sz="3200" dirty="0">
                <a:sym typeface="+mn-ea"/>
              </a:rPr>
              <a:t>Ver los </a:t>
            </a:r>
            <a:r>
              <a:rPr lang="es-PE" sz="3200" dirty="0">
                <a:sym typeface="+mn-ea"/>
                <a:hlinkClick r:id="rId3" action="ppaction://hlinkfile"/>
              </a:rPr>
              <a:t>Seminarios web de Access </a:t>
            </a:r>
            <a:r>
              <a:rPr lang="es-PE" sz="3200" dirty="0" err="1">
                <a:sym typeface="+mn-ea"/>
                <a:hlinkClick r:id="rId3" action="ppaction://hlinkfile"/>
              </a:rPr>
              <a:t>Academy</a:t>
            </a:r>
            <a:r>
              <a:rPr lang="es-PE" sz="3200" dirty="0">
                <a:sym typeface="+mn-ea"/>
              </a:rPr>
              <a:t>.</a:t>
            </a:r>
            <a:endParaRPr lang="es-PE" sz="3200" dirty="0"/>
          </a:p>
          <a:p>
            <a:r>
              <a:rPr lang="es-PE" sz="3200" dirty="0"/>
              <a:t>Hay un curso de </a:t>
            </a:r>
            <a:r>
              <a:rPr lang="es-PE" sz="3200" dirty="0">
                <a:hlinkClick r:id="rId4" action="ppaction://hlinkfile"/>
              </a:rPr>
              <a:t>BrailleBlaster</a:t>
            </a:r>
            <a:r>
              <a:rPr lang="es-PE" sz="3200" dirty="0"/>
              <a:t>, del 24 de enero de 2022, en el canal de </a:t>
            </a:r>
            <a:r>
              <a:rPr lang="es-PE" sz="3200" dirty="0" err="1"/>
              <a:t>Youtube</a:t>
            </a:r>
            <a:r>
              <a:rPr lang="es-PE" sz="3200" dirty="0"/>
              <a:t> de Access </a:t>
            </a:r>
            <a:r>
              <a:rPr lang="es-PE" sz="3200" dirty="0" err="1"/>
              <a:t>Academy</a:t>
            </a:r>
            <a:r>
              <a:rPr lang="es-PE" sz="3200" dirty="0"/>
              <a:t>.</a:t>
            </a:r>
          </a:p>
          <a:p>
            <a:r>
              <a:rPr lang="es-PE" sz="3200" dirty="0"/>
              <a:t>El curso está dirigido principalmente al uso de BrailleBlaster para la transcripción, pero también se habla brevemente de algunas de las funciones que facilitan la conversión a Braille 2000 y otros programas.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12231"/>
            <a:ext cx="10515600" cy="854075"/>
          </a:xfrm>
        </p:spPr>
        <p:txBody>
          <a:bodyPr>
            <a:normAutofit fontScale="90000"/>
          </a:bodyPr>
          <a:lstStyle/>
          <a:p>
            <a:pPr algn="ctr"/>
            <a:r>
              <a:rPr lang="it-IT" sz="4000" dirty="0">
                <a:latin typeface="Calibri" panose="020F0502020204030204" pitchFamily="34" charset="0"/>
                <a:ea typeface="SimSun" panose="02010600030101010101" pitchFamily="2" charset="-122"/>
                <a:cs typeface="Times New Roman" panose="02020603050405020304" pitchFamily="18" charset="0"/>
              </a:rPr>
              <a:t>Convertir archivo NIMAS a archivo braille con </a:t>
            </a:r>
            <a:r>
              <a:rPr lang="en-US" sz="4000" dirty="0">
                <a:effectLst/>
                <a:latin typeface="Calibri" panose="020F0502020204030204" pitchFamily="34" charset="0"/>
                <a:ea typeface="SimSun" panose="02010600030101010101" pitchFamily="2" charset="-122"/>
                <a:cs typeface="Times New Roman" panose="02020603050405020304" pitchFamily="18" charset="0"/>
              </a:rPr>
              <a:t>BrailleBlaster </a:t>
            </a:r>
            <a:r>
              <a:rPr lang="en-US" sz="3110" i="1" dirty="0">
                <a:latin typeface="Calibri" panose="020F0502020204030204" pitchFamily="34" charset="0"/>
                <a:ea typeface="SimSun" panose="02010600030101010101" pitchFamily="2" charset="-122"/>
                <a:cs typeface="Times New Roman" panose="02020603050405020304" pitchFamily="18" charset="0"/>
              </a:rPr>
              <a:t>(</a:t>
            </a:r>
            <a:r>
              <a:rPr lang="es-PE" sz="3110" i="1" dirty="0">
                <a:latin typeface="Calibri" panose="020F0502020204030204" pitchFamily="34" charset="0"/>
                <a:ea typeface="SimSun" panose="02010600030101010101" pitchFamily="2" charset="-122"/>
                <a:cs typeface="Times New Roman" panose="02020603050405020304" pitchFamily="18" charset="0"/>
              </a:rPr>
              <a:t>continuación</a:t>
            </a:r>
            <a:r>
              <a:rPr lang="en-US" sz="3110" i="1" dirty="0">
                <a:latin typeface="Calibri" panose="020F0502020204030204" pitchFamily="34" charset="0"/>
                <a:ea typeface="SimSun" panose="02010600030101010101" pitchFamily="2" charset="-122"/>
                <a:cs typeface="Times New Roman" panose="02020603050405020304" pitchFamily="18" charset="0"/>
              </a:rPr>
              <a:t>)</a:t>
            </a:r>
            <a:endParaRPr lang="en-US" sz="3110" i="1"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Content Placeholder 2"/>
          <p:cNvSpPr>
            <a:spLocks noGrp="1"/>
          </p:cNvSpPr>
          <p:nvPr>
            <p:ph idx="1"/>
          </p:nvPr>
        </p:nvSpPr>
        <p:spPr>
          <a:xfrm>
            <a:off x="1676400" y="1113745"/>
            <a:ext cx="10515600" cy="4667251"/>
          </a:xfrm>
        </p:spPr>
        <p:txBody>
          <a:bodyPr>
            <a:noAutofit/>
          </a:bodyPr>
          <a:lstStyle/>
          <a:p>
            <a:r>
              <a:rPr lang="es-PE" sz="2400" dirty="0">
                <a:effectLst/>
                <a:latin typeface="Calibri" panose="020F0502020204030204" pitchFamily="34" charset="0"/>
                <a:ea typeface="SimSun" panose="02010600030101010101" pitchFamily="2" charset="-122"/>
                <a:cs typeface="Times New Roman" panose="02020603050405020304" pitchFamily="18" charset="0"/>
              </a:rPr>
              <a:t>Abrir BrailleBlaster (descarga gratuita disponible en https://brailleblaster.org/)</a:t>
            </a:r>
          </a:p>
          <a:p>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Archivo </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Abrir (Open) (seleccionar XML de los archivos NIMAS)</a:t>
            </a:r>
            <a:endParaRPr lang="es-PE" sz="2400" dirty="0">
              <a:effectLst/>
              <a:latin typeface="Calibri" panose="020F0502020204030204" pitchFamily="34" charset="0"/>
              <a:ea typeface="SimSun" panose="02010600030101010101" pitchFamily="2" charset="-122"/>
              <a:cs typeface="Times New Roman" panose="02020603050405020304" pitchFamily="18" charset="0"/>
            </a:endParaRPr>
          </a:p>
          <a:p>
            <a:pPr lvl="1"/>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Algunas funciones útiles</a:t>
            </a:r>
            <a:endParaRPr lang="es-PE" sz="2400" dirty="0">
              <a:latin typeface="Calibri" panose="020F0502020204030204" pitchFamily="34" charset="0"/>
              <a:ea typeface="SimSun" panose="02010600030101010101" pitchFamily="2" charset="-122"/>
              <a:cs typeface="Times New Roman" panose="02020603050405020304" pitchFamily="18" charset="0"/>
            </a:endParaRPr>
          </a:p>
          <a:p>
            <a:pPr lvl="2"/>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Configuración (</a:t>
            </a:r>
            <a:r>
              <a:rPr lang="es-PE" sz="2400" dirty="0" err="1">
                <a:effectLst/>
                <a:latin typeface="Calibri" panose="020F0502020204030204" pitchFamily="34" charset="0"/>
                <a:ea typeface="SimSun" panose="02010600030101010101" pitchFamily="2" charset="-122"/>
                <a:cs typeface="Times New Roman" panose="02020603050405020304" pitchFamily="18" charset="0"/>
                <a:sym typeface="+mn-ea"/>
              </a:rPr>
              <a:t>Settings</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a:t>
            </a:r>
            <a:r>
              <a:rPr lang="es-PE" sz="2400" dirty="0">
                <a:latin typeface="Calibri" panose="020F0502020204030204" pitchFamily="34" charset="0"/>
                <a:ea typeface="SimSun" panose="02010600030101010101" pitchFamily="2" charset="-122"/>
                <a:cs typeface="Times New Roman" panose="02020603050405020304" pitchFamily="18" charset="0"/>
                <a:sym typeface="+mn-ea"/>
              </a:rPr>
              <a:t> </a:t>
            </a:r>
            <a:r>
              <a:rPr lang="es-PE" sz="2400" dirty="0">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Traducció</a:t>
            </a:r>
            <a:r>
              <a:rPr lang="es-PE" sz="2400" dirty="0">
                <a:latin typeface="Calibri" panose="020F0502020204030204" pitchFamily="34" charset="0"/>
                <a:ea typeface="SimSun" panose="02010600030101010101" pitchFamily="2" charset="-122"/>
                <a:cs typeface="Times New Roman" panose="02020603050405020304" pitchFamily="18" charset="0"/>
                <a:sym typeface="+mn-ea"/>
              </a:rPr>
              <a:t>n (</a:t>
            </a:r>
            <a:r>
              <a:rPr lang="es-PE" sz="2400" dirty="0" err="1">
                <a:effectLst/>
                <a:latin typeface="Calibri" panose="020F0502020204030204" pitchFamily="34" charset="0"/>
                <a:ea typeface="SimSun" panose="02010600030101010101" pitchFamily="2" charset="-122"/>
                <a:cs typeface="Times New Roman" panose="02020603050405020304" pitchFamily="18" charset="0"/>
                <a:sym typeface="+mn-ea"/>
              </a:rPr>
              <a:t>Translation</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Seleccionar de las Configuraciones estándar (Standard </a:t>
            </a:r>
            <a:r>
              <a:rPr lang="es-PE" sz="2400" dirty="0" err="1">
                <a:effectLst/>
                <a:latin typeface="Calibri" panose="020F0502020204030204" pitchFamily="34" charset="0"/>
                <a:ea typeface="SimSun" panose="02010600030101010101" pitchFamily="2" charset="-122"/>
                <a:cs typeface="Times New Roman" panose="02020603050405020304" pitchFamily="18" charset="0"/>
                <a:sym typeface="+mn-ea"/>
              </a:rPr>
              <a:t>Settings</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(UEB, contraído o no, etc.)</a:t>
            </a:r>
            <a:endParaRPr lang="es-PE" sz="2400" dirty="0">
              <a:effectLst/>
              <a:latin typeface="Calibri" panose="020F0502020204030204" pitchFamily="34" charset="0"/>
              <a:ea typeface="SimSun" panose="02010600030101010101" pitchFamily="2" charset="-122"/>
              <a:cs typeface="Times New Roman" panose="02020603050405020304" pitchFamily="18" charset="0"/>
            </a:endParaRPr>
          </a:p>
          <a:p>
            <a:pPr lvl="2"/>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Énfasis (</a:t>
            </a:r>
            <a:r>
              <a:rPr lang="es-PE" sz="2400" dirty="0" err="1">
                <a:effectLst/>
                <a:latin typeface="Calibri" panose="020F0502020204030204" pitchFamily="34" charset="0"/>
                <a:ea typeface="SimSun" panose="02010600030101010101" pitchFamily="2" charset="-122"/>
                <a:cs typeface="Times New Roman" panose="02020603050405020304" pitchFamily="18" charset="0"/>
                <a:sym typeface="+mn-ea"/>
              </a:rPr>
              <a:t>Emphasis</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 útil para ahorrar tiempo y para la uniformidad </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Selección del transcriptor</a:t>
            </a:r>
            <a:endParaRPr lang="es-PE" sz="2400" dirty="0">
              <a:effectLst/>
              <a:latin typeface="Calibri" panose="020F0502020204030204" pitchFamily="34" charset="0"/>
              <a:ea typeface="SimSun" panose="02010600030101010101" pitchFamily="2" charset="-122"/>
              <a:cs typeface="Times New Roman" panose="02020603050405020304" pitchFamily="18" charset="0"/>
            </a:endParaRPr>
          </a:p>
          <a:p>
            <a:pPr lvl="1"/>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Guardar como </a:t>
            </a:r>
            <a:r>
              <a:rPr lang="es-PE" sz="2400" dirty="0" err="1">
                <a:effectLst/>
                <a:latin typeface="Calibri" panose="020F0502020204030204" pitchFamily="34" charset="0"/>
                <a:ea typeface="SimSun" panose="02010600030101010101" pitchFamily="2" charset="-122"/>
                <a:cs typeface="Times New Roman" panose="02020603050405020304" pitchFamily="18" charset="0"/>
                <a:sym typeface="+mn-ea"/>
              </a:rPr>
              <a:t>brf</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a:t>
            </a:r>
            <a:endParaRPr lang="es-PE" sz="2400" dirty="0">
              <a:effectLst/>
              <a:latin typeface="Calibri" panose="020F0502020204030204" pitchFamily="34" charset="0"/>
              <a:ea typeface="SimSun" panose="02010600030101010101" pitchFamily="2" charset="-122"/>
              <a:cs typeface="Times New Roman" panose="02020603050405020304" pitchFamily="18" charset="0"/>
            </a:endParaRPr>
          </a:p>
          <a:p>
            <a:pPr lvl="2"/>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Archivo </a:t>
            </a:r>
            <a:r>
              <a:rPr lang="es-PE" sz="2400" dirty="0">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Guardar </a:t>
            </a:r>
            <a:r>
              <a:rPr lang="es-PE" sz="2400" dirty="0" err="1">
                <a:effectLst/>
                <a:latin typeface="Calibri" panose="020F0502020204030204" pitchFamily="34" charset="0"/>
                <a:ea typeface="SimSun" panose="02010600030101010101" pitchFamily="2" charset="-122"/>
                <a:cs typeface="Times New Roman" panose="02020603050405020304" pitchFamily="18" charset="0"/>
                <a:sym typeface="+mn-ea"/>
              </a:rPr>
              <a:t>brf</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(seleccionar carpeta en PC) </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Guardar como (</a:t>
            </a:r>
            <a:r>
              <a:rPr lang="es-PE" sz="2400" dirty="0" err="1">
                <a:effectLst/>
                <a:latin typeface="Calibri" panose="020F0502020204030204" pitchFamily="34" charset="0"/>
                <a:ea typeface="SimSun" panose="02010600030101010101" pitchFamily="2" charset="-122"/>
                <a:cs typeface="Times New Roman" panose="02020603050405020304" pitchFamily="18" charset="0"/>
                <a:sym typeface="+mn-ea"/>
              </a:rPr>
              <a:t>Save</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 As)</a:t>
            </a:r>
            <a:endParaRPr lang="es-PE" sz="2400" dirty="0">
              <a:effectLst/>
              <a:latin typeface="Calibri" panose="020F0502020204030204" pitchFamily="34" charset="0"/>
              <a:ea typeface="SimSun" panose="02010600030101010101" pitchFamily="2" charset="-122"/>
              <a:cs typeface="Times New Roman" panose="02020603050405020304" pitchFamily="18" charset="0"/>
            </a:endParaRPr>
          </a:p>
          <a:p>
            <a:pPr lvl="2"/>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Abrir archivo en Braille 2000 y Guardar como archivo </a:t>
            </a:r>
            <a:r>
              <a:rPr lang="es-PE" sz="2400" dirty="0" err="1">
                <a:effectLst/>
                <a:latin typeface="Calibri" panose="020F0502020204030204" pitchFamily="34" charset="0"/>
                <a:ea typeface="SimSun" panose="02010600030101010101" pitchFamily="2" charset="-122"/>
                <a:cs typeface="Times New Roman" panose="02020603050405020304" pitchFamily="18" charset="0"/>
                <a:sym typeface="+mn-ea"/>
              </a:rPr>
              <a:t>b2K</a:t>
            </a:r>
            <a:r>
              <a:rPr lang="es-PE" sz="2400" dirty="0">
                <a:effectLst/>
                <a:latin typeface="Calibri" panose="020F0502020204030204" pitchFamily="34" charset="0"/>
                <a:ea typeface="SimSun" panose="02010600030101010101" pitchFamily="2" charset="-122"/>
                <a:cs typeface="Times New Roman" panose="02020603050405020304" pitchFamily="18" charset="0"/>
                <a:sym typeface="+mn-ea"/>
              </a:rPr>
              <a:t>.</a:t>
            </a:r>
            <a:endParaRPr lang="es-PE" sz="2400" dirty="0">
              <a:effectLst/>
              <a:latin typeface="Calibri" panose="020F0502020204030204" pitchFamily="34" charset="0"/>
              <a:ea typeface="SimSun" panose="02010600030101010101" pitchFamily="2" charset="-122"/>
              <a:cs typeface="Times New Roman" panose="02020603050405020304" pitchFamily="18" charset="0"/>
            </a:endParaRPr>
          </a:p>
          <a:p>
            <a:r>
              <a:rPr lang="es-PE" sz="2400" dirty="0">
                <a:effectLst/>
                <a:latin typeface="Calibri" panose="020F0502020204030204" pitchFamily="34" charset="0"/>
                <a:ea typeface="SimSun" panose="02010600030101010101" pitchFamily="2" charset="-122"/>
                <a:cs typeface="Times New Roman" panose="02020603050405020304" pitchFamily="18" charset="0"/>
              </a:rPr>
              <a:t>Demostración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Configuración de archivos en PC</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s-PE" dirty="0">
                <a:effectLst/>
                <a:latin typeface="Calibri" panose="020F0502020204030204" pitchFamily="34" charset="0"/>
                <a:ea typeface="SimSun" panose="02010600030101010101" pitchFamily="2" charset="-122"/>
                <a:cs typeface="Times New Roman" panose="02020603050405020304" pitchFamily="18" charset="0"/>
              </a:rPr>
              <a:t>Cómo configurar archivos en PC</a:t>
            </a:r>
          </a:p>
        </p:txBody>
      </p:sp>
      <p:sp>
        <p:nvSpPr>
          <p:cNvPr id="3" name="Content Placeholder 2"/>
          <p:cNvSpPr>
            <a:spLocks noGrp="1"/>
          </p:cNvSpPr>
          <p:nvPr>
            <p:ph idx="1"/>
          </p:nvPr>
        </p:nvSpPr>
        <p:spPr/>
        <p:txBody>
          <a:bodyPr>
            <a:normAutofit fontScale="92500" lnSpcReduction="20000"/>
          </a:bodyPr>
          <a:lstStyle/>
          <a:p>
            <a:r>
              <a:rPr lang="es-PE" sz="3600" dirty="0">
                <a:effectLst/>
                <a:latin typeface="Calibri" panose="020F0502020204030204" pitchFamily="34" charset="0"/>
                <a:ea typeface="SimSun" panose="02010600030101010101" pitchFamily="2" charset="-122"/>
                <a:cs typeface="Times New Roman" panose="02020603050405020304" pitchFamily="18" charset="0"/>
              </a:rPr>
              <a:t>Guardar como varios archivos (conservar el original como referencia)</a:t>
            </a:r>
          </a:p>
          <a:p>
            <a:pPr lvl="1"/>
            <a:r>
              <a:rPr lang="es-PE" sz="3200" dirty="0">
                <a:effectLst/>
                <a:latin typeface="Calibri" panose="020F0502020204030204" pitchFamily="34" charset="0"/>
                <a:ea typeface="SimSun" panose="02010600030101010101" pitchFamily="2" charset="-122"/>
                <a:cs typeface="Times New Roman" panose="02020603050405020304" pitchFamily="18" charset="0"/>
              </a:rPr>
              <a:t>Original</a:t>
            </a:r>
            <a:endParaRPr lang="es-PE" sz="3200" dirty="0">
              <a:latin typeface="Calibri" panose="020F0502020204030204" pitchFamily="34" charset="0"/>
              <a:ea typeface="SimSun" panose="02010600030101010101" pitchFamily="2" charset="-122"/>
              <a:cs typeface="Times New Roman" panose="02020603050405020304" pitchFamily="18" charset="0"/>
            </a:endParaRPr>
          </a:p>
          <a:p>
            <a:pPr lvl="1"/>
            <a:r>
              <a:rPr lang="es-PE" sz="3200" dirty="0">
                <a:effectLst/>
                <a:latin typeface="Calibri" panose="020F0502020204030204" pitchFamily="34" charset="0"/>
                <a:ea typeface="SimSun" panose="02010600030101010101" pitchFamily="2" charset="-122"/>
                <a:cs typeface="Times New Roman" panose="02020603050405020304" pitchFamily="18" charset="0"/>
              </a:rPr>
              <a:t>Copia de trabajo</a:t>
            </a:r>
          </a:p>
          <a:p>
            <a:pPr lvl="1"/>
            <a:r>
              <a:rPr lang="es-PE" sz="3200" dirty="0">
                <a:effectLst/>
                <a:latin typeface="Calibri" panose="020F0502020204030204" pitchFamily="34" charset="0"/>
                <a:ea typeface="SimSun" panose="02010600030101010101" pitchFamily="2" charset="-122"/>
                <a:cs typeface="Times New Roman" panose="02020603050405020304" pitchFamily="18" charset="0"/>
              </a:rPr>
              <a:t>Secciones grandes de texto (</a:t>
            </a:r>
            <a:r>
              <a:rPr lang="es-PE" sz="3200" dirty="0">
                <a:latin typeface="Calibri" panose="020F0502020204030204" pitchFamily="34" charset="0"/>
                <a:ea typeface="SimSun" panose="02010600030101010101" pitchFamily="2" charset="-122"/>
                <a:cs typeface="Times New Roman" panose="02020603050405020304" pitchFamily="18" charset="0"/>
              </a:rPr>
              <a:t>material delantero (</a:t>
            </a:r>
            <a:r>
              <a:rPr lang="es-PE" sz="3200" dirty="0" err="1">
                <a:latin typeface="Calibri" panose="020F0502020204030204" pitchFamily="34" charset="0"/>
                <a:ea typeface="SimSun" panose="02010600030101010101" pitchFamily="2" charset="-122"/>
                <a:cs typeface="Times New Roman" panose="02020603050405020304" pitchFamily="18" charset="0"/>
              </a:rPr>
              <a:t>front</a:t>
            </a:r>
            <a:r>
              <a:rPr lang="es-PE" sz="3200" dirty="0">
                <a:latin typeface="Calibri" panose="020F0502020204030204" pitchFamily="34" charset="0"/>
                <a:ea typeface="SimSun" panose="02010600030101010101" pitchFamily="2" charset="-122"/>
                <a:cs typeface="Times New Roman" panose="02020603050405020304" pitchFamily="18" charset="0"/>
              </a:rPr>
              <a:t> </a:t>
            </a:r>
            <a:r>
              <a:rPr lang="es-PE" sz="3200" dirty="0" err="1">
                <a:latin typeface="Calibri" panose="020F0502020204030204" pitchFamily="34" charset="0"/>
                <a:ea typeface="SimSun" panose="02010600030101010101" pitchFamily="2" charset="-122"/>
                <a:cs typeface="Times New Roman" panose="02020603050405020304" pitchFamily="18" charset="0"/>
              </a:rPr>
              <a:t>matter</a:t>
            </a:r>
            <a:r>
              <a:rPr lang="es-PE" sz="3200" dirty="0">
                <a:latin typeface="Calibri" panose="020F0502020204030204" pitchFamily="34" charset="0"/>
                <a:ea typeface="SimSun" panose="02010600030101010101" pitchFamily="2" charset="-122"/>
                <a:cs typeface="Times New Roman" panose="02020603050405020304" pitchFamily="18" charset="0"/>
              </a:rPr>
              <a:t>)</a:t>
            </a:r>
            <a:r>
              <a:rPr lang="es-PE" sz="3200" dirty="0">
                <a:effectLst/>
                <a:latin typeface="Calibri" panose="020F0502020204030204" pitchFamily="34" charset="0"/>
                <a:ea typeface="SimSun" panose="02010600030101010101" pitchFamily="2" charset="-122"/>
                <a:cs typeface="Times New Roman" panose="02020603050405020304" pitchFamily="18" charset="0"/>
              </a:rPr>
              <a:t>; material posterior (back </a:t>
            </a:r>
            <a:r>
              <a:rPr lang="es-PE" sz="3200" dirty="0" err="1">
                <a:effectLst/>
                <a:latin typeface="Calibri" panose="020F0502020204030204" pitchFamily="34" charset="0"/>
                <a:ea typeface="SimSun" panose="02010600030101010101" pitchFamily="2" charset="-122"/>
                <a:cs typeface="Times New Roman" panose="02020603050405020304" pitchFamily="18" charset="0"/>
              </a:rPr>
              <a:t>matter</a:t>
            </a:r>
            <a:r>
              <a:rPr lang="es-PE" sz="3200" dirty="0">
                <a:effectLst/>
                <a:latin typeface="Calibri" panose="020F0502020204030204" pitchFamily="34" charset="0"/>
                <a:ea typeface="SimSun" panose="02010600030101010101" pitchFamily="2" charset="-122"/>
                <a:cs typeface="Times New Roman" panose="02020603050405020304" pitchFamily="18" charset="0"/>
              </a:rPr>
              <a:t>); glosario; índice; etc.)</a:t>
            </a:r>
          </a:p>
          <a:p>
            <a:pPr lvl="1"/>
            <a:r>
              <a:rPr lang="es-PE" sz="3200" dirty="0">
                <a:effectLst/>
                <a:latin typeface="Calibri" panose="020F0502020204030204" pitchFamily="34" charset="0"/>
                <a:ea typeface="SimSun" panose="02010600030101010101" pitchFamily="2" charset="-122"/>
                <a:cs typeface="Times New Roman" panose="02020603050405020304" pitchFamily="18" charset="0"/>
              </a:rPr>
              <a:t>Proceso de búsqueda: Buscar (</a:t>
            </a:r>
            <a:r>
              <a:rPr lang="es-PE" sz="3200" dirty="0" err="1">
                <a:effectLst/>
                <a:latin typeface="Calibri" panose="020F0502020204030204" pitchFamily="34" charset="0"/>
                <a:ea typeface="SimSun" panose="02010600030101010101" pitchFamily="2" charset="-122"/>
                <a:cs typeface="Times New Roman" panose="02020603050405020304" pitchFamily="18" charset="0"/>
              </a:rPr>
              <a:t>Search</a:t>
            </a:r>
            <a:r>
              <a:rPr lang="es-PE" sz="3200" dirty="0">
                <a:effectLst/>
                <a:latin typeface="Calibri" panose="020F0502020204030204" pitchFamily="34" charset="0"/>
                <a:ea typeface="SimSun" panose="02010600030101010101" pitchFamily="2" charset="-122"/>
                <a:cs typeface="Times New Roman" panose="02020603050405020304" pitchFamily="18" charset="0"/>
              </a:rPr>
              <a:t>) (</a:t>
            </a:r>
            <a:r>
              <a:rPr lang="es-PE" sz="3200" dirty="0" err="1">
                <a:effectLst/>
                <a:latin typeface="Calibri" panose="020F0502020204030204" pitchFamily="34" charset="0"/>
                <a:ea typeface="SimSun" panose="02010600030101010101" pitchFamily="2" charset="-122"/>
                <a:cs typeface="Times New Roman" panose="02020603050405020304" pitchFamily="18" charset="0"/>
              </a:rPr>
              <a:t>Alt</a:t>
            </a:r>
            <a:r>
              <a:rPr lang="es-PE" sz="3200" dirty="0">
                <a:effectLst/>
                <a:latin typeface="Calibri" panose="020F0502020204030204" pitchFamily="34" charset="0"/>
                <a:ea typeface="SimSun" panose="02010600030101010101" pitchFamily="2" charset="-122"/>
                <a:cs typeface="Times New Roman" panose="02020603050405020304" pitchFamily="18" charset="0"/>
              </a:rPr>
              <a:t> S) </a:t>
            </a:r>
            <a:r>
              <a:rPr lang="es-PE" sz="3200" dirty="0">
                <a:latin typeface="Calibri" panose="020F0502020204030204" pitchFamily="34" charset="0"/>
                <a:ea typeface="SimSun" panose="02010600030101010101" pitchFamily="2" charset="-122"/>
                <a:cs typeface="Times New Roman" panose="02020603050405020304" pitchFamily="18" charset="0"/>
                <a:sym typeface="+mn-ea"/>
              </a:rPr>
              <a:t> </a:t>
            </a:r>
            <a:r>
              <a:rPr lang="es-PE" sz="3200" dirty="0">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Encontrar texto (</a:t>
            </a:r>
            <a:r>
              <a:rPr lang="es-PE" sz="3200" dirty="0" err="1">
                <a:effectLst/>
                <a:latin typeface="Calibri" panose="020F0502020204030204" pitchFamily="34" charset="0"/>
                <a:ea typeface="SimSun" panose="02010600030101010101" pitchFamily="2" charset="-122"/>
                <a:cs typeface="Times New Roman" panose="02020603050405020304" pitchFamily="18" charset="0"/>
              </a:rPr>
              <a:t>Find</a:t>
            </a:r>
            <a:r>
              <a:rPr lang="es-PE" sz="3200" dirty="0">
                <a:effectLst/>
                <a:latin typeface="Calibri" panose="020F0502020204030204" pitchFamily="34" charset="0"/>
                <a:ea typeface="SimSun" panose="02010600030101010101" pitchFamily="2" charset="-122"/>
                <a:cs typeface="Times New Roman" panose="02020603050405020304" pitchFamily="18" charset="0"/>
              </a:rPr>
              <a:t> </a:t>
            </a:r>
            <a:r>
              <a:rPr lang="es-PE" sz="3200" dirty="0" err="1">
                <a:effectLst/>
                <a:latin typeface="Calibri" panose="020F0502020204030204" pitchFamily="34" charset="0"/>
                <a:ea typeface="SimSun" panose="02010600030101010101" pitchFamily="2" charset="-122"/>
                <a:cs typeface="Times New Roman" panose="02020603050405020304" pitchFamily="18" charset="0"/>
              </a:rPr>
              <a:t>text</a:t>
            </a:r>
            <a:r>
              <a:rPr lang="es-PE" sz="3200" dirty="0">
                <a:effectLst/>
                <a:latin typeface="Calibri" panose="020F0502020204030204" pitchFamily="34" charset="0"/>
                <a:ea typeface="SimSun" panose="02010600030101010101" pitchFamily="2" charset="-122"/>
                <a:cs typeface="Times New Roman" panose="02020603050405020304" pitchFamily="18" charset="0"/>
              </a:rPr>
              <a:t>) (F) </a:t>
            </a:r>
            <a:r>
              <a:rPr lang="es-PE" sz="3200" dirty="0">
                <a:latin typeface="Calibri" panose="020F0502020204030204" pitchFamily="34" charset="0"/>
                <a:ea typeface="SimSun" panose="02010600030101010101" pitchFamily="2" charset="-122"/>
                <a:cs typeface="Times New Roman" panose="02020603050405020304" pitchFamily="18" charset="0"/>
                <a:sym typeface="+mn-ea"/>
              </a:rPr>
              <a:t> </a:t>
            </a:r>
            <a:r>
              <a:rPr lang="es-PE" sz="3200" dirty="0">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Ingresar texto</a:t>
            </a:r>
            <a:r>
              <a:rPr lang="es-PE" sz="3200" dirty="0">
                <a:effectLst/>
                <a:latin typeface="Calibri" panose="020F0502020204030204" pitchFamily="34" charset="0"/>
                <a:ea typeface="SimSun" panose="02010600030101010101" pitchFamily="2" charset="-122"/>
                <a:cs typeface="Times New Roman" panose="02020603050405020304" pitchFamily="18" charset="0"/>
              </a:rPr>
              <a:t> </a:t>
            </a:r>
            <a:r>
              <a:rPr lang="es-PE" sz="3200" dirty="0">
                <a:latin typeface="Calibri" panose="020F0502020204030204" pitchFamily="34" charset="0"/>
                <a:ea typeface="SimSun" panose="02010600030101010101" pitchFamily="2" charset="-122"/>
                <a:cs typeface="Times New Roman" panose="02020603050405020304" pitchFamily="18" charset="0"/>
                <a:sym typeface="+mn-ea"/>
              </a:rPr>
              <a:t> </a:t>
            </a:r>
            <a:r>
              <a:rPr lang="es-PE" sz="3200" dirty="0">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a:t>
            </a:r>
            <a:r>
              <a:rPr lang="es-PE" sz="3200" dirty="0">
                <a:effectLst/>
                <a:latin typeface="Calibri" panose="020F0502020204030204" pitchFamily="34" charset="0"/>
                <a:ea typeface="SimSun" panose="02010600030101010101" pitchFamily="2" charset="-122"/>
                <a:cs typeface="Times New Roman" panose="02020603050405020304" pitchFamily="18" charset="0"/>
              </a:rPr>
              <a:t>(Seleccionar “Top” o “Cursor”) </a:t>
            </a:r>
            <a:r>
              <a:rPr lang="es-PE" sz="3200" dirty="0">
                <a:latin typeface="Calibri" panose="020F0502020204030204" pitchFamily="34" charset="0"/>
                <a:ea typeface="SimSun" panose="02010600030101010101" pitchFamily="2" charset="-122"/>
                <a:cs typeface="Times New Roman" panose="02020603050405020304" pitchFamily="18" charset="0"/>
                <a:sym typeface="+mn-ea"/>
              </a:rPr>
              <a:t> </a:t>
            </a:r>
            <a:r>
              <a:rPr lang="es-PE" sz="3200" dirty="0">
                <a:latin typeface="Calibri" panose="020F0502020204030204" pitchFamily="34" charset="0"/>
                <a:ea typeface="SimSun" panose="02010600030101010101" pitchFamily="2" charset="-122"/>
                <a:cs typeface="Times New Roman" panose="02020603050405020304" pitchFamily="18" charset="0"/>
                <a:sym typeface="Wingdings" panose="05000000000000000000" pitchFamily="2" charset="2"/>
              </a:rPr>
              <a:t> Introducir (</a:t>
            </a:r>
            <a:r>
              <a:rPr lang="es-PE" sz="3200" dirty="0" err="1">
                <a:effectLst/>
                <a:latin typeface="Calibri" panose="020F0502020204030204" pitchFamily="34" charset="0"/>
                <a:ea typeface="SimSun" panose="02010600030101010101" pitchFamily="2" charset="-122"/>
                <a:cs typeface="Times New Roman" panose="02020603050405020304" pitchFamily="18" charset="0"/>
              </a:rPr>
              <a:t>Enter</a:t>
            </a:r>
            <a:r>
              <a:rPr lang="es-PE" sz="3200" dirty="0">
                <a:effectLst/>
                <a:latin typeface="Calibri" panose="020F0502020204030204" pitchFamily="34" charset="0"/>
                <a:ea typeface="SimSun" panose="02010600030101010101" pitchFamily="2" charset="-122"/>
                <a:cs typeface="Times New Roman" panose="02020603050405020304" pitchFamily="18" charset="0"/>
              </a:rPr>
              <a:t>)</a:t>
            </a:r>
          </a:p>
          <a:p>
            <a:pPr lvl="1"/>
            <a:r>
              <a:rPr lang="es-PE" sz="3200" dirty="0">
                <a:effectLst/>
                <a:latin typeface="Calibri" panose="020F0502020204030204" pitchFamily="34" charset="0"/>
                <a:ea typeface="SimSun" panose="02010600030101010101" pitchFamily="2" charset="-122"/>
                <a:cs typeface="Times New Roman" panose="02020603050405020304" pitchFamily="18" charset="0"/>
              </a:rPr>
              <a:t>Demostración</a:t>
            </a:r>
          </a:p>
          <a:p>
            <a:pPr marL="0" indent="0">
              <a:buNone/>
            </a:pPr>
            <a:endParaRPr lang="es-P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14195"/>
            <a:ext cx="9144000" cy="2387600"/>
          </a:xfrm>
        </p:spPr>
        <p:txBody>
          <a:bodyPr/>
          <a:lstStyle/>
          <a:p>
            <a:r>
              <a:rPr lang="en-US" dirty="0"/>
              <a:t>¿</a:t>
            </a:r>
            <a:r>
              <a:rPr lang="es-PE" dirty="0"/>
              <a:t>Preguntas</a:t>
            </a:r>
            <a:r>
              <a:rPr lang="en-US" dirty="0"/>
              <a:t>?</a:t>
            </a:r>
          </a:p>
        </p:txBody>
      </p:sp>
    </p:spTree>
  </p:cSld>
  <p:clrMapOvr>
    <a:masterClrMapping/>
  </p:clrMapOvr>
</p:sld>
</file>

<file path=ppt/theme/theme1.xml><?xml version="1.0" encoding="utf-8"?>
<a:theme xmlns:a="http://schemas.openxmlformats.org/drawingml/2006/main" name="Office Theme">
  <a:themeElements>
    <a:clrScheme name="Access Academy">
      <a:dk1>
        <a:srgbClr val="1F1C1E"/>
      </a:dk1>
      <a:lt1>
        <a:srgbClr val="FFFFFF"/>
      </a:lt1>
      <a:dk2>
        <a:srgbClr val="1F1C1E"/>
      </a:dk2>
      <a:lt2>
        <a:srgbClr val="FFFFFF"/>
      </a:lt2>
      <a:accent1>
        <a:srgbClr val="49ACBB"/>
      </a:accent1>
      <a:accent2>
        <a:srgbClr val="F8A535"/>
      </a:accent2>
      <a:accent3>
        <a:srgbClr val="E10C5A"/>
      </a:accent3>
      <a:accent4>
        <a:srgbClr val="49ACBB"/>
      </a:accent4>
      <a:accent5>
        <a:srgbClr val="F8A535"/>
      </a:accent5>
      <a:accent6>
        <a:srgbClr val="E10C5A"/>
      </a:accent6>
      <a:hlink>
        <a:srgbClr val="49ACBB"/>
      </a:hlink>
      <a:folHlink>
        <a:srgbClr val="743F7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570</TotalTime>
  <Words>2486</Words>
  <Application>Microsoft Office PowerPoint</Application>
  <PresentationFormat>Widescreen</PresentationFormat>
  <Paragraphs>175</Paragraphs>
  <Slides>25</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Capacitación de transcriptores de APH  Uso de archivos NIMAS y Braille 2000</vt:lpstr>
      <vt:lpstr>Introducción y descripción general</vt:lpstr>
      <vt:lpstr>Pasos cubiertos hoy</vt:lpstr>
      <vt:lpstr>Qué es el NIMAC</vt:lpstr>
      <vt:lpstr>¿Qué es el NIMAC?</vt:lpstr>
      <vt:lpstr> ¿Qué es un archivo NIMAS?</vt:lpstr>
      <vt:lpstr>Tipos de materiales en el NIMAC</vt:lpstr>
      <vt:lpstr>Cuentas en el NIMAC para Productores de Medios Accesibles (AMP) </vt:lpstr>
      <vt:lpstr>Accesar archivos desde el sitio web del NIMAC</vt:lpstr>
      <vt:lpstr>Correos electrónicos de confirmación</vt:lpstr>
      <vt:lpstr>Configurar archivos NIMAS en PC</vt:lpstr>
      <vt:lpstr>Cómo configurar archivos NIMAS en una PC</vt:lpstr>
      <vt:lpstr>Convertir archivos NIMAS a braille  con Braille 2000</vt:lpstr>
      <vt:lpstr> Convertir archivos NIMAS a archivos braille con Braille2000 </vt:lpstr>
      <vt:lpstr> Convertir archivos NIMAS a archivos braille con Braille2000 (continuación)</vt:lpstr>
      <vt:lpstr>Asistencia técnica para Braille 2000</vt:lpstr>
      <vt:lpstr>Versiones de Braille 2000 </vt:lpstr>
      <vt:lpstr>Convertir archivo NIMAS a archivo braille con Braille2000 (continuación)</vt:lpstr>
      <vt:lpstr>Convertir archivo NIMAS a braille  utilizando BrailleBlaster como paso intermedio</vt:lpstr>
      <vt:lpstr> Convertir archivo NIMAS a archivo braille  utilizando BrailleBlaster como paso intermedio </vt:lpstr>
      <vt:lpstr>BrailleBlaster (continuación)</vt:lpstr>
      <vt:lpstr>Convertir archivo NIMAS a archivo braille con BrailleBlaster (continuación)</vt:lpstr>
      <vt:lpstr>Configuración de archivos en PC</vt:lpstr>
      <vt:lpstr>Cómo configurar archivos en PC</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D. Jones</dc:creator>
  <cp:lastModifiedBy>Monica Garcia Moran</cp:lastModifiedBy>
  <cp:revision>296</cp:revision>
  <dcterms:created xsi:type="dcterms:W3CDTF">2022-02-08T18:54:00Z</dcterms:created>
  <dcterms:modified xsi:type="dcterms:W3CDTF">2022-09-28T09:34:11Z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14786269C7F349D0A1C5B28E1727B748</vt:lpwstr>
  </property>
  <property fmtid="{D5CDD505-2E9C-101B-9397-08002B2CF9AE}" pid="3" name="KSOProductBuildVer">
    <vt:lpwstr>1033-11.2.0.11130</vt:lpwstr>
  </property>
</Properties>
</file>