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9"/>
  </p:notesMasterIdLst>
  <p:sldIdLst>
    <p:sldId id="285" r:id="rId2"/>
    <p:sldId id="268" r:id="rId3"/>
    <p:sldId id="270" r:id="rId4"/>
    <p:sldId id="299" r:id="rId5"/>
    <p:sldId id="266" r:id="rId6"/>
    <p:sldId id="257" r:id="rId7"/>
    <p:sldId id="296" r:id="rId8"/>
    <p:sldId id="300" r:id="rId9"/>
    <p:sldId id="271" r:id="rId10"/>
    <p:sldId id="303" r:id="rId11"/>
    <p:sldId id="269" r:id="rId12"/>
    <p:sldId id="302" r:id="rId13"/>
    <p:sldId id="276" r:id="rId14"/>
    <p:sldId id="301" r:id="rId15"/>
    <p:sldId id="272" r:id="rId16"/>
    <p:sldId id="304" r:id="rId17"/>
    <p:sldId id="27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rtha Pancorvo" initials="BP" lastIdx="6" clrIdx="0">
    <p:extLst>
      <p:ext uri="{19B8F6BF-5375-455C-9EA6-DF929625EA0E}">
        <p15:presenceInfo xmlns:p15="http://schemas.microsoft.com/office/powerpoint/2012/main" xmlns="" userId="1e3a0a8699a60a8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74" autoAdjust="0"/>
    <p:restoredTop sz="86449" autoAdjust="0"/>
  </p:normalViewPr>
  <p:slideViewPr>
    <p:cSldViewPr snapToGrid="0" snapToObjects="1">
      <p:cViewPr>
        <p:scale>
          <a:sx n="66" d="100"/>
          <a:sy n="66" d="100"/>
        </p:scale>
        <p:origin x="-912" y="-7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3D89E7-3632-4912-9800-5F862EE2C4E5}" type="datetimeFigureOut">
              <a:rPr lang="en-US" smtClean="0"/>
              <a:t>9/10/2022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885873-6867-442C-A38D-0EB10348D816}" type="slidenum">
              <a:rPr lang="en-US" smtClean="0"/>
              <a:t>‹Nº›</a:t>
            </a:fld>
            <a:endParaRPr lang="en-US"/>
          </a:p>
        </p:txBody>
      </p:sp>
    </p:spTree>
    <p:extLst>
      <p:ext uri="{BB962C8B-B14F-4D97-AF65-F5344CB8AC3E}">
        <p14:creationId xmlns:p14="http://schemas.microsoft.com/office/powerpoint/2010/main" val="13784973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885873-6867-442C-A38D-0EB10348D816}" type="slidenum">
              <a:rPr lang="en-US" smtClean="0"/>
              <a:t>1</a:t>
            </a:fld>
            <a:endParaRPr lang="en-US"/>
          </a:p>
        </p:txBody>
      </p:sp>
    </p:spTree>
    <p:extLst>
      <p:ext uri="{BB962C8B-B14F-4D97-AF65-F5344CB8AC3E}">
        <p14:creationId xmlns:p14="http://schemas.microsoft.com/office/powerpoint/2010/main" val="41572887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Notes: </a:t>
            </a:r>
          </a:p>
          <a:p>
            <a:r>
              <a:rPr lang="en-US" dirty="0"/>
              <a:t>The rest of the course, including today, will be devoted to this third step</a:t>
            </a:r>
          </a:p>
        </p:txBody>
      </p:sp>
      <p:sp>
        <p:nvSpPr>
          <p:cNvPr id="4" name="Slide Number Placeholder 3"/>
          <p:cNvSpPr>
            <a:spLocks noGrp="1"/>
          </p:cNvSpPr>
          <p:nvPr>
            <p:ph type="sldNum" sz="quarter" idx="5"/>
          </p:nvPr>
        </p:nvSpPr>
        <p:spPr/>
        <p:txBody>
          <a:bodyPr/>
          <a:lstStyle/>
          <a:p>
            <a:fld id="{3676F8F6-BD4B-4B7C-B01A-BF9AA3D53C47}"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76F8F6-BD4B-4B7C-B01A-BF9AA3D53C47}"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i="1" dirty="0">
                <a:solidFill>
                  <a:srgbClr val="000000"/>
                </a:solidFill>
                <a:effectLst/>
                <a:latin typeface="Verdana" panose="020B0604030504040204" pitchFamily="34" charset="0"/>
                <a:ea typeface="SimSun" panose="02010600030101010101" pitchFamily="2" charset="-122"/>
                <a:cs typeface="Verdana" panose="020B0604030504040204" pitchFamily="34" charset="0"/>
              </a:rPr>
              <a:t>(Speaker Notes: </a:t>
            </a:r>
            <a:endParaRPr lang="en-US" sz="1200" dirty="0">
              <a:effectLst/>
              <a:latin typeface="Calibri" panose="020F0502020204030204" pitchFamily="34" charset="0"/>
              <a:ea typeface="SimSun" panose="02010600030101010101" pitchFamily="2" charset="-122"/>
              <a:cs typeface="Times New Roman" panose="02020603050405020304" pitchFamily="18" charset="0"/>
            </a:endParaRPr>
          </a:p>
          <a:p>
            <a:pPr marL="0" marR="0">
              <a:spcBef>
                <a:spcPts val="0"/>
              </a:spcBef>
              <a:spcAft>
                <a:spcPts val="0"/>
              </a:spcAft>
            </a:pPr>
            <a:r>
              <a:rPr lang="en-US" sz="1200" i="1" dirty="0">
                <a:solidFill>
                  <a:srgbClr val="000000"/>
                </a:solidFill>
                <a:effectLst/>
                <a:latin typeface="Verdana" panose="020B0604030504040204" pitchFamily="34" charset="0"/>
                <a:ea typeface="SimSun" panose="02010600030101010101" pitchFamily="2" charset="-122"/>
                <a:cs typeface="Verdana" panose="020B0604030504040204" pitchFamily="34" charset="0"/>
              </a:rPr>
              <a:t>Have BANA website open for demo</a:t>
            </a:r>
          </a:p>
          <a:p>
            <a:pPr marL="0" marR="0">
              <a:spcBef>
                <a:spcPts val="0"/>
              </a:spcBef>
              <a:spcAft>
                <a:spcPts val="0"/>
              </a:spcAft>
            </a:pPr>
            <a:r>
              <a:rPr lang="en-US" sz="1200" i="1" dirty="0">
                <a:solidFill>
                  <a:srgbClr val="000000"/>
                </a:solidFill>
                <a:effectLst/>
                <a:latin typeface="Verdana" panose="020B0604030504040204" pitchFamily="34" charset="0"/>
                <a:ea typeface="SimSun" panose="02010600030101010101" pitchFamily="2" charset="-122"/>
                <a:cs typeface="Verdana" panose="020B0604030504040204" pitchFamily="34" charset="0"/>
              </a:rPr>
              <a:t>Point out different forms of Formats... PDF, BRF, online, etc.</a:t>
            </a:r>
          </a:p>
          <a:p>
            <a:pPr marL="0" marR="0">
              <a:spcBef>
                <a:spcPts val="0"/>
              </a:spcBef>
              <a:spcAft>
                <a:spcPts val="0"/>
              </a:spcAft>
            </a:pPr>
            <a:r>
              <a:rPr lang="en-US" sz="1200" i="1" dirty="0">
                <a:solidFill>
                  <a:srgbClr val="000000"/>
                </a:solidFill>
                <a:effectLst/>
                <a:latin typeface="Verdana" panose="020B0604030504040204" pitchFamily="34" charset="0"/>
                <a:ea typeface="SimSun" panose="02010600030101010101" pitchFamily="2" charset="-122"/>
                <a:cs typeface="Verdana" panose="020B0604030504040204" pitchFamily="34" charset="0"/>
              </a:rPr>
              <a:t>Demonstrate use of online HTML file for Formats.</a:t>
            </a:r>
            <a:endParaRPr lang="en-US" sz="1200" dirty="0">
              <a:effectLst/>
              <a:latin typeface="Calibri" panose="020F0502020204030204" pitchFamily="34" charset="0"/>
              <a:ea typeface="SimSun"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4885873-6867-442C-A38D-0EB10348D816}"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24885873-6867-442C-A38D-0EB10348D816}"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Have open  document file set up for Chemistry </a:t>
            </a:r>
          </a:p>
          <a:p>
            <a:r>
              <a:rPr lang="en-US" i="1" dirty="0"/>
              <a:t>In Braille 2000, show open file for Student Resources...including sections for Selected Answers &amp; Supplemental Answers.</a:t>
            </a:r>
          </a:p>
          <a:p>
            <a:r>
              <a:rPr lang="en-US" i="1" dirty="0"/>
              <a:t>Use Search feature and bookmarks to move back and forth from end of text to  answers at back of file.</a:t>
            </a:r>
          </a:p>
          <a:p>
            <a:r>
              <a:rPr lang="en-US" i="1" dirty="0"/>
              <a:t>Show separate file(s) for Glossary and Index, which will go in Supplements.</a:t>
            </a:r>
          </a:p>
          <a:p>
            <a:r>
              <a:rPr lang="en-US" i="1" dirty="0"/>
              <a:t>In Braille 2000, select New Work Area. Copy section from NIMAS translation, paste into New Work Area, and Save As Glossary, Appendices, Index, etc.)</a:t>
            </a:r>
          </a:p>
          <a:p>
            <a:endParaRPr lang="en-US" i="1" dirty="0"/>
          </a:p>
        </p:txBody>
      </p:sp>
      <p:sp>
        <p:nvSpPr>
          <p:cNvPr id="4" name="Slide Number Placeholder 3"/>
          <p:cNvSpPr>
            <a:spLocks noGrp="1"/>
          </p:cNvSpPr>
          <p:nvPr>
            <p:ph type="sldNum" sz="quarter" idx="5"/>
          </p:nvPr>
        </p:nvSpPr>
        <p:spPr/>
        <p:txBody>
          <a:bodyPr/>
          <a:lstStyle/>
          <a:p>
            <a:fld id="{24885873-6867-442C-A38D-0EB10348D816}"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76F8F6-BD4B-4B7C-B01A-BF9AA3D53C47}"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Calibri" panose="020F0502020204030204" pitchFamily="34" charset="0"/>
                <a:ea typeface="SimSun" panose="02010600030101010101" pitchFamily="2" charset="-122"/>
                <a:cs typeface="Times New Roman" panose="02020603050405020304" pitchFamily="18" charset="0"/>
              </a:rPr>
              <a:t>[</a:t>
            </a:r>
            <a:r>
              <a:rPr lang="en-US" sz="1800" i="1" dirty="0">
                <a:effectLst/>
                <a:latin typeface="Calibri" panose="020F0502020204030204" pitchFamily="34" charset="0"/>
                <a:ea typeface="SimSun" panose="02010600030101010101" pitchFamily="2" charset="-122"/>
                <a:cs typeface="Times New Roman" panose="02020603050405020304" pitchFamily="18" charset="0"/>
              </a:rPr>
              <a:t>Speaker Notes:</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p>
            <a:pPr marL="0" marR="0">
              <a:spcBef>
                <a:spcPts val="0"/>
              </a:spcBef>
              <a:spcAft>
                <a:spcPts val="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Agency templates--my primary guide; if no template, follow Formats.</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p>
            <a:pPr marL="0" marR="0">
              <a:spcBef>
                <a:spcPts val="0"/>
              </a:spcBef>
              <a:spcAft>
                <a:spcPts val="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Copyright date--Check carefully. If NIMAS and print are not the same, ask for updated NIMAS version from NIMAC. You will need to edit carefully until you have an updated NIMAS file.</a:t>
            </a:r>
          </a:p>
          <a:p>
            <a:pPr marL="0" marR="0">
              <a:spcBef>
                <a:spcPts val="0"/>
              </a:spcBef>
              <a:spcAft>
                <a:spcPts val="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Demo: </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p>
            <a:pPr marL="0" marR="0">
              <a:spcBef>
                <a:spcPts val="0"/>
              </a:spcBef>
              <a:spcAft>
                <a:spcPts val="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Show Braille 2000 program (Number Corners Volume 1)</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p>
            <a:pPr marL="0" marR="0">
              <a:spcBef>
                <a:spcPts val="0"/>
              </a:spcBef>
              <a:spcAft>
                <a:spcPts val="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 Initial Volume:</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p>
            <a:pPr marL="0" marR="0">
              <a:spcBef>
                <a:spcPts val="0"/>
              </a:spcBef>
              <a:spcAft>
                <a:spcPts val="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NIMAS title page in Working File: Select, copy, paste. (Go back and forth between print, NIMAS, and b2k file in first volume.)</a:t>
            </a:r>
          </a:p>
          <a:p>
            <a:pPr marL="0" marR="0">
              <a:spcBef>
                <a:spcPts val="0"/>
              </a:spcBef>
              <a:spcAft>
                <a:spcPts val="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OR</a:t>
            </a:r>
          </a:p>
          <a:p>
            <a:pPr marL="0" marR="0">
              <a:spcBef>
                <a:spcPts val="0"/>
              </a:spcBef>
              <a:spcAft>
                <a:spcPts val="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Use working file and delete unnecessary information. (This applies primarily to first volume, where much of the information in )print is not used on the braille title page, per Formats.</a:t>
            </a:r>
          </a:p>
          <a:p>
            <a:pPr marL="0" marR="0">
              <a:spcBef>
                <a:spcPts val="0"/>
              </a:spcBef>
              <a:spcAft>
                <a:spcPts val="0"/>
              </a:spcAft>
            </a:pPr>
            <a:r>
              <a:rPr lang="en-US" sz="1800" dirty="0">
                <a:effectLst/>
                <a:latin typeface="Calibri" panose="020F0502020204030204" pitchFamily="34" charset="0"/>
                <a:ea typeface="SimSun" panose="02010600030101010101" pitchFamily="2" charset="-122"/>
                <a:cs typeface="Times New Roman" panose="02020603050405020304" pitchFamily="18" charset="0"/>
              </a:rPr>
              <a:t>Title page--In </a:t>
            </a:r>
            <a:r>
              <a:rPr lang="en-US" sz="1800" i="1" dirty="0">
                <a:effectLst/>
                <a:latin typeface="Calibri" panose="020F0502020204030204" pitchFamily="34" charset="0"/>
                <a:ea typeface="SimSun" panose="02010600030101010101" pitchFamily="2" charset="-122"/>
                <a:cs typeface="Times New Roman" panose="02020603050405020304" pitchFamily="18" charset="0"/>
              </a:rPr>
              <a:t>Braille 2000 ,</a:t>
            </a:r>
            <a:r>
              <a:rPr lang="en-US" sz="1800" dirty="0">
                <a:effectLst/>
                <a:latin typeface="Calibri" panose="020F0502020204030204" pitchFamily="34" charset="0"/>
                <a:ea typeface="SimSun" panose="02010600030101010101" pitchFamily="2" charset="-122"/>
                <a:cs typeface="Times New Roman" panose="02020603050405020304" pitchFamily="18" charset="0"/>
              </a:rPr>
              <a:t>show </a:t>
            </a:r>
            <a:r>
              <a:rPr lang="en-US" sz="1800" u="sng" dirty="0">
                <a:effectLst/>
                <a:latin typeface="Calibri" panose="020F0502020204030204" pitchFamily="34" charset="0"/>
                <a:ea typeface="SimSun" panose="02010600030101010101" pitchFamily="2" charset="-122"/>
                <a:cs typeface="Times New Roman" panose="02020603050405020304" pitchFamily="18" charset="0"/>
              </a:rPr>
              <a:t>Number Corners </a:t>
            </a:r>
            <a:r>
              <a:rPr lang="en-US" sz="1800" dirty="0">
                <a:effectLst/>
                <a:latin typeface="Calibri" panose="020F0502020204030204" pitchFamily="34" charset="0"/>
                <a:ea typeface="SimSun" panose="02010600030101010101" pitchFamily="2" charset="-122"/>
                <a:cs typeface="Times New Roman" panose="02020603050405020304" pitchFamily="18" charset="0"/>
              </a:rPr>
              <a:t>Vol 1 title page: completed title</a:t>
            </a:r>
          </a:p>
          <a:p>
            <a:pPr marL="0" marR="0">
              <a:spcBef>
                <a:spcPts val="0"/>
              </a:spcBef>
              <a:spcAft>
                <a:spcPts val="0"/>
              </a:spcAft>
            </a:pPr>
            <a:r>
              <a:rPr lang="en-US" sz="1800" dirty="0">
                <a:effectLst/>
                <a:latin typeface="Calibri" panose="020F0502020204030204" pitchFamily="34" charset="0"/>
                <a:ea typeface="SimSun" panose="02010600030101010101" pitchFamily="2" charset="-122"/>
                <a:cs typeface="Times New Roman" panose="02020603050405020304" pitchFamily="18" charset="0"/>
              </a:rPr>
              <a:t>Complete title on first page of braille text: Show </a:t>
            </a:r>
            <a:r>
              <a:rPr lang="en-US" sz="1800" i="1" dirty="0">
                <a:effectLst/>
                <a:latin typeface="Calibri" panose="020F0502020204030204" pitchFamily="34" charset="0"/>
                <a:ea typeface="SimSun" panose="02010600030101010101" pitchFamily="2" charset="-122"/>
                <a:cs typeface="Times New Roman" panose="02020603050405020304" pitchFamily="18" charset="0"/>
              </a:rPr>
              <a:t>Braille 2000</a:t>
            </a:r>
            <a:r>
              <a:rPr lang="en-US" sz="1800" dirty="0">
                <a:effectLst/>
                <a:latin typeface="Calibri" panose="020F0502020204030204" pitchFamily="34" charset="0"/>
                <a:ea typeface="SimSun" panose="02010600030101010101" pitchFamily="2" charset="-122"/>
                <a:cs typeface="Times New Roman" panose="02020603050405020304" pitchFamily="18" charset="0"/>
              </a:rPr>
              <a:t>-- Number Corners Vol 1--1st page  of book (file page 12)</a:t>
            </a:r>
          </a:p>
          <a:p>
            <a:pPr marL="0" marR="0">
              <a:spcBef>
                <a:spcPts val="0"/>
              </a:spcBef>
              <a:spcAft>
                <a:spcPts val="0"/>
              </a:spcAft>
            </a:pPr>
            <a:r>
              <a:rPr lang="en-US" sz="1800" dirty="0">
                <a:effectLst/>
                <a:latin typeface="Calibri" panose="020F0502020204030204" pitchFamily="34" charset="0"/>
                <a:ea typeface="SimSun" panose="02010600030101010101" pitchFamily="2" charset="-122"/>
                <a:cs typeface="Times New Roman" panose="02020603050405020304" pitchFamily="18" charset="0"/>
              </a:rPr>
              <a:t>Alt D --&gt; C --&gt; Select “Omit running head” --&gt; Enter (show what happens with and without selecting “Omit running head” function.</a:t>
            </a:r>
          </a:p>
          <a:p>
            <a:pPr marL="0" marR="0">
              <a:spcBef>
                <a:spcPts val="0"/>
              </a:spcBef>
              <a:spcAft>
                <a:spcPts val="0"/>
              </a:spcAft>
            </a:pPr>
            <a:r>
              <a:rPr lang="en-US" sz="1800" dirty="0">
                <a:effectLst/>
                <a:latin typeface="Calibri" panose="020F0502020204030204" pitchFamily="34" charset="0"/>
                <a:ea typeface="SimSun" panose="02010600030101010101" pitchFamily="2" charset="-122"/>
                <a:cs typeface="Times New Roman" panose="02020603050405020304" pitchFamily="18" charset="0"/>
              </a:rPr>
              <a:t>We will go over this once more, after the next section on Running Heads.</a:t>
            </a:r>
          </a:p>
          <a:p>
            <a:pPr marL="0" marR="0">
              <a:spcBef>
                <a:spcPts val="0"/>
              </a:spcBef>
              <a:spcAft>
                <a:spcPts val="0"/>
              </a:spcAft>
            </a:pP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p>
            <a:pPr marL="0" marR="0">
              <a:spcBef>
                <a:spcPts val="0"/>
              </a:spcBef>
              <a:spcAft>
                <a:spcPts val="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 </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4885873-6867-442C-A38D-0EB10348D816}" type="slidenum">
              <a:rPr lang="en-US" smtClean="0"/>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Calibri" panose="020F0502020204030204" pitchFamily="34" charset="0"/>
                <a:ea typeface="SimSun" panose="02010600030101010101" pitchFamily="2" charset="-122"/>
                <a:cs typeface="Times New Roman" panose="02020603050405020304" pitchFamily="18" charset="0"/>
              </a:rPr>
              <a:t>[</a:t>
            </a:r>
            <a:r>
              <a:rPr lang="en-US" sz="1800" i="1" dirty="0">
                <a:effectLst/>
                <a:latin typeface="Calibri" panose="020F0502020204030204" pitchFamily="34" charset="0"/>
                <a:ea typeface="SimSun" panose="02010600030101010101" pitchFamily="2" charset="-122"/>
                <a:cs typeface="Times New Roman" panose="02020603050405020304" pitchFamily="18" charset="0"/>
              </a:rPr>
              <a:t>Speaker Notes:</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p>
            <a:pPr marL="0" marR="0">
              <a:spcBef>
                <a:spcPts val="0"/>
              </a:spcBef>
              <a:spcAft>
                <a:spcPts val="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Agency templates--my primary guide; if no template, follow Formats.</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p>
            <a:pPr marL="0" marR="0">
              <a:spcBef>
                <a:spcPts val="0"/>
              </a:spcBef>
              <a:spcAft>
                <a:spcPts val="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Copyright date--Check carefully. If NIMAS and print are not the same, ask for updated NIMAS version from NIMAC. You will need to edit carefully until you have an updated NIMAS file.</a:t>
            </a:r>
          </a:p>
          <a:p>
            <a:pPr marL="0" marR="0">
              <a:spcBef>
                <a:spcPts val="0"/>
              </a:spcBef>
              <a:spcAft>
                <a:spcPts val="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Demo: </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p>
            <a:pPr marL="0" marR="0">
              <a:spcBef>
                <a:spcPts val="0"/>
              </a:spcBef>
              <a:spcAft>
                <a:spcPts val="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Show Braille 2000 program (Number Corners Volume 1)</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p>
            <a:pPr marL="0" marR="0">
              <a:spcBef>
                <a:spcPts val="0"/>
              </a:spcBef>
              <a:spcAft>
                <a:spcPts val="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 Initial Volume:</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p>
            <a:pPr marL="0" marR="0">
              <a:spcBef>
                <a:spcPts val="0"/>
              </a:spcBef>
              <a:spcAft>
                <a:spcPts val="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NIMAS title page in Working File: Select, copy, paste. (Go back and forth between print, NIMAS, and b2k file in first volume.)</a:t>
            </a:r>
          </a:p>
          <a:p>
            <a:pPr marL="0" marR="0">
              <a:spcBef>
                <a:spcPts val="0"/>
              </a:spcBef>
              <a:spcAft>
                <a:spcPts val="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OR</a:t>
            </a:r>
          </a:p>
          <a:p>
            <a:pPr marL="0" marR="0">
              <a:spcBef>
                <a:spcPts val="0"/>
              </a:spcBef>
              <a:spcAft>
                <a:spcPts val="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Use working file and delete unnecessary information. (This applies primarily to first volume, where much of the information in )print is not used on the braille title page, per Formats.</a:t>
            </a:r>
          </a:p>
          <a:p>
            <a:pPr marL="0" marR="0">
              <a:spcBef>
                <a:spcPts val="0"/>
              </a:spcBef>
              <a:spcAft>
                <a:spcPts val="0"/>
              </a:spcAft>
            </a:pPr>
            <a:r>
              <a:rPr lang="en-US" sz="1800" dirty="0">
                <a:effectLst/>
                <a:latin typeface="Calibri" panose="020F0502020204030204" pitchFamily="34" charset="0"/>
                <a:ea typeface="SimSun" panose="02010600030101010101" pitchFamily="2" charset="-122"/>
                <a:cs typeface="Times New Roman" panose="02020603050405020304" pitchFamily="18" charset="0"/>
              </a:rPr>
              <a:t>Title page--In </a:t>
            </a:r>
            <a:r>
              <a:rPr lang="en-US" sz="1800" i="1" dirty="0">
                <a:effectLst/>
                <a:latin typeface="Calibri" panose="020F0502020204030204" pitchFamily="34" charset="0"/>
                <a:ea typeface="SimSun" panose="02010600030101010101" pitchFamily="2" charset="-122"/>
                <a:cs typeface="Times New Roman" panose="02020603050405020304" pitchFamily="18" charset="0"/>
              </a:rPr>
              <a:t>Braille 2000 ,</a:t>
            </a:r>
            <a:r>
              <a:rPr lang="en-US" sz="1800" dirty="0">
                <a:effectLst/>
                <a:latin typeface="Calibri" panose="020F0502020204030204" pitchFamily="34" charset="0"/>
                <a:ea typeface="SimSun" panose="02010600030101010101" pitchFamily="2" charset="-122"/>
                <a:cs typeface="Times New Roman" panose="02020603050405020304" pitchFamily="18" charset="0"/>
              </a:rPr>
              <a:t>show </a:t>
            </a:r>
            <a:r>
              <a:rPr lang="en-US" sz="1800" u="sng" dirty="0">
                <a:effectLst/>
                <a:latin typeface="Calibri" panose="020F0502020204030204" pitchFamily="34" charset="0"/>
                <a:ea typeface="SimSun" panose="02010600030101010101" pitchFamily="2" charset="-122"/>
                <a:cs typeface="Times New Roman" panose="02020603050405020304" pitchFamily="18" charset="0"/>
              </a:rPr>
              <a:t>Number Corners </a:t>
            </a:r>
            <a:r>
              <a:rPr lang="en-US" sz="1800" dirty="0">
                <a:effectLst/>
                <a:latin typeface="Calibri" panose="020F0502020204030204" pitchFamily="34" charset="0"/>
                <a:ea typeface="SimSun" panose="02010600030101010101" pitchFamily="2" charset="-122"/>
                <a:cs typeface="Times New Roman" panose="02020603050405020304" pitchFamily="18" charset="0"/>
              </a:rPr>
              <a:t>Vol 1 title page: completed title</a:t>
            </a:r>
          </a:p>
          <a:p>
            <a:pPr marL="0" marR="0">
              <a:spcBef>
                <a:spcPts val="0"/>
              </a:spcBef>
              <a:spcAft>
                <a:spcPts val="0"/>
              </a:spcAft>
            </a:pPr>
            <a:r>
              <a:rPr lang="en-US" sz="1800" dirty="0">
                <a:effectLst/>
                <a:latin typeface="Calibri" panose="020F0502020204030204" pitchFamily="34" charset="0"/>
                <a:ea typeface="SimSun" panose="02010600030101010101" pitchFamily="2" charset="-122"/>
                <a:cs typeface="Times New Roman" panose="02020603050405020304" pitchFamily="18" charset="0"/>
              </a:rPr>
              <a:t>Complete title on first page of braille text: Show </a:t>
            </a:r>
            <a:r>
              <a:rPr lang="en-US" sz="1800" i="1" dirty="0">
                <a:effectLst/>
                <a:latin typeface="Calibri" panose="020F0502020204030204" pitchFamily="34" charset="0"/>
                <a:ea typeface="SimSun" panose="02010600030101010101" pitchFamily="2" charset="-122"/>
                <a:cs typeface="Times New Roman" panose="02020603050405020304" pitchFamily="18" charset="0"/>
              </a:rPr>
              <a:t>Braille 2000</a:t>
            </a:r>
            <a:r>
              <a:rPr lang="en-US" sz="1800" dirty="0">
                <a:effectLst/>
                <a:latin typeface="Calibri" panose="020F0502020204030204" pitchFamily="34" charset="0"/>
                <a:ea typeface="SimSun" panose="02010600030101010101" pitchFamily="2" charset="-122"/>
                <a:cs typeface="Times New Roman" panose="02020603050405020304" pitchFamily="18" charset="0"/>
              </a:rPr>
              <a:t>-- Number Corners Vol 1--1st page  of book (file page 12)</a:t>
            </a:r>
          </a:p>
          <a:p>
            <a:pPr marL="0" marR="0">
              <a:spcBef>
                <a:spcPts val="0"/>
              </a:spcBef>
              <a:spcAft>
                <a:spcPts val="0"/>
              </a:spcAft>
            </a:pPr>
            <a:r>
              <a:rPr lang="en-US" sz="1800" dirty="0">
                <a:effectLst/>
                <a:latin typeface="Calibri" panose="020F0502020204030204" pitchFamily="34" charset="0"/>
                <a:ea typeface="SimSun" panose="02010600030101010101" pitchFamily="2" charset="-122"/>
                <a:cs typeface="Times New Roman" panose="02020603050405020304" pitchFamily="18" charset="0"/>
              </a:rPr>
              <a:t>Alt D --&gt; C --&gt; Select “Omit running head” --&gt; Enter (show what happens with and without selecting “Omit running head” function.</a:t>
            </a:r>
          </a:p>
          <a:p>
            <a:pPr marL="0" marR="0">
              <a:spcBef>
                <a:spcPts val="0"/>
              </a:spcBef>
              <a:spcAft>
                <a:spcPts val="0"/>
              </a:spcAft>
            </a:pPr>
            <a:r>
              <a:rPr lang="en-US" sz="1800" dirty="0">
                <a:effectLst/>
                <a:latin typeface="Calibri" panose="020F0502020204030204" pitchFamily="34" charset="0"/>
                <a:ea typeface="SimSun" panose="02010600030101010101" pitchFamily="2" charset="-122"/>
                <a:cs typeface="Times New Roman" panose="02020603050405020304" pitchFamily="18" charset="0"/>
              </a:rPr>
              <a:t>We will go over this once more, after the next section on Running Heads.</a:t>
            </a:r>
          </a:p>
          <a:p>
            <a:pPr marL="0" marR="0">
              <a:spcBef>
                <a:spcPts val="0"/>
              </a:spcBef>
              <a:spcAft>
                <a:spcPts val="0"/>
              </a:spcAft>
            </a:pP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p>
            <a:pPr marL="0" marR="0">
              <a:spcBef>
                <a:spcPts val="0"/>
              </a:spcBef>
              <a:spcAft>
                <a:spcPts val="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 </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4885873-6867-442C-A38D-0EB10348D816}" type="slidenum">
              <a:rPr lang="en-US" smtClean="0"/>
              <a:t>10</a:t>
            </a:fld>
            <a:endParaRPr lang="en-US"/>
          </a:p>
        </p:txBody>
      </p:sp>
    </p:spTree>
    <p:extLst>
      <p:ext uri="{BB962C8B-B14F-4D97-AF65-F5344CB8AC3E}">
        <p14:creationId xmlns:p14="http://schemas.microsoft.com/office/powerpoint/2010/main" val="20568369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b="1" i="1" dirty="0">
                <a:effectLst/>
                <a:latin typeface="Calibri" panose="020F0502020204030204" pitchFamily="34" charset="0"/>
                <a:ea typeface="SimSun" panose="02010600030101010101" pitchFamily="2" charset="-122"/>
                <a:cs typeface="Times New Roman" panose="02020603050405020304" pitchFamily="18" charset="0"/>
                <a:sym typeface="+mn-ea"/>
              </a:rPr>
              <a:t>(Select a work-in-progress--MS MATHbook?--to demonstrate this.)</a:t>
            </a:r>
          </a:p>
          <a:p>
            <a:r>
              <a:rPr lang="en-US" i="1" dirty="0"/>
              <a:t>Show Braille 2000 file of Title Page. </a:t>
            </a:r>
          </a:p>
          <a:p>
            <a:r>
              <a:rPr lang="en-US" i="1" dirty="0"/>
              <a:t>Find title in NIMAS  file; check against print book; adjust to lines of Braille 2000 page t1</a:t>
            </a:r>
          </a:p>
          <a:p>
            <a:pPr marL="0" marR="0">
              <a:spcBef>
                <a:spcPts val="0"/>
              </a:spcBef>
              <a:spcAft>
                <a:spcPts val="0"/>
              </a:spcAft>
            </a:pPr>
            <a:r>
              <a:rPr lang="en-US" i="1" dirty="0">
                <a:effectLst/>
                <a:latin typeface="Calibri" panose="020F0502020204030204" pitchFamily="34" charset="0"/>
                <a:ea typeface="SimSun" panose="02010600030101010101" pitchFamily="2" charset="-122"/>
                <a:cs typeface="Times New Roman" panose="02020603050405020304" pitchFamily="18" charset="0"/>
                <a:sym typeface="+mn-ea"/>
              </a:rPr>
              <a:t>Subsequent Volumes:</a:t>
            </a:r>
            <a:endParaRPr lang="en-US" dirty="0">
              <a:effectLst/>
              <a:latin typeface="Calibri" panose="020F0502020204030204" pitchFamily="34" charset="0"/>
              <a:ea typeface="SimSun" panose="02010600030101010101" pitchFamily="2" charset="-122"/>
              <a:cs typeface="Times New Roman" panose="02020603050405020304" pitchFamily="18" charset="0"/>
            </a:endParaRPr>
          </a:p>
          <a:p>
            <a:pPr marL="0" marR="0">
              <a:spcBef>
                <a:spcPts val="0"/>
              </a:spcBef>
              <a:spcAft>
                <a:spcPts val="0"/>
              </a:spcAft>
            </a:pPr>
            <a:r>
              <a:rPr lang="en-US" i="1" dirty="0">
                <a:effectLst/>
                <a:latin typeface="Calibri" panose="020F0502020204030204" pitchFamily="34" charset="0"/>
                <a:ea typeface="SimSun" panose="02010600030101010101" pitchFamily="2" charset="-122"/>
                <a:cs typeface="Times New Roman" panose="02020603050405020304" pitchFamily="18" charset="0"/>
                <a:sym typeface="+mn-ea"/>
              </a:rPr>
              <a:t>At end of completed volume, Save As (new volume #);</a:t>
            </a:r>
            <a:endParaRPr lang="en-US" dirty="0">
              <a:effectLst/>
              <a:latin typeface="Calibri" panose="020F0502020204030204" pitchFamily="34" charset="0"/>
              <a:ea typeface="SimSun" panose="02010600030101010101" pitchFamily="2" charset="-122"/>
              <a:cs typeface="Times New Roman" panose="02020603050405020304" pitchFamily="18" charset="0"/>
            </a:endParaRPr>
          </a:p>
          <a:p>
            <a:pPr marL="0" marR="0">
              <a:spcBef>
                <a:spcPts val="0"/>
              </a:spcBef>
              <a:spcAft>
                <a:spcPts val="0"/>
              </a:spcAft>
            </a:pPr>
            <a:r>
              <a:rPr lang="en-US" i="1" dirty="0">
                <a:effectLst/>
                <a:latin typeface="Calibri" panose="020F0502020204030204" pitchFamily="34" charset="0"/>
                <a:ea typeface="SimSun" panose="02010600030101010101" pitchFamily="2" charset="-122"/>
                <a:cs typeface="Times New Roman" panose="02020603050405020304" pitchFamily="18" charset="0"/>
                <a:sym typeface="+mn-ea"/>
              </a:rPr>
              <a:t>Edit new title page: Volume #, section info, page numbers.</a:t>
            </a:r>
            <a:endParaRPr lang="en-US" dirty="0">
              <a:effectLst/>
              <a:latin typeface="Calibri" panose="020F0502020204030204" pitchFamily="34" charset="0"/>
              <a:ea typeface="SimSun" panose="02010600030101010101" pitchFamily="2" charset="-122"/>
              <a:cs typeface="Times New Roman" panose="02020603050405020304" pitchFamily="18" charset="0"/>
            </a:endParaRPr>
          </a:p>
          <a:p>
            <a:pPr marL="0" marR="0">
              <a:spcBef>
                <a:spcPts val="0"/>
              </a:spcBef>
              <a:spcAft>
                <a:spcPts val="0"/>
              </a:spcAft>
            </a:pPr>
            <a:r>
              <a:rPr lang="en-US" i="1" dirty="0">
                <a:effectLst/>
                <a:latin typeface="Calibri" panose="020F0502020204030204" pitchFamily="34" charset="0"/>
                <a:ea typeface="SimSun" panose="02010600030101010101" pitchFamily="2" charset="-122"/>
                <a:cs typeface="Times New Roman" panose="02020603050405020304" pitchFamily="18" charset="0"/>
                <a:sym typeface="+mn-ea"/>
              </a:rPr>
              <a:t>Proceed to first page of text, to delete old material.</a:t>
            </a:r>
          </a:p>
          <a:p>
            <a:pPr marL="0" marR="0">
              <a:spcBef>
                <a:spcPts val="0"/>
              </a:spcBef>
              <a:spcAft>
                <a:spcPts val="0"/>
              </a:spcAft>
            </a:pPr>
            <a:r>
              <a:rPr lang="en-US" i="1" dirty="0">
                <a:effectLst/>
                <a:latin typeface="Calibri" panose="020F0502020204030204" pitchFamily="34" charset="0"/>
                <a:ea typeface="SimSun" panose="02010600030101010101" pitchFamily="2" charset="-122"/>
                <a:cs typeface="Times New Roman" panose="02020603050405020304" pitchFamily="18" charset="0"/>
                <a:sym typeface="+mn-ea"/>
              </a:rPr>
              <a:t>Return to previous volume file and delete material following “End of Volume” label.</a:t>
            </a:r>
          </a:p>
          <a:p>
            <a:pPr marL="0" marR="0">
              <a:spcBef>
                <a:spcPts val="0"/>
              </a:spcBef>
              <a:spcAft>
                <a:spcPts val="0"/>
              </a:spcAft>
            </a:pPr>
            <a:endParaRPr lang="en-US" dirty="0">
              <a:effectLst/>
              <a:latin typeface="Calibri" panose="020F0502020204030204" pitchFamily="34" charset="0"/>
              <a:ea typeface="SimSun" panose="02010600030101010101" pitchFamily="2" charset="-122"/>
              <a:cs typeface="Times New Roman" panose="02020603050405020304" pitchFamily="18" charset="0"/>
            </a:endParaRPr>
          </a:p>
          <a:p>
            <a:endParaRPr lang="en-US" i="1"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76F8F6-BD4B-4B7C-B01A-BF9AA3D53C47}" type="slidenum">
              <a:rPr lang="en-US" smtClean="0"/>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pPr marL="0" marR="0">
              <a:spcBef>
                <a:spcPts val="0"/>
              </a:spcBef>
              <a:spcAft>
                <a:spcPts val="0"/>
              </a:spcAft>
            </a:pPr>
            <a:r>
              <a:rPr lang="en-US" dirty="0">
                <a:effectLst/>
                <a:latin typeface="Calibri" panose="020F0502020204030204" pitchFamily="34" charset="0"/>
                <a:ea typeface="SimSun" panose="02010600030101010101" pitchFamily="2" charset="-122"/>
                <a:cs typeface="Times New Roman" panose="02020603050405020304" pitchFamily="18" charset="0"/>
                <a:sym typeface="+mn-ea"/>
              </a:rPr>
              <a:t>[</a:t>
            </a:r>
            <a:r>
              <a:rPr lang="en-US" i="1" dirty="0">
                <a:effectLst/>
                <a:latin typeface="Calibri" panose="020F0502020204030204" pitchFamily="34" charset="0"/>
                <a:ea typeface="SimSun" panose="02010600030101010101" pitchFamily="2" charset="-122"/>
                <a:cs typeface="Times New Roman" panose="02020603050405020304" pitchFamily="18" charset="0"/>
                <a:sym typeface="+mn-ea"/>
              </a:rPr>
              <a:t>Speaker Notes:</a:t>
            </a:r>
            <a:endParaRPr lang="en-US" dirty="0">
              <a:effectLst/>
              <a:latin typeface="Calibri" panose="020F0502020204030204" pitchFamily="34" charset="0"/>
              <a:ea typeface="SimSun" panose="02010600030101010101" pitchFamily="2" charset="-122"/>
              <a:cs typeface="Times New Roman" panose="02020603050405020304" pitchFamily="18" charset="0"/>
            </a:endParaRPr>
          </a:p>
          <a:p>
            <a:pPr marL="0" marR="0">
              <a:spcBef>
                <a:spcPts val="0"/>
              </a:spcBef>
              <a:spcAft>
                <a:spcPts val="0"/>
              </a:spcAft>
            </a:pPr>
            <a:r>
              <a:rPr lang="en-US" i="1" dirty="0">
                <a:effectLst/>
                <a:latin typeface="Calibri" panose="020F0502020204030204" pitchFamily="34" charset="0"/>
                <a:ea typeface="SimSun" panose="02010600030101010101" pitchFamily="2" charset="-122"/>
                <a:cs typeface="Times New Roman" panose="02020603050405020304" pitchFamily="18" charset="0"/>
                <a:sym typeface="+mn-ea"/>
              </a:rPr>
              <a:t>Show Braille 2000 program</a:t>
            </a:r>
            <a:endParaRPr lang="en-US" dirty="0">
              <a:effectLst/>
              <a:latin typeface="Calibri" panose="020F0502020204030204" pitchFamily="34" charset="0"/>
              <a:ea typeface="SimSun" panose="02010600030101010101" pitchFamily="2" charset="-122"/>
              <a:cs typeface="Times New Roman" panose="02020603050405020304" pitchFamily="18" charset="0"/>
            </a:endParaRPr>
          </a:p>
          <a:p>
            <a:pPr marL="0" marR="0">
              <a:spcBef>
                <a:spcPts val="0"/>
              </a:spcBef>
              <a:spcAft>
                <a:spcPts val="0"/>
              </a:spcAft>
            </a:pPr>
            <a:r>
              <a:rPr lang="en-US" i="1">
                <a:sym typeface="+mn-ea"/>
              </a:rPr>
              <a:t>Running Head-- </a:t>
            </a:r>
            <a:r>
              <a:rPr lang="en-US" i="1" dirty="0">
                <a:effectLst/>
                <a:latin typeface="Calibri" panose="020F0502020204030204" pitchFamily="34" charset="0"/>
                <a:ea typeface="SimSun" panose="02010600030101010101" pitchFamily="2" charset="-122"/>
                <a:cs typeface="Times New Roman" panose="02020603050405020304" pitchFamily="18" charset="0"/>
                <a:sym typeface="+mn-ea"/>
              </a:rPr>
              <a:t>Proceed to first page of text, to edit.</a:t>
            </a:r>
            <a:endParaRPr lang="en-US" dirty="0">
              <a:effectLst/>
              <a:latin typeface="Calibri" panose="020F0502020204030204" pitchFamily="34" charset="0"/>
              <a:ea typeface="SimSun" panose="02010600030101010101" pitchFamily="2" charset="-122"/>
              <a:cs typeface="Times New Roman" panose="02020603050405020304" pitchFamily="18" charset="0"/>
            </a:endParaRPr>
          </a:p>
          <a:p>
            <a:pPr marL="0" marR="0">
              <a:spcBef>
                <a:spcPts val="0"/>
              </a:spcBef>
              <a:spcAft>
                <a:spcPts val="0"/>
              </a:spcAft>
            </a:pPr>
            <a:r>
              <a:rPr lang="en-US" i="1" dirty="0">
                <a:sym typeface="Wingdings" panose="05000000000000000000" pitchFamily="2" charset="2"/>
              </a:rPr>
              <a:t>Reminder:</a:t>
            </a:r>
          </a:p>
          <a:p>
            <a:pPr marL="0" marR="0">
              <a:spcBef>
                <a:spcPts val="0"/>
              </a:spcBef>
              <a:spcAft>
                <a:spcPts val="0"/>
              </a:spcAft>
            </a:pPr>
            <a:r>
              <a:rPr lang="en-US" dirty="0">
                <a:effectLst/>
                <a:latin typeface="Calibri" panose="020F0502020204030204" pitchFamily="34" charset="0"/>
                <a:ea typeface="SimSun" panose="02010600030101010101" pitchFamily="2" charset="-122"/>
                <a:cs typeface="Times New Roman" panose="02020603050405020304" pitchFamily="18" charset="0"/>
                <a:sym typeface="+mn-ea"/>
              </a:rPr>
              <a:t>No running head should appear on the first page of text in any given volume, since complete book title appears on this page.</a:t>
            </a:r>
          </a:p>
          <a:p>
            <a:pPr marL="0" marR="0">
              <a:spcBef>
                <a:spcPts val="0"/>
              </a:spcBef>
              <a:spcAft>
                <a:spcPts val="0"/>
              </a:spcAft>
            </a:pPr>
            <a:r>
              <a:rPr lang="en-US" dirty="0">
                <a:effectLst/>
                <a:latin typeface="Calibri" panose="020F0502020204030204" pitchFamily="34" charset="0"/>
                <a:ea typeface="SimSun" panose="02010600030101010101" pitchFamily="2" charset="-122"/>
                <a:cs typeface="Times New Roman" panose="02020603050405020304" pitchFamily="18" charset="0"/>
                <a:sym typeface="+mn-ea"/>
              </a:rPr>
              <a:t>Show </a:t>
            </a:r>
            <a:r>
              <a:rPr lang="en-US" i="1" dirty="0">
                <a:effectLst/>
                <a:latin typeface="Calibri" panose="020F0502020204030204" pitchFamily="34" charset="0"/>
                <a:ea typeface="SimSun" panose="02010600030101010101" pitchFamily="2" charset="-122"/>
                <a:cs typeface="Times New Roman" panose="02020603050405020304" pitchFamily="18" charset="0"/>
                <a:sym typeface="+mn-ea"/>
              </a:rPr>
              <a:t>Braille 2000</a:t>
            </a:r>
            <a:r>
              <a:rPr lang="en-US" dirty="0">
                <a:effectLst/>
                <a:latin typeface="Calibri" panose="020F0502020204030204" pitchFamily="34" charset="0"/>
                <a:ea typeface="SimSun" panose="02010600030101010101" pitchFamily="2" charset="-122"/>
                <a:cs typeface="Times New Roman" panose="02020603050405020304" pitchFamily="18" charset="0"/>
                <a:sym typeface="+mn-ea"/>
              </a:rPr>
              <a:t>-- Number Corners Vol 1--1st page  of book (file page 12)</a:t>
            </a:r>
            <a:endParaRPr lang="en-US" dirty="0">
              <a:effectLst/>
              <a:latin typeface="Calibri" panose="020F0502020204030204" pitchFamily="34" charset="0"/>
              <a:ea typeface="SimSun" panose="02010600030101010101" pitchFamily="2" charset="-122"/>
              <a:cs typeface="Times New Roman" panose="02020603050405020304" pitchFamily="18" charset="0"/>
            </a:endParaRPr>
          </a:p>
          <a:p>
            <a:pPr marL="0" marR="0">
              <a:spcBef>
                <a:spcPts val="0"/>
              </a:spcBef>
              <a:spcAft>
                <a:spcPts val="0"/>
              </a:spcAft>
            </a:pPr>
            <a:r>
              <a:rPr lang="en-US" dirty="0">
                <a:effectLst/>
                <a:latin typeface="Calibri" panose="020F0502020204030204" pitchFamily="34" charset="0"/>
                <a:ea typeface="SimSun" panose="02010600030101010101" pitchFamily="2" charset="-122"/>
                <a:cs typeface="Times New Roman" panose="02020603050405020304" pitchFamily="18" charset="0"/>
                <a:sym typeface="+mn-ea"/>
              </a:rPr>
              <a:t>Alt D --&gt; C --&gt; Select “Omit running head” --&gt; Enter (show what happens with and without selecting “Omit running head” function.</a:t>
            </a:r>
            <a:endParaRPr lang="en-US" dirty="0">
              <a:effectLst/>
              <a:latin typeface="Calibri" panose="020F0502020204030204" pitchFamily="34" charset="0"/>
              <a:ea typeface="SimSun" panose="02010600030101010101" pitchFamily="2" charset="-122"/>
              <a:cs typeface="Times New Roman" panose="02020603050405020304" pitchFamily="18" charset="0"/>
            </a:endParaRPr>
          </a:p>
          <a:p>
            <a:pPr marL="0" marR="0">
              <a:spcBef>
                <a:spcPts val="0"/>
              </a:spcBef>
              <a:spcAft>
                <a:spcPts val="0"/>
              </a:spcAft>
            </a:pPr>
            <a:endParaRPr lang="en-US" i="1" dirty="0">
              <a:sym typeface="Wingdings" panose="05000000000000000000" pitchFamily="2" charset="2"/>
            </a:endParaRPr>
          </a:p>
          <a:p>
            <a:endParaRPr lang="en-US" i="1" dirty="0">
              <a:sym typeface="Wingdings" panose="05000000000000000000" pitchFamily="2" charset="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76F8F6-BD4B-4B7C-B01A-BF9AA3D53C47}" type="slidenum">
              <a:rPr lang="en-US" smtClean="0"/>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Template or finished volume from another work: Title page --&gt; Select page and copy (control C)</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p>
            <a:pPr marL="0" marR="0">
              <a:spcBef>
                <a:spcPts val="0"/>
              </a:spcBef>
              <a:spcAft>
                <a:spcPts val="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 New  --&gt; Work area --&gt;  Paste (control C)</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p>
            <a:pPr marL="0" marR="0">
              <a:spcBef>
                <a:spcPts val="0"/>
              </a:spcBef>
              <a:spcAft>
                <a:spcPts val="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Use MS MATHbook &amp; Number Corner sample files.</a:t>
            </a:r>
          </a:p>
          <a:p>
            <a:pPr marL="0" marR="0">
              <a:spcBef>
                <a:spcPts val="0"/>
              </a:spcBef>
              <a:spcAft>
                <a:spcPts val="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Show how to remove Running Head Annotations at beginning of pasted content.)</a:t>
            </a:r>
          </a:p>
          <a:p>
            <a:pPr marL="0" marR="0">
              <a:spcBef>
                <a:spcPts val="0"/>
              </a:spcBef>
              <a:spcAft>
                <a:spcPts val="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Note types of annotations in Braille 2000 and how to search (specifically, Running Head &amp; braille page numbers.)</a:t>
            </a:r>
          </a:p>
          <a:p>
            <a:pPr marL="0" marR="0">
              <a:spcBef>
                <a:spcPts val="0"/>
              </a:spcBef>
              <a:spcAft>
                <a:spcPts val="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Explain: This is NOT a problem now in version 2.29, but IS still an issue in 2.75. Important to know, as, later in this course, I’ll explain some cases where you may prefer to use version 2.775.</a:t>
            </a:r>
          </a:p>
          <a:p>
            <a:pPr marL="0" marR="0">
              <a:spcBef>
                <a:spcPts val="0"/>
              </a:spcBef>
              <a:spcAft>
                <a:spcPts val="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Since it has been a problem in the past,  checking this is a good precaution to take,.</a:t>
            </a:r>
          </a:p>
          <a:p>
            <a:pPr marL="0" marR="0">
              <a:spcBef>
                <a:spcPts val="0"/>
              </a:spcBef>
              <a:spcAft>
                <a:spcPts val="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Demo: Set up Bookmarks; use to quickly find SS page or TN page as you move through transcription. I use this when I want to add  something to the SS page as it comes up in text. (e.g. Math symbols)</a:t>
            </a:r>
          </a:p>
          <a:p>
            <a:pPr marL="0" marR="0">
              <a:spcBef>
                <a:spcPts val="0"/>
              </a:spcBef>
              <a:spcAft>
                <a:spcPts val="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Demonstrate bookmark set up in Braille 2000; navigation between text and SS page, e.g.</a:t>
            </a:r>
            <a:endParaRPr lang="en-US" dirty="0"/>
          </a:p>
        </p:txBody>
      </p:sp>
      <p:sp>
        <p:nvSpPr>
          <p:cNvPr id="4" name="Slide Number Placeholder 3"/>
          <p:cNvSpPr>
            <a:spLocks noGrp="1"/>
          </p:cNvSpPr>
          <p:nvPr>
            <p:ph type="sldNum" sz="quarter" idx="5"/>
          </p:nvPr>
        </p:nvSpPr>
        <p:spPr/>
        <p:txBody>
          <a:bodyPr/>
          <a:lstStyle/>
          <a:p>
            <a:fld id="{24885873-6867-442C-A38D-0EB10348D816}" type="slidenum">
              <a:rPr lang="en-US" smtClean="0"/>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Template or finished volume from another work: Title page --&gt; Select page and copy (control C)</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p>
            <a:pPr marL="0" marR="0">
              <a:spcBef>
                <a:spcPts val="0"/>
              </a:spcBef>
              <a:spcAft>
                <a:spcPts val="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 New  --&gt; Work area --&gt;  Paste (control C)</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p>
            <a:pPr marL="0" marR="0">
              <a:spcBef>
                <a:spcPts val="0"/>
              </a:spcBef>
              <a:spcAft>
                <a:spcPts val="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Use MS MATHbook &amp; Number Corner sample files.</a:t>
            </a:r>
          </a:p>
          <a:p>
            <a:pPr marL="0" marR="0">
              <a:spcBef>
                <a:spcPts val="0"/>
              </a:spcBef>
              <a:spcAft>
                <a:spcPts val="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Show how to remove Running Head Annotations at beginning of pasted content.)</a:t>
            </a:r>
          </a:p>
          <a:p>
            <a:pPr marL="0" marR="0">
              <a:spcBef>
                <a:spcPts val="0"/>
              </a:spcBef>
              <a:spcAft>
                <a:spcPts val="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Note types of annotations in Braille 2000 and how to search (specifically, Running Head &amp; braille page numbers.)</a:t>
            </a:r>
          </a:p>
          <a:p>
            <a:pPr marL="0" marR="0">
              <a:spcBef>
                <a:spcPts val="0"/>
              </a:spcBef>
              <a:spcAft>
                <a:spcPts val="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Explain: This is NOT a problem now in version 2.29, but IS still an issue in 2.75. Important to know, as, later in this course, I’ll explain some cases where you may prefer to use version 2.775.</a:t>
            </a:r>
          </a:p>
          <a:p>
            <a:pPr marL="0" marR="0">
              <a:spcBef>
                <a:spcPts val="0"/>
              </a:spcBef>
              <a:spcAft>
                <a:spcPts val="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Since it has been a problem in the past,  checking this is a good precaution to take,.</a:t>
            </a:r>
          </a:p>
          <a:p>
            <a:pPr marL="0" marR="0">
              <a:spcBef>
                <a:spcPts val="0"/>
              </a:spcBef>
              <a:spcAft>
                <a:spcPts val="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Demo: Set up Bookmarks; use to quickly find SS page or TN page as you move through transcription. I use this when I want to add  something to the SS page as it comes up in text. (e.g. Math symbols)</a:t>
            </a:r>
          </a:p>
          <a:p>
            <a:pPr marL="0" marR="0">
              <a:spcBef>
                <a:spcPts val="0"/>
              </a:spcBef>
              <a:spcAft>
                <a:spcPts val="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Demonstrate bookmark set up in Braille 2000; navigation between text and SS page, e.g.</a:t>
            </a:r>
            <a:endParaRPr lang="en-US" dirty="0"/>
          </a:p>
        </p:txBody>
      </p:sp>
      <p:sp>
        <p:nvSpPr>
          <p:cNvPr id="4" name="Slide Number Placeholder 3"/>
          <p:cNvSpPr>
            <a:spLocks noGrp="1"/>
          </p:cNvSpPr>
          <p:nvPr>
            <p:ph type="sldNum" sz="quarter" idx="5"/>
          </p:nvPr>
        </p:nvSpPr>
        <p:spPr/>
        <p:txBody>
          <a:bodyPr/>
          <a:lstStyle/>
          <a:p>
            <a:fld id="{24885873-6867-442C-A38D-0EB10348D816}" type="slidenum">
              <a:rPr lang="en-US" smtClean="0"/>
              <a:t>16</a:t>
            </a:fld>
            <a:endParaRPr lang="en-US"/>
          </a:p>
        </p:txBody>
      </p:sp>
    </p:spTree>
    <p:extLst>
      <p:ext uri="{BB962C8B-B14F-4D97-AF65-F5344CB8AC3E}">
        <p14:creationId xmlns:p14="http://schemas.microsoft.com/office/powerpoint/2010/main" val="36511519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92E3268-EE89-8E49-B4B4-ED1BE122A280}" type="datetimeFigureOut">
              <a:rPr lang="en-US" smtClean="0"/>
              <a:t>9/10/2022</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EE47205-E8A6-9045-BF92-87CE2B06BC63}" type="slidenum">
              <a:rPr lang="en-US" smtClean="0"/>
              <a:t>‹Nº›</a:t>
            </a:fld>
            <a:endParaRPr lang="en-US"/>
          </a:p>
        </p:txBody>
      </p:sp>
      <p:pic>
        <p:nvPicPr>
          <p:cNvPr id="8" name="Picture 7"/>
          <p:cNvPicPr>
            <a:picLocks noChangeAspect="1"/>
          </p:cNvPicPr>
          <p:nvPr userDrawn="1"/>
        </p:nvPicPr>
        <p:blipFill>
          <a:blip r:embed="rId2"/>
          <a:srcRect/>
          <a:stretch>
            <a:fillRect/>
          </a:stretch>
        </p:blipFill>
        <p:spPr>
          <a:xfrm>
            <a:off x="-663356" y="-853348"/>
            <a:ext cx="3274961" cy="3356836"/>
          </a:xfrm>
          <a:prstGeom prst="rect">
            <a:avLst/>
          </a:prstGeom>
        </p:spPr>
      </p:pic>
      <p:pic>
        <p:nvPicPr>
          <p:cNvPr id="10" name="Picture 9"/>
          <p:cNvPicPr>
            <a:picLocks noChangeAspect="1"/>
          </p:cNvPicPr>
          <p:nvPr userDrawn="1"/>
        </p:nvPicPr>
        <p:blipFill>
          <a:blip r:embed="rId3"/>
          <a:srcRect/>
          <a:stretch>
            <a:fillRect/>
          </a:stretch>
        </p:blipFill>
        <p:spPr>
          <a:xfrm>
            <a:off x="10091774" y="0"/>
            <a:ext cx="1886110" cy="1030288"/>
          </a:xfrm>
          <a:prstGeom prst="rect">
            <a:avLst/>
          </a:prstGeom>
        </p:spPr>
      </p:pic>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58162" y="122667"/>
            <a:ext cx="1976952" cy="681561"/>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5"/>
            <a:ext cx="10515600" cy="3722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userDrawn="1"/>
        </p:nvSpPr>
        <p:spPr>
          <a:xfrm>
            <a:off x="0" y="6140918"/>
            <a:ext cx="12192000" cy="71708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a:stretch>
            <a:fillRect/>
          </a:stretch>
        </p:blipFill>
        <p:spPr>
          <a:xfrm>
            <a:off x="10793396" y="6140918"/>
            <a:ext cx="1270000" cy="685800"/>
          </a:xfrm>
          <a:prstGeom prst="rect">
            <a:avLst/>
          </a:prstGeom>
        </p:spPr>
      </p:pic>
      <p:pic>
        <p:nvPicPr>
          <p:cNvPr id="11" name="Picture 10"/>
          <p:cNvPicPr>
            <a:picLocks noChangeAspect="1"/>
          </p:cNvPicPr>
          <p:nvPr userDrawn="1"/>
        </p:nvPicPr>
        <p:blipFill>
          <a:blip r:embed="rId3"/>
          <a:stretch>
            <a:fillRect/>
          </a:stretch>
        </p:blipFill>
        <p:spPr>
          <a:xfrm>
            <a:off x="128604" y="5228523"/>
            <a:ext cx="1597526" cy="1629477"/>
          </a:xfrm>
          <a:prstGeom prst="rect">
            <a:avLst/>
          </a:prstGeom>
        </p:spPr>
      </p:pic>
      <p:pic>
        <p:nvPicPr>
          <p:cNvPr id="4" name="Pictur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41557" y="6218296"/>
            <a:ext cx="1631091" cy="562325"/>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144379"/>
            <a:ext cx="12192000" cy="700237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a:stretch>
            <a:fillRect/>
          </a:stretch>
        </p:blipFill>
        <p:spPr>
          <a:xfrm>
            <a:off x="10793396" y="6140918"/>
            <a:ext cx="1270000" cy="685800"/>
          </a:xfrm>
          <a:prstGeom prst="rect">
            <a:avLst/>
          </a:prstGeom>
        </p:spPr>
      </p:pic>
      <p:pic>
        <p:nvPicPr>
          <p:cNvPr id="11" name="Picture 10"/>
          <p:cNvPicPr>
            <a:picLocks noChangeAspect="1"/>
          </p:cNvPicPr>
          <p:nvPr userDrawn="1"/>
        </p:nvPicPr>
        <p:blipFill>
          <a:blip r:embed="rId3"/>
          <a:stretch>
            <a:fillRect/>
          </a:stretch>
        </p:blipFill>
        <p:spPr>
          <a:xfrm>
            <a:off x="128604" y="5228523"/>
            <a:ext cx="1597526" cy="1629477"/>
          </a:xfrm>
          <a:prstGeom prst="rect">
            <a:avLst/>
          </a:prstGeom>
        </p:spPr>
      </p:pic>
      <p:sp>
        <p:nvSpPr>
          <p:cNvPr id="8" name="Title 1"/>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US"/>
              <a:t>Click to edit Master title style</a:t>
            </a:r>
          </a:p>
        </p:txBody>
      </p:sp>
      <p:pic>
        <p:nvPicPr>
          <p:cNvPr id="2" name="Picture 1"/>
          <p:cNvPicPr>
            <a:picLocks noChangeAspect="1"/>
          </p:cNvPicPr>
          <p:nvPr userDrawn="1"/>
        </p:nvPicPr>
        <p:blipFill>
          <a:blip r:embed="rId4"/>
          <a:stretch>
            <a:fillRect/>
          </a:stretch>
        </p:blipFill>
        <p:spPr>
          <a:xfrm>
            <a:off x="5173361" y="6201036"/>
            <a:ext cx="1499287" cy="485639"/>
          </a:xfrm>
          <a:prstGeom prst="rect">
            <a:avLst/>
          </a:prstGeom>
        </p:spPr>
      </p:pic>
      <p:pic>
        <p:nvPicPr>
          <p:cNvPr id="10" name="Picture 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173361" y="6124350"/>
            <a:ext cx="1631091" cy="562325"/>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37349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37349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0" y="6140918"/>
            <a:ext cx="12192000" cy="71708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a:stretch>
            <a:fillRect/>
          </a:stretch>
        </p:blipFill>
        <p:spPr>
          <a:xfrm>
            <a:off x="10793396" y="6140918"/>
            <a:ext cx="1270000" cy="685800"/>
          </a:xfrm>
          <a:prstGeom prst="rect">
            <a:avLst/>
          </a:prstGeom>
        </p:spPr>
      </p:pic>
      <p:pic>
        <p:nvPicPr>
          <p:cNvPr id="10" name="Picture 9"/>
          <p:cNvPicPr>
            <a:picLocks noChangeAspect="1"/>
          </p:cNvPicPr>
          <p:nvPr userDrawn="1"/>
        </p:nvPicPr>
        <p:blipFill>
          <a:blip r:embed="rId3"/>
          <a:stretch>
            <a:fillRect/>
          </a:stretch>
        </p:blipFill>
        <p:spPr>
          <a:xfrm>
            <a:off x="128604" y="5228523"/>
            <a:ext cx="1597526" cy="1629477"/>
          </a:xfrm>
          <a:prstGeom prst="rect">
            <a:avLst/>
          </a:prstGeom>
        </p:spPr>
      </p:pic>
      <p:pic>
        <p:nvPicPr>
          <p:cNvPr id="11" name="Pictur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41557" y="6218296"/>
            <a:ext cx="1631091" cy="562325"/>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036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036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p:cNvSpPr/>
          <p:nvPr userDrawn="1"/>
        </p:nvSpPr>
        <p:spPr>
          <a:xfrm>
            <a:off x="0" y="6140918"/>
            <a:ext cx="12192000" cy="71708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2"/>
          <a:stretch>
            <a:fillRect/>
          </a:stretch>
        </p:blipFill>
        <p:spPr>
          <a:xfrm>
            <a:off x="10793396" y="6140918"/>
            <a:ext cx="1270000" cy="685800"/>
          </a:xfrm>
          <a:prstGeom prst="rect">
            <a:avLst/>
          </a:prstGeom>
        </p:spPr>
      </p:pic>
      <p:pic>
        <p:nvPicPr>
          <p:cNvPr id="12" name="Picture 11"/>
          <p:cNvPicPr>
            <a:picLocks noChangeAspect="1"/>
          </p:cNvPicPr>
          <p:nvPr userDrawn="1"/>
        </p:nvPicPr>
        <p:blipFill>
          <a:blip r:embed="rId3"/>
          <a:stretch>
            <a:fillRect/>
          </a:stretch>
        </p:blipFill>
        <p:spPr>
          <a:xfrm>
            <a:off x="128604" y="5228523"/>
            <a:ext cx="1597526" cy="1629477"/>
          </a:xfrm>
          <a:prstGeom prst="rect">
            <a:avLst/>
          </a:prstGeom>
        </p:spPr>
      </p:pic>
      <p:pic>
        <p:nvPicPr>
          <p:cNvPr id="13" name="Picture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41557" y="6218296"/>
            <a:ext cx="1631091" cy="562325"/>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Content Placeholder 6"/>
          <p:cNvSpPr>
            <a:spLocks noGrp="1"/>
          </p:cNvSpPr>
          <p:nvPr>
            <p:ph sz="quarter" idx="13"/>
          </p:nvPr>
        </p:nvSpPr>
        <p:spPr>
          <a:xfrm>
            <a:off x="838200" y="1792288"/>
            <a:ext cx="3385836" cy="375589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9"/>
          <p:cNvSpPr>
            <a:spLocks noGrp="1"/>
          </p:cNvSpPr>
          <p:nvPr>
            <p:ph sz="quarter" idx="14"/>
          </p:nvPr>
        </p:nvSpPr>
        <p:spPr>
          <a:xfrm>
            <a:off x="4403081" y="1792287"/>
            <a:ext cx="3385837" cy="37558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quarter" idx="15"/>
          </p:nvPr>
        </p:nvSpPr>
        <p:spPr>
          <a:xfrm>
            <a:off x="7967963" y="1792287"/>
            <a:ext cx="3385837" cy="37558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p:cNvSpPr/>
          <p:nvPr userDrawn="1"/>
        </p:nvSpPr>
        <p:spPr>
          <a:xfrm>
            <a:off x="0" y="6140918"/>
            <a:ext cx="12192000" cy="71708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2"/>
          <a:stretch>
            <a:fillRect/>
          </a:stretch>
        </p:blipFill>
        <p:spPr>
          <a:xfrm>
            <a:off x="10793396" y="6140918"/>
            <a:ext cx="1270000" cy="685800"/>
          </a:xfrm>
          <a:prstGeom prst="rect">
            <a:avLst/>
          </a:prstGeom>
        </p:spPr>
      </p:pic>
      <p:pic>
        <p:nvPicPr>
          <p:cNvPr id="13" name="Picture 12"/>
          <p:cNvPicPr>
            <a:picLocks noChangeAspect="1"/>
          </p:cNvPicPr>
          <p:nvPr userDrawn="1"/>
        </p:nvPicPr>
        <p:blipFill>
          <a:blip r:embed="rId3"/>
          <a:stretch>
            <a:fillRect/>
          </a:stretch>
        </p:blipFill>
        <p:spPr>
          <a:xfrm>
            <a:off x="128604" y="5228523"/>
            <a:ext cx="1597526" cy="1629477"/>
          </a:xfrm>
          <a:prstGeom prst="rect">
            <a:avLst/>
          </a:prstGeom>
        </p:spPr>
      </p:pic>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41557" y="6218296"/>
            <a:ext cx="1631091" cy="562325"/>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1_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48707" y="581239"/>
            <a:ext cx="439947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6301946" y="827903"/>
            <a:ext cx="5053442" cy="5165124"/>
          </a:xfrm>
        </p:spPr>
        <p:txBody>
          <a:bodyPr/>
          <a:lstStyle>
            <a:lvl1pPr marL="0" indent="0">
              <a:buNone/>
              <a:defRPr sz="3200">
                <a:solidFill>
                  <a:schemeClr val="bg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3" name="Rectangle 12"/>
          <p:cNvSpPr/>
          <p:nvPr userDrawn="1"/>
        </p:nvSpPr>
        <p:spPr>
          <a:xfrm>
            <a:off x="5857103" y="0"/>
            <a:ext cx="6334897"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6096000" y="581239"/>
            <a:ext cx="5469924" cy="5634210"/>
          </a:xfrm>
          <a:prstGeom prst="rect">
            <a:avLst/>
          </a:prstGeom>
          <a:noFill/>
          <a:ln w="133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1148707" y="2181439"/>
            <a:ext cx="439947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Picture with Caption">
    <p:bg>
      <p:bgPr>
        <a:solidFill>
          <a:schemeClr val="bg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803659" y="827903"/>
            <a:ext cx="5053442" cy="5165124"/>
          </a:xfrm>
        </p:spPr>
        <p:txBody>
          <a:bodyPr/>
          <a:lstStyle>
            <a:lvl1pPr marL="0" indent="0">
              <a:buNone/>
              <a:defRPr sz="3200">
                <a:solidFill>
                  <a:schemeClr val="bg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3" name="Rectangle 12"/>
          <p:cNvSpPr/>
          <p:nvPr userDrawn="1"/>
        </p:nvSpPr>
        <p:spPr>
          <a:xfrm>
            <a:off x="0" y="0"/>
            <a:ext cx="6334897"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597713" y="581239"/>
            <a:ext cx="5469924" cy="5634210"/>
          </a:xfrm>
          <a:prstGeom prst="rect">
            <a:avLst/>
          </a:prstGeom>
          <a:noFill/>
          <a:ln w="133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p:cNvSpPr>
            <a:spLocks noGrp="1"/>
          </p:cNvSpPr>
          <p:nvPr>
            <p:ph type="title"/>
          </p:nvPr>
        </p:nvSpPr>
        <p:spPr>
          <a:xfrm>
            <a:off x="6665350" y="581239"/>
            <a:ext cx="4399477" cy="1600200"/>
          </a:xfrm>
        </p:spPr>
        <p:txBody>
          <a:bodyPr anchor="b"/>
          <a:lstStyle>
            <a:lvl1pPr>
              <a:defRPr sz="3200"/>
            </a:lvl1pPr>
          </a:lstStyle>
          <a:p>
            <a:r>
              <a:rPr lang="en-US"/>
              <a:t>Click to edit Master title style</a:t>
            </a:r>
          </a:p>
        </p:txBody>
      </p:sp>
      <p:sp>
        <p:nvSpPr>
          <p:cNvPr id="15" name="Text Placeholder 3"/>
          <p:cNvSpPr>
            <a:spLocks noGrp="1"/>
          </p:cNvSpPr>
          <p:nvPr>
            <p:ph type="body" sz="half" idx="2"/>
          </p:nvPr>
        </p:nvSpPr>
        <p:spPr>
          <a:xfrm>
            <a:off x="6665350" y="2181439"/>
            <a:ext cx="439947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1_Content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5770605"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39788" y="457200"/>
            <a:ext cx="3932237" cy="1600200"/>
          </a:xfrm>
        </p:spPr>
        <p:txBody>
          <a:bodyPr anchor="b"/>
          <a:lstStyle>
            <a:lvl1pPr>
              <a:defRPr sz="3200">
                <a:solidFill>
                  <a:schemeClr val="bg1"/>
                </a:solidFill>
              </a:defRPr>
            </a:lvl1pPr>
          </a:lstStyle>
          <a:p>
            <a:r>
              <a:rPr lang="en-US"/>
              <a:t>Click to edit Master title style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p:cNvSpPr>
            <a:spLocks noGrp="1"/>
          </p:cNvSpPr>
          <p:nvPr>
            <p:ph idx="1"/>
          </p:nvPr>
        </p:nvSpPr>
        <p:spPr>
          <a:xfrm>
            <a:off x="6096000" y="987425"/>
            <a:ext cx="556877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ontent with Caption">
    <p:bg>
      <p:bgPr>
        <a:solidFill>
          <a:schemeClr val="bg1"/>
        </a:solidFill>
        <a:effectLst/>
      </p:bgPr>
    </p:bg>
    <p:spTree>
      <p:nvGrpSpPr>
        <p:cNvPr id="1" name=""/>
        <p:cNvGrpSpPr/>
        <p:nvPr/>
      </p:nvGrpSpPr>
      <p:grpSpPr>
        <a:xfrm>
          <a:off x="0" y="0"/>
          <a:ext cx="0" cy="0"/>
          <a:chOff x="0" y="0"/>
          <a:chExt cx="0" cy="0"/>
        </a:xfrm>
      </p:grpSpPr>
      <p:sp>
        <p:nvSpPr>
          <p:cNvPr id="7" name="Content Placeholder 2"/>
          <p:cNvSpPr>
            <a:spLocks noGrp="1"/>
          </p:cNvSpPr>
          <p:nvPr>
            <p:ph idx="10"/>
          </p:nvPr>
        </p:nvSpPr>
        <p:spPr>
          <a:xfrm>
            <a:off x="432723" y="995363"/>
            <a:ext cx="556877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6421395" y="0"/>
            <a:ext cx="5770605"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p:cNvSpPr>
            <a:spLocks noGrp="1"/>
          </p:cNvSpPr>
          <p:nvPr>
            <p:ph type="title"/>
          </p:nvPr>
        </p:nvSpPr>
        <p:spPr>
          <a:xfrm>
            <a:off x="7405562" y="457200"/>
            <a:ext cx="3932237" cy="1600200"/>
          </a:xfrm>
        </p:spPr>
        <p:txBody>
          <a:bodyPr anchor="b"/>
          <a:lstStyle>
            <a:lvl1pPr>
              <a:defRPr sz="3200">
                <a:solidFill>
                  <a:schemeClr val="bg1"/>
                </a:solidFill>
              </a:defRPr>
            </a:lvl1pPr>
          </a:lstStyle>
          <a:p>
            <a:r>
              <a:rPr lang="en-US"/>
              <a:t>Click to edit Master title style</a:t>
            </a:r>
          </a:p>
        </p:txBody>
      </p:sp>
      <p:sp>
        <p:nvSpPr>
          <p:cNvPr id="10" name="Text Placeholder 3"/>
          <p:cNvSpPr>
            <a:spLocks noGrp="1"/>
          </p:cNvSpPr>
          <p:nvPr>
            <p:ph type="body" sz="half" idx="2"/>
          </p:nvPr>
        </p:nvSpPr>
        <p:spPr>
          <a:xfrm>
            <a:off x="7405562"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2E3268-EE89-8E49-B4B4-ED1BE122A280}" type="datetimeFigureOut">
              <a:rPr lang="en-US" smtClean="0"/>
              <a:t>9/10/2022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E47205-E8A6-9045-BF92-87CE2B06BC63}" type="slidenum">
              <a:rPr lang="en-US" smtClean="0"/>
              <a:t>‹Nº›</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2E3268-EE89-8E49-B4B4-ED1BE122A280}" type="datetimeFigureOut">
              <a:rPr lang="en-US" smtClean="0"/>
              <a:t>9/10/2022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E47205-E8A6-9045-BF92-87CE2B06BC63}" type="slidenum">
              <a:rPr lang="en-US" smtClean="0"/>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2E3268-EE89-8E49-B4B4-ED1BE122A280}" type="datetimeFigureOut">
              <a:rPr lang="en-US" smtClean="0"/>
              <a:t>9/10/2022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E47205-E8A6-9045-BF92-87CE2B06BC63}" type="slidenum">
              <a:rPr lang="en-US" smtClean="0"/>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brailleauthority.org/"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445063"/>
            <a:ext cx="9144000" cy="2387600"/>
          </a:xfrm>
        </p:spPr>
        <p:txBody>
          <a:bodyPr>
            <a:noAutofit/>
          </a:bodyPr>
          <a:lstStyle/>
          <a:p>
            <a:pPr marL="0" marR="0">
              <a:spcBef>
                <a:spcPts val="0"/>
              </a:spcBef>
              <a:spcAft>
                <a:spcPts val="0"/>
              </a:spcAft>
            </a:pPr>
            <a:r>
              <a:rPr lang="en-US" sz="5800" dirty="0">
                <a:latin typeface="Calibri" panose="020F0502020204030204" pitchFamily="34" charset="0"/>
                <a:ea typeface="SimSun" panose="02010600030101010101" pitchFamily="2" charset="-122"/>
                <a:cs typeface="Times New Roman" panose="02020603050405020304" pitchFamily="18" charset="0"/>
              </a:rPr>
              <a:t/>
            </a:r>
            <a:br>
              <a:rPr lang="en-US" sz="5800" dirty="0">
                <a:latin typeface="Calibri" panose="020F0502020204030204" pitchFamily="34" charset="0"/>
                <a:ea typeface="SimSun" panose="02010600030101010101" pitchFamily="2" charset="-122"/>
                <a:cs typeface="Times New Roman" panose="02020603050405020304" pitchFamily="18" charset="0"/>
              </a:rPr>
            </a:br>
            <a:r>
              <a:rPr lang="es-PE" sz="5800" dirty="0">
                <a:latin typeface="Calibri" panose="020F0502020204030204" pitchFamily="34" charset="0"/>
                <a:ea typeface="SimSun" panose="02010600030101010101" pitchFamily="2" charset="-122"/>
                <a:cs typeface="Times New Roman" panose="02020603050405020304" pitchFamily="18" charset="0"/>
              </a:rPr>
              <a:t>Capacitación de transcriptores de </a:t>
            </a:r>
            <a:r>
              <a:rPr lang="en-US" sz="5800" dirty="0">
                <a:latin typeface="Calibri" panose="020F0502020204030204" pitchFamily="34" charset="0"/>
                <a:ea typeface="SimSun" panose="02010600030101010101" pitchFamily="2" charset="-122"/>
                <a:cs typeface="Times New Roman" panose="02020603050405020304" pitchFamily="18" charset="0"/>
              </a:rPr>
              <a:t>APH </a:t>
            </a:r>
            <a:r>
              <a:rPr lang="es-PE" sz="5800" dirty="0">
                <a:latin typeface="Calibri" panose="020F0502020204030204" pitchFamily="34" charset="0"/>
                <a:ea typeface="SimSun" panose="02010600030101010101" pitchFamily="2" charset="-122"/>
                <a:cs typeface="Times New Roman" panose="02020603050405020304" pitchFamily="18" charset="0"/>
              </a:rPr>
              <a:t/>
            </a:r>
            <a:br>
              <a:rPr lang="es-PE" sz="5800" dirty="0">
                <a:latin typeface="Calibri" panose="020F0502020204030204" pitchFamily="34" charset="0"/>
                <a:ea typeface="SimSun" panose="02010600030101010101" pitchFamily="2" charset="-122"/>
                <a:cs typeface="Times New Roman" panose="02020603050405020304" pitchFamily="18" charset="0"/>
              </a:rPr>
            </a:br>
            <a:r>
              <a:rPr lang="es-PE" sz="5800" dirty="0">
                <a:latin typeface="Calibri" panose="020F0502020204030204" pitchFamily="34" charset="0"/>
                <a:ea typeface="SimSun" panose="02010600030101010101" pitchFamily="2" charset="-122"/>
                <a:cs typeface="Times New Roman" panose="02020603050405020304" pitchFamily="18" charset="0"/>
              </a:rPr>
              <a:t>Uso de archivos NIMAS y Braille 2000</a:t>
            </a:r>
            <a:endParaRPr lang="en-US" sz="5800" dirty="0"/>
          </a:p>
        </p:txBody>
      </p:sp>
      <p:pic>
        <p:nvPicPr>
          <p:cNvPr id="5" name="Picture 4" descr="Braille 2000 logo"/>
          <p:cNvPicPr>
            <a:picLocks noChangeAspect="1"/>
          </p:cNvPicPr>
          <p:nvPr/>
        </p:nvPicPr>
        <p:blipFill>
          <a:blip r:embed="rId3"/>
          <a:stretch>
            <a:fillRect/>
          </a:stretch>
        </p:blipFill>
        <p:spPr>
          <a:xfrm>
            <a:off x="5486400" y="5039519"/>
            <a:ext cx="1219200" cy="1219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6612" y="857251"/>
            <a:ext cx="5157787" cy="823912"/>
          </a:xfrm>
        </p:spPr>
        <p:txBody>
          <a:bodyPr>
            <a:normAutofit/>
          </a:bodyPr>
          <a:lstStyle/>
          <a:p>
            <a:pPr algn="ctr"/>
            <a:r>
              <a:rPr lang="es-PE" dirty="0"/>
              <a:t>Objetivo:</a:t>
            </a:r>
          </a:p>
        </p:txBody>
      </p:sp>
      <p:sp>
        <p:nvSpPr>
          <p:cNvPr id="4" name="Content Placeholder 3"/>
          <p:cNvSpPr>
            <a:spLocks noGrp="1"/>
          </p:cNvSpPr>
          <p:nvPr>
            <p:ph sz="half" idx="2"/>
          </p:nvPr>
        </p:nvSpPr>
        <p:spPr>
          <a:xfrm>
            <a:off x="839788" y="1910555"/>
            <a:ext cx="5157787" cy="4090193"/>
          </a:xfrm>
        </p:spPr>
        <p:txBody>
          <a:bodyPr>
            <a:normAutofit/>
          </a:bodyPr>
          <a:lstStyle/>
          <a:p>
            <a:r>
              <a:rPr lang="es-PE" dirty="0">
                <a:latin typeface="Calibri" panose="020F0502020204030204" pitchFamily="34" charset="0"/>
                <a:ea typeface="SimSun" panose="02010600030101010101" pitchFamily="2" charset="-122"/>
                <a:cs typeface="Times New Roman" panose="02020603050405020304" pitchFamily="18" charset="0"/>
              </a:rPr>
              <a:t>Convertir archivos NIMAS en texto en braille utilizando el programa de transcripción Braille 2000</a:t>
            </a:r>
            <a:endParaRPr lang="en-US" dirty="0"/>
          </a:p>
        </p:txBody>
      </p:sp>
      <p:sp>
        <p:nvSpPr>
          <p:cNvPr id="5" name="Text Placeholder 4"/>
          <p:cNvSpPr>
            <a:spLocks noGrp="1"/>
          </p:cNvSpPr>
          <p:nvPr>
            <p:ph type="body" sz="quarter" idx="3"/>
          </p:nvPr>
        </p:nvSpPr>
        <p:spPr>
          <a:xfrm>
            <a:off x="6172200" y="857251"/>
            <a:ext cx="5183188" cy="823912"/>
          </a:xfrm>
        </p:spPr>
        <p:txBody>
          <a:bodyPr/>
          <a:lstStyle/>
          <a:p>
            <a:pPr algn="ctr"/>
            <a:r>
              <a:rPr lang="es-PE" dirty="0"/>
              <a:t>Proceso</a:t>
            </a:r>
            <a:r>
              <a:rPr lang="en-US" dirty="0"/>
              <a:t>:</a:t>
            </a:r>
          </a:p>
        </p:txBody>
      </p:sp>
      <p:sp>
        <p:nvSpPr>
          <p:cNvPr id="6" name="Content Placeholder 5"/>
          <p:cNvSpPr>
            <a:spLocks noGrp="1"/>
          </p:cNvSpPr>
          <p:nvPr>
            <p:ph sz="quarter" idx="4"/>
          </p:nvPr>
        </p:nvSpPr>
        <p:spPr>
          <a:xfrm>
            <a:off x="6169024" y="1910556"/>
            <a:ext cx="5183188" cy="4090192"/>
          </a:xfrm>
        </p:spPr>
        <p:txBody>
          <a:bodyPr>
            <a:normAutofit fontScale="92500" lnSpcReduction="20000"/>
          </a:bodyPr>
          <a:lstStyle/>
          <a:p>
            <a:r>
              <a:rPr lang="es-PE" dirty="0">
                <a:ea typeface="SimSun" panose="02010600030101010101" pitchFamily="2" charset="-122"/>
                <a:cs typeface="Times New Roman" panose="02020603050405020304" pitchFamily="18" charset="0"/>
              </a:rPr>
              <a:t>Accesar archivo desde el sitio web del NIMAC como </a:t>
            </a:r>
            <a:r>
              <a:rPr lang="es-PE" dirty="0"/>
              <a:t>Productor de Medios Accesibles </a:t>
            </a:r>
            <a:r>
              <a:rPr lang="es-PE" dirty="0">
                <a:ea typeface="SimSun" panose="02010600030101010101" pitchFamily="2" charset="-122"/>
                <a:cs typeface="Times New Roman" panose="02020603050405020304" pitchFamily="18" charset="0"/>
              </a:rPr>
              <a:t>(AMP).</a:t>
            </a:r>
          </a:p>
          <a:p>
            <a:r>
              <a:rPr lang="es-PE" dirty="0">
                <a:ea typeface="SimSun" panose="02010600030101010101" pitchFamily="2" charset="-122"/>
                <a:cs typeface="Times New Roman" panose="02020603050405020304" pitchFamily="18" charset="0"/>
              </a:rPr>
              <a:t>Descargar, </a:t>
            </a:r>
            <a:r>
              <a:rPr lang="es-PE" dirty="0" smtClean="0">
                <a:ea typeface="SimSun" panose="02010600030101010101" pitchFamily="2" charset="-122"/>
                <a:cs typeface="Times New Roman" panose="02020603050405020304" pitchFamily="18" charset="0"/>
              </a:rPr>
              <a:t>guardar </a:t>
            </a:r>
            <a:r>
              <a:rPr lang="es-PE" dirty="0">
                <a:ea typeface="SimSun" panose="02010600030101010101" pitchFamily="2" charset="-122"/>
                <a:cs typeface="Times New Roman" panose="02020603050405020304" pitchFamily="18" charset="0"/>
              </a:rPr>
              <a:t>y </a:t>
            </a:r>
            <a:r>
              <a:rPr lang="es-PE" dirty="0" smtClean="0">
                <a:ea typeface="SimSun" panose="02010600030101010101" pitchFamily="2" charset="-122"/>
                <a:cs typeface="Times New Roman" panose="02020603050405020304" pitchFamily="18" charset="0"/>
              </a:rPr>
              <a:t>convertir </a:t>
            </a:r>
            <a:r>
              <a:rPr lang="es-PE" dirty="0">
                <a:ea typeface="SimSun" panose="02010600030101010101" pitchFamily="2" charset="-122"/>
                <a:cs typeface="Times New Roman" panose="02020603050405020304" pitchFamily="18" charset="0"/>
              </a:rPr>
              <a:t>un archivo NIMAC en un archivo braille (utilizando BrailleBlaster y Braille 2000).</a:t>
            </a:r>
          </a:p>
          <a:p>
            <a:r>
              <a:rPr lang="es-PE" dirty="0">
                <a:ea typeface="SimSun" panose="02010600030101010101" pitchFamily="2" charset="-122"/>
                <a:cs typeface="Times New Roman" panose="02020603050405020304" pitchFamily="18" charset="0"/>
              </a:rPr>
              <a:t>Formateo, edición y revisión de archivos a fin de que reflejen el texto impreso, utilizando </a:t>
            </a:r>
            <a:r>
              <a:rPr lang="es-PE" i="1" dirty="0">
                <a:solidFill>
                  <a:srgbClr val="000000"/>
                </a:solidFill>
                <a:ea typeface="SimSun" panose="02010600030101010101" pitchFamily="2" charset="-122"/>
                <a:cs typeface="Verdana" panose="020B0604030504040204" pitchFamily="34" charset="0"/>
              </a:rPr>
              <a:t>Braille Formats: </a:t>
            </a:r>
            <a:r>
              <a:rPr lang="es-PE" i="1" dirty="0" err="1">
                <a:solidFill>
                  <a:srgbClr val="000000"/>
                </a:solidFill>
                <a:ea typeface="SimSun" panose="02010600030101010101" pitchFamily="2" charset="-122"/>
                <a:cs typeface="Verdana" panose="020B0604030504040204" pitchFamily="34" charset="0"/>
              </a:rPr>
              <a:t>Principles</a:t>
            </a:r>
            <a:r>
              <a:rPr lang="es-PE" i="1" dirty="0">
                <a:solidFill>
                  <a:srgbClr val="000000"/>
                </a:solidFill>
                <a:ea typeface="SimSun" panose="02010600030101010101" pitchFamily="2" charset="-122"/>
                <a:cs typeface="Verdana" panose="020B0604030504040204" pitchFamily="34" charset="0"/>
              </a:rPr>
              <a:t> of </a:t>
            </a:r>
            <a:r>
              <a:rPr lang="es-PE" i="1" dirty="0" err="1">
                <a:solidFill>
                  <a:srgbClr val="000000"/>
                </a:solidFill>
                <a:ea typeface="SimSun" panose="02010600030101010101" pitchFamily="2" charset="-122"/>
                <a:cs typeface="Verdana" panose="020B0604030504040204" pitchFamily="34" charset="0"/>
              </a:rPr>
              <a:t>Print</a:t>
            </a:r>
            <a:r>
              <a:rPr lang="es-PE" i="1" dirty="0">
                <a:solidFill>
                  <a:srgbClr val="000000"/>
                </a:solidFill>
                <a:ea typeface="SimSun" panose="02010600030101010101" pitchFamily="2" charset="-122"/>
                <a:cs typeface="Verdana" panose="020B0604030504040204" pitchFamily="34" charset="0"/>
              </a:rPr>
              <a:t>-</a:t>
            </a:r>
            <a:r>
              <a:rPr lang="es-PE" i="1" dirty="0" err="1">
                <a:solidFill>
                  <a:srgbClr val="000000"/>
                </a:solidFill>
                <a:ea typeface="SimSun" panose="02010600030101010101" pitchFamily="2" charset="-122"/>
                <a:cs typeface="Verdana" panose="020B0604030504040204" pitchFamily="34" charset="0"/>
              </a:rPr>
              <a:t>to</a:t>
            </a:r>
            <a:r>
              <a:rPr lang="es-PE" i="1" dirty="0">
                <a:solidFill>
                  <a:srgbClr val="000000"/>
                </a:solidFill>
                <a:ea typeface="SimSun" panose="02010600030101010101" pitchFamily="2" charset="-122"/>
                <a:cs typeface="Verdana" panose="020B0604030504040204" pitchFamily="34" charset="0"/>
              </a:rPr>
              <a:t>-Braille </a:t>
            </a:r>
            <a:r>
              <a:rPr lang="es-PE" i="1" dirty="0" err="1">
                <a:solidFill>
                  <a:srgbClr val="000000"/>
                </a:solidFill>
                <a:ea typeface="SimSun" panose="02010600030101010101" pitchFamily="2" charset="-122"/>
                <a:cs typeface="Verdana" panose="020B0604030504040204" pitchFamily="34" charset="0"/>
              </a:rPr>
              <a:t>Transcription</a:t>
            </a:r>
            <a:r>
              <a:rPr lang="es-PE" i="1" dirty="0">
                <a:solidFill>
                  <a:srgbClr val="000000"/>
                </a:solidFill>
                <a:ea typeface="SimSun" panose="02010600030101010101" pitchFamily="2" charset="-122"/>
                <a:cs typeface="Verdana" panose="020B0604030504040204" pitchFamily="34" charset="0"/>
              </a:rPr>
              <a:t>, 2016.</a:t>
            </a:r>
            <a:endParaRPr lang="es-PE" dirty="0">
              <a:ea typeface="SimSun" panose="02010600030101010101" pitchFamily="2" charset="-122"/>
              <a:cs typeface="Times New Roman" panose="02020603050405020304" pitchFamily="18" charset="0"/>
            </a:endParaRPr>
          </a:p>
          <a:p>
            <a:endParaRPr lang="en-US" dirty="0">
              <a:solidFill>
                <a:schemeClr val="tx1"/>
              </a:solidFill>
              <a:effectLst>
                <a:outerShdw blurRad="38100" dist="19050" dir="2700000" algn="tl" rotWithShape="0">
                  <a:schemeClr val="dk1">
                    <a:alpha val="40000"/>
                  </a:schemeClr>
                </a:outerShdw>
              </a:effectLst>
              <a:ea typeface="SimSun" panose="02010600030101010101" pitchFamily="2" charset="-122"/>
              <a:cs typeface="Times New Roman" panose="02020603050405020304" pitchFamily="18" charset="0"/>
            </a:endParaRPr>
          </a:p>
        </p:txBody>
      </p:sp>
      <p:sp>
        <p:nvSpPr>
          <p:cNvPr id="2" name="Title 1">
            <a:extLst>
              <a:ext uri="{FF2B5EF4-FFF2-40B4-BE49-F238E27FC236}">
                <a16:creationId xmlns:a16="http://schemas.microsoft.com/office/drawing/2014/main" xmlns="" id="{95F557DF-E5C7-4D85-8A87-F28C86A180D7}"/>
              </a:ext>
            </a:extLst>
          </p:cNvPr>
          <p:cNvSpPr>
            <a:spLocks noGrp="1"/>
          </p:cNvSpPr>
          <p:nvPr>
            <p:ph type="title"/>
          </p:nvPr>
        </p:nvSpPr>
        <p:spPr>
          <a:xfrm>
            <a:off x="736599" y="0"/>
            <a:ext cx="10515600" cy="1325563"/>
          </a:xfrm>
        </p:spPr>
        <p:txBody>
          <a:bodyPr/>
          <a:lstStyle/>
          <a:p>
            <a:pPr algn="ctr"/>
            <a:r>
              <a:rPr lang="es-PE" dirty="0"/>
              <a:t>Temas cubiertos hoy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28241"/>
            <a:ext cx="10515600" cy="1325563"/>
          </a:xfrm>
        </p:spPr>
        <p:txBody>
          <a:bodyPr/>
          <a:lstStyle/>
          <a:p>
            <a:pPr algn="ctr"/>
            <a:r>
              <a:rPr lang="es-PE" dirty="0"/>
              <a:t>Descripción general del Día </a:t>
            </a:r>
            <a:r>
              <a:rPr lang="en-US" dirty="0"/>
              <a:t>2</a:t>
            </a:r>
          </a:p>
        </p:txBody>
      </p:sp>
      <p:sp>
        <p:nvSpPr>
          <p:cNvPr id="3" name="Content Placeholder 2"/>
          <p:cNvSpPr>
            <a:spLocks noGrp="1"/>
          </p:cNvSpPr>
          <p:nvPr>
            <p:ph idx="1"/>
          </p:nvPr>
        </p:nvSpPr>
        <p:spPr>
          <a:xfrm>
            <a:off x="838200" y="1202589"/>
            <a:ext cx="10515600" cy="4075263"/>
          </a:xfrm>
        </p:spPr>
        <p:txBody>
          <a:bodyPr>
            <a:normAutofit fontScale="62500" lnSpcReduction="20000"/>
          </a:bodyPr>
          <a:lstStyle/>
          <a:p>
            <a:r>
              <a:rPr lang="es-PE" sz="4665" dirty="0"/>
              <a:t>Formateo inicial </a:t>
            </a:r>
          </a:p>
          <a:p>
            <a:r>
              <a:rPr lang="es-PE" sz="4665" dirty="0"/>
              <a:t>Páginas generadas por el transcriptor (</a:t>
            </a:r>
            <a:r>
              <a:rPr lang="es-PE" sz="4665" i="1" dirty="0"/>
              <a:t>Formats </a:t>
            </a:r>
            <a:r>
              <a:rPr lang="es-PE" sz="4665" dirty="0"/>
              <a:t>2.2)	</a:t>
            </a:r>
          </a:p>
          <a:p>
            <a:pPr lvl="1"/>
            <a:r>
              <a:rPr lang="es-PE" sz="4665" dirty="0">
                <a:sym typeface="+mn-ea"/>
              </a:rPr>
              <a:t>Página de título</a:t>
            </a:r>
            <a:endParaRPr lang="es-PE" sz="4665" dirty="0"/>
          </a:p>
          <a:p>
            <a:pPr lvl="1"/>
            <a:r>
              <a:rPr lang="es-PE" sz="4665" dirty="0">
                <a:sym typeface="+mn-ea"/>
              </a:rPr>
              <a:t>Segunda(s) página(s) de título</a:t>
            </a:r>
            <a:endParaRPr lang="es-PE" sz="4665" dirty="0"/>
          </a:p>
          <a:p>
            <a:pPr lvl="1"/>
            <a:r>
              <a:rPr lang="es-PE" sz="4665" dirty="0">
                <a:sym typeface="+mn-ea"/>
              </a:rPr>
              <a:t>Página de símbolos especiales</a:t>
            </a:r>
            <a:endParaRPr lang="es-PE" sz="4665" dirty="0"/>
          </a:p>
          <a:p>
            <a:pPr lvl="1"/>
            <a:r>
              <a:rPr lang="es-PE" sz="4665" dirty="0">
                <a:sym typeface="+mn-ea"/>
              </a:rPr>
              <a:t>Página de Notas del transcriptor</a:t>
            </a:r>
          </a:p>
          <a:p>
            <a:pPr lvl="1"/>
            <a:r>
              <a:rPr lang="es-PE" sz="4665" dirty="0">
                <a:sym typeface="+mn-ea"/>
              </a:rPr>
              <a:t>Contracubierta del libro</a:t>
            </a:r>
            <a:endParaRPr lang="es-PE" sz="4665" dirty="0"/>
          </a:p>
          <a:p>
            <a:r>
              <a:rPr lang="es-PE" sz="4665" dirty="0"/>
              <a:t>Marcadores en Braille 2000</a:t>
            </a:r>
            <a:endParaRPr lang="es-PE" sz="4665" i="1" dirty="0"/>
          </a:p>
          <a:p>
            <a:r>
              <a:rPr lang="es-PE" sz="4665" dirty="0">
                <a:sym typeface="+mn-ea"/>
              </a:rPr>
              <a:t>Encabezados</a:t>
            </a:r>
            <a:endParaRPr lang="es-PE" sz="4665" dirty="0"/>
          </a:p>
          <a:p>
            <a:r>
              <a:rPr lang="es-PE" sz="4665" dirty="0"/>
              <a:t>Transferir información entre trabajos</a:t>
            </a:r>
          </a:p>
          <a:p>
            <a:endParaRPr lang="en-US" dirty="0"/>
          </a:p>
          <a:p>
            <a:pPr lvl="1"/>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738495"/>
          </a:xfrm>
        </p:spPr>
        <p:txBody>
          <a:bodyPr/>
          <a:lstStyle/>
          <a:p>
            <a:pPr algn="ctr"/>
            <a:r>
              <a:rPr lang="es-PE" b="1" dirty="0">
                <a:effectLst>
                  <a:outerShdw blurRad="38100" dist="19050" dir="2700000" algn="tl" rotWithShape="0">
                    <a:schemeClr val="dk1">
                      <a:alpha val="40000"/>
                    </a:schemeClr>
                  </a:outerShdw>
                </a:effectLst>
              </a:rPr>
              <a:t>Formateo, edición y revisión de archivos </a:t>
            </a:r>
            <a:r>
              <a:rPr lang="en-US" b="1" dirty="0">
                <a:effectLst>
                  <a:outerShdw blurRad="38100" dist="19050" dir="2700000" algn="tl" rotWithShape="0">
                    <a:schemeClr val="dk1">
                      <a:alpha val="40000"/>
                    </a:schemeClr>
                  </a:outerShdw>
                </a:effectLst>
              </a:rPr>
              <a:t>Braille</a:t>
            </a:r>
            <a:r>
              <a:rPr lang="es-PE" b="1" dirty="0">
                <a:effectLst>
                  <a:outerShdw blurRad="38100" dist="19050" dir="2700000" algn="tl" rotWithShape="0">
                    <a:schemeClr val="dk1">
                      <a:alpha val="40000"/>
                    </a:schemeClr>
                  </a:outerShdw>
                </a:effectLst>
              </a:rPr>
              <a:t> </a:t>
            </a:r>
            <a:endParaRPr lang="en-US" b="1" dirty="0">
              <a:solidFill>
                <a:schemeClr val="tx1"/>
              </a:solidFill>
              <a:effectLst>
                <a:outerShdw blurRad="38100" dist="19050" dir="2700000" algn="tl" rotWithShape="0">
                  <a:schemeClr val="dk1">
                    <a:alpha val="40000"/>
                  </a:schemeClr>
                </a:outerShdw>
              </a:effectLs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s-PE" sz="4000" dirty="0"/>
              <a:t>Formateo, edición y revisión de archivos Braille</a:t>
            </a:r>
            <a:endParaRPr lang="en-US" sz="4000" dirty="0"/>
          </a:p>
        </p:txBody>
      </p:sp>
      <p:sp>
        <p:nvSpPr>
          <p:cNvPr id="3" name="Content Placeholder 2"/>
          <p:cNvSpPr>
            <a:spLocks noGrp="1"/>
          </p:cNvSpPr>
          <p:nvPr>
            <p:ph idx="1"/>
          </p:nvPr>
        </p:nvSpPr>
        <p:spPr>
          <a:xfrm>
            <a:off x="838200" y="1655429"/>
            <a:ext cx="10515600" cy="3722559"/>
          </a:xfrm>
        </p:spPr>
        <p:txBody>
          <a:bodyPr>
            <a:normAutofit lnSpcReduction="10000"/>
          </a:bodyPr>
          <a:lstStyle/>
          <a:p>
            <a:r>
              <a:rPr lang="es-PE" i="1" dirty="0"/>
              <a:t>Braille Formats: </a:t>
            </a:r>
            <a:r>
              <a:rPr lang="es-PE" i="1" dirty="0" err="1"/>
              <a:t>Principles</a:t>
            </a:r>
            <a:r>
              <a:rPr lang="es-PE" i="1" dirty="0"/>
              <a:t> of </a:t>
            </a:r>
            <a:r>
              <a:rPr lang="es-PE" i="1" dirty="0" err="1"/>
              <a:t>Print</a:t>
            </a:r>
            <a:r>
              <a:rPr lang="es-PE" i="1" dirty="0"/>
              <a:t>-</a:t>
            </a:r>
            <a:r>
              <a:rPr lang="es-PE" i="1" dirty="0" err="1"/>
              <a:t>to</a:t>
            </a:r>
            <a:r>
              <a:rPr lang="es-PE" i="1" dirty="0"/>
              <a:t>-Braille </a:t>
            </a:r>
            <a:r>
              <a:rPr lang="es-PE" i="1" dirty="0" err="1"/>
              <a:t>Transcription</a:t>
            </a:r>
            <a:r>
              <a:rPr lang="es-PE" i="1" dirty="0"/>
              <a:t>, 2016.</a:t>
            </a:r>
          </a:p>
          <a:p>
            <a:pPr lvl="1"/>
            <a:r>
              <a:rPr lang="es-PE" sz="2800" dirty="0"/>
              <a:t>Disponible en el sitio web de BANA </a:t>
            </a:r>
            <a:r>
              <a:rPr lang="es-PE" sz="2800" i="1" dirty="0"/>
              <a:t>(Braille </a:t>
            </a:r>
            <a:r>
              <a:rPr lang="es-PE" sz="2800" i="1" dirty="0" err="1"/>
              <a:t>Authority</a:t>
            </a:r>
            <a:r>
              <a:rPr lang="es-PE" sz="2800" i="1" dirty="0"/>
              <a:t> of North </a:t>
            </a:r>
            <a:r>
              <a:rPr lang="es-PE" sz="2800" i="1" dirty="0" err="1"/>
              <a:t>America</a:t>
            </a:r>
            <a:r>
              <a:rPr lang="es-PE" sz="2800" i="1" dirty="0"/>
              <a:t>)</a:t>
            </a:r>
            <a:endParaRPr lang="es-PE" sz="2800" dirty="0"/>
          </a:p>
          <a:p>
            <a:pPr lvl="1"/>
            <a:r>
              <a:rPr lang="es-PE" sz="2800" dirty="0">
                <a:hlinkClick r:id="rId3"/>
              </a:rPr>
              <a:t>www.brailleauthority.org</a:t>
            </a:r>
            <a:r>
              <a:rPr lang="es-PE" sz="2800" dirty="0"/>
              <a:t> </a:t>
            </a:r>
            <a:r>
              <a:rPr lang="es-PE" sz="2800" dirty="0">
                <a:sym typeface="Wingdings" panose="05000000000000000000" pitchFamily="2" charset="2"/>
              </a:rPr>
              <a:t> </a:t>
            </a:r>
            <a:r>
              <a:rPr lang="es-PE" sz="2800" dirty="0" err="1">
                <a:sym typeface="Wingdings" panose="05000000000000000000" pitchFamily="2" charset="2"/>
              </a:rPr>
              <a:t>Codebooks</a:t>
            </a:r>
            <a:r>
              <a:rPr lang="es-PE" sz="2800" dirty="0">
                <a:sym typeface="Wingdings" panose="05000000000000000000" pitchFamily="2" charset="2"/>
              </a:rPr>
              <a:t> and </a:t>
            </a:r>
            <a:r>
              <a:rPr lang="es-PE" sz="2800" dirty="0" err="1">
                <a:sym typeface="Wingdings" panose="05000000000000000000" pitchFamily="2" charset="2"/>
              </a:rPr>
              <a:t>Guidelines</a:t>
            </a:r>
            <a:r>
              <a:rPr lang="es-PE" sz="2800" dirty="0">
                <a:sym typeface="Wingdings" panose="05000000000000000000" pitchFamily="2" charset="2"/>
              </a:rPr>
              <a:t>  Braille Formats, 2016</a:t>
            </a:r>
          </a:p>
          <a:p>
            <a:pPr lvl="1"/>
            <a:r>
              <a:rPr lang="es-PE" sz="2800" dirty="0">
                <a:sym typeface="Wingdings" panose="05000000000000000000" pitchFamily="2" charset="2"/>
              </a:rPr>
              <a:t>Descargas </a:t>
            </a:r>
            <a:r>
              <a:rPr lang="es-PE" sz="2800" dirty="0" smtClean="0">
                <a:sym typeface="Wingdings" panose="05000000000000000000" pitchFamily="2" charset="2"/>
              </a:rPr>
              <a:t>(archivos BRF </a:t>
            </a:r>
            <a:r>
              <a:rPr lang="es-PE" sz="2800" dirty="0">
                <a:sym typeface="Wingdings" panose="05000000000000000000" pitchFamily="2" charset="2"/>
              </a:rPr>
              <a:t>o PDF)</a:t>
            </a:r>
          </a:p>
          <a:p>
            <a:pPr lvl="1"/>
            <a:r>
              <a:rPr lang="es-PE" sz="2800" dirty="0">
                <a:sym typeface="Wingdings" panose="05000000000000000000" pitchFamily="2" charset="2"/>
              </a:rPr>
              <a:t>Versión impresa (disponible en APH)</a:t>
            </a:r>
          </a:p>
          <a:p>
            <a:pPr lvl="1"/>
            <a:r>
              <a:rPr lang="es-PE" sz="2800" dirty="0">
                <a:sym typeface="Wingdings" panose="05000000000000000000" pitchFamily="2" charset="2"/>
              </a:rPr>
              <a:t>En línea (HTML) incluye función de búsqueda personalizada</a:t>
            </a:r>
          </a:p>
          <a:p>
            <a:r>
              <a:rPr lang="es-PE" dirty="0">
                <a:sym typeface="Wingdings" panose="05000000000000000000" pitchFamily="2" charset="2"/>
              </a:rPr>
              <a:t>Demostración</a:t>
            </a:r>
            <a:endParaRPr lang="es-P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10302"/>
            <a:ext cx="10515600" cy="1325563"/>
          </a:xfrm>
        </p:spPr>
        <p:txBody>
          <a:bodyPr>
            <a:normAutofit/>
          </a:bodyPr>
          <a:lstStyle/>
          <a:p>
            <a:pPr algn="ctr"/>
            <a:r>
              <a:rPr lang="es-PE" dirty="0"/>
              <a:t>Formateo – Configuración de </a:t>
            </a:r>
            <a:r>
              <a:rPr lang="es-PE" dirty="0">
                <a:sym typeface="+mn-ea"/>
              </a:rPr>
              <a:t>v</a:t>
            </a:r>
            <a:r>
              <a:rPr lang="es-PE" dirty="0" smtClean="0">
                <a:sym typeface="+mn-ea"/>
              </a:rPr>
              <a:t>olúmenes</a:t>
            </a:r>
            <a:r>
              <a:rPr lang="es-PE" dirty="0"/>
              <a:t/>
            </a:r>
            <a:br>
              <a:rPr lang="es-PE" dirty="0"/>
            </a:br>
            <a:r>
              <a:rPr lang="es-PE" sz="3200" i="1" dirty="0" err="1"/>
              <a:t>Formats</a:t>
            </a:r>
            <a:r>
              <a:rPr lang="es-PE" sz="3200" i="1" dirty="0"/>
              <a:t>…</a:t>
            </a:r>
            <a:r>
              <a:rPr lang="es-PE" sz="3200" dirty="0"/>
              <a:t>Secciones 1 y 2</a:t>
            </a:r>
          </a:p>
        </p:txBody>
      </p:sp>
      <p:sp>
        <p:nvSpPr>
          <p:cNvPr id="3" name="Content Placeholder 2"/>
          <p:cNvSpPr>
            <a:spLocks noGrp="1"/>
          </p:cNvSpPr>
          <p:nvPr>
            <p:ph idx="1"/>
          </p:nvPr>
        </p:nvSpPr>
        <p:spPr>
          <a:xfrm>
            <a:off x="838200" y="1400606"/>
            <a:ext cx="10515600" cy="4259291"/>
          </a:xfrm>
        </p:spPr>
        <p:txBody>
          <a:bodyPr>
            <a:normAutofit lnSpcReduction="10000"/>
          </a:bodyPr>
          <a:lstStyle/>
          <a:p>
            <a:r>
              <a:rPr lang="es-PE" dirty="0"/>
              <a:t>Sección 1: Principios y fundamentos básicos</a:t>
            </a:r>
          </a:p>
          <a:p>
            <a:pPr lvl="1"/>
            <a:r>
              <a:rPr lang="es-PE" dirty="0"/>
              <a:t>Los archivos NIMAS proporcionan el formateo general, pero el transcriptor debe adaptar el archivo. (1.1.1. – 1.1.2.) </a:t>
            </a:r>
          </a:p>
          <a:p>
            <a:pPr lvl="1"/>
            <a:r>
              <a:rPr lang="es-PE" dirty="0"/>
              <a:t>Siga </a:t>
            </a:r>
            <a:r>
              <a:rPr lang="es-PE" i="1" dirty="0"/>
              <a:t>Formats </a:t>
            </a:r>
            <a:r>
              <a:rPr lang="es-PE" dirty="0"/>
              <a:t>y las preferencias de la agencia.</a:t>
            </a:r>
          </a:p>
          <a:p>
            <a:pPr lvl="1"/>
            <a:r>
              <a:rPr lang="es-PE" dirty="0"/>
              <a:t>Tome las decisiones de formateo antes de empezar.</a:t>
            </a:r>
          </a:p>
          <a:p>
            <a:pPr lvl="1"/>
            <a:r>
              <a:rPr lang="es-PE" dirty="0"/>
              <a:t>Revise la versión impresa (1.1.7.) antes de empezar a fin de “estructurar el texto de manera uniforme”.</a:t>
            </a:r>
          </a:p>
          <a:p>
            <a:pPr lvl="1"/>
            <a:r>
              <a:rPr lang="es-PE" dirty="0"/>
              <a:t>PDF NIMAS de la portada y contraportada</a:t>
            </a:r>
          </a:p>
          <a:p>
            <a:pPr lvl="2"/>
            <a:r>
              <a:rPr lang="es-PE" sz="2400" dirty="0"/>
              <a:t>Versión impresa – sea en PDF o texto (revise para confirmar la información de la página de título)</a:t>
            </a:r>
          </a:p>
          <a:p>
            <a:pPr lvl="1"/>
            <a:r>
              <a:rPr lang="es-PE" dirty="0"/>
              <a:t>Decisiones de la agencia (1.1.3): Siga las especificaciones para la Página de título.</a:t>
            </a:r>
          </a:p>
          <a:p>
            <a:pPr lvl="1"/>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10302"/>
            <a:ext cx="10515600" cy="1325563"/>
          </a:xfrm>
        </p:spPr>
        <p:txBody>
          <a:bodyPr/>
          <a:lstStyle/>
          <a:p>
            <a:pPr algn="ctr"/>
            <a:r>
              <a:rPr lang="es-PE" dirty="0"/>
              <a:t>Formateo – Configuración de </a:t>
            </a:r>
            <a:r>
              <a:rPr lang="es-PE" dirty="0">
                <a:sym typeface="+mn-ea"/>
              </a:rPr>
              <a:t>v</a:t>
            </a:r>
            <a:r>
              <a:rPr lang="es-PE" dirty="0" smtClean="0">
                <a:sym typeface="+mn-ea"/>
              </a:rPr>
              <a:t>olúmenes </a:t>
            </a:r>
            <a:r>
              <a:rPr lang="es-PE" dirty="0"/>
              <a:t/>
            </a:r>
            <a:br>
              <a:rPr lang="es-PE" dirty="0"/>
            </a:br>
            <a:r>
              <a:rPr lang="es-PE" sz="3200" i="1" dirty="0"/>
              <a:t>Formats…</a:t>
            </a:r>
            <a:r>
              <a:rPr lang="es-PE" sz="3200" dirty="0"/>
              <a:t>Secciones </a:t>
            </a:r>
            <a:r>
              <a:rPr lang="en-US" sz="3200" dirty="0"/>
              <a:t>1 y 2 </a:t>
            </a:r>
            <a:r>
              <a:rPr lang="en-US" sz="2800" i="1" dirty="0"/>
              <a:t>(continuación)</a:t>
            </a:r>
          </a:p>
        </p:txBody>
      </p:sp>
      <p:sp>
        <p:nvSpPr>
          <p:cNvPr id="3" name="Content Placeholder 2"/>
          <p:cNvSpPr>
            <a:spLocks noGrp="1"/>
          </p:cNvSpPr>
          <p:nvPr>
            <p:ph idx="1"/>
          </p:nvPr>
        </p:nvSpPr>
        <p:spPr>
          <a:xfrm>
            <a:off x="1437807" y="1435865"/>
            <a:ext cx="10515600" cy="4259291"/>
          </a:xfrm>
        </p:spPr>
        <p:txBody>
          <a:bodyPr>
            <a:normAutofit fontScale="92500" lnSpcReduction="10000"/>
          </a:bodyPr>
          <a:lstStyle/>
          <a:p>
            <a:pPr marL="0" lvl="1"/>
            <a:r>
              <a:rPr lang="es-PE" sz="2800" dirty="0">
                <a:sym typeface="+mn-ea"/>
              </a:rPr>
              <a:t>Información de volúmenes (1.6)</a:t>
            </a:r>
          </a:p>
          <a:p>
            <a:pPr marL="457200" lvl="2"/>
            <a:r>
              <a:rPr lang="es-PE" sz="2800" dirty="0">
                <a:sym typeface="+mn-ea"/>
              </a:rPr>
              <a:t>Tamaño de página, longitud de línea y espacio entre líneas (1.7). Configuración en Braille 2000. Braille 2000 puede insertar diferentes tamaños de página de braille en el contexto de un archivo. Comuníquese con Bob </a:t>
            </a:r>
            <a:r>
              <a:rPr lang="es-PE" sz="2800" dirty="0" err="1">
                <a:sym typeface="+mn-ea"/>
              </a:rPr>
              <a:t>Stepp</a:t>
            </a:r>
            <a:r>
              <a:rPr lang="es-PE" sz="2800" dirty="0">
                <a:sym typeface="+mn-ea"/>
              </a:rPr>
              <a:t> para recibir ayuda paso a paso con la configuración inicial, si fuera necesario (no lo cubrimos en este curso) </a:t>
            </a:r>
            <a:endParaRPr lang="es-PE" sz="2800" dirty="0"/>
          </a:p>
          <a:p>
            <a:pPr marL="457200" lvl="3"/>
            <a:r>
              <a:rPr lang="es-PE" sz="2800" dirty="0">
                <a:sym typeface="+mn-ea"/>
              </a:rPr>
              <a:t>Volúmenes preliminares y complementarios (1.6.2 y 1.6.3)</a:t>
            </a:r>
          </a:p>
          <a:p>
            <a:pPr marL="457200" lvl="3"/>
            <a:r>
              <a:rPr lang="es-PE" sz="2800" dirty="0">
                <a:sym typeface="+mn-ea"/>
              </a:rPr>
              <a:t>Recomendación: Configurar archivos NIMAS de trabajo para el Material delantero (Front </a:t>
            </a:r>
            <a:r>
              <a:rPr lang="es-PE" sz="2800" dirty="0" err="1">
                <a:sym typeface="+mn-ea"/>
              </a:rPr>
              <a:t>Matter</a:t>
            </a:r>
            <a:r>
              <a:rPr lang="es-PE" sz="2800" dirty="0">
                <a:sym typeface="+mn-ea"/>
              </a:rPr>
              <a:t>) y los Volúmenes complementarios (</a:t>
            </a:r>
            <a:r>
              <a:rPr lang="en-US" sz="2800" dirty="0">
                <a:sym typeface="+mn-ea"/>
              </a:rPr>
              <a:t>Supplementary Volumes)</a:t>
            </a:r>
            <a:r>
              <a:rPr lang="es-PE" sz="2800" dirty="0">
                <a:sym typeface="+mn-ea"/>
              </a:rPr>
              <a:t>, si fueran extensos. </a:t>
            </a:r>
            <a:endParaRPr lang="es-PE" sz="2800" dirty="0"/>
          </a:p>
          <a:p>
            <a:pPr marL="0" lvl="1"/>
            <a:r>
              <a:rPr lang="es-PE" sz="2800" dirty="0">
                <a:sym typeface="+mn-ea"/>
              </a:rPr>
              <a:t>Demostración </a:t>
            </a:r>
            <a:endParaRPr lang="es-PE" sz="2800" dirty="0"/>
          </a:p>
          <a:p>
            <a:pPr marL="457200" lvl="3"/>
            <a:endParaRPr lang="en-US" sz="2160" dirty="0"/>
          </a:p>
          <a:p>
            <a:pPr lvl="1"/>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738495"/>
          </a:xfrm>
        </p:spPr>
        <p:txBody>
          <a:bodyPr/>
          <a:lstStyle/>
          <a:p>
            <a:pPr algn="ctr"/>
            <a:r>
              <a:rPr lang="es-PE" b="1" dirty="0">
                <a:solidFill>
                  <a:schemeClr val="tx1"/>
                </a:solidFill>
                <a:effectLst>
                  <a:outerShdw blurRad="38100" dist="19050" dir="2700000" algn="tl" rotWithShape="0">
                    <a:schemeClr val="dk1">
                      <a:alpha val="40000"/>
                    </a:schemeClr>
                  </a:outerShdw>
                </a:effectLst>
              </a:rPr>
              <a:t>Páginas de título </a:t>
            </a:r>
            <a:r>
              <a:rPr lang="en-US" b="1" dirty="0">
                <a:solidFill>
                  <a:schemeClr val="tx1"/>
                </a:solidFill>
                <a:effectLst>
                  <a:outerShdw blurRad="38100" dist="19050" dir="2700000" algn="tl" rotWithShape="0">
                    <a:schemeClr val="dk1">
                      <a:alpha val="40000"/>
                    </a:schemeClr>
                  </a:outerShdw>
                </a:effectLst>
              </a:rPr>
              <a:t/>
            </a:r>
            <a:br>
              <a:rPr lang="en-US" b="1" dirty="0">
                <a:solidFill>
                  <a:schemeClr val="tx1"/>
                </a:solidFill>
                <a:effectLst>
                  <a:outerShdw blurRad="38100" dist="19050" dir="2700000" algn="tl" rotWithShape="0">
                    <a:schemeClr val="dk1">
                      <a:alpha val="40000"/>
                    </a:schemeClr>
                  </a:outerShdw>
                </a:effectLst>
              </a:rPr>
            </a:br>
            <a:r>
              <a:rPr lang="en-US" b="1" i="1" dirty="0">
                <a:solidFill>
                  <a:schemeClr val="tx1"/>
                </a:solidFill>
                <a:effectLst>
                  <a:outerShdw blurRad="38100" dist="19050" dir="2700000" algn="tl" rotWithShape="0">
                    <a:schemeClr val="dk1">
                      <a:alpha val="40000"/>
                    </a:schemeClr>
                  </a:outerShdw>
                </a:effectLst>
              </a:rPr>
              <a:t>(Formats 2.3)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32155"/>
          </a:xfrm>
        </p:spPr>
        <p:txBody>
          <a:bodyPr>
            <a:normAutofit/>
          </a:bodyPr>
          <a:lstStyle/>
          <a:p>
            <a:pPr algn="ctr"/>
            <a:r>
              <a:rPr lang="es-PE" dirty="0"/>
              <a:t>Páginas de título </a:t>
            </a:r>
            <a:r>
              <a:rPr lang="en-US" dirty="0"/>
              <a:t>(</a:t>
            </a:r>
            <a:r>
              <a:rPr lang="en-US" i="1" dirty="0"/>
              <a:t>Formats</a:t>
            </a:r>
            <a:r>
              <a:rPr lang="en-US" dirty="0"/>
              <a:t> 2.3)</a:t>
            </a:r>
          </a:p>
        </p:txBody>
      </p:sp>
      <p:sp>
        <p:nvSpPr>
          <p:cNvPr id="3" name="Content Placeholder 2"/>
          <p:cNvSpPr>
            <a:spLocks noGrp="1"/>
          </p:cNvSpPr>
          <p:nvPr>
            <p:ph idx="1"/>
          </p:nvPr>
        </p:nvSpPr>
        <p:spPr>
          <a:xfrm>
            <a:off x="838200" y="1097280"/>
            <a:ext cx="10515600" cy="4638501"/>
          </a:xfrm>
        </p:spPr>
        <p:txBody>
          <a:bodyPr>
            <a:normAutofit fontScale="95000" lnSpcReduction="10000"/>
          </a:bodyPr>
          <a:lstStyle/>
          <a:p>
            <a:r>
              <a:rPr lang="es-PE" dirty="0"/>
              <a:t>Directrices/plantillas de la agencia</a:t>
            </a:r>
          </a:p>
          <a:p>
            <a:r>
              <a:rPr lang="es-PE" dirty="0"/>
              <a:t>Utilizar el PDF NIMAS (página de título) y texto impreso para aclarar la información.</a:t>
            </a:r>
          </a:p>
          <a:p>
            <a:r>
              <a:rPr lang="es-PE" dirty="0"/>
              <a:t>Volumen inicial</a:t>
            </a:r>
          </a:p>
          <a:p>
            <a:pPr lvl="1"/>
            <a:r>
              <a:rPr lang="es-PE" sz="2800" dirty="0">
                <a:sym typeface="+mn-ea"/>
              </a:rPr>
              <a:t>Copiar y pegar la información pertinente de un archivo </a:t>
            </a:r>
            <a:r>
              <a:rPr lang="es-PE" sz="2800" dirty="0" err="1">
                <a:sym typeface="+mn-ea"/>
              </a:rPr>
              <a:t>NIMAS</a:t>
            </a:r>
            <a:r>
              <a:rPr lang="es-PE" sz="2800" dirty="0">
                <a:sym typeface="+mn-ea"/>
              </a:rPr>
              <a:t>.</a:t>
            </a:r>
            <a:endParaRPr lang="es-PE" sz="2800" dirty="0"/>
          </a:p>
          <a:p>
            <a:pPr lvl="1"/>
            <a:r>
              <a:rPr lang="es-PE" sz="2800" dirty="0">
                <a:sym typeface="+mn-ea"/>
              </a:rPr>
              <a:t>Editar para seguir el formateo requerido.</a:t>
            </a:r>
            <a:endParaRPr lang="es-PE" sz="2800" dirty="0"/>
          </a:p>
          <a:p>
            <a:pPr lvl="1"/>
            <a:r>
              <a:rPr lang="es-PE" sz="2800" dirty="0">
                <a:sym typeface="+mn-ea"/>
              </a:rPr>
              <a:t>Segunda página de título – Seguir la impresión; seleccionar la información pertinente para copiar y pegar, o eliminar la información innecesaria.</a:t>
            </a:r>
            <a:endParaRPr lang="es-PE" sz="2800" dirty="0"/>
          </a:p>
          <a:p>
            <a:pPr lvl="1"/>
            <a:r>
              <a:rPr lang="es-PE" sz="2800" dirty="0">
                <a:sym typeface="+mn-ea"/>
              </a:rPr>
              <a:t>Formateo: El transcriptor podría tener que editar para adaptar a las decisiones de formateo del transcriptor (por ej., colocación de los encabezados: centrados, célula 5, célula 7, etc.).</a:t>
            </a:r>
            <a:endParaRPr lang="es-PE" sz="2800" dirty="0"/>
          </a:p>
          <a:p>
            <a:pPr lvl="1"/>
            <a:endParaRPr lang="en-US" sz="2800" dirty="0"/>
          </a:p>
          <a:p>
            <a:endParaRPr lang="en-US" dirty="0"/>
          </a:p>
          <a:p>
            <a:pPr lvl="1"/>
            <a:endParaRPr lang="en-US" dirty="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32155"/>
          </a:xfrm>
        </p:spPr>
        <p:txBody>
          <a:bodyPr>
            <a:normAutofit/>
          </a:bodyPr>
          <a:lstStyle/>
          <a:p>
            <a:pPr algn="ctr"/>
            <a:r>
              <a:rPr lang="es-PE" dirty="0"/>
              <a:t>Páginas de título </a:t>
            </a:r>
            <a:r>
              <a:rPr lang="es-PE" sz="2800" i="1" dirty="0"/>
              <a:t>(continuación)</a:t>
            </a:r>
            <a:endParaRPr lang="es-PE" i="1" dirty="0"/>
          </a:p>
        </p:txBody>
      </p:sp>
      <p:sp>
        <p:nvSpPr>
          <p:cNvPr id="3" name="Content Placeholder 2"/>
          <p:cNvSpPr>
            <a:spLocks noGrp="1"/>
          </p:cNvSpPr>
          <p:nvPr>
            <p:ph idx="1"/>
          </p:nvPr>
        </p:nvSpPr>
        <p:spPr>
          <a:xfrm>
            <a:off x="838200" y="1706880"/>
            <a:ext cx="10515600" cy="4638501"/>
          </a:xfrm>
        </p:spPr>
        <p:txBody>
          <a:bodyPr>
            <a:normAutofit fontScale="95000"/>
          </a:bodyPr>
          <a:lstStyle/>
          <a:p>
            <a:r>
              <a:rPr lang="es-PE" sz="2900" dirty="0">
                <a:sym typeface="+mn-ea"/>
              </a:rPr>
              <a:t>Título completo aparece en:</a:t>
            </a:r>
          </a:p>
          <a:p>
            <a:pPr lvl="1"/>
            <a:r>
              <a:rPr lang="es-PE" sz="2900" dirty="0">
                <a:sym typeface="+mn-ea"/>
              </a:rPr>
              <a:t>La(s) primera(s) línea(s) de la Página de título</a:t>
            </a:r>
            <a:endParaRPr lang="es-PE" sz="2900" dirty="0"/>
          </a:p>
          <a:p>
            <a:pPr lvl="1"/>
            <a:r>
              <a:rPr lang="es-PE" sz="2900" dirty="0">
                <a:sym typeface="+mn-ea"/>
              </a:rPr>
              <a:t>Centrado en la primera página de texto</a:t>
            </a:r>
            <a:endParaRPr lang="es-PE" sz="2900" dirty="0"/>
          </a:p>
          <a:p>
            <a:pPr lvl="1"/>
            <a:r>
              <a:rPr lang="es-PE" sz="2900" dirty="0">
                <a:sym typeface="+mn-ea"/>
              </a:rPr>
              <a:t>Configuración de Braille 2000: Haga (</a:t>
            </a:r>
            <a:r>
              <a:rPr lang="es-PE" sz="2900" dirty="0" err="1">
                <a:sym typeface="+mn-ea"/>
              </a:rPr>
              <a:t>Alt</a:t>
            </a:r>
            <a:r>
              <a:rPr lang="es-PE" sz="2900" dirty="0">
                <a:sym typeface="+mn-ea"/>
              </a:rPr>
              <a:t> D) </a:t>
            </a:r>
            <a:r>
              <a:rPr lang="es-PE" sz="2900" dirty="0">
                <a:sym typeface="Wingdings" panose="05000000000000000000" pitchFamily="2" charset="2"/>
              </a:rPr>
              <a:t>  Control de página (Page control) (C)  Omitir encabezado (</a:t>
            </a:r>
            <a:r>
              <a:rPr lang="es-PE" sz="2900" dirty="0" err="1">
                <a:sym typeface="Wingdings" panose="05000000000000000000" pitchFamily="2" charset="2"/>
              </a:rPr>
              <a:t>Omit</a:t>
            </a:r>
            <a:r>
              <a:rPr lang="es-PE" sz="2900" dirty="0">
                <a:sym typeface="Wingdings" panose="05000000000000000000" pitchFamily="2" charset="2"/>
              </a:rPr>
              <a:t> </a:t>
            </a:r>
            <a:r>
              <a:rPr lang="es-PE" sz="2900" dirty="0" err="1">
                <a:sym typeface="Wingdings" panose="05000000000000000000" pitchFamily="2" charset="2"/>
              </a:rPr>
              <a:t>running</a:t>
            </a:r>
            <a:r>
              <a:rPr lang="es-PE" sz="2900" dirty="0">
                <a:sym typeface="Wingdings" panose="05000000000000000000" pitchFamily="2" charset="2"/>
              </a:rPr>
              <a:t> head)  </a:t>
            </a:r>
            <a:r>
              <a:rPr lang="es-PE" sz="2800" dirty="0">
                <a:latin typeface="Calibri" panose="020F0502020204030204" pitchFamily="34" charset="0"/>
                <a:ea typeface="SimSun" panose="02010600030101010101" pitchFamily="2" charset="-122"/>
                <a:cs typeface="Times New Roman" panose="02020603050405020304" pitchFamily="18" charset="0"/>
                <a:sym typeface="Wingdings" panose="05000000000000000000" pitchFamily="2" charset="2"/>
              </a:rPr>
              <a:t>Introducir (</a:t>
            </a:r>
            <a:r>
              <a:rPr lang="es-PE" sz="2900" dirty="0" err="1">
                <a:sym typeface="Wingdings" panose="05000000000000000000" pitchFamily="2" charset="2"/>
              </a:rPr>
              <a:t>Enter</a:t>
            </a:r>
            <a:r>
              <a:rPr lang="es-PE" sz="2900" dirty="0">
                <a:sym typeface="Wingdings" panose="05000000000000000000" pitchFamily="2" charset="2"/>
              </a:rPr>
              <a:t>)</a:t>
            </a:r>
            <a:endParaRPr lang="es-PE" sz="2900" dirty="0"/>
          </a:p>
          <a:p>
            <a:r>
              <a:rPr lang="es-PE" sz="2900" dirty="0">
                <a:sym typeface="+mn-ea"/>
              </a:rPr>
              <a:t>Demostración</a:t>
            </a:r>
            <a:endParaRPr lang="es-PE" sz="2900" dirty="0"/>
          </a:p>
          <a:p>
            <a:pPr lvl="1"/>
            <a:endParaRPr lang="es-PE" sz="2800" dirty="0"/>
          </a:p>
          <a:p>
            <a:endParaRPr lang="es-PE" dirty="0"/>
          </a:p>
          <a:p>
            <a:pPr lvl="1"/>
            <a:endParaRPr lang="es-PE" dirty="0"/>
          </a:p>
          <a:p>
            <a:endParaRPr lang="es-PE" dirty="0"/>
          </a:p>
        </p:txBody>
      </p:sp>
    </p:spTree>
    <p:extLst>
      <p:ext uri="{BB962C8B-B14F-4D97-AF65-F5344CB8AC3E}">
        <p14:creationId xmlns:p14="http://schemas.microsoft.com/office/powerpoint/2010/main" val="3577250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s-PE" dirty="0"/>
              <a:t>Páginas de título </a:t>
            </a:r>
            <a:r>
              <a:rPr lang="es-PE" sz="2800" i="1" dirty="0"/>
              <a:t>(continuación) </a:t>
            </a:r>
            <a:r>
              <a:rPr lang="es-PE" sz="2800" dirty="0"/>
              <a:t>y Continuar con volumen nuevo</a:t>
            </a:r>
          </a:p>
        </p:txBody>
      </p:sp>
      <p:sp>
        <p:nvSpPr>
          <p:cNvPr id="3" name="Content Placeholder 2"/>
          <p:cNvSpPr>
            <a:spLocks noGrp="1"/>
          </p:cNvSpPr>
          <p:nvPr>
            <p:ph idx="1"/>
          </p:nvPr>
        </p:nvSpPr>
        <p:spPr>
          <a:xfrm>
            <a:off x="1362856" y="1510806"/>
            <a:ext cx="10515600" cy="4009910"/>
          </a:xfrm>
        </p:spPr>
        <p:txBody>
          <a:bodyPr>
            <a:noAutofit/>
          </a:bodyPr>
          <a:lstStyle/>
          <a:p>
            <a:r>
              <a:rPr lang="es-PE" sz="2800" dirty="0">
                <a:sym typeface="+mn-ea"/>
              </a:rPr>
              <a:t>Volúmenes subsiguientes</a:t>
            </a:r>
            <a:endParaRPr lang="es-PE" sz="2800" dirty="0"/>
          </a:p>
          <a:p>
            <a:pPr lvl="1"/>
            <a:r>
              <a:rPr lang="es-PE" sz="2800" dirty="0">
                <a:sym typeface="+mn-ea"/>
              </a:rPr>
              <a:t>Copiar y pegar O</a:t>
            </a:r>
            <a:endParaRPr lang="es-PE" sz="2800" dirty="0"/>
          </a:p>
          <a:p>
            <a:pPr lvl="1"/>
            <a:r>
              <a:rPr lang="es-PE" sz="2800" dirty="0">
                <a:sym typeface="+mn-ea"/>
              </a:rPr>
              <a:t>Guardar (archivo) como (nombre del volumen nuevo); editar números de página y volumen.</a:t>
            </a:r>
            <a:endParaRPr lang="es-PE" sz="2800" dirty="0"/>
          </a:p>
          <a:p>
            <a:r>
              <a:rPr lang="es-PE" sz="2800" dirty="0">
                <a:sym typeface="+mn-ea"/>
              </a:rPr>
              <a:t>Al copiar desde un archivo terminado </a:t>
            </a:r>
            <a:r>
              <a:rPr lang="es-PE" dirty="0">
                <a:sym typeface="+mn-ea"/>
              </a:rPr>
              <a:t>en el mismo trabajo</a:t>
            </a:r>
            <a:r>
              <a:rPr lang="es-PE" sz="2800" dirty="0">
                <a:sym typeface="+mn-ea"/>
              </a:rPr>
              <a:t>:</a:t>
            </a:r>
          </a:p>
          <a:p>
            <a:pPr lvl="1"/>
            <a:r>
              <a:rPr lang="es-PE" sz="2800" dirty="0">
                <a:sym typeface="+mn-ea"/>
              </a:rPr>
              <a:t>Editar para ajustar al archivo nuevo (No. de volumen , nombres de sección y números de página)</a:t>
            </a:r>
          </a:p>
          <a:p>
            <a:pPr lvl="1"/>
            <a:r>
              <a:rPr lang="es-PE" sz="2800" dirty="0">
                <a:sym typeface="+mn-ea"/>
              </a:rPr>
              <a:t>Editar Índice (se cubre en el Día 3)</a:t>
            </a:r>
          </a:p>
          <a:p>
            <a:r>
              <a:rPr lang="es-PE" sz="2800" dirty="0">
                <a:sym typeface="+mn-ea"/>
              </a:rPr>
              <a:t>Demostración</a:t>
            </a:r>
            <a:endParaRPr lang="es-PE" sz="2800" dirty="0"/>
          </a:p>
          <a:p>
            <a:pPr lvl="1"/>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738495"/>
          </a:xfrm>
        </p:spPr>
        <p:txBody>
          <a:bodyPr/>
          <a:lstStyle/>
          <a:p>
            <a:pPr algn="ctr"/>
            <a:r>
              <a:rPr lang="es-PE" b="1" dirty="0">
                <a:solidFill>
                  <a:schemeClr val="tx1"/>
                </a:solidFill>
                <a:effectLst>
                  <a:outerShdw blurRad="38100" dist="19050" dir="2700000" algn="tl" rotWithShape="0">
                    <a:schemeClr val="dk1">
                      <a:alpha val="40000"/>
                    </a:schemeClr>
                  </a:outerShdw>
                </a:effectLst>
              </a:rPr>
              <a:t>Encabezados</a:t>
            </a:r>
            <a:r>
              <a:rPr lang="en-US" b="1" dirty="0">
                <a:solidFill>
                  <a:schemeClr val="tx1"/>
                </a:solidFill>
                <a:effectLst>
                  <a:outerShdw blurRad="38100" dist="19050" dir="2700000" algn="tl" rotWithShape="0">
                    <a:schemeClr val="dk1">
                      <a:alpha val="40000"/>
                    </a:schemeClr>
                  </a:outerShdw>
                </a:effectLst>
              </a:rPr>
              <a:t> </a:t>
            </a:r>
            <a:r>
              <a:rPr lang="en-US" b="1" dirty="0">
                <a:sym typeface="+mn-ea"/>
              </a:rPr>
              <a:t>(</a:t>
            </a:r>
            <a:r>
              <a:rPr lang="en-US" b="1" i="1" dirty="0">
                <a:sym typeface="+mn-ea"/>
              </a:rPr>
              <a:t>Formats</a:t>
            </a:r>
            <a:r>
              <a:rPr lang="en-US" b="1" dirty="0">
                <a:sym typeface="+mn-ea"/>
              </a:rPr>
              <a:t> 1.8)</a:t>
            </a:r>
            <a:r>
              <a:rPr lang="en-US" b="1" dirty="0">
                <a:solidFill>
                  <a:schemeClr val="tx1"/>
                </a:solidFill>
                <a:effectLst>
                  <a:outerShdw blurRad="38100" dist="19050" dir="2700000" algn="tl" rotWithShape="0">
                    <a:schemeClr val="dk1">
                      <a:alpha val="40000"/>
                    </a:schemeClr>
                  </a:outerShdw>
                </a:effectLst>
              </a:rPr>
              <a:t/>
            </a:r>
            <a:br>
              <a:rPr lang="en-US" b="1" dirty="0">
                <a:solidFill>
                  <a:schemeClr val="tx1"/>
                </a:solidFill>
                <a:effectLst>
                  <a:outerShdw blurRad="38100" dist="19050" dir="2700000" algn="tl" rotWithShape="0">
                    <a:schemeClr val="dk1">
                      <a:alpha val="40000"/>
                    </a:schemeClr>
                  </a:outerShdw>
                </a:effectLst>
              </a:rPr>
            </a:br>
            <a:endParaRPr lang="en-US" b="1" i="1" dirty="0">
              <a:solidFill>
                <a:schemeClr val="tx1"/>
              </a:solidFill>
              <a:effectLst>
                <a:outerShdw blurRad="38100" dist="19050" dir="2700000" algn="tl" rotWithShape="0">
                  <a:schemeClr val="dk1">
                    <a:alpha val="40000"/>
                  </a:schemeClr>
                </a:outerShdw>
              </a:effectLs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s-PE" dirty="0"/>
              <a:t>Encabezados</a:t>
            </a:r>
            <a:r>
              <a:rPr lang="en-US" dirty="0"/>
              <a:t> (Running Heads - </a:t>
            </a:r>
            <a:r>
              <a:rPr lang="en-US" i="1" dirty="0"/>
              <a:t>Formats </a:t>
            </a:r>
            <a:r>
              <a:rPr lang="en-US" dirty="0"/>
              <a:t>1.8)</a:t>
            </a:r>
            <a:endParaRPr lang="en-US" i="1" dirty="0"/>
          </a:p>
        </p:txBody>
      </p:sp>
      <p:sp>
        <p:nvSpPr>
          <p:cNvPr id="3" name="Content Placeholder 2"/>
          <p:cNvSpPr>
            <a:spLocks noGrp="1"/>
          </p:cNvSpPr>
          <p:nvPr>
            <p:ph idx="1"/>
          </p:nvPr>
        </p:nvSpPr>
        <p:spPr>
          <a:xfrm>
            <a:off x="838200" y="1690688"/>
            <a:ext cx="10515600" cy="3722559"/>
          </a:xfrm>
        </p:spPr>
        <p:txBody>
          <a:bodyPr>
            <a:normAutofit fontScale="70000" lnSpcReduction="20000"/>
          </a:bodyPr>
          <a:lstStyle/>
          <a:p>
            <a:r>
              <a:rPr lang="es-PE" sz="3800" dirty="0">
                <a:sym typeface="+mn-ea"/>
              </a:rPr>
              <a:t>Encabezados (</a:t>
            </a:r>
            <a:r>
              <a:rPr lang="es-PE" sz="3800" dirty="0" err="1">
                <a:sym typeface="+mn-ea"/>
              </a:rPr>
              <a:t>Running</a:t>
            </a:r>
            <a:r>
              <a:rPr lang="es-PE" sz="3800" dirty="0">
                <a:sym typeface="+mn-ea"/>
              </a:rPr>
              <a:t> </a:t>
            </a:r>
            <a:r>
              <a:rPr lang="es-PE" sz="3800" dirty="0" err="1">
                <a:sym typeface="+mn-ea"/>
              </a:rPr>
              <a:t>Heads</a:t>
            </a:r>
            <a:r>
              <a:rPr lang="es-PE" sz="3800" dirty="0">
                <a:sym typeface="+mn-ea"/>
              </a:rPr>
              <a:t>)</a:t>
            </a:r>
          </a:p>
          <a:p>
            <a:pPr lvl="1"/>
            <a:r>
              <a:rPr lang="es-PE" sz="3800" dirty="0">
                <a:sym typeface="+mn-ea"/>
              </a:rPr>
              <a:t>Configuración fácil en Braille 2000: Menú </a:t>
            </a:r>
            <a:r>
              <a:rPr lang="es-PE" sz="3800" dirty="0">
                <a:sym typeface="Wingdings" panose="05000000000000000000" pitchFamily="2" charset="2"/>
              </a:rPr>
              <a:t></a:t>
            </a:r>
            <a:r>
              <a:rPr lang="es-PE" sz="3800" dirty="0">
                <a:sym typeface="+mn-ea"/>
              </a:rPr>
              <a:t> Haga (</a:t>
            </a:r>
            <a:r>
              <a:rPr lang="es-PE" sz="3800" dirty="0" err="1">
                <a:sym typeface="+mn-ea"/>
              </a:rPr>
              <a:t>Alt</a:t>
            </a:r>
            <a:r>
              <a:rPr lang="es-PE" sz="3800" dirty="0">
                <a:sym typeface="+mn-ea"/>
              </a:rPr>
              <a:t> D) </a:t>
            </a:r>
            <a:r>
              <a:rPr lang="es-PE" sz="3800" dirty="0">
                <a:sym typeface="Wingdings" panose="05000000000000000000" pitchFamily="2" charset="2"/>
              </a:rPr>
              <a:t> Encabezado (</a:t>
            </a:r>
            <a:r>
              <a:rPr lang="es-PE" sz="3800" dirty="0" err="1">
                <a:sym typeface="+mn-ea"/>
              </a:rPr>
              <a:t>Running</a:t>
            </a:r>
            <a:r>
              <a:rPr lang="es-PE" sz="3800" dirty="0">
                <a:sym typeface="+mn-ea"/>
              </a:rPr>
              <a:t> Head) (R)  </a:t>
            </a:r>
            <a:r>
              <a:rPr lang="es-PE" sz="3800" dirty="0">
                <a:sym typeface="Wingdings" panose="05000000000000000000" pitchFamily="2" charset="2"/>
              </a:rPr>
              <a:t> (Introducir braille) </a:t>
            </a:r>
            <a:r>
              <a:rPr lang="es-PE" sz="3800" dirty="0">
                <a:sym typeface="+mn-ea"/>
              </a:rPr>
              <a:t> </a:t>
            </a:r>
            <a:r>
              <a:rPr lang="es-PE" sz="3800" dirty="0">
                <a:sym typeface="Wingdings" panose="05000000000000000000" pitchFamily="2" charset="2"/>
              </a:rPr>
              <a:t> OK (</a:t>
            </a:r>
            <a:r>
              <a:rPr lang="es-PE" sz="3800" dirty="0" err="1">
                <a:sym typeface="Wingdings" panose="05000000000000000000" pitchFamily="2" charset="2"/>
              </a:rPr>
              <a:t>Enter</a:t>
            </a:r>
            <a:r>
              <a:rPr lang="es-PE" sz="3800" dirty="0">
                <a:sym typeface="Wingdings" panose="05000000000000000000" pitchFamily="2" charset="2"/>
              </a:rPr>
              <a:t>)</a:t>
            </a:r>
          </a:p>
          <a:p>
            <a:pPr lvl="1"/>
            <a:r>
              <a:rPr lang="es-PE" sz="3800" dirty="0">
                <a:sym typeface="+mn-ea"/>
              </a:rPr>
              <a:t>Centrado en la primera línea de cada página</a:t>
            </a:r>
          </a:p>
          <a:p>
            <a:pPr lvl="1"/>
            <a:r>
              <a:rPr lang="es-PE" sz="3800" dirty="0">
                <a:sym typeface="+mn-ea"/>
              </a:rPr>
              <a:t>Excepciones: Página de título y primera página de texto</a:t>
            </a:r>
          </a:p>
          <a:p>
            <a:r>
              <a:rPr lang="es-PE" sz="3800" dirty="0">
                <a:sym typeface="+mn-ea"/>
              </a:rPr>
              <a:t>Para omitir el encabezado de la primera página de texto en Braille 2000:</a:t>
            </a:r>
          </a:p>
          <a:p>
            <a:pPr lvl="1"/>
            <a:r>
              <a:rPr lang="es-PE" sz="3800" dirty="0">
                <a:sym typeface="+mn-ea"/>
              </a:rPr>
              <a:t>Configuración Braille 2000: Haga (</a:t>
            </a:r>
            <a:r>
              <a:rPr lang="es-PE" sz="3800" dirty="0" err="1">
                <a:sym typeface="+mn-ea"/>
              </a:rPr>
              <a:t>Alt</a:t>
            </a:r>
            <a:r>
              <a:rPr lang="es-PE" sz="3800" dirty="0">
                <a:sym typeface="+mn-ea"/>
              </a:rPr>
              <a:t> D) </a:t>
            </a:r>
            <a:r>
              <a:rPr lang="es-PE" sz="3800" dirty="0">
                <a:sym typeface="Wingdings" panose="05000000000000000000" pitchFamily="2" charset="2"/>
              </a:rPr>
              <a:t> </a:t>
            </a:r>
            <a:r>
              <a:rPr lang="es-PE" sz="4000" dirty="0">
                <a:sym typeface="Wingdings" panose="05000000000000000000" pitchFamily="2" charset="2"/>
              </a:rPr>
              <a:t>Control de página (Page Control) </a:t>
            </a:r>
            <a:r>
              <a:rPr lang="es-PE" sz="3800" dirty="0">
                <a:sym typeface="Wingdings" panose="05000000000000000000" pitchFamily="2" charset="2"/>
              </a:rPr>
              <a:t>(C)  Omitir encabezado (</a:t>
            </a:r>
            <a:r>
              <a:rPr lang="es-PE" sz="3800" dirty="0" err="1">
                <a:sym typeface="Wingdings" panose="05000000000000000000" pitchFamily="2" charset="2"/>
              </a:rPr>
              <a:t>Omit</a:t>
            </a:r>
            <a:r>
              <a:rPr lang="es-PE" sz="3800" dirty="0">
                <a:sym typeface="Wingdings" panose="05000000000000000000" pitchFamily="2" charset="2"/>
              </a:rPr>
              <a:t> </a:t>
            </a:r>
            <a:r>
              <a:rPr lang="es-PE" sz="3800" dirty="0" err="1">
                <a:sym typeface="Wingdings" panose="05000000000000000000" pitchFamily="2" charset="2"/>
              </a:rPr>
              <a:t>running</a:t>
            </a:r>
            <a:r>
              <a:rPr lang="es-PE" sz="3800" dirty="0">
                <a:sym typeface="Wingdings" panose="05000000000000000000" pitchFamily="2" charset="2"/>
              </a:rPr>
              <a:t> head)   Introducir (</a:t>
            </a:r>
            <a:r>
              <a:rPr lang="es-PE" sz="3800" dirty="0" err="1">
                <a:sym typeface="Wingdings" panose="05000000000000000000" pitchFamily="2" charset="2"/>
              </a:rPr>
              <a:t>Enter</a:t>
            </a:r>
            <a:r>
              <a:rPr lang="es-PE" sz="3800" dirty="0">
                <a:sym typeface="Wingdings" panose="05000000000000000000" pitchFamily="2" charset="2"/>
              </a:rPr>
              <a:t>)</a:t>
            </a:r>
          </a:p>
          <a:p>
            <a:r>
              <a:rPr lang="es-PE" sz="3800" dirty="0">
                <a:sym typeface="+mn-ea"/>
              </a:rPr>
              <a:t>Demostración</a:t>
            </a:r>
          </a:p>
          <a:p>
            <a:endParaRPr lang="en-US" sz="2800" dirty="0"/>
          </a:p>
          <a:p>
            <a:endParaRPr lang="en-US" sz="2800" dirty="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738495"/>
          </a:xfrm>
        </p:spPr>
        <p:txBody>
          <a:bodyPr/>
          <a:lstStyle/>
          <a:p>
            <a:pPr algn="ctr"/>
            <a:r>
              <a:rPr lang="es-PE" b="1" dirty="0">
                <a:solidFill>
                  <a:schemeClr val="tx1"/>
                </a:solidFill>
                <a:effectLst>
                  <a:outerShdw blurRad="38100" dist="19050" dir="2700000" algn="tl" rotWithShape="0">
                    <a:schemeClr val="dk1">
                      <a:alpha val="40000"/>
                    </a:schemeClr>
                  </a:outerShdw>
                </a:effectLst>
              </a:rPr>
              <a:t>Páginas de símbolos especiales y Notas del transcriptor</a:t>
            </a:r>
            <a:br>
              <a:rPr lang="es-PE" b="1" dirty="0">
                <a:solidFill>
                  <a:schemeClr val="tx1"/>
                </a:solidFill>
                <a:effectLst>
                  <a:outerShdw blurRad="38100" dist="19050" dir="2700000" algn="tl" rotWithShape="0">
                    <a:schemeClr val="dk1">
                      <a:alpha val="40000"/>
                    </a:schemeClr>
                  </a:outerShdw>
                </a:effectLst>
              </a:rPr>
            </a:br>
            <a:r>
              <a:rPr lang="en-US" b="1" dirty="0">
                <a:sym typeface="+mn-ea"/>
              </a:rPr>
              <a:t>(</a:t>
            </a:r>
            <a:r>
              <a:rPr lang="en-US" b="1" i="1" dirty="0">
                <a:sym typeface="+mn-ea"/>
              </a:rPr>
              <a:t>Formats</a:t>
            </a:r>
            <a:r>
              <a:rPr lang="en-US" b="1" dirty="0">
                <a:sym typeface="+mn-ea"/>
              </a:rPr>
              <a:t> 2.5 y 2.6)</a:t>
            </a:r>
            <a:r>
              <a:rPr lang="en-US" b="1" dirty="0">
                <a:solidFill>
                  <a:schemeClr val="tx1"/>
                </a:solidFill>
                <a:effectLst>
                  <a:outerShdw blurRad="38100" dist="19050" dir="2700000" algn="tl" rotWithShape="0">
                    <a:schemeClr val="dk1">
                      <a:alpha val="40000"/>
                    </a:schemeClr>
                  </a:outerShdw>
                </a:effectLst>
              </a:rPr>
              <a:t/>
            </a:r>
            <a:br>
              <a:rPr lang="en-US" b="1" dirty="0">
                <a:solidFill>
                  <a:schemeClr val="tx1"/>
                </a:solidFill>
                <a:effectLst>
                  <a:outerShdw blurRad="38100" dist="19050" dir="2700000" algn="tl" rotWithShape="0">
                    <a:schemeClr val="dk1">
                      <a:alpha val="40000"/>
                    </a:schemeClr>
                  </a:outerShdw>
                </a:effectLst>
              </a:rPr>
            </a:br>
            <a:endParaRPr lang="en-US" b="1" i="1" dirty="0">
              <a:solidFill>
                <a:schemeClr val="tx1"/>
              </a:solidFill>
              <a:effectLst>
                <a:outerShdw blurRad="38100" dist="19050" dir="2700000" algn="tl" rotWithShape="0">
                  <a:schemeClr val="dk1">
                    <a:alpha val="40000"/>
                  </a:schemeClr>
                </a:outerShdw>
              </a:effectLs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8000"/>
                <a:lumOff val="92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217930"/>
          </a:xfrm>
        </p:spPr>
        <p:txBody>
          <a:bodyPr>
            <a:normAutofit fontScale="90000"/>
          </a:bodyPr>
          <a:lstStyle/>
          <a:p>
            <a:pPr algn="ctr"/>
            <a:r>
              <a:rPr lang="es-PE" dirty="0"/>
              <a:t>Páginas de símbolos especiales y Notas del transcriptor </a:t>
            </a:r>
            <a:r>
              <a:rPr lang="en-US" sz="3110" b="1" dirty="0"/>
              <a:t>(</a:t>
            </a:r>
            <a:r>
              <a:rPr lang="en-US" sz="3110" b="1" i="1" dirty="0"/>
              <a:t>Formats</a:t>
            </a:r>
            <a:r>
              <a:rPr lang="en-US" sz="3110" b="1" dirty="0"/>
              <a:t> 2.5 y 2.6)</a:t>
            </a:r>
          </a:p>
        </p:txBody>
      </p:sp>
      <p:sp>
        <p:nvSpPr>
          <p:cNvPr id="3" name="Content Placeholder 2"/>
          <p:cNvSpPr>
            <a:spLocks noGrp="1"/>
          </p:cNvSpPr>
          <p:nvPr>
            <p:ph idx="1"/>
          </p:nvPr>
        </p:nvSpPr>
        <p:spPr>
          <a:xfrm>
            <a:off x="838200" y="1825625"/>
            <a:ext cx="10515600" cy="4020539"/>
          </a:xfrm>
        </p:spPr>
        <p:txBody>
          <a:bodyPr>
            <a:normAutofit fontScale="25000" lnSpcReduction="20000"/>
          </a:bodyPr>
          <a:lstStyle/>
          <a:p>
            <a:r>
              <a:rPr lang="es-PE" sz="9800" dirty="0">
                <a:sym typeface="+mn-ea"/>
              </a:rPr>
              <a:t>Anotaciones en Braille 2000</a:t>
            </a:r>
            <a:r>
              <a:rPr lang="es-PE" sz="9800" i="1" dirty="0">
                <a:sym typeface="+mn-ea"/>
              </a:rPr>
              <a:t>—</a:t>
            </a:r>
            <a:r>
              <a:rPr lang="es-PE" sz="9800" dirty="0">
                <a:sym typeface="+mn-ea"/>
              </a:rPr>
              <a:t>marcadas por triángulos amarillos</a:t>
            </a:r>
            <a:endParaRPr lang="es-PE" sz="9800" dirty="0"/>
          </a:p>
          <a:p>
            <a:r>
              <a:rPr lang="es-PE" sz="9800" dirty="0"/>
              <a:t>Al copiar las páginas preliminares (Título, Símbolos especiales, Notas del transcriptor) </a:t>
            </a:r>
            <a:r>
              <a:rPr lang="es-PE" sz="9800" u="sng" dirty="0"/>
              <a:t>desde otro proyecto</a:t>
            </a:r>
          </a:p>
          <a:p>
            <a:pPr lvl="1"/>
            <a:r>
              <a:rPr lang="es-PE" sz="9800" dirty="0">
                <a:sym typeface="+mn-ea"/>
              </a:rPr>
              <a:t>Eliminar las anotaciones en Braille 2000, por ej., encabezado y números de página que se trasladaron del otro trabajo (solo para las versiones más antiguas; estos no </a:t>
            </a:r>
            <a:r>
              <a:rPr lang="es-PE" sz="9800" dirty="0" smtClean="0">
                <a:sym typeface="+mn-ea"/>
              </a:rPr>
              <a:t>deberían trasladarse </a:t>
            </a:r>
            <a:r>
              <a:rPr lang="es-PE" sz="9800" dirty="0">
                <a:sym typeface="+mn-ea"/>
              </a:rPr>
              <a:t>en la Versión 2.9 y actualizaciones siguientes).</a:t>
            </a:r>
            <a:endParaRPr lang="es-PE" sz="9800" dirty="0"/>
          </a:p>
          <a:p>
            <a:pPr lvl="1"/>
            <a:r>
              <a:rPr lang="es-PE" sz="9800" dirty="0">
                <a:sym typeface="+mn-ea"/>
              </a:rPr>
              <a:t>Buscar (</a:t>
            </a:r>
            <a:r>
              <a:rPr lang="es-PE" sz="9800" dirty="0" err="1">
                <a:sym typeface="+mn-ea"/>
              </a:rPr>
              <a:t>Search</a:t>
            </a:r>
            <a:r>
              <a:rPr lang="es-PE" sz="9800" dirty="0">
                <a:sym typeface="+mn-ea"/>
              </a:rPr>
              <a:t>) (</a:t>
            </a:r>
            <a:r>
              <a:rPr lang="es-PE" sz="9800" dirty="0" err="1">
                <a:sym typeface="+mn-ea"/>
              </a:rPr>
              <a:t>Alt</a:t>
            </a:r>
            <a:r>
              <a:rPr lang="es-PE" sz="9800" dirty="0">
                <a:sym typeface="+mn-ea"/>
              </a:rPr>
              <a:t> S) </a:t>
            </a:r>
            <a:r>
              <a:rPr lang="es-PE" sz="9800" dirty="0">
                <a:sym typeface="Wingdings" panose="05000000000000000000" pitchFamily="2" charset="2"/>
              </a:rPr>
              <a:t> Encontrar anotación (</a:t>
            </a:r>
            <a:r>
              <a:rPr lang="es-PE" sz="9800" dirty="0" err="1">
                <a:sym typeface="Wingdings" panose="05000000000000000000" pitchFamily="2" charset="2"/>
              </a:rPr>
              <a:t>Find</a:t>
            </a:r>
            <a:r>
              <a:rPr lang="es-PE" sz="9800" dirty="0">
                <a:sym typeface="Wingdings" panose="05000000000000000000" pitchFamily="2" charset="2"/>
              </a:rPr>
              <a:t> </a:t>
            </a:r>
            <a:r>
              <a:rPr lang="es-PE" sz="9800" dirty="0" err="1">
                <a:sym typeface="Wingdings" panose="05000000000000000000" pitchFamily="2" charset="2"/>
              </a:rPr>
              <a:t>Annotation</a:t>
            </a:r>
            <a:r>
              <a:rPr lang="es-PE" sz="9800" dirty="0">
                <a:sym typeface="Wingdings" panose="05000000000000000000" pitchFamily="2" charset="2"/>
              </a:rPr>
              <a:t>) (A)  Encabezado (</a:t>
            </a:r>
            <a:r>
              <a:rPr lang="es-PE" sz="9800" dirty="0" err="1">
                <a:sym typeface="Wingdings" panose="05000000000000000000" pitchFamily="2" charset="2"/>
              </a:rPr>
              <a:t>Running</a:t>
            </a:r>
            <a:r>
              <a:rPr lang="es-PE" sz="9800" dirty="0">
                <a:sym typeface="Wingdings" panose="05000000000000000000" pitchFamily="2" charset="2"/>
              </a:rPr>
              <a:t> Head)</a:t>
            </a:r>
          </a:p>
          <a:p>
            <a:pPr lvl="1"/>
            <a:endParaRPr lang="en-US" sz="2800" dirty="0"/>
          </a:p>
          <a:p>
            <a:pPr lvl="1"/>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8000"/>
                <a:lumOff val="92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217930"/>
          </a:xfrm>
        </p:spPr>
        <p:txBody>
          <a:bodyPr>
            <a:normAutofit fontScale="90000"/>
          </a:bodyPr>
          <a:lstStyle/>
          <a:p>
            <a:pPr algn="ctr"/>
            <a:r>
              <a:rPr lang="es-PE" dirty="0"/>
              <a:t>Páginas de símbolos especiales y Notas del transcriptor </a:t>
            </a:r>
            <a:r>
              <a:rPr lang="en-US" sz="3110" b="1" dirty="0"/>
              <a:t>(</a:t>
            </a:r>
            <a:r>
              <a:rPr lang="es-PE" sz="3110" b="1" i="1" dirty="0"/>
              <a:t>continuación</a:t>
            </a:r>
            <a:r>
              <a:rPr lang="en-US" sz="3110" b="1" dirty="0"/>
              <a:t>)</a:t>
            </a:r>
          </a:p>
        </p:txBody>
      </p:sp>
      <p:sp>
        <p:nvSpPr>
          <p:cNvPr id="3" name="Content Placeholder 2"/>
          <p:cNvSpPr>
            <a:spLocks noGrp="1"/>
          </p:cNvSpPr>
          <p:nvPr>
            <p:ph idx="1"/>
          </p:nvPr>
        </p:nvSpPr>
        <p:spPr/>
        <p:txBody>
          <a:bodyPr>
            <a:normAutofit/>
          </a:bodyPr>
          <a:lstStyle/>
          <a:p>
            <a:r>
              <a:rPr lang="es-PE" sz="3200" dirty="0">
                <a:sym typeface="+mn-ea"/>
              </a:rPr>
              <a:t>Marcadores en Braille 2000: Utilizar para desplazarse entre la transcripción y la página de símbolos especiales</a:t>
            </a:r>
          </a:p>
          <a:p>
            <a:pPr lvl="1"/>
            <a:r>
              <a:rPr lang="es-PE" sz="3200" dirty="0">
                <a:sym typeface="+mn-ea"/>
              </a:rPr>
              <a:t>Panel (</a:t>
            </a:r>
            <a:r>
              <a:rPr lang="es-PE" sz="3200" dirty="0" err="1">
                <a:sym typeface="+mn-ea"/>
              </a:rPr>
              <a:t>Alt</a:t>
            </a:r>
            <a:r>
              <a:rPr lang="es-PE" sz="3200" dirty="0">
                <a:sym typeface="+mn-ea"/>
              </a:rPr>
              <a:t> P) </a:t>
            </a:r>
            <a:r>
              <a:rPr lang="es-PE" sz="3200" dirty="0">
                <a:sym typeface="Wingdings" panose="05000000000000000000" pitchFamily="2" charset="2"/>
              </a:rPr>
              <a:t> Marcador (</a:t>
            </a:r>
            <a:r>
              <a:rPr lang="es-PE" sz="3200" dirty="0" err="1">
                <a:sym typeface="Wingdings" panose="05000000000000000000" pitchFamily="2" charset="2"/>
              </a:rPr>
              <a:t>Bookmark</a:t>
            </a:r>
            <a:r>
              <a:rPr lang="es-PE" sz="3200" dirty="0">
                <a:sym typeface="Wingdings" panose="05000000000000000000" pitchFamily="2" charset="2"/>
              </a:rPr>
              <a:t>) (B)  Configurar (Set) (S) O Saltar a (</a:t>
            </a:r>
            <a:r>
              <a:rPr lang="es-PE" sz="3200" dirty="0" err="1">
                <a:sym typeface="Wingdings" panose="05000000000000000000" pitchFamily="2" charset="2"/>
              </a:rPr>
              <a:t>Jump</a:t>
            </a:r>
            <a:r>
              <a:rPr lang="es-PE" sz="3200" dirty="0">
                <a:sym typeface="Wingdings" panose="05000000000000000000" pitchFamily="2" charset="2"/>
              </a:rPr>
              <a:t> </a:t>
            </a:r>
            <a:r>
              <a:rPr lang="es-PE" sz="3200" dirty="0" err="1">
                <a:sym typeface="Wingdings" panose="05000000000000000000" pitchFamily="2" charset="2"/>
              </a:rPr>
              <a:t>to</a:t>
            </a:r>
            <a:r>
              <a:rPr lang="es-PE" sz="3200" dirty="0">
                <a:sym typeface="Wingdings" panose="05000000000000000000" pitchFamily="2" charset="2"/>
              </a:rPr>
              <a:t>) (J)  (seleccionar X, y, o z)</a:t>
            </a:r>
            <a:endParaRPr lang="es-PE" sz="3200" dirty="0"/>
          </a:p>
          <a:p>
            <a:r>
              <a:rPr lang="es-PE" sz="3200" dirty="0"/>
              <a:t>Demostración</a:t>
            </a:r>
          </a:p>
          <a:p>
            <a:pPr lvl="1"/>
            <a:endParaRPr lang="en-US" sz="2800" dirty="0"/>
          </a:p>
          <a:p>
            <a:pPr lvl="1"/>
            <a:endParaRPr lang="en-US" sz="2800" dirty="0"/>
          </a:p>
        </p:txBody>
      </p:sp>
    </p:spTree>
    <p:extLst>
      <p:ext uri="{BB962C8B-B14F-4D97-AF65-F5344CB8AC3E}">
        <p14:creationId xmlns:p14="http://schemas.microsoft.com/office/powerpoint/2010/main" val="3749895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14195"/>
            <a:ext cx="9144000" cy="2387600"/>
          </a:xfrm>
        </p:spPr>
        <p:txBody>
          <a:bodyPr/>
          <a:lstStyle/>
          <a:p>
            <a:r>
              <a:rPr lang="en-US"/>
              <a:t>¿</a:t>
            </a:r>
            <a:r>
              <a:rPr lang="es-PE"/>
              <a:t>Preguntas</a:t>
            </a:r>
            <a:r>
              <a:rPr lang="en-US"/>
              <a:t>?</a:t>
            </a:r>
            <a:endParaRPr lang="en-US" dirty="0"/>
          </a:p>
        </p:txBody>
      </p:sp>
    </p:spTree>
  </p:cSld>
  <p:clrMapOvr>
    <a:masterClrMapping/>
  </p:clrMapOvr>
</p:sld>
</file>

<file path=ppt/theme/theme1.xml><?xml version="1.0" encoding="utf-8"?>
<a:theme xmlns:a="http://schemas.openxmlformats.org/drawingml/2006/main" name="Office Theme">
  <a:themeElements>
    <a:clrScheme name="Access Academy">
      <a:dk1>
        <a:srgbClr val="1F1C1E"/>
      </a:dk1>
      <a:lt1>
        <a:srgbClr val="FFFFFF"/>
      </a:lt1>
      <a:dk2>
        <a:srgbClr val="1F1C1E"/>
      </a:dk2>
      <a:lt2>
        <a:srgbClr val="FFFFFF"/>
      </a:lt2>
      <a:accent1>
        <a:srgbClr val="49ACBB"/>
      </a:accent1>
      <a:accent2>
        <a:srgbClr val="F8A535"/>
      </a:accent2>
      <a:accent3>
        <a:srgbClr val="E10C5A"/>
      </a:accent3>
      <a:accent4>
        <a:srgbClr val="49ACBB"/>
      </a:accent4>
      <a:accent5>
        <a:srgbClr val="F8A535"/>
      </a:accent5>
      <a:accent6>
        <a:srgbClr val="E10C5A"/>
      </a:accent6>
      <a:hlink>
        <a:srgbClr val="49ACBB"/>
      </a:hlink>
      <a:folHlink>
        <a:srgbClr val="743F7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387</TotalTime>
  <Words>1839</Words>
  <Application>Microsoft Office PowerPoint</Application>
  <PresentationFormat>Personalizado</PresentationFormat>
  <Paragraphs>178</Paragraphs>
  <Slides>17</Slides>
  <Notes>16</Notes>
  <HiddenSlides>0</HiddenSlides>
  <MMClips>0</MMClips>
  <ScaleCrop>false</ScaleCrop>
  <HeadingPairs>
    <vt:vector size="4" baseType="variant">
      <vt:variant>
        <vt:lpstr>Tema</vt:lpstr>
      </vt:variant>
      <vt:variant>
        <vt:i4>1</vt:i4>
      </vt:variant>
      <vt:variant>
        <vt:lpstr>Títulos de diapositiva</vt:lpstr>
      </vt:variant>
      <vt:variant>
        <vt:i4>17</vt:i4>
      </vt:variant>
    </vt:vector>
  </HeadingPairs>
  <TitlesOfParts>
    <vt:vector size="18" baseType="lpstr">
      <vt:lpstr>Office Theme</vt:lpstr>
      <vt:lpstr> Capacitación de transcriptores de APH  Uso de archivos NIMAS y Braille 2000</vt:lpstr>
      <vt:lpstr>Temas cubiertos hoy</vt:lpstr>
      <vt:lpstr>Descripción general del Día 2</vt:lpstr>
      <vt:lpstr>Formateo, edición y revisión de archivos Braille </vt:lpstr>
      <vt:lpstr>Formateo, edición y revisión de archivos Braille</vt:lpstr>
      <vt:lpstr>Formateo – Configuración de volúmenes Formats…Secciones 1 y 2</vt:lpstr>
      <vt:lpstr>Formateo – Configuración de volúmenes  Formats…Secciones 1 y 2 (continuación)</vt:lpstr>
      <vt:lpstr>Páginas de título  (Formats 2.3)</vt:lpstr>
      <vt:lpstr>Páginas de título (Formats 2.3)</vt:lpstr>
      <vt:lpstr>Páginas de título (continuación)</vt:lpstr>
      <vt:lpstr>Páginas de título (continuación) y Continuar con volumen nuevo</vt:lpstr>
      <vt:lpstr>Encabezados (Formats 1.8) </vt:lpstr>
      <vt:lpstr>Encabezados (Running Heads - Formats 1.8)</vt:lpstr>
      <vt:lpstr>Páginas de símbolos especiales y Notas del transcriptor (Formats 2.5 y 2.6) </vt:lpstr>
      <vt:lpstr>Páginas de símbolos especiales y Notas del transcriptor (Formats 2.5 y 2.6)</vt:lpstr>
      <vt:lpstr>Páginas de símbolos especiales y Notas del transcriptor (continuación)</vt:lpstr>
      <vt:lpstr>¿Preguntas?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Anthony D. Jones</dc:creator>
  <cp:lastModifiedBy>Cristina</cp:lastModifiedBy>
  <cp:revision>238</cp:revision>
  <dcterms:created xsi:type="dcterms:W3CDTF">2022-02-08T18:54:00Z</dcterms:created>
  <dcterms:modified xsi:type="dcterms:W3CDTF">2022-09-10T19:37:01Z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6F04B44309F44EADAEE859D4310A5F96</vt:lpwstr>
  </property>
  <property fmtid="{D5CDD505-2E9C-101B-9397-08002B2CF9AE}" pid="3" name="KSOProductBuildVer">
    <vt:lpwstr>1033-11.2.0.11130</vt:lpwstr>
  </property>
</Properties>
</file>