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85" r:id="rId2"/>
    <p:sldId id="270" r:id="rId3"/>
    <p:sldId id="324" r:id="rId4"/>
    <p:sldId id="314" r:id="rId5"/>
    <p:sldId id="315" r:id="rId6"/>
    <p:sldId id="325" r:id="rId7"/>
    <p:sldId id="298" r:id="rId8"/>
    <p:sldId id="306" r:id="rId9"/>
    <p:sldId id="309" r:id="rId10"/>
    <p:sldId id="337" r:id="rId11"/>
    <p:sldId id="334" r:id="rId12"/>
    <p:sldId id="305" r:id="rId13"/>
    <p:sldId id="336" r:id="rId14"/>
    <p:sldId id="338" r:id="rId15"/>
    <p:sldId id="313" r:id="rId16"/>
    <p:sldId id="344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tha Pancorvo" initials="BP" lastIdx="3" clrIdx="0">
    <p:extLst>
      <p:ext uri="{19B8F6BF-5375-455C-9EA6-DF929625EA0E}">
        <p15:presenceInfo xmlns:p15="http://schemas.microsoft.com/office/powerpoint/2012/main" xmlns="" userId="1e3a0a8699a60a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84047" autoAdjust="0"/>
  </p:normalViewPr>
  <p:slideViewPr>
    <p:cSldViewPr snapToGrid="0" snapToObjects="1">
      <p:cViewPr>
        <p:scale>
          <a:sx n="64" d="100"/>
          <a:sy n="64" d="100"/>
        </p:scale>
        <p:origin x="-10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89E7-3632-4912-9800-5F862EE2C4E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85873-6867-442C-A38D-0EB10348D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97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Speaker Notes Day 3</a:t>
            </a:r>
          </a:p>
          <a:p>
            <a:r>
              <a:rPr lang="en-US"/>
              <a:t>Use Number Corner file 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Speaker Notes: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Speaker Notes:</a:t>
            </a:r>
          </a:p>
          <a:p>
            <a:r>
              <a:rPr lang="en-US"/>
              <a:t>Because of vast differences in textbook design, including type forms--especially in TOCs--the NIMAS translated files have to be proofread and edited carefully.</a:t>
            </a:r>
          </a:p>
          <a:p>
            <a:r>
              <a:rPr lang="en-US">
                <a:sym typeface="+mn-ea"/>
              </a:rPr>
              <a:t>Use Number Corner file from Braille 2000 to show simple TOC set up with: </a:t>
            </a:r>
            <a:endParaRPr lang="en-US"/>
          </a:p>
          <a:p>
            <a:r>
              <a:rPr lang="en-US">
                <a:sym typeface="+mn-ea"/>
              </a:rPr>
              <a:t>--page number unspaced from text</a:t>
            </a:r>
            <a:endParaRPr lang="en-US"/>
          </a:p>
          <a:p>
            <a:r>
              <a:rPr lang="en-US">
                <a:sym typeface="+mn-ea"/>
              </a:rPr>
              <a:t>--extra material/sidebar</a:t>
            </a:r>
            <a:endParaRPr lang="en-US"/>
          </a:p>
          <a:p>
            <a:r>
              <a:rPr lang="en-US">
                <a:sym typeface="+mn-ea"/>
              </a:rPr>
              <a:t>Use A Moral Compass file to show TOC needing more editing. </a:t>
            </a:r>
            <a:endParaRPr lang="en-US"/>
          </a:p>
          <a:p>
            <a:r>
              <a:rPr lang="en-US">
                <a:sym typeface="+mn-ea"/>
              </a:rPr>
              <a:t>--B2000 read as a list or table; Show blue space/table option; Elect to edit this manually.</a:t>
            </a:r>
            <a:endParaRPr lang="en-US"/>
          </a:p>
          <a:p>
            <a:r>
              <a:rPr lang="en-US">
                <a:sym typeface="+mn-ea"/>
              </a:rPr>
              <a:t>--Keep font attributes and capitalization. Since bold type headings are in all caps, eliminate the bold type.</a:t>
            </a:r>
          </a:p>
          <a:p>
            <a:r>
              <a:rPr lang="en-US">
                <a:sym typeface="+mn-ea"/>
              </a:rPr>
              <a:t>Another example: Inspire Chemistry--Updated NIMAS full file</a:t>
            </a:r>
          </a:p>
          <a:p>
            <a:r>
              <a:rPr lang="en-US">
                <a:sym typeface="+mn-ea"/>
              </a:rPr>
              <a:t>Search “STUDENT RESOURCES; go to end, one on page 802.</a:t>
            </a:r>
          </a:p>
          <a:p>
            <a:r>
              <a:rPr lang="en-US"/>
              <a:t>TOC editing needed: space before page numbers; notice this also inserts a space where two numbers are joined by a hyphen.</a:t>
            </a:r>
          </a:p>
          <a:p>
            <a:r>
              <a:rPr lang="en-US"/>
              <a:t>Change colon from (space, numeric 56 25) to colon (25)</a:t>
            </a:r>
          </a:p>
          <a:p>
            <a:r>
              <a:rPr lang="en-US"/>
              <a:t>Change headings to cell 5 headings and elminiate bold type (manually)</a:t>
            </a:r>
          </a:p>
          <a:p>
            <a:r>
              <a:rPr lang="en-US"/>
              <a:t>Do one section at a time (I find it safer and easier to check this way; you may opt to do the entire page at once. Proofread carefully.)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Speaker Notes: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Include one screenshot of </a:t>
            </a:r>
            <a:r>
              <a:rPr lang="en-US" dirty="0" err="1"/>
              <a:t>BrailleBlaster</a:t>
            </a:r>
            <a:r>
              <a:rPr lang="en-US" dirty="0"/>
              <a:t> page showing emphasis adjustment. (49)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Changing typeforms will be on a case-by-case basis, BASED ON FORMATS. (view) webpage.</a:t>
            </a:r>
          </a:p>
          <a:p>
            <a:r>
              <a:rPr lang="en-US">
                <a:sym typeface="+mn-ea"/>
              </a:rPr>
              <a:t>--headings are one of the most common items that need to be adjusted.</a:t>
            </a:r>
            <a:endParaRPr lang="en-US"/>
          </a:p>
          <a:p>
            <a:endParaRPr lang="en-US"/>
          </a:p>
          <a:p>
            <a:r>
              <a:rPr lang="en-US"/>
              <a:t>Demonstrate typeform conversion for </a:t>
            </a:r>
          </a:p>
          <a:p>
            <a:r>
              <a:rPr lang="en-US"/>
              <a:t>--all file</a:t>
            </a:r>
          </a:p>
          <a:p>
            <a:r>
              <a:rPr lang="en-US"/>
              <a:t>--highlighted text portion</a:t>
            </a:r>
          </a:p>
          <a:p>
            <a:r>
              <a:rPr lang="en-US"/>
              <a:t>--current word (e.g., heading, when file shows cell 3 and it should be cell 5.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Speaker Notes</a:t>
            </a:r>
            <a:endParaRPr lang="en-US"/>
          </a:p>
          <a:p>
            <a:r>
              <a:rPr lang="en-US">
                <a:sym typeface="+mn-ea"/>
              </a:rPr>
              <a:t>Open </a:t>
            </a:r>
            <a:r>
              <a:rPr lang="en-US" u="sng">
                <a:sym typeface="+mn-ea"/>
              </a:rPr>
              <a:t>Middle School MATHbook </a:t>
            </a:r>
            <a:r>
              <a:rPr lang="en-US">
                <a:sym typeface="+mn-ea"/>
              </a:rPr>
              <a:t>or </a:t>
            </a:r>
            <a:r>
              <a:rPr lang="en-US" u="sng">
                <a:sym typeface="+mn-ea"/>
              </a:rPr>
              <a:t>Inspire Chemistry </a:t>
            </a:r>
            <a:r>
              <a:rPr lang="en-US">
                <a:sym typeface="+mn-ea"/>
              </a:rPr>
              <a:t> NIMAS file and show search feature for jacket related material.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07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01946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96000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8707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987425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Capacitación de transcriptores de </a:t>
            </a: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APH </a:t>
            </a:r>
            <a: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Uso de archivos NIMAS y Braille 2000</a:t>
            </a:r>
            <a:endParaRPr lang="en-US" dirty="0"/>
          </a:p>
        </p:txBody>
      </p:sp>
      <p:pic>
        <p:nvPicPr>
          <p:cNvPr id="5" name="Picture 4" descr="Braille 2000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5039519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Descripción general del Día</a:t>
            </a:r>
            <a:r>
              <a:rPr lang="en-US" dirty="0"/>
              <a:t>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sz="4000" dirty="0"/>
              <a:t>Explorar las funciones de edición y formateo de Braille 2000:</a:t>
            </a:r>
          </a:p>
          <a:p>
            <a:pPr lvl="1"/>
            <a:r>
              <a:rPr lang="es-PE" sz="4000" dirty="0"/>
              <a:t>Paginación</a:t>
            </a:r>
          </a:p>
          <a:p>
            <a:pPr lvl="1"/>
            <a:r>
              <a:rPr lang="es-PE" sz="4000" dirty="0"/>
              <a:t>Índice </a:t>
            </a:r>
          </a:p>
          <a:p>
            <a:pPr lvl="1"/>
            <a:r>
              <a:rPr lang="es-PE" sz="4000" dirty="0"/>
              <a:t>Tipos de letra</a:t>
            </a:r>
          </a:p>
          <a:p>
            <a:pPr lvl="1"/>
            <a:r>
              <a:rPr lang="es-PE" sz="4000" dirty="0"/>
              <a:t>Portada y cubierta de libro</a:t>
            </a:r>
          </a:p>
          <a:p>
            <a:pPr lvl="1"/>
            <a:r>
              <a:rPr lang="es-PE" sz="4000" dirty="0"/>
              <a:t>Buscar y editar</a:t>
            </a:r>
          </a:p>
          <a:p>
            <a:pPr lvl="1"/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s-PE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Paginación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>
            <a:normAutofit/>
          </a:bodyPr>
          <a:lstStyle/>
          <a:p>
            <a:pPr algn="ctr"/>
            <a:r>
              <a:rPr lang="es-PE" dirty="0"/>
              <a:t>Configurar paginación en </a:t>
            </a:r>
            <a:r>
              <a:rPr lang="en-US" dirty="0"/>
              <a:t>Braille 2000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70" y="1490345"/>
            <a:ext cx="11149330" cy="405765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s-PE" sz="4000" dirty="0"/>
              <a:t>Configuración inicial de página en Braille 2000</a:t>
            </a:r>
          </a:p>
          <a:p>
            <a:pPr lvl="1"/>
            <a:r>
              <a:rPr lang="es-PE" sz="4000" dirty="0"/>
              <a:t>Paginación para el volumen entero</a:t>
            </a:r>
          </a:p>
          <a:p>
            <a:pPr lvl="1"/>
            <a:r>
              <a:rPr lang="es-PE" sz="4000" dirty="0">
                <a:sym typeface="+mn-ea"/>
              </a:rPr>
              <a:t>Haga (</a:t>
            </a:r>
            <a:r>
              <a:rPr lang="es-PE" sz="4000" dirty="0" err="1">
                <a:sym typeface="+mn-ea"/>
              </a:rPr>
              <a:t>Alt</a:t>
            </a:r>
            <a:r>
              <a:rPr lang="es-PE" sz="4000" dirty="0">
                <a:sym typeface="+mn-ea"/>
              </a:rPr>
              <a:t> D) </a:t>
            </a:r>
            <a:r>
              <a:rPr lang="es-PE" sz="4000" dirty="0">
                <a:sym typeface="Wingdings" panose="05000000000000000000" pitchFamily="2" charset="2"/>
              </a:rPr>
              <a:t> Numeración de página (Page </a:t>
            </a:r>
            <a:r>
              <a:rPr lang="es-PE" sz="4000" dirty="0" err="1">
                <a:sym typeface="Wingdings" panose="05000000000000000000" pitchFamily="2" charset="2"/>
              </a:rPr>
              <a:t>numbering</a:t>
            </a:r>
            <a:r>
              <a:rPr lang="es-PE" sz="4000" dirty="0">
                <a:sym typeface="Wingdings" panose="05000000000000000000" pitchFamily="2" charset="2"/>
              </a:rPr>
              <a:t>) (P)  Configuración rápida para (Quick </a:t>
            </a:r>
            <a:r>
              <a:rPr lang="es-PE" sz="4000" dirty="0" err="1">
                <a:sym typeface="Wingdings" panose="05000000000000000000" pitchFamily="2" charset="2"/>
              </a:rPr>
              <a:t>setup</a:t>
            </a:r>
            <a:r>
              <a:rPr lang="es-PE" sz="4000" dirty="0">
                <a:sym typeface="Wingdings" panose="05000000000000000000" pitchFamily="2" charset="2"/>
              </a:rPr>
              <a:t> </a:t>
            </a:r>
            <a:r>
              <a:rPr lang="es-PE" sz="4000" dirty="0" err="1">
                <a:sym typeface="Wingdings" panose="05000000000000000000" pitchFamily="2" charset="2"/>
              </a:rPr>
              <a:t>for</a:t>
            </a:r>
            <a:r>
              <a:rPr lang="es-PE" sz="4000" dirty="0">
                <a:sym typeface="Wingdings" panose="05000000000000000000" pitchFamily="2" charset="2"/>
              </a:rPr>
              <a:t>)  Explorar opciones (Explore </a:t>
            </a:r>
            <a:r>
              <a:rPr lang="es-PE" sz="4000" dirty="0" err="1">
                <a:sym typeface="Wingdings" panose="05000000000000000000" pitchFamily="2" charset="2"/>
              </a:rPr>
              <a:t>Options</a:t>
            </a:r>
            <a:r>
              <a:rPr lang="es-PE" sz="4000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s-PE" sz="4000" dirty="0">
                <a:sym typeface="+mn-ea"/>
              </a:rPr>
              <a:t>Seleccionar Libro de texto (</a:t>
            </a:r>
            <a:r>
              <a:rPr lang="es-PE" sz="4000" dirty="0" err="1">
                <a:sym typeface="+mn-ea"/>
              </a:rPr>
              <a:t>Textbook</a:t>
            </a:r>
            <a:r>
              <a:rPr lang="es-PE" sz="4000" dirty="0">
                <a:sym typeface="+mn-ea"/>
              </a:rPr>
              <a:t>)</a:t>
            </a:r>
          </a:p>
          <a:p>
            <a:pPr marL="914400" lvl="3"/>
            <a:r>
              <a:rPr lang="es-PE" sz="3430" dirty="0">
                <a:sym typeface="+mn-ea"/>
              </a:rPr>
              <a:t>Literario ya no se recomienda en </a:t>
            </a:r>
            <a:r>
              <a:rPr lang="es-PE" sz="3430" i="1" dirty="0" err="1">
                <a:sym typeface="+mn-ea"/>
              </a:rPr>
              <a:t>Formats</a:t>
            </a:r>
            <a:r>
              <a:rPr lang="es-PE" sz="3430" dirty="0">
                <a:sym typeface="+mn-ea"/>
              </a:rPr>
              <a:t>, pero aún aparece como una opción en Braille 2000 </a:t>
            </a:r>
          </a:p>
          <a:p>
            <a:pPr marL="914400" lvl="3"/>
            <a:r>
              <a:rPr lang="es-PE" sz="3430" dirty="0">
                <a:sym typeface="Wingdings" panose="05000000000000000000" pitchFamily="2" charset="2"/>
              </a:rPr>
              <a:t>Números iniciales de página para impresión y braille: introducir directamente</a:t>
            </a:r>
          </a:p>
          <a:p>
            <a:pPr lvl="1"/>
            <a:r>
              <a:rPr lang="es-PE" sz="4000" dirty="0"/>
              <a:t>Demostración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s-PE" dirty="0"/>
              <a:t>Configurar paginación </a:t>
            </a:r>
            <a:r>
              <a:rPr lang="en-US" sz="2800" i="1" dirty="0"/>
              <a:t>(</a:t>
            </a:r>
            <a:r>
              <a:rPr lang="es-PE" sz="2800" i="1" dirty="0"/>
              <a:t>continuación</a:t>
            </a:r>
            <a:r>
              <a:rPr lang="en-US" sz="28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4783" y="1265492"/>
            <a:ext cx="10823575" cy="4057650"/>
          </a:xfrm>
        </p:spPr>
        <p:txBody>
          <a:bodyPr>
            <a:noAutofit/>
          </a:bodyPr>
          <a:lstStyle/>
          <a:p>
            <a:pPr lvl="1"/>
            <a:r>
              <a:rPr lang="es-PE" sz="2600" dirty="0">
                <a:sym typeface="+mn-ea"/>
              </a:rPr>
              <a:t>Opciones en Braille 2000</a:t>
            </a:r>
          </a:p>
          <a:p>
            <a:pPr lvl="1"/>
            <a:r>
              <a:rPr lang="es-PE" sz="2600" dirty="0">
                <a:sym typeface="+mn-ea"/>
              </a:rPr>
              <a:t>Avanzar a siguiente página braille: Haga (</a:t>
            </a:r>
            <a:r>
              <a:rPr lang="es-PE" sz="2600" dirty="0" err="1">
                <a:sym typeface="+mn-ea"/>
              </a:rPr>
              <a:t>Alt</a:t>
            </a:r>
            <a:r>
              <a:rPr lang="es-PE" sz="2600" dirty="0">
                <a:sym typeface="+mn-ea"/>
              </a:rPr>
              <a:t> D) </a:t>
            </a:r>
            <a:r>
              <a:rPr lang="es-PE" sz="2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Contro</a:t>
            </a:r>
            <a:r>
              <a:rPr lang="es-PE" sz="2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l de página (</a:t>
            </a:r>
            <a:r>
              <a:rPr lang="es-PE" sz="2600" dirty="0">
                <a:sym typeface="+mn-ea"/>
              </a:rPr>
              <a:t>Page Control) (C) </a:t>
            </a:r>
            <a:r>
              <a:rPr lang="es-PE" sz="2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Opciones </a:t>
            </a:r>
            <a:r>
              <a:rPr lang="es-PE" sz="2600" dirty="0">
                <a:sym typeface="+mn-ea"/>
              </a:rPr>
              <a:t>(</a:t>
            </a:r>
            <a:r>
              <a:rPr lang="es-PE" sz="2600" dirty="0" err="1">
                <a:sym typeface="+mn-ea"/>
              </a:rPr>
              <a:t>Options</a:t>
            </a:r>
            <a:r>
              <a:rPr lang="es-PE" sz="2600" dirty="0">
                <a:sym typeface="+mn-ea"/>
              </a:rPr>
              <a:t>)</a:t>
            </a:r>
            <a:endParaRPr lang="es-PE" sz="2600" dirty="0"/>
          </a:p>
          <a:p>
            <a:pPr lvl="2"/>
            <a:r>
              <a:rPr lang="es-PE" sz="2600" dirty="0">
                <a:sym typeface="+mn-ea"/>
              </a:rPr>
              <a:t>Predeterminada (Default): a la siguiente página braille (</a:t>
            </a:r>
            <a:r>
              <a:rPr lang="es-PE" sz="2600" dirty="0" err="1" smtClean="0">
                <a:sym typeface="+mn-ea"/>
              </a:rPr>
              <a:t>Intro</a:t>
            </a:r>
            <a:r>
              <a:rPr lang="es-PE" sz="2600" dirty="0" smtClean="0">
                <a:sym typeface="+mn-ea"/>
              </a:rPr>
              <a:t> </a:t>
            </a:r>
            <a:r>
              <a:rPr lang="es-PE" sz="2600" dirty="0">
                <a:sym typeface="+mn-ea"/>
              </a:rPr>
              <a:t>- </a:t>
            </a:r>
            <a:r>
              <a:rPr lang="es-PE" sz="2600" dirty="0" err="1">
                <a:sym typeface="+mn-ea"/>
              </a:rPr>
              <a:t>Enter</a:t>
            </a:r>
            <a:r>
              <a:rPr lang="es-PE" sz="2600" dirty="0">
                <a:sym typeface="+mn-ea"/>
              </a:rPr>
              <a:t>) </a:t>
            </a:r>
            <a:endParaRPr lang="es-PE" sz="2600" dirty="0"/>
          </a:p>
          <a:p>
            <a:pPr lvl="2"/>
            <a:r>
              <a:rPr lang="es-PE" sz="2600" dirty="0">
                <a:sym typeface="+mn-ea"/>
              </a:rPr>
              <a:t>Braille 2000 agrega automáticamente los números de continuación</a:t>
            </a:r>
            <a:endParaRPr lang="es-PE" sz="2600" dirty="0"/>
          </a:p>
          <a:p>
            <a:pPr lvl="1"/>
            <a:r>
              <a:rPr lang="es-PE" sz="2600" dirty="0">
                <a:sym typeface="+mn-ea"/>
              </a:rPr>
              <a:t>Avanzar al siguiente número de página para impresión: Haga (</a:t>
            </a:r>
            <a:r>
              <a:rPr lang="es-PE" sz="2600" dirty="0" err="1">
                <a:sym typeface="+mn-ea"/>
              </a:rPr>
              <a:t>Alt</a:t>
            </a:r>
            <a:r>
              <a:rPr lang="es-PE" sz="2600" dirty="0">
                <a:sym typeface="+mn-ea"/>
              </a:rPr>
              <a:t> D) </a:t>
            </a:r>
            <a:r>
              <a:rPr lang="es-PE" sz="2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Siguiente página para impresión (</a:t>
            </a:r>
            <a:r>
              <a:rPr lang="es-PE" sz="2600" dirty="0" err="1">
                <a:sym typeface="+mn-ea"/>
              </a:rPr>
              <a:t>Next</a:t>
            </a:r>
            <a:r>
              <a:rPr lang="es-PE" sz="2600" dirty="0">
                <a:sym typeface="+mn-ea"/>
              </a:rPr>
              <a:t> </a:t>
            </a:r>
            <a:r>
              <a:rPr lang="es-PE" sz="2600" dirty="0" err="1">
                <a:sym typeface="+mn-ea"/>
              </a:rPr>
              <a:t>print</a:t>
            </a:r>
            <a:r>
              <a:rPr lang="es-PE" sz="2600" dirty="0">
                <a:sym typeface="+mn-ea"/>
              </a:rPr>
              <a:t> page) (N)</a:t>
            </a:r>
            <a:endParaRPr lang="es-PE" sz="2600" dirty="0"/>
          </a:p>
          <a:p>
            <a:pPr lvl="2"/>
            <a:r>
              <a:rPr lang="es-PE" sz="2600" dirty="0">
                <a:sym typeface="+mn-ea"/>
              </a:rPr>
              <a:t>Línea de cambio de página y nuevo número de página para impresión</a:t>
            </a:r>
            <a:endParaRPr lang="es-PE" sz="2600" dirty="0"/>
          </a:p>
          <a:p>
            <a:pPr lvl="2"/>
            <a:r>
              <a:rPr lang="es-PE" sz="2600" dirty="0">
                <a:sym typeface="+mn-ea"/>
              </a:rPr>
              <a:t>Cuando el cursor está en la línea 25, este comando insertará una línea en blanco en la línea 25 y avanzará a la página siguiente</a:t>
            </a:r>
          </a:p>
          <a:p>
            <a:pPr lvl="1"/>
            <a:r>
              <a:rPr lang="es-PE" sz="2600" dirty="0">
                <a:sym typeface="+mn-ea"/>
              </a:rPr>
              <a:t>Demostración</a:t>
            </a:r>
            <a:endParaRPr lang="es-PE" sz="2600" dirty="0"/>
          </a:p>
          <a:p>
            <a:pPr lvl="2"/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s-PE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Índice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Formats 2.10)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Configurar Índice</a:t>
            </a:r>
            <a:endParaRPr lang="es-PE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PE" sz="10665" dirty="0"/>
              <a:t>Utilice las funciones de Braille 2000 para configurar y editar el Índice conforme a </a:t>
            </a:r>
            <a:r>
              <a:rPr lang="es-PE" sz="10665" i="1" dirty="0"/>
              <a:t>Braille </a:t>
            </a:r>
            <a:r>
              <a:rPr lang="es-PE" sz="10665" i="1" dirty="0" err="1"/>
              <a:t>Formats</a:t>
            </a:r>
            <a:endParaRPr lang="es-PE" sz="10665" i="1" dirty="0"/>
          </a:p>
          <a:p>
            <a:r>
              <a:rPr lang="es-PE" sz="10665" dirty="0">
                <a:sym typeface="+mn-ea"/>
              </a:rPr>
              <a:t>Configurar el Índice entero en el primer volumen (</a:t>
            </a:r>
            <a:r>
              <a:rPr lang="es-PE" sz="10665" i="1" dirty="0" err="1">
                <a:sym typeface="+mn-ea"/>
              </a:rPr>
              <a:t>Formats</a:t>
            </a:r>
            <a:r>
              <a:rPr lang="es-PE" sz="10665" i="1" dirty="0">
                <a:sym typeface="+mn-ea"/>
              </a:rPr>
              <a:t> </a:t>
            </a:r>
            <a:r>
              <a:rPr lang="es-PE" sz="10665" dirty="0">
                <a:sym typeface="+mn-ea"/>
              </a:rPr>
              <a:t>2.10.2d)</a:t>
            </a:r>
            <a:endParaRPr lang="es-PE" sz="10665" dirty="0"/>
          </a:p>
          <a:p>
            <a:r>
              <a:rPr lang="es-PE" sz="10665" dirty="0">
                <a:sym typeface="+mn-ea"/>
              </a:rPr>
              <a:t>Encabezados (Editar el archivo NIMAS conforme a </a:t>
            </a:r>
            <a:r>
              <a:rPr lang="es-PE" sz="10665" i="1" dirty="0" err="1">
                <a:sym typeface="+mn-ea"/>
              </a:rPr>
              <a:t>Formats</a:t>
            </a:r>
            <a:r>
              <a:rPr lang="es-PE" sz="10665" i="1" dirty="0">
                <a:sym typeface="+mn-ea"/>
              </a:rPr>
              <a:t> 2.10</a:t>
            </a:r>
            <a:r>
              <a:rPr lang="es-PE" sz="10665" dirty="0">
                <a:sym typeface="+mn-ea"/>
              </a:rPr>
              <a:t>)</a:t>
            </a:r>
            <a:endParaRPr lang="es-PE" sz="10665" dirty="0"/>
          </a:p>
          <a:p>
            <a:pPr lvl="1"/>
            <a:r>
              <a:rPr lang="es-PE" sz="10665" dirty="0">
                <a:sym typeface="+mn-ea"/>
              </a:rPr>
              <a:t>Centrar el encabezado del índice impreso (por ej., Índice)</a:t>
            </a:r>
            <a:endParaRPr lang="es-PE" sz="10665" dirty="0"/>
          </a:p>
          <a:p>
            <a:pPr lvl="1"/>
            <a:r>
              <a:rPr lang="es-PE" sz="10665" dirty="0">
                <a:sym typeface="+mn-ea"/>
              </a:rPr>
              <a:t>Volumen 1 (en los indicadores de notas del transcriptor); sin línea en blanco</a:t>
            </a:r>
            <a:endParaRPr lang="es-PE" sz="10665" dirty="0"/>
          </a:p>
          <a:p>
            <a:pPr lvl="1"/>
            <a:r>
              <a:rPr lang="es-PE" sz="10665" dirty="0">
                <a:sym typeface="+mn-ea"/>
              </a:rPr>
              <a:t>Otros volúmenes (en los indicadores de notas del transcriptor)</a:t>
            </a:r>
            <a:endParaRPr lang="es-PE" sz="10665" dirty="0"/>
          </a:p>
          <a:p>
            <a:pPr lvl="1"/>
            <a:r>
              <a:rPr lang="es-PE" sz="10665" dirty="0">
                <a:sym typeface="+mn-ea"/>
              </a:rPr>
              <a:t>Identificadores en célula 1, después de línea en blanco; formato de lista anidada</a:t>
            </a:r>
            <a:r>
              <a:rPr lang="es-PE" sz="10665" dirty="0"/>
              <a:t> (2.10.6)</a:t>
            </a:r>
            <a:endParaRPr lang="es-PE" sz="3600" dirty="0"/>
          </a:p>
          <a:p>
            <a:pPr lvl="1"/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Configurar Índice </a:t>
            </a:r>
            <a:r>
              <a:rPr lang="en-US" sz="2800" i="1" dirty="0"/>
              <a:t>(</a:t>
            </a:r>
            <a:r>
              <a:rPr lang="es-PE" sz="2800" i="1" dirty="0"/>
              <a:t>continuación</a:t>
            </a:r>
            <a:r>
              <a:rPr lang="en-US" sz="28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PE" dirty="0"/>
              <a:t>Configuración de Braille 2000 para el Índice</a:t>
            </a:r>
          </a:p>
          <a:p>
            <a:r>
              <a:rPr lang="es-PE" dirty="0"/>
              <a:t>Números de página (2.10.7), Braille 2000: agrega puntos guía entre el texto ingresado y el número de página; mantiene distancia de 6 células entre el texto y el margen; mantiene la línea 25 en blanco. </a:t>
            </a:r>
          </a:p>
          <a:p>
            <a:r>
              <a:rPr lang="es-PE" dirty="0"/>
              <a:t>Es importante revisar</a:t>
            </a:r>
          </a:p>
          <a:p>
            <a:r>
              <a:rPr lang="es-PE" dirty="0" smtClean="0"/>
              <a:t>Barras laterales </a:t>
            </a:r>
            <a:r>
              <a:rPr lang="es-PE" dirty="0"/>
              <a:t>(</a:t>
            </a:r>
            <a:r>
              <a:rPr lang="es-PE" dirty="0" err="1" smtClean="0"/>
              <a:t>sidebars</a:t>
            </a:r>
            <a:r>
              <a:rPr lang="es-PE" dirty="0" smtClean="0"/>
              <a:t>) </a:t>
            </a:r>
            <a:r>
              <a:rPr lang="es-PE" dirty="0"/>
              <a:t>y otros materiales que se muestran en el Índice (</a:t>
            </a:r>
            <a:r>
              <a:rPr lang="es-PE" i="1" dirty="0" err="1"/>
              <a:t>Formats</a:t>
            </a:r>
            <a:r>
              <a:rPr lang="es-PE" i="1" dirty="0"/>
              <a:t> </a:t>
            </a:r>
            <a:r>
              <a:rPr lang="es-PE" dirty="0"/>
              <a:t>2.10.2i; 2.10.7b): mantener el margen derecho de seis células; haga esto manualmente en Braille 2000</a:t>
            </a:r>
          </a:p>
          <a:p>
            <a:r>
              <a:rPr lang="es-PE" dirty="0"/>
              <a:t>Mantener los atributos de fuente y uso de mayúsculas en el Índice (</a:t>
            </a:r>
            <a:r>
              <a:rPr lang="es-PE" i="1" dirty="0" err="1"/>
              <a:t>Formats</a:t>
            </a:r>
            <a:r>
              <a:rPr lang="es-PE" i="1" dirty="0"/>
              <a:t> </a:t>
            </a:r>
            <a:r>
              <a:rPr lang="es-PE" dirty="0"/>
              <a:t>2.10.8)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715"/>
          </a:xfrm>
        </p:spPr>
        <p:txBody>
          <a:bodyPr/>
          <a:lstStyle/>
          <a:p>
            <a:pPr algn="ctr"/>
            <a:r>
              <a:rPr lang="es-PE" dirty="0"/>
              <a:t>Configurar Índice </a:t>
            </a:r>
            <a:r>
              <a:rPr lang="en-US" sz="2800" i="1" dirty="0"/>
              <a:t>(</a:t>
            </a:r>
            <a:r>
              <a:rPr lang="es-PE" sz="2800" i="1" dirty="0"/>
              <a:t>continuación</a:t>
            </a:r>
            <a:r>
              <a:rPr lang="en-US" sz="28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905" y="1374775"/>
            <a:ext cx="10515600" cy="4173220"/>
          </a:xfrm>
        </p:spPr>
        <p:txBody>
          <a:bodyPr>
            <a:normAutofit fontScale="25000" lnSpcReduction="20000"/>
          </a:bodyPr>
          <a:lstStyle/>
          <a:p>
            <a:r>
              <a:rPr lang="es-PE" sz="11200" dirty="0"/>
              <a:t>Pre-edición</a:t>
            </a:r>
          </a:p>
          <a:p>
            <a:pPr lvl="1"/>
            <a:r>
              <a:rPr lang="es-PE" sz="11200" dirty="0">
                <a:sym typeface="+mn-ea"/>
              </a:rPr>
              <a:t>Espaciado de números</a:t>
            </a:r>
          </a:p>
          <a:p>
            <a:pPr lvl="1"/>
            <a:r>
              <a:rPr lang="es-PE" sz="11200" dirty="0">
                <a:sym typeface="+mn-ea"/>
              </a:rPr>
              <a:t>Verificar los números cuando un número de lección precede a otro número.</a:t>
            </a:r>
            <a:endParaRPr lang="es-PE" sz="11200" dirty="0"/>
          </a:p>
          <a:p>
            <a:r>
              <a:rPr lang="es-PE" sz="11200" dirty="0"/>
              <a:t>Resaltar la parte que será convertida.</a:t>
            </a:r>
          </a:p>
          <a:p>
            <a:r>
              <a:rPr lang="es-PE" sz="11200" dirty="0">
                <a:sym typeface="+mn-ea"/>
              </a:rPr>
              <a:t>Haga (Alt D) 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Númer</a:t>
            </a:r>
            <a:r>
              <a:rPr lang="es-PE" sz="1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o de línea (</a:t>
            </a:r>
            <a:r>
              <a:rPr lang="es-PE" sz="11200" dirty="0">
                <a:sym typeface="+mn-ea"/>
              </a:rPr>
              <a:t>Line </a:t>
            </a:r>
            <a:r>
              <a:rPr lang="es-PE" sz="11200" dirty="0" err="1">
                <a:sym typeface="+mn-ea"/>
              </a:rPr>
              <a:t>number</a:t>
            </a:r>
            <a:r>
              <a:rPr lang="es-PE" sz="11200" dirty="0">
                <a:sym typeface="+mn-ea"/>
              </a:rPr>
              <a:t>) (L)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Seleccionar </a:t>
            </a:r>
            <a:r>
              <a:rPr lang="es-PE" sz="1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on puntos guía (</a:t>
            </a:r>
            <a:r>
              <a:rPr lang="es-PE" sz="112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Select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PE" sz="112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With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guide </a:t>
            </a:r>
            <a:r>
              <a:rPr lang="es-PE" sz="112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dots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)   Auto-índice (</a:t>
            </a:r>
            <a:r>
              <a:rPr lang="es-PE" sz="11200" dirty="0" err="1">
                <a:sym typeface="+mn-ea"/>
              </a:rPr>
              <a:t>Auto-contents</a:t>
            </a:r>
            <a:r>
              <a:rPr lang="es-PE" sz="11200" dirty="0">
                <a:sym typeface="+mn-ea"/>
              </a:rPr>
              <a:t>) (C) 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Seleccionar opciones </a:t>
            </a:r>
            <a:r>
              <a:rPr lang="es-PE" sz="11200" dirty="0">
                <a:sym typeface="+mn-ea"/>
              </a:rPr>
              <a:t>(</a:t>
            </a:r>
            <a:r>
              <a:rPr lang="es-PE" sz="11200" dirty="0" err="1">
                <a:sym typeface="+mn-ea"/>
              </a:rPr>
              <a:t>select</a:t>
            </a:r>
            <a:r>
              <a:rPr lang="es-PE" sz="11200" dirty="0">
                <a:sym typeface="+mn-ea"/>
              </a:rPr>
              <a:t> </a:t>
            </a:r>
            <a:r>
              <a:rPr lang="es-PE" sz="11200" dirty="0" err="1">
                <a:sym typeface="+mn-ea"/>
              </a:rPr>
              <a:t>options</a:t>
            </a:r>
            <a:r>
              <a:rPr lang="es-PE" sz="11200" dirty="0">
                <a:sym typeface="+mn-ea"/>
              </a:rPr>
              <a:t>) </a:t>
            </a:r>
            <a:r>
              <a:rPr lang="es-PE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PE" sz="11200" dirty="0">
                <a:sym typeface="+mn-ea"/>
              </a:rPr>
              <a:t>OK/</a:t>
            </a:r>
            <a:r>
              <a:rPr lang="es-PE" sz="11200" dirty="0" err="1">
                <a:sym typeface="+mn-ea"/>
              </a:rPr>
              <a:t>Enter</a:t>
            </a:r>
            <a:endParaRPr lang="es-PE" sz="11200" dirty="0">
              <a:sym typeface="+mn-ea"/>
            </a:endParaRPr>
          </a:p>
          <a:p>
            <a:r>
              <a:rPr lang="es-PE" sz="11200" dirty="0">
                <a:sym typeface="+mn-ea"/>
              </a:rPr>
              <a:t>Revisar atentamente el texto en braille. La conversión es un gran ahorrador de tiempo, pero no identifica perfectamente cada división del texto impreso.</a:t>
            </a:r>
          </a:p>
          <a:p>
            <a:r>
              <a:rPr lang="es-PE" sz="11200" dirty="0">
                <a:sym typeface="+mn-ea"/>
              </a:rPr>
              <a:t>Demostración </a:t>
            </a:r>
            <a:endParaRPr lang="es-PE" sz="11200" dirty="0"/>
          </a:p>
          <a:p>
            <a:endParaRPr lang="es-PE" sz="9600" dirty="0"/>
          </a:p>
          <a:p>
            <a:endParaRPr lang="es-PE" dirty="0"/>
          </a:p>
          <a:p>
            <a:pPr lvl="1"/>
            <a:endParaRPr lang="es-P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Utilizar el Índice para dividir volúmenes</a:t>
            </a:r>
            <a:endParaRPr lang="es-PE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sz="2800" dirty="0">
                <a:sym typeface="+mn-ea"/>
              </a:rPr>
              <a:t>División de volúmenes </a:t>
            </a:r>
            <a:endParaRPr lang="es-PE" sz="2800" dirty="0"/>
          </a:p>
          <a:p>
            <a:pPr lvl="1"/>
            <a:r>
              <a:rPr lang="es-PE" sz="2800" dirty="0">
                <a:sym typeface="+mn-ea"/>
              </a:rPr>
              <a:t>Dividir los volúmenes entre capítulos o secciones.</a:t>
            </a:r>
          </a:p>
          <a:p>
            <a:pPr lvl="1"/>
            <a:r>
              <a:rPr lang="es-PE" sz="2800" dirty="0">
                <a:sym typeface="+mn-ea"/>
              </a:rPr>
              <a:t>Utilizar el Índice para ayudar a decidir dónde terminar el volumen.</a:t>
            </a:r>
            <a:endParaRPr lang="es-PE" sz="2800" dirty="0"/>
          </a:p>
          <a:p>
            <a:pPr lvl="1"/>
            <a:r>
              <a:rPr lang="es-PE" sz="2800" dirty="0">
                <a:sym typeface="+mn-ea"/>
              </a:rPr>
              <a:t>En la página de título, utilizar números de continuación donde corresponda.</a:t>
            </a:r>
          </a:p>
          <a:p>
            <a:pPr lvl="2"/>
            <a:r>
              <a:rPr lang="es-PE" sz="2800" dirty="0">
                <a:sym typeface="+mn-ea"/>
              </a:rPr>
              <a:t>Texto impreso - donde el diseño impreso empieza una sección nueva </a:t>
            </a:r>
            <a:r>
              <a:rPr lang="es-PE" sz="2800" dirty="0" smtClean="0">
                <a:sym typeface="+mn-ea"/>
              </a:rPr>
              <a:t>en </a:t>
            </a:r>
            <a:r>
              <a:rPr lang="es-PE" sz="2800" dirty="0">
                <a:sym typeface="+mn-ea"/>
              </a:rPr>
              <a:t>la misma página para impresión </a:t>
            </a:r>
            <a:r>
              <a:rPr lang="es-PE" sz="2800" dirty="0" smtClean="0">
                <a:sym typeface="+mn-ea"/>
              </a:rPr>
              <a:t>que la </a:t>
            </a:r>
            <a:r>
              <a:rPr lang="es-PE" sz="2800" dirty="0">
                <a:sym typeface="+mn-ea"/>
              </a:rPr>
              <a:t>sección anterior</a:t>
            </a:r>
          </a:p>
          <a:p>
            <a:pPr lvl="2"/>
            <a:r>
              <a:rPr lang="es-PE" sz="2800" dirty="0"/>
              <a:t>Para la continuación de una página impresa dentro del índice</a:t>
            </a:r>
          </a:p>
          <a:p>
            <a:r>
              <a:rPr lang="es-PE" sz="2800" dirty="0">
                <a:sym typeface="+mn-ea"/>
              </a:rPr>
              <a:t>Demostración </a:t>
            </a:r>
            <a:endParaRPr lang="es-PE" sz="2800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s-PE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Tipos de letra</a:t>
            </a:r>
            <a:br>
              <a:rPr lang="es-PE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s-PE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Ajustar tipos de letra</a:t>
            </a:r>
            <a:endParaRPr lang="es-P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PE" dirty="0"/>
              <a:t>Los tipos de letra en NIMAS reflejan el diseño impreso, y se podrían tener que editar para alinearse con los requisitos de </a:t>
            </a:r>
            <a:r>
              <a:rPr lang="es-PE" i="1" dirty="0" err="1"/>
              <a:t>Formats</a:t>
            </a:r>
            <a:r>
              <a:rPr lang="es-PE" i="1" dirty="0"/>
              <a:t>.</a:t>
            </a:r>
            <a:endParaRPr lang="es-PE" dirty="0"/>
          </a:p>
          <a:p>
            <a:r>
              <a:rPr lang="es-PE" dirty="0"/>
              <a:t>La conversión de </a:t>
            </a:r>
            <a:r>
              <a:rPr lang="es-PE" dirty="0" err="1"/>
              <a:t>BrailleBlaster</a:t>
            </a:r>
            <a:r>
              <a:rPr lang="es-PE" dirty="0"/>
              <a:t> permite realizar algunas conversiones iniciales en todo el archivo:</a:t>
            </a:r>
            <a:r>
              <a:rPr lang="en-US" dirty="0"/>
              <a:t>	</a:t>
            </a:r>
            <a:endParaRPr lang="en-US" sz="2800" dirty="0"/>
          </a:p>
          <a:p>
            <a:pPr lvl="1"/>
            <a:r>
              <a:rPr lang="es-PE" sz="2800" dirty="0" smtClean="0">
                <a:sym typeface="+mn-ea"/>
              </a:rPr>
              <a:t>Eliminar todo énfasis de encabezados</a:t>
            </a:r>
            <a:r>
              <a:rPr lang="en-US" sz="2800" dirty="0" smtClean="0">
                <a:sym typeface="+mn-ea"/>
              </a:rPr>
              <a:t> (“Remove </a:t>
            </a:r>
            <a:r>
              <a:rPr lang="en-US" sz="2800" dirty="0">
                <a:sym typeface="+mn-ea"/>
              </a:rPr>
              <a:t>All Emphasis from Headings</a:t>
            </a:r>
            <a:r>
              <a:rPr lang="en-US" sz="2800" dirty="0" smtClean="0">
                <a:sym typeface="+mn-ea"/>
              </a:rPr>
              <a:t>”)</a:t>
            </a:r>
            <a:endParaRPr lang="en-US" sz="2800" dirty="0"/>
          </a:p>
          <a:p>
            <a:pPr lvl="1"/>
            <a:r>
              <a:rPr lang="es-PE" sz="2800" dirty="0">
                <a:sym typeface="+mn-ea"/>
              </a:rPr>
              <a:t>Eliminar </a:t>
            </a:r>
            <a:r>
              <a:rPr lang="es-PE" sz="2800" dirty="0" smtClean="0">
                <a:sym typeface="+mn-ea"/>
              </a:rPr>
              <a:t>énfasis </a:t>
            </a:r>
            <a:r>
              <a:rPr lang="es-PE" sz="2800" dirty="0">
                <a:sym typeface="+mn-ea"/>
              </a:rPr>
              <a:t>de </a:t>
            </a:r>
            <a:r>
              <a:rPr lang="es-PE" sz="2800" dirty="0" smtClean="0">
                <a:sym typeface="+mn-ea"/>
              </a:rPr>
              <a:t>prefijos de lista (</a:t>
            </a:r>
            <a:r>
              <a:rPr lang="en-US" sz="2800" dirty="0" smtClean="0">
                <a:sym typeface="+mn-ea"/>
              </a:rPr>
              <a:t>“Remove </a:t>
            </a:r>
            <a:r>
              <a:rPr lang="en-US" sz="2800" dirty="0">
                <a:sym typeface="+mn-ea"/>
              </a:rPr>
              <a:t>Emphasis from List Prefixes</a:t>
            </a:r>
            <a:r>
              <a:rPr lang="en-US" sz="2800" dirty="0" smtClean="0">
                <a:sym typeface="+mn-ea"/>
              </a:rPr>
              <a:t>”)</a:t>
            </a:r>
            <a:endParaRPr lang="en-US" sz="2800" dirty="0">
              <a:sym typeface="+mn-ea"/>
            </a:endParaRPr>
          </a:p>
          <a:p>
            <a:pPr lvl="1"/>
            <a:r>
              <a:rPr lang="es-PE" sz="2800" dirty="0">
                <a:sym typeface="+mn-ea"/>
              </a:rPr>
              <a:t>Eliminar </a:t>
            </a:r>
            <a:r>
              <a:rPr lang="es-PE" sz="2800" dirty="0" smtClean="0">
                <a:sym typeface="+mn-ea"/>
              </a:rPr>
              <a:t>énfasis </a:t>
            </a:r>
            <a:r>
              <a:rPr lang="es-PE" sz="2800" dirty="0">
                <a:sym typeface="+mn-ea"/>
              </a:rPr>
              <a:t>de </a:t>
            </a:r>
            <a:r>
              <a:rPr lang="es-PE" sz="2800" dirty="0" smtClean="0">
                <a:sym typeface="+mn-ea"/>
              </a:rPr>
              <a:t>elementos </a:t>
            </a:r>
            <a:r>
              <a:rPr lang="es-PE" sz="2800" smtClean="0">
                <a:sym typeface="+mn-ea"/>
              </a:rPr>
              <a:t>de referencia alfabética </a:t>
            </a:r>
            <a:r>
              <a:rPr lang="es-PE" sz="2800" dirty="0" smtClean="0">
                <a:sym typeface="+mn-ea"/>
              </a:rPr>
              <a:t>(</a:t>
            </a:r>
            <a:r>
              <a:rPr lang="en-US" sz="2800" dirty="0" smtClean="0">
                <a:sym typeface="+mn-ea"/>
              </a:rPr>
              <a:t>“Remove </a:t>
            </a:r>
            <a:r>
              <a:rPr lang="en-US" sz="2800" dirty="0">
                <a:sym typeface="+mn-ea"/>
              </a:rPr>
              <a:t>emphasis from Alphabetic Reference Entry Words</a:t>
            </a:r>
            <a:r>
              <a:rPr lang="en-US" sz="2800" dirty="0" smtClean="0">
                <a:sym typeface="+mn-ea"/>
              </a:rPr>
              <a:t>”)</a:t>
            </a:r>
            <a:endParaRPr lang="en-US" sz="2800" dirty="0"/>
          </a:p>
          <a:p>
            <a:r>
              <a:rPr lang="es-PE" dirty="0"/>
              <a:t>Se demostró el Día 1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Ajustar tipos de letra </a:t>
            </a:r>
            <a:r>
              <a:rPr lang="en-US" i="1" dirty="0"/>
              <a:t>(</a:t>
            </a:r>
            <a:r>
              <a:rPr lang="es-PE" i="1" dirty="0"/>
              <a:t>continuación</a:t>
            </a:r>
            <a:r>
              <a:rPr lang="en-US" i="1" dirty="0"/>
              <a:t>)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dirty="0"/>
              <a:t>Configuración de Braille 2000 para ajustar los tipos de letra</a:t>
            </a:r>
          </a:p>
          <a:p>
            <a:r>
              <a:rPr lang="es-PE" sz="2800" dirty="0">
                <a:sym typeface="+mn-ea"/>
              </a:rPr>
              <a:t>Edición dentro del archivo</a:t>
            </a:r>
            <a:endParaRPr lang="es-PE" sz="2800" dirty="0"/>
          </a:p>
          <a:p>
            <a:pPr lvl="1"/>
            <a:r>
              <a:rPr lang="es-PE" sz="2800" dirty="0">
                <a:sym typeface="+mn-ea"/>
              </a:rPr>
              <a:t>Utilizar las funciones de Búsqueda (</a:t>
            </a:r>
            <a:r>
              <a:rPr lang="es-PE" sz="2800" dirty="0" err="1">
                <a:sym typeface="+mn-ea"/>
              </a:rPr>
              <a:t>Search</a:t>
            </a:r>
            <a:r>
              <a:rPr lang="es-PE" sz="2800" dirty="0">
                <a:sym typeface="+mn-ea"/>
              </a:rPr>
              <a:t>) y Edición (</a:t>
            </a:r>
            <a:r>
              <a:rPr lang="es-PE" sz="2800" dirty="0" err="1">
                <a:sym typeface="+mn-ea"/>
              </a:rPr>
              <a:t>Edit</a:t>
            </a:r>
            <a:r>
              <a:rPr lang="es-PE" sz="2800" dirty="0">
                <a:sym typeface="+mn-ea"/>
              </a:rPr>
              <a:t>) en Braille 2000</a:t>
            </a:r>
            <a:endParaRPr lang="es-PE" sz="2800" dirty="0"/>
          </a:p>
          <a:p>
            <a:pPr lvl="1"/>
            <a:r>
              <a:rPr lang="es-PE" sz="2800" dirty="0">
                <a:sym typeface="+mn-ea"/>
              </a:rPr>
              <a:t>Resaltar las partes del texto</a:t>
            </a:r>
            <a:endParaRPr lang="es-PE" sz="2800" dirty="0"/>
          </a:p>
          <a:p>
            <a:pPr lvl="1"/>
            <a:r>
              <a:rPr lang="es-PE" sz="2800" dirty="0">
                <a:sym typeface="+mn-ea"/>
              </a:rPr>
              <a:t>Seleccionar/editar a medida que avanza</a:t>
            </a:r>
            <a:endParaRPr lang="es-PE" sz="2800" dirty="0"/>
          </a:p>
          <a:p>
            <a:r>
              <a:rPr lang="es-PE" dirty="0"/>
              <a:t>Ajustar (</a:t>
            </a:r>
            <a:r>
              <a:rPr lang="es-PE" dirty="0" err="1"/>
              <a:t>Adjust</a:t>
            </a:r>
            <a:r>
              <a:rPr lang="es-PE" dirty="0"/>
              <a:t>) (</a:t>
            </a:r>
            <a:r>
              <a:rPr lang="es-PE" dirty="0" err="1"/>
              <a:t>Alt</a:t>
            </a:r>
            <a:r>
              <a:rPr lang="es-PE" dirty="0"/>
              <a:t> A)</a:t>
            </a:r>
            <a:r>
              <a:rPr lang="es-PE" dirty="0">
                <a:sym typeface="Wingdings" panose="05000000000000000000" pitchFamily="2" charset="2"/>
              </a:rPr>
              <a:t>  Énfasis (</a:t>
            </a:r>
            <a:r>
              <a:rPr lang="es-PE" dirty="0" err="1">
                <a:sym typeface="Wingdings" panose="05000000000000000000" pitchFamily="2" charset="2"/>
              </a:rPr>
              <a:t>Emphasis</a:t>
            </a:r>
            <a:r>
              <a:rPr lang="es-PE" dirty="0">
                <a:sym typeface="Wingdings" panose="05000000000000000000" pitchFamily="2" charset="2"/>
              </a:rPr>
              <a:t>) (E)  Seleccionar del cuadro de diálogo de opciones   Seleccionar de Aplicar a (</a:t>
            </a:r>
            <a:r>
              <a:rPr lang="es-PE" dirty="0" err="1">
                <a:sym typeface="Wingdings" panose="05000000000000000000" pitchFamily="2" charset="2"/>
              </a:rPr>
              <a:t>Apply</a:t>
            </a:r>
            <a:r>
              <a:rPr lang="es-PE" dirty="0">
                <a:sym typeface="Wingdings" panose="05000000000000000000" pitchFamily="2" charset="2"/>
              </a:rPr>
              <a:t> </a:t>
            </a:r>
            <a:r>
              <a:rPr lang="es-PE" dirty="0" err="1">
                <a:sym typeface="Wingdings" panose="05000000000000000000" pitchFamily="2" charset="2"/>
              </a:rPr>
              <a:t>To</a:t>
            </a:r>
            <a:r>
              <a:rPr lang="es-PE" dirty="0">
                <a:sym typeface="Wingdings" panose="05000000000000000000" pitchFamily="2" charset="2"/>
              </a:rPr>
              <a:t>)</a:t>
            </a:r>
          </a:p>
          <a:p>
            <a:r>
              <a:rPr lang="es-PE" dirty="0"/>
              <a:t>Demostración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s-PE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Portada y cubierta de libro</a:t>
            </a:r>
            <a:br>
              <a:rPr lang="es-PE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Formats 2.8)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Portada y cubierta de libro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PE" sz="2300" dirty="0"/>
              <a:t>2.8.1 Incluya la información de la portada o contraportada de un libro únicamente en el primer volumen de la edición de braille.</a:t>
            </a:r>
          </a:p>
          <a:p>
            <a:pPr lvl="1"/>
            <a:r>
              <a:rPr lang="es-PE" sz="2300" dirty="0"/>
              <a:t>a.  El material de la portada/cubierta se inserta como el primer material delantero (</a:t>
            </a:r>
            <a:r>
              <a:rPr lang="es-PE" sz="2300" dirty="0" err="1"/>
              <a:t>front</a:t>
            </a:r>
            <a:r>
              <a:rPr lang="es-PE" sz="2300" dirty="0"/>
              <a:t> </a:t>
            </a:r>
            <a:r>
              <a:rPr lang="es-PE" sz="2300" dirty="0" err="1"/>
              <a:t>matter</a:t>
            </a:r>
            <a:r>
              <a:rPr lang="es-PE" sz="2300" dirty="0"/>
              <a:t>) página p1, y no se utiliza ningún número de página para impresión (</a:t>
            </a:r>
            <a:r>
              <a:rPr lang="es-PE" sz="2300" dirty="0" err="1"/>
              <a:t>print</a:t>
            </a:r>
            <a:r>
              <a:rPr lang="es-PE" sz="2300" dirty="0"/>
              <a:t> page </a:t>
            </a:r>
            <a:r>
              <a:rPr lang="es-PE" sz="2300" dirty="0" err="1"/>
              <a:t>number</a:t>
            </a:r>
            <a:r>
              <a:rPr lang="es-PE" sz="2300" dirty="0"/>
              <a:t>). Inserte una nota del transcriptor para explicar este formato. </a:t>
            </a:r>
          </a:p>
          <a:p>
            <a:pPr lvl="2"/>
            <a:r>
              <a:rPr lang="es-PE" sz="2300" dirty="0"/>
              <a:t>(Nota del transcriptor): El siguiente material es de la contraportada del libro.</a:t>
            </a:r>
          </a:p>
          <a:p>
            <a:pPr lvl="1"/>
            <a:r>
              <a:rPr lang="es-PE" sz="2300" dirty="0"/>
              <a:t>b.  Incluya información de la cubierta o la contraportada que no está incluida dentro del texto, por ej., una lista de las obras del autor, la biografía del autor, etc.</a:t>
            </a:r>
          </a:p>
          <a:p>
            <a:pPr lvl="1"/>
            <a:r>
              <a:rPr lang="es-PE" sz="2300" dirty="0"/>
              <a:t>c.  No incluya material publicitario, reseñas de otros autores, etc.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Portada y cubierta de libro </a:t>
            </a:r>
            <a:r>
              <a:rPr lang="en-US" sz="2800" i="1" dirty="0"/>
              <a:t>(</a:t>
            </a:r>
            <a:r>
              <a:rPr lang="es-PE" sz="2800" i="1" dirty="0"/>
              <a:t>continuación</a:t>
            </a:r>
            <a:r>
              <a:rPr lang="en-US" sz="28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>
                <a:sym typeface="+mn-ea"/>
              </a:rPr>
              <a:t>Utilice la búsqueda de Braille 2000 para ubicar el texto de la portada del libro en la traducción del archivo NIMAS. Este podría o no estar incluido en un archivo NIMAS en particular.</a:t>
            </a:r>
            <a:endParaRPr lang="es-PE" dirty="0"/>
          </a:p>
          <a:p>
            <a:r>
              <a:rPr lang="es-PE" dirty="0">
                <a:sym typeface="+mn-ea"/>
              </a:rPr>
              <a:t>Transfiera la información a la página p1 del braille únicamente en el primer volumen.</a:t>
            </a:r>
          </a:p>
          <a:p>
            <a:r>
              <a:rPr lang="es-PE" dirty="0">
                <a:sym typeface="+mn-ea"/>
              </a:rPr>
              <a:t>Demostración </a:t>
            </a:r>
            <a:endParaRPr lang="es-PE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4195"/>
            <a:ext cx="9144000" cy="2387600"/>
          </a:xfrm>
        </p:spPr>
        <p:txBody>
          <a:bodyPr/>
          <a:lstStyle/>
          <a:p>
            <a:r>
              <a:rPr lang="en-US" dirty="0"/>
              <a:t>¿</a:t>
            </a:r>
            <a:r>
              <a:rPr lang="es-PE" dirty="0"/>
              <a:t>Preguntas</a:t>
            </a:r>
            <a:r>
              <a:rPr lang="en-US" dirty="0"/>
              <a:t>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Academy">
      <a:dk1>
        <a:srgbClr val="1F1C1E"/>
      </a:dk1>
      <a:lt1>
        <a:srgbClr val="FFFFFF"/>
      </a:lt1>
      <a:dk2>
        <a:srgbClr val="1F1C1E"/>
      </a:dk2>
      <a:lt2>
        <a:srgbClr val="FFFFFF"/>
      </a:lt2>
      <a:accent1>
        <a:srgbClr val="49ACBB"/>
      </a:accent1>
      <a:accent2>
        <a:srgbClr val="F8A535"/>
      </a:accent2>
      <a:accent3>
        <a:srgbClr val="E10C5A"/>
      </a:accent3>
      <a:accent4>
        <a:srgbClr val="49ACBB"/>
      </a:accent4>
      <a:accent5>
        <a:srgbClr val="F8A535"/>
      </a:accent5>
      <a:accent6>
        <a:srgbClr val="E10C5A"/>
      </a:accent6>
      <a:hlink>
        <a:srgbClr val="49ACBB"/>
      </a:hlink>
      <a:folHlink>
        <a:srgbClr val="743F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1286</Words>
  <Application>Microsoft Office PowerPoint</Application>
  <PresentationFormat>Personalizado</PresentationFormat>
  <Paragraphs>121</Paragraphs>
  <Slides>17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Office Theme</vt:lpstr>
      <vt:lpstr>Capacitación de transcriptores de APH  Uso de archivos NIMAS y Braille 2000</vt:lpstr>
      <vt:lpstr>Descripción general del Día 3</vt:lpstr>
      <vt:lpstr>Paginación</vt:lpstr>
      <vt:lpstr>Configurar paginación en Braille 2000</vt:lpstr>
      <vt:lpstr>Configurar paginación (continuación)</vt:lpstr>
      <vt:lpstr>Índice (Formats 2.10)</vt:lpstr>
      <vt:lpstr>Configurar Índice</vt:lpstr>
      <vt:lpstr>Configurar Índice (continuación)</vt:lpstr>
      <vt:lpstr>Configurar Índice (continuación)</vt:lpstr>
      <vt:lpstr>Utilizar el Índice para dividir volúmenes</vt:lpstr>
      <vt:lpstr>Tipos de letra </vt:lpstr>
      <vt:lpstr>Ajustar tipos de letra</vt:lpstr>
      <vt:lpstr>Ajustar tipos de letra (continuación)</vt:lpstr>
      <vt:lpstr>Portada y cubierta de libro  (Formats 2.8)</vt:lpstr>
      <vt:lpstr>Portada y cubierta de libro</vt:lpstr>
      <vt:lpstr>Portada y cubierta de libro (continuación)</vt:lpstr>
      <vt:lpstr>¿Preguntas?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D. Jones</dc:creator>
  <cp:lastModifiedBy>Cristina</cp:lastModifiedBy>
  <cp:revision>318</cp:revision>
  <dcterms:created xsi:type="dcterms:W3CDTF">2022-02-08T18:54:00Z</dcterms:created>
  <dcterms:modified xsi:type="dcterms:W3CDTF">2022-09-20T12:50:58Z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F60DA7B00EC94402B78A705C17802E79</vt:lpwstr>
  </property>
  <property fmtid="{D5CDD505-2E9C-101B-9397-08002B2CF9AE}" pid="3" name="KSOProductBuildVer">
    <vt:lpwstr>1033-11.2.0.11130</vt:lpwstr>
  </property>
</Properties>
</file>