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85" r:id="rId2"/>
    <p:sldId id="270" r:id="rId3"/>
    <p:sldId id="291" r:id="rId4"/>
    <p:sldId id="301" r:id="rId5"/>
    <p:sldId id="302" r:id="rId6"/>
    <p:sldId id="297" r:id="rId7"/>
    <p:sldId id="303" r:id="rId8"/>
    <p:sldId id="304" r:id="rId9"/>
    <p:sldId id="296" r:id="rId10"/>
    <p:sldId id="305" r:id="rId11"/>
    <p:sldId id="306" r:id="rId12"/>
    <p:sldId id="307" r:id="rId13"/>
    <p:sldId id="298" r:id="rId14"/>
    <p:sldId id="292" r:id="rId15"/>
    <p:sldId id="299" r:id="rId16"/>
    <p:sldId id="300" r:id="rId17"/>
    <p:sldId id="289"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ha Pancorvo" initials="BP" lastIdx="11" clrIdx="0">
    <p:extLst>
      <p:ext uri="{19B8F6BF-5375-455C-9EA6-DF929625EA0E}">
        <p15:presenceInfo xmlns:p15="http://schemas.microsoft.com/office/powerpoint/2012/main" xmlns="" userId="1e3a0a8699a60a84" providerId="Windows Live"/>
      </p:ext>
    </p:extLst>
  </p:cmAuthor>
  <p:cmAuthor id="2" name="Cristina" initials="C"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3185" autoAdjust="0"/>
    <p:restoredTop sz="91815" autoAdjust="0"/>
  </p:normalViewPr>
  <p:slideViewPr>
    <p:cSldViewPr snapToGrid="0" snapToObjects="1">
      <p:cViewPr>
        <p:scale>
          <a:sx n="70" d="100"/>
          <a:sy n="70" d="100"/>
        </p:scale>
        <p:origin x="-1272"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D89E7-3632-4912-9800-5F862EE2C4E5}" type="datetimeFigureOut">
              <a:rPr lang="en-US" smtClean="0"/>
              <a:t>9/12/2022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85873-6867-442C-A38D-0EB10348D816}" type="slidenum">
              <a:rPr lang="en-US" smtClean="0"/>
              <a:t>‹Nº›</a:t>
            </a:fld>
            <a:endParaRPr lang="en-US"/>
          </a:p>
        </p:txBody>
      </p:sp>
    </p:spTree>
    <p:extLst>
      <p:ext uri="{BB962C8B-B14F-4D97-AF65-F5344CB8AC3E}">
        <p14:creationId xmlns:p14="http://schemas.microsoft.com/office/powerpoint/2010/main" val="886459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I’m including these quotes from the Formats code book, because this is probably one of the biggest need I see for transcriber discretion when using a NIMAS file.</a:t>
            </a:r>
          </a:p>
          <a:p>
            <a:endParaRPr lang="en-US"/>
          </a:p>
          <a:p>
            <a:r>
              <a:rPr lang="en-US"/>
              <a:t>NIMAS translations have done wonders for braille transcription, but they’re only following print design. The transcriber needs to look at that--from the perspective of a braille reader--and adjust accordingly.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Re: Braille 2000 full file conversion...</a:t>
            </a:r>
          </a:p>
          <a:p>
            <a:r>
              <a:rPr lang="en-US"/>
              <a:t>I, personally, find it easier and quicker to use keyboard commands to edit and/or adjust headings as I go.</a:t>
            </a:r>
          </a:p>
          <a:p>
            <a:endParaRPr lang="en-US"/>
          </a:p>
          <a:p>
            <a:r>
              <a:rPr lang="en-US"/>
              <a:t>Everyone’s brain works a little differently, so people will most likely have different preferences. I’m sharing here what has worked for me, but others may have different preferences.</a:t>
            </a:r>
          </a:p>
          <a:p>
            <a:endParaRPr lang="en-US"/>
          </a:p>
          <a:p>
            <a:r>
              <a:rPr lang="en-US"/>
              <a:t>Setting up keyboard commands in Braille 2000.</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Demo: Blue shading in Braille 2000.  “Edit within table OR Edit as plain text.”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Speaker Notes:</a:t>
            </a:r>
          </a:p>
          <a:p>
            <a:r>
              <a:rPr lang="en-US" dirty="0"/>
              <a:t>Use Inspire Chemistry Updated NIMAS file, STUDENT RESOURCES: Index--AND finished file--note that NIMAS translation follows print formatting; </a:t>
            </a:r>
            <a:r>
              <a:rPr lang="en-US" i="1" dirty="0"/>
              <a:t>Formats (Section 21) </a:t>
            </a:r>
            <a:r>
              <a:rPr lang="en-US" dirty="0"/>
              <a:t>calls for nesting.</a:t>
            </a:r>
          </a:p>
          <a:p>
            <a:r>
              <a:rPr lang="en-US" dirty="0"/>
              <a:t>NOTE: Braille 2000 may insert a numeric symbol and grade one terminator after a page number, when the number is followed by a word; this terminator is not needed, as the space following the page number ends grade one mode. Edit individually, or highlight text and change to a simple colon. (See Inspire Chemistry index entries.)</a:t>
            </a:r>
          </a:p>
          <a:p>
            <a:r>
              <a:rPr lang="en-US" dirty="0"/>
              <a:t>Show whole-section conversion.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Show samples in </a:t>
            </a:r>
            <a:r>
              <a:rPr lang="en-US" i="1"/>
              <a:t>Formats </a:t>
            </a:r>
            <a:r>
              <a:rPr lang="en-US"/>
              <a:t>section 21.3.2</a:t>
            </a:r>
          </a:p>
          <a:p>
            <a:endParaRPr lang="en-US"/>
          </a:p>
          <a:p>
            <a:r>
              <a:rPr lang="en-US"/>
              <a:t>I’ve done these in foreign language and other glossaries. I recommend proofreading your file carefully BEFORE adding guide words...to avoid having to change them afterwards.</a:t>
            </a:r>
          </a:p>
          <a:p>
            <a:endParaRPr lang="en-US"/>
          </a:p>
          <a:p>
            <a:r>
              <a:rPr lang="en-US"/>
              <a:t>If anyone has any ideas or suggestions on this, please share in the chat.</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92E3268-EE89-8E49-B4B4-ED1BE122A280}" type="datetimeFigureOut">
              <a:rPr lang="en-US" smtClean="0"/>
              <a:t>9/12/2022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pic>
        <p:nvPicPr>
          <p:cNvPr id="8" name="Picture 7"/>
          <p:cNvPicPr>
            <a:picLocks noChangeAspect="1"/>
          </p:cNvPicPr>
          <p:nvPr userDrawn="1"/>
        </p:nvPicPr>
        <p:blipFill>
          <a:blip r:embed="rId2"/>
          <a:srcRect/>
          <a:stretch>
            <a:fillRect/>
          </a:stretch>
        </p:blipFill>
        <p:spPr>
          <a:xfrm>
            <a:off x="-663356" y="-853348"/>
            <a:ext cx="3274961" cy="3356836"/>
          </a:xfrm>
          <a:prstGeom prst="rect">
            <a:avLst/>
          </a:prstGeom>
        </p:spPr>
      </p:pic>
      <p:pic>
        <p:nvPicPr>
          <p:cNvPr id="10" name="Picture 9"/>
          <p:cNvPicPr>
            <a:picLocks noChangeAspect="1"/>
          </p:cNvPicPr>
          <p:nvPr userDrawn="1"/>
        </p:nvPicPr>
        <p:blipFill>
          <a:blip r:embed="rId3"/>
          <a:srcRect/>
          <a:stretch>
            <a:fillRect/>
          </a:stretch>
        </p:blipFill>
        <p:spPr>
          <a:xfrm>
            <a:off x="10091774" y="0"/>
            <a:ext cx="1886110" cy="1030288"/>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72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734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0" name="Picture 9"/>
          <p:cNvPicPr>
            <a:picLocks noChangeAspect="1"/>
          </p:cNvPicPr>
          <p:nvPr userDrawn="1"/>
        </p:nvPicPr>
        <p:blipFill>
          <a:blip r:embed="rId3"/>
          <a:stretch>
            <a:fillRect/>
          </a:stretch>
        </p:blipFill>
        <p:spPr>
          <a:xfrm>
            <a:off x="128604" y="5228523"/>
            <a:ext cx="1597526" cy="162947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2" name="Picture 11"/>
          <p:cNvPicPr>
            <a:picLocks noChangeAspect="1"/>
          </p:cNvPicPr>
          <p:nvPr userDrawn="1"/>
        </p:nvPicPr>
        <p:blipFill>
          <a:blip r:embed="rId3"/>
          <a:stretch>
            <a:fillRect/>
          </a:stretch>
        </p:blipFill>
        <p:spPr>
          <a:xfrm>
            <a:off x="128604" y="5228523"/>
            <a:ext cx="1597526" cy="1629477"/>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1792288"/>
            <a:ext cx="3385836" cy="37558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8707" y="581239"/>
            <a:ext cx="439947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6301946"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5857103"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6096000"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148707"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6096000" y="987425"/>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2E3268-EE89-8E49-B4B4-ED1BE122A280}" type="datetimeFigureOut">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47205-E8A6-9045-BF92-87CE2B06BC63}"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E3268-EE89-8E49-B4B4-ED1BE122A280}" type="datetimeFigureOut">
              <a:rPr lang="en-US" smtClean="0"/>
              <a:t>9/12/2022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47205-E8A6-9045-BF92-87CE2B06BC63}"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noAutofit/>
          </a:bodyPr>
          <a:lstStyle/>
          <a:p>
            <a:pPr marL="0" marR="0">
              <a:spcBef>
                <a:spcPts val="0"/>
              </a:spcBef>
              <a:spcAft>
                <a:spcPts val="0"/>
              </a:spcAft>
            </a:pPr>
            <a:r>
              <a:rPr lang="es-PE" dirty="0">
                <a:latin typeface="Calibri" panose="020F0502020204030204" pitchFamily="34" charset="0"/>
                <a:ea typeface="SimSun" panose="02010600030101010101" pitchFamily="2" charset="-122"/>
                <a:cs typeface="Times New Roman" panose="02020603050405020304" pitchFamily="18" charset="0"/>
              </a:rPr>
              <a:t>Capacitación de transcriptores de </a:t>
            </a:r>
            <a:r>
              <a:rPr lang="en-US" dirty="0">
                <a:latin typeface="Calibri" panose="020F0502020204030204" pitchFamily="34" charset="0"/>
                <a:ea typeface="SimSun" panose="02010600030101010101" pitchFamily="2" charset="-122"/>
                <a:cs typeface="Times New Roman" panose="02020603050405020304" pitchFamily="18" charset="0"/>
              </a:rPr>
              <a:t>APH </a:t>
            </a:r>
            <a:r>
              <a:rPr lang="es-PE" dirty="0">
                <a:latin typeface="Calibri" panose="020F0502020204030204" pitchFamily="34" charset="0"/>
                <a:ea typeface="SimSun" panose="02010600030101010101" pitchFamily="2" charset="-122"/>
                <a:cs typeface="Times New Roman" panose="02020603050405020304" pitchFamily="18" charset="0"/>
              </a:rPr>
              <a:t/>
            </a:r>
            <a:br>
              <a:rPr lang="es-PE" dirty="0">
                <a:latin typeface="Calibri" panose="020F0502020204030204" pitchFamily="34" charset="0"/>
                <a:ea typeface="SimSun" panose="02010600030101010101" pitchFamily="2" charset="-122"/>
                <a:cs typeface="Times New Roman" panose="02020603050405020304" pitchFamily="18" charset="0"/>
              </a:rPr>
            </a:br>
            <a:r>
              <a:rPr lang="es-PE" dirty="0">
                <a:latin typeface="Calibri" panose="020F0502020204030204" pitchFamily="34" charset="0"/>
                <a:ea typeface="SimSun" panose="02010600030101010101" pitchFamily="2" charset="-122"/>
                <a:cs typeface="Times New Roman" panose="02020603050405020304" pitchFamily="18" charset="0"/>
              </a:rPr>
              <a:t>Uso de archivos NIMAS y Braille 2000</a:t>
            </a:r>
            <a:endParaRPr lang="en-US" dirty="0"/>
          </a:p>
        </p:txBody>
      </p:sp>
      <p:pic>
        <p:nvPicPr>
          <p:cNvPr id="5" name="Picture 4" descr="Braille 2000 logo"/>
          <p:cNvPicPr>
            <a:picLocks noChangeAspect="1"/>
          </p:cNvPicPr>
          <p:nvPr/>
        </p:nvPicPr>
        <p:blipFill>
          <a:blip r:embed="rId2"/>
          <a:stretch>
            <a:fillRect/>
          </a:stretch>
        </p:blipFill>
        <p:spPr>
          <a:xfrm>
            <a:off x="5486400" y="5039519"/>
            <a:ext cx="1219200" cy="1219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Descripción general del Día</a:t>
            </a:r>
            <a:r>
              <a:rPr lang="en-US" dirty="0"/>
              <a:t> 4</a:t>
            </a:r>
          </a:p>
        </p:txBody>
      </p:sp>
      <p:sp>
        <p:nvSpPr>
          <p:cNvPr id="3" name="Content Placeholder 2"/>
          <p:cNvSpPr>
            <a:spLocks noGrp="1"/>
          </p:cNvSpPr>
          <p:nvPr>
            <p:ph idx="1"/>
          </p:nvPr>
        </p:nvSpPr>
        <p:spPr/>
        <p:txBody>
          <a:bodyPr>
            <a:normAutofit/>
          </a:bodyPr>
          <a:lstStyle/>
          <a:p>
            <a:r>
              <a:rPr lang="es-PE" sz="3600" dirty="0"/>
              <a:t>Explorar las funciones de edición y formateo de Braille 2000:</a:t>
            </a:r>
          </a:p>
          <a:p>
            <a:pPr lvl="1"/>
            <a:r>
              <a:rPr lang="es-PE" sz="3600" dirty="0"/>
              <a:t>Encabezados</a:t>
            </a:r>
          </a:p>
          <a:p>
            <a:pPr lvl="1"/>
            <a:r>
              <a:rPr lang="es-PE" sz="3600" dirty="0"/>
              <a:t>Tablas</a:t>
            </a:r>
          </a:p>
          <a:p>
            <a:pPr lvl="1"/>
            <a:r>
              <a:rPr lang="es-PE" sz="3600" dirty="0"/>
              <a:t>Listas</a:t>
            </a:r>
          </a:p>
          <a:p>
            <a:pPr lvl="1"/>
            <a:r>
              <a:rPr lang="es-PE" sz="3600" dirty="0"/>
              <a:t>Referencias alfabéticas (Glosario, </a:t>
            </a:r>
            <a:r>
              <a:rPr lang="es-PE" sz="3600" dirty="0" smtClean="0"/>
              <a:t>Índice alfabético)</a:t>
            </a:r>
            <a:endParaRPr lang="es-PE" sz="3600" dirty="0"/>
          </a:p>
          <a:p>
            <a:endParaRPr lang="es-PE" sz="3600" dirty="0"/>
          </a:p>
          <a:p>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Encabezados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4 de Formats)</a:t>
            </a: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18"/>
            <a:ext cx="10515600" cy="1197861"/>
          </a:xfrm>
        </p:spPr>
        <p:txBody>
          <a:bodyPr/>
          <a:lstStyle/>
          <a:p>
            <a:pPr algn="ctr"/>
            <a:r>
              <a:rPr lang="es-PE" dirty="0"/>
              <a:t>Encabezados</a:t>
            </a:r>
            <a:r>
              <a:rPr lang="en-US" dirty="0"/>
              <a:t> (Headings)</a:t>
            </a:r>
          </a:p>
        </p:txBody>
      </p:sp>
      <p:sp>
        <p:nvSpPr>
          <p:cNvPr id="3" name="Content Placeholder 2"/>
          <p:cNvSpPr>
            <a:spLocks noGrp="1"/>
          </p:cNvSpPr>
          <p:nvPr>
            <p:ph idx="1"/>
          </p:nvPr>
        </p:nvSpPr>
        <p:spPr>
          <a:xfrm>
            <a:off x="838200" y="978195"/>
            <a:ext cx="10515600" cy="4474297"/>
          </a:xfrm>
        </p:spPr>
        <p:txBody>
          <a:bodyPr>
            <a:normAutofit fontScale="90000" lnSpcReduction="20000"/>
          </a:bodyPr>
          <a:lstStyle/>
          <a:p>
            <a:r>
              <a:rPr lang="es-PE" i="1" dirty="0" err="1"/>
              <a:t>Formats</a:t>
            </a:r>
            <a:r>
              <a:rPr lang="es-PE" i="1" dirty="0"/>
              <a:t> 4.1.1: </a:t>
            </a:r>
            <a:r>
              <a:rPr lang="es-PE" dirty="0"/>
              <a:t>Los libros impresos usan diversos métodos para distinguir los encabezados: diversas fuentes y tamaños de fuente, colores, ubicación en la página, etc. Así como los encabezados impresos proporcionan una estructura jerárquica de niveles, se debe intentar lograr el mismo tipo de estructura en braille. Esto se hace luego de examinar cuidadosamente los encabezados en el índice </a:t>
            </a:r>
            <a:r>
              <a:rPr lang="es-PE" dirty="0" smtClean="0"/>
              <a:t>de contenido y </a:t>
            </a:r>
            <a:r>
              <a:rPr lang="es-PE" dirty="0"/>
              <a:t>el texto principal. Es importante mantener la uniformidad </a:t>
            </a:r>
            <a:r>
              <a:rPr lang="es-PE" dirty="0" smtClean="0"/>
              <a:t>en los </a:t>
            </a:r>
            <a:r>
              <a:rPr lang="es-PE" dirty="0"/>
              <a:t>encabezados impresos similares a lo largo de todo el proceso </a:t>
            </a:r>
            <a:r>
              <a:rPr lang="es-PE" dirty="0" smtClean="0"/>
              <a:t>de transcripción</a:t>
            </a:r>
            <a:r>
              <a:rPr lang="es-PE" dirty="0"/>
              <a:t>. </a:t>
            </a:r>
          </a:p>
          <a:p>
            <a:r>
              <a:rPr lang="es-PE" i="1" dirty="0" err="1"/>
              <a:t>Formats</a:t>
            </a:r>
            <a:r>
              <a:rPr lang="es-PE" i="1" dirty="0"/>
              <a:t> 4.1.2: </a:t>
            </a:r>
            <a:r>
              <a:rPr lang="es-PE" dirty="0"/>
              <a:t>Los encabezados son una de las formas más importantes en que un lector obtiene información sobre el formato impreso del material que se presenta en la página en braille. Los encabezados indican jerarquía, y haciendo un escaneo rápido con el dedo, uno puede desplazarse rápidamente a las secciones correspondientes...(lea más en </a:t>
            </a:r>
            <a:r>
              <a:rPr lang="es-PE" i="1" dirty="0" err="1"/>
              <a:t>Formats</a:t>
            </a:r>
            <a:r>
              <a:rPr lang="es-PE" dirty="0"/>
              <a:t>).</a:t>
            </a:r>
          </a:p>
          <a:p>
            <a:r>
              <a:rPr lang="es-PE" dirty="0">
                <a:sym typeface="+mn-ea"/>
              </a:rPr>
              <a:t>NIMAS sigue el diseño impreso. El transcriptor toma la decisión final.</a:t>
            </a:r>
            <a:endParaRPr lang="es-PE"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Encabezados </a:t>
            </a:r>
            <a:r>
              <a:rPr lang="en-US" sz="2800" i="1" dirty="0"/>
              <a:t>(</a:t>
            </a:r>
            <a:r>
              <a:rPr lang="es-PE" sz="2800" i="1" dirty="0"/>
              <a:t>continuación</a:t>
            </a:r>
            <a:r>
              <a:rPr lang="en-US" sz="2800" i="1" dirty="0"/>
              <a:t>)</a:t>
            </a:r>
          </a:p>
        </p:txBody>
      </p:sp>
      <p:sp>
        <p:nvSpPr>
          <p:cNvPr id="3" name="Content Placeholder 2"/>
          <p:cNvSpPr>
            <a:spLocks noGrp="1"/>
          </p:cNvSpPr>
          <p:nvPr>
            <p:ph idx="1"/>
          </p:nvPr>
        </p:nvSpPr>
        <p:spPr/>
        <p:txBody>
          <a:bodyPr>
            <a:normAutofit fontScale="85000" lnSpcReduction="20000"/>
          </a:bodyPr>
          <a:lstStyle/>
          <a:p>
            <a:r>
              <a:rPr lang="es-PE" dirty="0"/>
              <a:t>Jerarquía de encabezados </a:t>
            </a:r>
            <a:r>
              <a:rPr lang="es-PE" i="1" dirty="0"/>
              <a:t>(</a:t>
            </a:r>
            <a:r>
              <a:rPr lang="es-PE" i="1" dirty="0" err="1"/>
              <a:t>Formats</a:t>
            </a:r>
            <a:r>
              <a:rPr lang="es-PE" i="1" dirty="0"/>
              <a:t> 4.2)</a:t>
            </a:r>
            <a:endParaRPr lang="es-PE" dirty="0"/>
          </a:p>
          <a:p>
            <a:pPr lvl="1"/>
            <a:r>
              <a:rPr lang="es-PE" sz="2800" dirty="0"/>
              <a:t>Centrado, célula 5, célula 7</a:t>
            </a:r>
          </a:p>
          <a:p>
            <a:pPr lvl="1"/>
            <a:r>
              <a:rPr lang="es-PE" sz="2800" dirty="0"/>
              <a:t>Compare la configuración de encabezados de NIMAS con las decisiones del transcriptor.</a:t>
            </a:r>
          </a:p>
          <a:p>
            <a:pPr lvl="1"/>
            <a:r>
              <a:rPr lang="es-PE" sz="2800" dirty="0"/>
              <a:t>En Braille 2000 es posible configurar conversiones del archivo entero para los encabezados generados por NIMAS. (Proceso complejo; contactar a Bob </a:t>
            </a:r>
            <a:r>
              <a:rPr lang="es-PE" sz="2800" dirty="0" err="1"/>
              <a:t>Stepp</a:t>
            </a:r>
            <a:r>
              <a:rPr lang="es-PE" sz="2800" dirty="0"/>
              <a:t> si está interesado/a).</a:t>
            </a:r>
          </a:p>
          <a:p>
            <a:pPr lvl="1"/>
            <a:r>
              <a:rPr lang="es-PE" sz="2800" dirty="0"/>
              <a:t>Configurar los comandos de teclado en Braille 2000 bajo Estilos (</a:t>
            </a:r>
            <a:r>
              <a:rPr lang="es-PE" sz="2800" dirty="0" err="1"/>
              <a:t>Styles</a:t>
            </a:r>
            <a:r>
              <a:rPr lang="es-PE" sz="2800" dirty="0"/>
              <a:t>).</a:t>
            </a:r>
          </a:p>
          <a:p>
            <a:r>
              <a:rPr lang="es-PE" dirty="0"/>
              <a:t>El transcriptor tendrá que ajustar el archivo conforme a </a:t>
            </a:r>
            <a:r>
              <a:rPr lang="es-PE" i="1" dirty="0" err="1"/>
              <a:t>Formats</a:t>
            </a:r>
            <a:r>
              <a:rPr lang="es-PE" i="1" dirty="0"/>
              <a:t> 4 </a:t>
            </a:r>
            <a:r>
              <a:rPr lang="es-PE" dirty="0"/>
              <a:t>para las disposiciones generales (líneas en blanco, material en cuadros, encabezados posteriores, etc.). </a:t>
            </a:r>
          </a:p>
          <a:p>
            <a:r>
              <a:rPr lang="es-PE" dirty="0"/>
              <a:t>Demostración</a:t>
            </a:r>
          </a:p>
          <a:p>
            <a:pPr marL="0"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Listas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i="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8 de </a:t>
            </a:r>
            <a:r>
              <a:rPr lang="en-US" b="1" i="1" dirty="0">
                <a:solidFill>
                  <a:schemeClr val="tx1"/>
                </a:solidFill>
                <a:effectLst>
                  <a:outerShdw blurRad="38100" dist="19050" dir="2700000" algn="tl" rotWithShape="0">
                    <a:schemeClr val="dk1">
                      <a:alpha val="40000"/>
                    </a:schemeClr>
                  </a:outerShdw>
                </a:effectLst>
              </a:rPr>
              <a:t>Formats)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62355"/>
          </a:xfrm>
        </p:spPr>
        <p:txBody>
          <a:bodyPr/>
          <a:lstStyle/>
          <a:p>
            <a:pPr algn="ctr"/>
            <a:r>
              <a:rPr lang="es-PE" dirty="0"/>
              <a:t>Listas</a:t>
            </a:r>
          </a:p>
        </p:txBody>
      </p:sp>
      <p:sp>
        <p:nvSpPr>
          <p:cNvPr id="3" name="Content Placeholder 2"/>
          <p:cNvSpPr>
            <a:spLocks noGrp="1"/>
          </p:cNvSpPr>
          <p:nvPr>
            <p:ph idx="1"/>
          </p:nvPr>
        </p:nvSpPr>
        <p:spPr>
          <a:xfrm>
            <a:off x="838200" y="1062355"/>
            <a:ext cx="10515600" cy="4700492"/>
          </a:xfrm>
        </p:spPr>
        <p:txBody>
          <a:bodyPr>
            <a:noAutofit/>
          </a:bodyPr>
          <a:lstStyle/>
          <a:p>
            <a:r>
              <a:rPr lang="es-PE" i="1" dirty="0" err="1"/>
              <a:t>Formats</a:t>
            </a:r>
            <a:r>
              <a:rPr lang="es-PE" i="1" dirty="0"/>
              <a:t> 8.1.1:</a:t>
            </a:r>
            <a:r>
              <a:rPr lang="es-PE" dirty="0"/>
              <a:t> Las listas pueden ser una serie de palabras, frases u oraciones. Una lista puede venir precedida de un encabezado.</a:t>
            </a:r>
          </a:p>
          <a:p>
            <a:r>
              <a:rPr lang="es-PE" dirty="0"/>
              <a:t>Tipos de listas: </a:t>
            </a:r>
          </a:p>
          <a:p>
            <a:pPr lvl="1"/>
            <a:r>
              <a:rPr lang="es-PE" sz="2800" dirty="0"/>
              <a:t>Listas simples (integrada, vertical, columnas) </a:t>
            </a:r>
          </a:p>
          <a:p>
            <a:pPr lvl="1"/>
            <a:r>
              <a:rPr lang="es-PE" sz="2800" dirty="0"/>
              <a:t>Listas anidadas</a:t>
            </a:r>
          </a:p>
          <a:p>
            <a:pPr lvl="1"/>
            <a:r>
              <a:rPr lang="es-PE" sz="2800" dirty="0"/>
              <a:t>Listas con viñetas</a:t>
            </a:r>
          </a:p>
          <a:p>
            <a:pPr lvl="1"/>
            <a:r>
              <a:rPr lang="es-PE" sz="2800" dirty="0"/>
              <a:t>Esquemas</a:t>
            </a:r>
          </a:p>
          <a:p>
            <a:pPr lvl="1"/>
            <a:r>
              <a:rPr lang="es-PE" sz="2800" dirty="0"/>
              <a:t>Listas anotadas </a:t>
            </a:r>
          </a:p>
          <a:p>
            <a:r>
              <a:rPr lang="es-PE" dirty="0"/>
              <a:t>Ver explicaciones y ejemplos en </a:t>
            </a:r>
            <a:r>
              <a:rPr lang="es-PE" i="1" dirty="0" err="1"/>
              <a:t>Formats</a:t>
            </a:r>
            <a:r>
              <a:rPr lang="es-PE" i="1" dirty="0"/>
              <a:t> 8</a:t>
            </a:r>
            <a:endParaRPr lang="es-P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1730"/>
            <a:ext cx="10515600" cy="1325563"/>
          </a:xfrm>
        </p:spPr>
        <p:txBody>
          <a:bodyPr/>
          <a:lstStyle/>
          <a:p>
            <a:pPr algn="ctr"/>
            <a:r>
              <a:rPr lang="es-PE" dirty="0"/>
              <a:t>Listas </a:t>
            </a:r>
            <a:r>
              <a:rPr lang="en-US" sz="2800" i="1" dirty="0"/>
              <a:t>(</a:t>
            </a:r>
            <a:r>
              <a:rPr lang="es-PE" sz="2800" i="1" dirty="0"/>
              <a:t>continuación</a:t>
            </a:r>
            <a:r>
              <a:rPr lang="en-US" sz="2800" i="1" dirty="0"/>
              <a:t>)</a:t>
            </a:r>
          </a:p>
        </p:txBody>
      </p:sp>
      <p:sp>
        <p:nvSpPr>
          <p:cNvPr id="3" name="Content Placeholder 2"/>
          <p:cNvSpPr>
            <a:spLocks noGrp="1"/>
          </p:cNvSpPr>
          <p:nvPr>
            <p:ph idx="1"/>
          </p:nvPr>
        </p:nvSpPr>
        <p:spPr>
          <a:xfrm>
            <a:off x="838200" y="1350446"/>
            <a:ext cx="10515600" cy="4040261"/>
          </a:xfrm>
        </p:spPr>
        <p:txBody>
          <a:bodyPr>
            <a:normAutofit fontScale="85000" lnSpcReduction="20000"/>
          </a:bodyPr>
          <a:lstStyle/>
          <a:p>
            <a:r>
              <a:rPr lang="es-PE" dirty="0"/>
              <a:t>La conversión de NIMAS convierte las listas como en la impresión.</a:t>
            </a:r>
          </a:p>
          <a:p>
            <a:r>
              <a:rPr lang="es-PE" dirty="0"/>
              <a:t>Hay cierta necesidad de edición por el transcriptor:</a:t>
            </a:r>
          </a:p>
          <a:p>
            <a:pPr lvl="1"/>
            <a:r>
              <a:rPr lang="es-PE" sz="2800" dirty="0"/>
              <a:t>Los prefijos de listas </a:t>
            </a:r>
            <a:r>
              <a:rPr lang="es-PE" sz="2800" dirty="0" smtClean="0"/>
              <a:t>podrían </a:t>
            </a:r>
            <a:r>
              <a:rPr lang="es-PE" sz="2800" dirty="0"/>
              <a:t>estar en negrita, basado en el diseño de impresión.</a:t>
            </a:r>
          </a:p>
          <a:p>
            <a:pPr lvl="1"/>
            <a:r>
              <a:rPr lang="es-PE" sz="2800" dirty="0"/>
              <a:t>Las viñetas no siempre se convierten en el archivo NIMAS y se podrían tener que agregar en braille.</a:t>
            </a:r>
          </a:p>
          <a:p>
            <a:pPr lvl="1"/>
            <a:r>
              <a:rPr lang="es-PE" sz="2800" dirty="0"/>
              <a:t>Los identificadores numéricos o alfabéticos no siempre se convierten en el archivo NIMAS y se podrían tener que agregar (por ej., números de ejercicios).</a:t>
            </a:r>
          </a:p>
          <a:p>
            <a:pPr lvl="1"/>
            <a:r>
              <a:rPr lang="es-PE" sz="2800" dirty="0"/>
              <a:t>Nota: Si el diseño de impresión muestra una lista en columnas, el transcriptor podría tener que mover los elementos, o simplemente agregarlos directamente.</a:t>
            </a:r>
          </a:p>
          <a:p>
            <a:r>
              <a:rPr lang="es-PE" dirty="0"/>
              <a:t>Demostración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PE" b="1" dirty="0">
                <a:solidFill>
                  <a:schemeClr val="tx1"/>
                </a:solidFill>
                <a:effectLst>
                  <a:outerShdw blurRad="38100" dist="19050" dir="2700000" algn="tl" rotWithShape="0">
                    <a:schemeClr val="dk1">
                      <a:alpha val="40000"/>
                    </a:schemeClr>
                  </a:outerShdw>
                </a:effectLst>
              </a:rPr>
              <a:t>Tablas</a:t>
            </a:r>
            <a:r>
              <a:rPr lang="en-US" b="1" dirty="0">
                <a:solidFill>
                  <a:schemeClr val="tx1"/>
                </a:solidFill>
                <a:effectLst>
                  <a:outerShdw blurRad="38100" dist="19050" dir="2700000" algn="tl" rotWithShape="0">
                    <a:schemeClr val="dk1">
                      <a:alpha val="40000"/>
                    </a:schemeClr>
                  </a:outerShdw>
                </a:effectLst>
              </a:rPr>
              <a:t/>
            </a:r>
            <a:br>
              <a:rPr lang="en-US" b="1" dirty="0">
                <a:solidFill>
                  <a:schemeClr val="tx1"/>
                </a:solidFill>
                <a:effectLst>
                  <a:outerShdw blurRad="38100" dist="19050" dir="2700000" algn="tl" rotWithShape="0">
                    <a:schemeClr val="dk1">
                      <a:alpha val="40000"/>
                    </a:schemeClr>
                  </a:outerShdw>
                </a:effectLst>
              </a:rPr>
            </a:br>
            <a:r>
              <a:rPr lang="en-US" b="1" i="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11 de </a:t>
            </a:r>
            <a:r>
              <a:rPr lang="en-US" b="1" i="1" dirty="0">
                <a:solidFill>
                  <a:schemeClr val="tx1"/>
                </a:solidFill>
                <a:effectLst>
                  <a:outerShdw blurRad="38100" dist="19050" dir="2700000" algn="tl" rotWithShape="0">
                    <a:schemeClr val="dk1">
                      <a:alpha val="40000"/>
                    </a:schemeClr>
                  </a:outerShdw>
                </a:effectLst>
              </a:rPr>
              <a:t>Formats)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45845"/>
          </a:xfrm>
        </p:spPr>
        <p:txBody>
          <a:bodyPr/>
          <a:lstStyle/>
          <a:p>
            <a:pPr algn="ctr"/>
            <a:r>
              <a:rPr lang="es-PE" dirty="0"/>
              <a:t>Tablas</a:t>
            </a:r>
          </a:p>
        </p:txBody>
      </p:sp>
      <p:sp>
        <p:nvSpPr>
          <p:cNvPr id="3" name="Content Placeholder 2"/>
          <p:cNvSpPr>
            <a:spLocks noGrp="1"/>
          </p:cNvSpPr>
          <p:nvPr>
            <p:ph idx="1"/>
          </p:nvPr>
        </p:nvSpPr>
        <p:spPr>
          <a:xfrm>
            <a:off x="1482777" y="889340"/>
            <a:ext cx="10515600" cy="4137660"/>
          </a:xfrm>
        </p:spPr>
        <p:txBody>
          <a:bodyPr>
            <a:noAutofit/>
          </a:bodyPr>
          <a:lstStyle/>
          <a:p>
            <a:r>
              <a:rPr lang="es-PE" sz="2600" i="1" dirty="0" err="1"/>
              <a:t>Formats</a:t>
            </a:r>
            <a:r>
              <a:rPr lang="es-PE" sz="2600" i="1" dirty="0"/>
              <a:t> 11.1.1: </a:t>
            </a:r>
            <a:r>
              <a:rPr lang="es-PE" sz="2600" dirty="0"/>
              <a:t>Una tabla es una disposición ordenada de datos, especialmente una en la que los datos se ordenan en columnas y filas en forma esencialmente rectangular. </a:t>
            </a:r>
          </a:p>
          <a:p>
            <a:r>
              <a:rPr lang="es-PE" sz="2600" i="1" dirty="0" err="1">
                <a:sym typeface="+mn-ea"/>
              </a:rPr>
              <a:t>Formats</a:t>
            </a:r>
            <a:r>
              <a:rPr lang="es-PE" sz="2600" i="1" dirty="0">
                <a:sym typeface="+mn-ea"/>
              </a:rPr>
              <a:t> 11.1.1 (cont.): </a:t>
            </a:r>
            <a:r>
              <a:rPr lang="es-PE" sz="2600" dirty="0">
                <a:sym typeface="+mn-ea"/>
              </a:rPr>
              <a:t>Las tablas se transcriben como aparecen en la impresión si fuera posible, y se usan métodos alternativos si eso no fuera posible.</a:t>
            </a:r>
            <a:r>
              <a:rPr lang="es-PE" sz="2600" dirty="0"/>
              <a:t> </a:t>
            </a:r>
            <a:r>
              <a:rPr lang="es-PE" sz="2600" b="1" dirty="0"/>
              <a:t>La claridad para el lector, el uso al que está destinado y la información contenida en una tabla se toman en cuenta al seleccionar un formato alternativo de tabla.</a:t>
            </a:r>
          </a:p>
          <a:p>
            <a:r>
              <a:rPr lang="es-PE" sz="2600" dirty="0"/>
              <a:t>Los archivos NIMAS incluyen el formateo de tabla que aparece en el libro impreso. Sin embargo, el transcriptor de braille podría tener que adaptar este formateo o proporcionar otra alternativa para satisfacer mejor las necesidades de los alumnos. </a:t>
            </a:r>
          </a:p>
          <a:p>
            <a:r>
              <a:rPr lang="es-PE" sz="2600" dirty="0"/>
              <a:t>Ver las definiciones de las funciones y tipos de tablas en </a:t>
            </a:r>
            <a:r>
              <a:rPr lang="es-PE" sz="2600" i="1" dirty="0" err="1"/>
              <a:t>Formats</a:t>
            </a:r>
            <a:r>
              <a:rPr lang="es-PE" sz="2600" i="1" dirty="0"/>
              <a:t> 11</a:t>
            </a:r>
            <a:r>
              <a:rPr lang="es-PE" sz="2600" dirty="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70253"/>
            <a:ext cx="10515600" cy="1325563"/>
          </a:xfrm>
        </p:spPr>
        <p:txBody>
          <a:bodyPr/>
          <a:lstStyle/>
          <a:p>
            <a:pPr algn="ctr"/>
            <a:r>
              <a:rPr lang="es-PE" dirty="0"/>
              <a:t>Tablas </a:t>
            </a:r>
            <a:r>
              <a:rPr lang="es-PE" sz="2800" i="1" dirty="0"/>
              <a:t>(continuación)</a:t>
            </a:r>
          </a:p>
        </p:txBody>
      </p:sp>
      <p:sp>
        <p:nvSpPr>
          <p:cNvPr id="3" name="Content Placeholder 2"/>
          <p:cNvSpPr>
            <a:spLocks noGrp="1"/>
          </p:cNvSpPr>
          <p:nvPr>
            <p:ph idx="1"/>
          </p:nvPr>
        </p:nvSpPr>
        <p:spPr>
          <a:xfrm>
            <a:off x="838200" y="1537611"/>
            <a:ext cx="10515600" cy="3722559"/>
          </a:xfrm>
        </p:spPr>
        <p:txBody>
          <a:bodyPr>
            <a:normAutofit fontScale="92500" lnSpcReduction="20000"/>
          </a:bodyPr>
          <a:lstStyle/>
          <a:p>
            <a:r>
              <a:rPr lang="es-PE" dirty="0"/>
              <a:t>Debido a la gran variación en el diseño artístico de los textos impresos, cualquiera de los traductores (</a:t>
            </a:r>
            <a:r>
              <a:rPr lang="es-PE" dirty="0" err="1"/>
              <a:t>BrailleBlaster</a:t>
            </a:r>
            <a:r>
              <a:rPr lang="es-PE" dirty="0"/>
              <a:t> y Braille 2000) en ocasiones “leen” el material impreso como una tabla cuando no es una tabla. En este caso, usted podría tener que editar e introducir los elementos directamente.</a:t>
            </a:r>
          </a:p>
          <a:p>
            <a:r>
              <a:rPr lang="es-PE" dirty="0"/>
              <a:t>La conversión Braille 2000 de NIMAS muestra las tablas y listas </a:t>
            </a:r>
            <a:r>
              <a:rPr lang="es-PE" dirty="0" smtClean="0"/>
              <a:t>dentro del sombreado </a:t>
            </a:r>
            <a:r>
              <a:rPr lang="es-PE" dirty="0"/>
              <a:t>azul. Los elementos individuales dentro del sombreado no se pueden cambiar.</a:t>
            </a:r>
          </a:p>
          <a:p>
            <a:r>
              <a:rPr lang="es-PE" dirty="0"/>
              <a:t>Cómo “Editar como texto sin formato” (</a:t>
            </a:r>
            <a:r>
              <a:rPr lang="es-PE" dirty="0" err="1"/>
              <a:t>Edit</a:t>
            </a:r>
            <a:r>
              <a:rPr lang="es-PE" dirty="0"/>
              <a:t> as </a:t>
            </a:r>
            <a:r>
              <a:rPr lang="es-PE" dirty="0" err="1"/>
              <a:t>plain</a:t>
            </a:r>
            <a:r>
              <a:rPr lang="es-PE" dirty="0"/>
              <a:t> </a:t>
            </a:r>
            <a:r>
              <a:rPr lang="es-PE" dirty="0" err="1"/>
              <a:t>text</a:t>
            </a:r>
            <a:r>
              <a:rPr lang="es-PE" dirty="0"/>
              <a:t>) si necesita reformatear una tabla</a:t>
            </a:r>
          </a:p>
          <a:p>
            <a:r>
              <a:rPr lang="es-PE" dirty="0"/>
              <a:t>Demostración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Tablas (continuación)</a:t>
            </a:r>
            <a:endParaRPr lang="es-PE" sz="2800" i="1" dirty="0"/>
          </a:p>
        </p:txBody>
      </p:sp>
      <p:sp>
        <p:nvSpPr>
          <p:cNvPr id="3" name="Content Placeholder 2"/>
          <p:cNvSpPr>
            <a:spLocks noGrp="1"/>
          </p:cNvSpPr>
          <p:nvPr>
            <p:ph idx="1"/>
          </p:nvPr>
        </p:nvSpPr>
        <p:spPr/>
        <p:txBody>
          <a:bodyPr>
            <a:normAutofit/>
          </a:bodyPr>
          <a:lstStyle/>
          <a:p>
            <a:r>
              <a:rPr lang="es-PE" dirty="0"/>
              <a:t>Ejemplos de algunos formatos de tabla:</a:t>
            </a:r>
          </a:p>
          <a:p>
            <a:pPr lvl="1"/>
            <a:r>
              <a:rPr lang="es-PE" sz="2800" dirty="0">
                <a:sym typeface="+mn-ea"/>
              </a:rPr>
              <a:t>Básico (Basic)</a:t>
            </a:r>
            <a:endParaRPr lang="es-PE" sz="2800" dirty="0"/>
          </a:p>
          <a:p>
            <a:pPr lvl="1"/>
            <a:r>
              <a:rPr lang="es-PE" sz="2800" dirty="0">
                <a:sym typeface="+mn-ea"/>
              </a:rPr>
              <a:t>Encabezados de columna o fila con clave (</a:t>
            </a:r>
            <a:r>
              <a:rPr lang="es-PE" sz="2800" dirty="0" err="1">
                <a:sym typeface="+mn-ea"/>
              </a:rPr>
              <a:t>Keyed</a:t>
            </a:r>
            <a:r>
              <a:rPr lang="es-PE" sz="2800" dirty="0">
                <a:sym typeface="+mn-ea"/>
              </a:rPr>
              <a:t> </a:t>
            </a:r>
            <a:r>
              <a:rPr lang="es-PE" sz="2800" dirty="0" err="1">
                <a:sym typeface="+mn-ea"/>
              </a:rPr>
              <a:t>Column</a:t>
            </a:r>
            <a:r>
              <a:rPr lang="es-PE" sz="2800" dirty="0">
                <a:sym typeface="+mn-ea"/>
              </a:rPr>
              <a:t> </a:t>
            </a:r>
            <a:r>
              <a:rPr lang="es-PE" sz="2800" dirty="0" err="1">
                <a:sym typeface="+mn-ea"/>
              </a:rPr>
              <a:t>Headings</a:t>
            </a:r>
            <a:r>
              <a:rPr lang="es-PE" sz="2800" dirty="0">
                <a:sym typeface="+mn-ea"/>
              </a:rPr>
              <a:t> and/</a:t>
            </a:r>
            <a:r>
              <a:rPr lang="es-PE" sz="2800" dirty="0" err="1">
                <a:sym typeface="+mn-ea"/>
              </a:rPr>
              <a:t>or</a:t>
            </a:r>
            <a:r>
              <a:rPr lang="es-PE" sz="2800" dirty="0">
                <a:sym typeface="+mn-ea"/>
              </a:rPr>
              <a:t> </a:t>
            </a:r>
            <a:r>
              <a:rPr lang="es-PE" sz="2800" dirty="0" err="1">
                <a:sym typeface="+mn-ea"/>
              </a:rPr>
              <a:t>Row</a:t>
            </a:r>
            <a:r>
              <a:rPr lang="es-PE" sz="2800" dirty="0">
                <a:sym typeface="+mn-ea"/>
              </a:rPr>
              <a:t> </a:t>
            </a:r>
            <a:r>
              <a:rPr lang="es-PE" sz="2800" dirty="0" err="1">
                <a:sym typeface="+mn-ea"/>
              </a:rPr>
              <a:t>Headings</a:t>
            </a:r>
            <a:r>
              <a:rPr lang="es-PE" sz="2800" dirty="0">
                <a:sym typeface="+mn-ea"/>
              </a:rPr>
              <a:t>)</a:t>
            </a:r>
            <a:endParaRPr lang="es-PE" sz="2800" dirty="0"/>
          </a:p>
          <a:p>
            <a:pPr lvl="1"/>
            <a:r>
              <a:rPr lang="es-PE" sz="2800" dirty="0">
                <a:sym typeface="+mn-ea"/>
              </a:rPr>
              <a:t>Tablas anchas: formato de tabla con lista (Wide </a:t>
            </a:r>
            <a:r>
              <a:rPr lang="es-PE" sz="2800" dirty="0" err="1">
                <a:sym typeface="+mn-ea"/>
              </a:rPr>
              <a:t>Tables</a:t>
            </a:r>
            <a:r>
              <a:rPr lang="es-PE" sz="2800" dirty="0">
                <a:sym typeface="+mn-ea"/>
              </a:rPr>
              <a:t>: </a:t>
            </a:r>
            <a:r>
              <a:rPr lang="es-PE" sz="2800" dirty="0" err="1">
                <a:sym typeface="+mn-ea"/>
              </a:rPr>
              <a:t>Listed</a:t>
            </a:r>
            <a:r>
              <a:rPr lang="es-PE" sz="2800" dirty="0">
                <a:sym typeface="+mn-ea"/>
              </a:rPr>
              <a:t> </a:t>
            </a:r>
            <a:r>
              <a:rPr lang="es-PE" sz="2800" dirty="0" err="1">
                <a:sym typeface="+mn-ea"/>
              </a:rPr>
              <a:t>Table</a:t>
            </a:r>
            <a:r>
              <a:rPr lang="es-PE" sz="2800" dirty="0">
                <a:sym typeface="+mn-ea"/>
              </a:rPr>
              <a:t> </a:t>
            </a:r>
            <a:r>
              <a:rPr lang="es-PE" sz="2800" dirty="0" err="1">
                <a:sym typeface="+mn-ea"/>
              </a:rPr>
              <a:t>Format</a:t>
            </a:r>
            <a:r>
              <a:rPr lang="es-PE" sz="2800" dirty="0">
                <a:sym typeface="+mn-ea"/>
              </a:rPr>
              <a:t>)</a:t>
            </a:r>
            <a:endParaRPr lang="es-PE" sz="2800" dirty="0"/>
          </a:p>
          <a:p>
            <a:pPr lvl="1"/>
            <a:r>
              <a:rPr lang="es-PE" sz="2800" dirty="0">
                <a:sym typeface="+mn-ea"/>
              </a:rPr>
              <a:t>Tablas anchas: páginas opuestas (Wide </a:t>
            </a:r>
            <a:r>
              <a:rPr lang="es-PE" sz="2800" dirty="0" err="1">
                <a:sym typeface="+mn-ea"/>
              </a:rPr>
              <a:t>Tables</a:t>
            </a:r>
            <a:r>
              <a:rPr lang="es-PE" sz="2800" dirty="0">
                <a:sym typeface="+mn-ea"/>
              </a:rPr>
              <a:t>: </a:t>
            </a:r>
            <a:r>
              <a:rPr lang="es-PE" sz="2800" dirty="0" err="1">
                <a:sym typeface="+mn-ea"/>
              </a:rPr>
              <a:t>Facing</a:t>
            </a:r>
            <a:r>
              <a:rPr lang="es-PE" sz="2800" dirty="0">
                <a:sym typeface="+mn-ea"/>
              </a:rPr>
              <a:t> </a:t>
            </a:r>
            <a:r>
              <a:rPr lang="es-PE" sz="2800" dirty="0" err="1">
                <a:sym typeface="+mn-ea"/>
              </a:rPr>
              <a:t>Pages</a:t>
            </a:r>
            <a:r>
              <a:rPr lang="es-PE" sz="2800" dirty="0">
                <a:sym typeface="+mn-ea"/>
              </a:rPr>
              <a:t>)</a:t>
            </a:r>
            <a:endParaRPr lang="es-PE" sz="2800" dirty="0"/>
          </a:p>
          <a:p>
            <a:r>
              <a:rPr lang="es-PE" dirty="0"/>
              <a:t>Demostración</a:t>
            </a:r>
          </a:p>
          <a:p>
            <a:pPr lvl="1"/>
            <a:endParaRPr lang="en-US" dirty="0"/>
          </a:p>
          <a:p>
            <a:pPr marL="457200" lvl="1" indent="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s-ES" b="1" dirty="0">
                <a:solidFill>
                  <a:schemeClr val="tx1"/>
                </a:solidFill>
                <a:effectLst>
                  <a:outerShdw blurRad="38100" dist="19050" dir="2700000" algn="tl" rotWithShape="0">
                    <a:schemeClr val="dk1">
                      <a:alpha val="40000"/>
                    </a:schemeClr>
                  </a:outerShdw>
                </a:effectLst>
              </a:rPr>
              <a:t>Referencias alfabéticas</a:t>
            </a:r>
            <a:br>
              <a:rPr lang="es-ES" b="1" dirty="0">
                <a:solidFill>
                  <a:schemeClr val="tx1"/>
                </a:solidFill>
                <a:effectLst>
                  <a:outerShdw blurRad="38100" dist="19050" dir="2700000" algn="tl" rotWithShape="0">
                    <a:schemeClr val="dk1">
                      <a:alpha val="40000"/>
                    </a:schemeClr>
                  </a:outerShdw>
                </a:effectLst>
              </a:rPr>
            </a:br>
            <a:r>
              <a:rPr lang="en-US" b="1" i="1" dirty="0">
                <a:solidFill>
                  <a:schemeClr val="tx1"/>
                </a:solidFill>
                <a:effectLst>
                  <a:outerShdw blurRad="38100" dist="19050" dir="2700000" algn="tl" rotWithShape="0">
                    <a:schemeClr val="dk1">
                      <a:alpha val="40000"/>
                    </a:schemeClr>
                  </a:outerShdw>
                </a:effectLst>
              </a:rPr>
              <a:t>(</a:t>
            </a:r>
            <a:r>
              <a:rPr lang="es-PE" b="1" i="1" dirty="0">
                <a:effectLst>
                  <a:outerShdw blurRad="38100" dist="19050" dir="2700000" algn="tl" rotWithShape="0">
                    <a:schemeClr val="dk1">
                      <a:alpha val="40000"/>
                    </a:schemeClr>
                  </a:outerShdw>
                </a:effectLst>
              </a:rPr>
              <a:t>Sección</a:t>
            </a:r>
            <a:r>
              <a:rPr lang="en-US" b="1" i="1" dirty="0">
                <a:effectLst>
                  <a:outerShdw blurRad="38100" dist="19050" dir="2700000" algn="tl" rotWithShape="0">
                    <a:schemeClr val="dk1">
                      <a:alpha val="40000"/>
                    </a:schemeClr>
                  </a:outerShdw>
                </a:effectLst>
              </a:rPr>
              <a:t> 21 de </a:t>
            </a:r>
            <a:r>
              <a:rPr lang="en-US" b="1" i="1" dirty="0">
                <a:solidFill>
                  <a:schemeClr val="tx1"/>
                </a:solidFill>
                <a:effectLst>
                  <a:outerShdw blurRad="38100" dist="19050" dir="2700000" algn="tl" rotWithShape="0">
                    <a:schemeClr val="dk1">
                      <a:alpha val="40000"/>
                    </a:schemeClr>
                  </a:outerShdw>
                </a:effectLst>
              </a:rPr>
              <a:t>Formats)</a:t>
            </a:r>
            <a:endParaRPr lang="en-US" b="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244327"/>
          </a:xfrm>
        </p:spPr>
        <p:txBody>
          <a:bodyPr>
            <a:normAutofit/>
          </a:bodyPr>
          <a:lstStyle/>
          <a:p>
            <a:pPr algn="ctr"/>
            <a:r>
              <a:rPr lang="es-PE" dirty="0"/>
              <a:t>Referencias alfabéticas: </a:t>
            </a:r>
            <a:r>
              <a:rPr lang="es-PE" dirty="0" smtClean="0"/>
              <a:t>Índice alfabético</a:t>
            </a:r>
            <a:endParaRPr lang="es-PE" dirty="0"/>
          </a:p>
        </p:txBody>
      </p:sp>
      <p:sp>
        <p:nvSpPr>
          <p:cNvPr id="3" name="Content Placeholder 2"/>
          <p:cNvSpPr>
            <a:spLocks noGrp="1"/>
          </p:cNvSpPr>
          <p:nvPr>
            <p:ph idx="1"/>
          </p:nvPr>
        </p:nvSpPr>
        <p:spPr>
          <a:xfrm>
            <a:off x="637953" y="946298"/>
            <a:ext cx="10983433" cy="4603897"/>
          </a:xfrm>
        </p:spPr>
        <p:txBody>
          <a:bodyPr>
            <a:normAutofit fontScale="92500" lnSpcReduction="20000"/>
          </a:bodyPr>
          <a:lstStyle/>
          <a:p>
            <a:r>
              <a:rPr lang="es-PE" dirty="0" smtClean="0"/>
              <a:t>Índice alfabético</a:t>
            </a:r>
            <a:endParaRPr lang="es-PE" dirty="0"/>
          </a:p>
          <a:p>
            <a:pPr lvl="1"/>
            <a:r>
              <a:rPr lang="es-PE" sz="2800" dirty="0">
                <a:sym typeface="+mn-ea"/>
              </a:rPr>
              <a:t>NIMAS sigue el formateo del libro impreso; el transcriptor podría tener que editar.</a:t>
            </a:r>
          </a:p>
          <a:p>
            <a:pPr lvl="1"/>
            <a:r>
              <a:rPr lang="es-PE" sz="2800" i="1" dirty="0" err="1">
                <a:sym typeface="+mn-ea"/>
              </a:rPr>
              <a:t>Formats</a:t>
            </a:r>
            <a:r>
              <a:rPr lang="es-PE" sz="2800" i="1" dirty="0">
                <a:sym typeface="+mn-ea"/>
              </a:rPr>
              <a:t> 21.4.4</a:t>
            </a:r>
            <a:r>
              <a:rPr lang="es-PE" sz="2800" dirty="0">
                <a:sym typeface="+mn-ea"/>
              </a:rPr>
              <a:t>: Cambiar los </a:t>
            </a:r>
            <a:r>
              <a:rPr lang="es-PE" sz="2800" dirty="0" smtClean="0">
                <a:sym typeface="+mn-ea"/>
              </a:rPr>
              <a:t>subelementos </a:t>
            </a:r>
            <a:r>
              <a:rPr lang="es-PE" sz="2800" dirty="0">
                <a:sym typeface="+mn-ea"/>
              </a:rPr>
              <a:t>en forma de párrafo a una lista anidada.</a:t>
            </a:r>
            <a:endParaRPr lang="es-PE" sz="2800" dirty="0"/>
          </a:p>
          <a:p>
            <a:pPr lvl="1"/>
            <a:r>
              <a:rPr lang="es-PE" sz="2800" dirty="0">
                <a:sym typeface="+mn-ea"/>
              </a:rPr>
              <a:t>Cambiar el </a:t>
            </a:r>
            <a:r>
              <a:rPr lang="es-PE" sz="2800" dirty="0" smtClean="0">
                <a:sym typeface="+mn-ea"/>
              </a:rPr>
              <a:t>guion </a:t>
            </a:r>
            <a:r>
              <a:rPr lang="es-PE" sz="2800" dirty="0">
                <a:sym typeface="+mn-ea"/>
              </a:rPr>
              <a:t>medio (</a:t>
            </a:r>
            <a:r>
              <a:rPr lang="es-PE" sz="2800" dirty="0" err="1">
                <a:sym typeface="+mn-ea"/>
              </a:rPr>
              <a:t>dash</a:t>
            </a:r>
            <a:r>
              <a:rPr lang="es-PE" sz="2800" dirty="0">
                <a:sym typeface="+mn-ea"/>
              </a:rPr>
              <a:t>) de braille a un </a:t>
            </a:r>
            <a:r>
              <a:rPr lang="es-PE" sz="2800" dirty="0" smtClean="0">
                <a:sym typeface="+mn-ea"/>
              </a:rPr>
              <a:t>guion </a:t>
            </a:r>
            <a:r>
              <a:rPr lang="es-PE" sz="2800" dirty="0">
                <a:sym typeface="+mn-ea"/>
              </a:rPr>
              <a:t>donde fuera necesario (por ej., al unir dos números de </a:t>
            </a:r>
            <a:r>
              <a:rPr lang="es-US" sz="2800" dirty="0"/>
              <a:t>página para impresión</a:t>
            </a:r>
            <a:r>
              <a:rPr lang="es-PE" sz="2800" dirty="0">
                <a:sym typeface="+mn-ea"/>
              </a:rPr>
              <a:t>).</a:t>
            </a:r>
            <a:endParaRPr lang="es-PE" sz="2800" dirty="0"/>
          </a:p>
          <a:p>
            <a:pPr lvl="1"/>
            <a:r>
              <a:rPr lang="es-PE" sz="2800" dirty="0">
                <a:sym typeface="+mn-ea"/>
              </a:rPr>
              <a:t>Tipos de letra: Algunos números de página para impresión en el índice se muestran intencionalmente con negrita o cursiva, necesarios para referencias. Evite los ajustes de énfasis a secciones enteras. </a:t>
            </a:r>
          </a:p>
          <a:p>
            <a:pPr lvl="1"/>
            <a:r>
              <a:rPr lang="es-PE" sz="2800" dirty="0">
                <a:sym typeface="+mn-ea"/>
              </a:rPr>
              <a:t>Braille 2000 podría insertar un indicador de terminación numérica donde no lo requiere </a:t>
            </a:r>
            <a:r>
              <a:rPr lang="es-PE" sz="2800" i="1" dirty="0" err="1">
                <a:sym typeface="+mn-ea"/>
              </a:rPr>
              <a:t>Formats</a:t>
            </a:r>
            <a:r>
              <a:rPr lang="es-PE" sz="2800" i="1" dirty="0">
                <a:sym typeface="+mn-ea"/>
              </a:rPr>
              <a:t>. </a:t>
            </a:r>
            <a:r>
              <a:rPr lang="es-PE" sz="2800" dirty="0">
                <a:sym typeface="+mn-ea"/>
              </a:rPr>
              <a:t>Utilice sustitutos/omisiones de sección entera.</a:t>
            </a:r>
            <a:endParaRPr lang="es-PE" sz="2800" dirty="0"/>
          </a:p>
          <a:p>
            <a:r>
              <a:rPr lang="es-PE" dirty="0"/>
              <a:t>Demostración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5558"/>
            <a:ext cx="10515600" cy="1142609"/>
          </a:xfrm>
        </p:spPr>
        <p:txBody>
          <a:bodyPr>
            <a:normAutofit/>
          </a:bodyPr>
          <a:lstStyle/>
          <a:p>
            <a:pPr algn="ctr"/>
            <a:r>
              <a:rPr lang="es-PE" dirty="0"/>
              <a:t>Referencias alfabéticas: Glosario</a:t>
            </a:r>
            <a:endParaRPr lang="en-US" dirty="0"/>
          </a:p>
        </p:txBody>
      </p:sp>
      <p:sp>
        <p:nvSpPr>
          <p:cNvPr id="3" name="Content Placeholder 2"/>
          <p:cNvSpPr>
            <a:spLocks noGrp="1"/>
          </p:cNvSpPr>
          <p:nvPr>
            <p:ph idx="1"/>
          </p:nvPr>
        </p:nvSpPr>
        <p:spPr>
          <a:xfrm>
            <a:off x="974652" y="842386"/>
            <a:ext cx="11217348" cy="4192270"/>
          </a:xfrm>
        </p:spPr>
        <p:txBody>
          <a:bodyPr>
            <a:noAutofit/>
          </a:bodyPr>
          <a:lstStyle/>
          <a:p>
            <a:r>
              <a:rPr lang="es-PE" sz="2600" dirty="0"/>
              <a:t>Glosario </a:t>
            </a:r>
            <a:r>
              <a:rPr lang="es-PE" sz="2600" i="1" dirty="0"/>
              <a:t>(</a:t>
            </a:r>
            <a:r>
              <a:rPr lang="es-PE" sz="2600" i="1" dirty="0" err="1"/>
              <a:t>Formats</a:t>
            </a:r>
            <a:r>
              <a:rPr lang="es-PE" sz="2600" i="1" dirty="0"/>
              <a:t> 21.6 – </a:t>
            </a:r>
            <a:r>
              <a:rPr lang="es-PE" sz="2600" dirty="0"/>
              <a:t>VER EJEMPLOS</a:t>
            </a:r>
            <a:r>
              <a:rPr lang="es-PE" sz="2600" i="1" dirty="0"/>
              <a:t>)</a:t>
            </a:r>
            <a:endParaRPr lang="es-PE" sz="2600" dirty="0"/>
          </a:p>
          <a:p>
            <a:pPr lvl="1"/>
            <a:r>
              <a:rPr lang="es-PE" sz="2600" dirty="0">
                <a:sym typeface="+mn-ea"/>
              </a:rPr>
              <a:t>NIMAS y Braille 2000 siguen bien el formateo del libro impreso.</a:t>
            </a:r>
          </a:p>
          <a:p>
            <a:pPr lvl="1"/>
            <a:r>
              <a:rPr lang="es-PE" sz="2600" dirty="0">
                <a:sym typeface="+mn-ea"/>
              </a:rPr>
              <a:t>Tipos de letra: algunos libros impresos podrían poner en negrita algunas palabras del glosario. Cambiar el énfasis en braille. (Utilizar la conversión de </a:t>
            </a:r>
            <a:r>
              <a:rPr lang="es-PE" sz="2600" dirty="0" err="1">
                <a:sym typeface="+mn-ea"/>
              </a:rPr>
              <a:t>BrailleBlaster</a:t>
            </a:r>
            <a:r>
              <a:rPr lang="es-PE" sz="2600" dirty="0">
                <a:sym typeface="+mn-ea"/>
              </a:rPr>
              <a:t> hace esto directamente.)</a:t>
            </a:r>
          </a:p>
          <a:p>
            <a:pPr lvl="1"/>
            <a:r>
              <a:rPr lang="es-PE" sz="2600" i="1" dirty="0" err="1">
                <a:sym typeface="+mn-ea"/>
              </a:rPr>
              <a:t>Formats</a:t>
            </a:r>
            <a:r>
              <a:rPr lang="es-PE" sz="2600" i="1" dirty="0">
                <a:sym typeface="+mn-ea"/>
              </a:rPr>
              <a:t> 21.6d:</a:t>
            </a:r>
            <a:r>
              <a:rPr lang="es-PE" sz="2600" dirty="0">
                <a:sym typeface="+mn-ea"/>
              </a:rPr>
              <a:t> El idioma que se utiliza para organizar el glosario se debe utilizar para las palabras guía. </a:t>
            </a:r>
          </a:p>
          <a:p>
            <a:pPr lvl="1"/>
            <a:r>
              <a:rPr lang="es-PE" sz="2600" i="1" dirty="0" err="1">
                <a:sym typeface="+mn-ea"/>
              </a:rPr>
              <a:t>Formats</a:t>
            </a:r>
            <a:r>
              <a:rPr lang="es-PE" sz="2600" i="1" dirty="0">
                <a:sym typeface="+mn-ea"/>
              </a:rPr>
              <a:t> 21.6d:</a:t>
            </a:r>
            <a:r>
              <a:rPr lang="es-PE" sz="2600" dirty="0">
                <a:sym typeface="+mn-ea"/>
              </a:rPr>
              <a:t> Anotar los símbolos de idiomas extranjeros  en la Página de símbolos especiales.</a:t>
            </a:r>
          </a:p>
          <a:p>
            <a:pPr lvl="1"/>
            <a:r>
              <a:rPr lang="es-PE" sz="2600" i="1" dirty="0" err="1">
                <a:sym typeface="+mn-ea"/>
              </a:rPr>
              <a:t>Formats</a:t>
            </a:r>
            <a:r>
              <a:rPr lang="es-PE" sz="2600" i="1" dirty="0">
                <a:sym typeface="+mn-ea"/>
              </a:rPr>
              <a:t> 21.6e:</a:t>
            </a:r>
            <a:r>
              <a:rPr lang="es-PE" sz="2600" dirty="0">
                <a:sym typeface="+mn-ea"/>
              </a:rPr>
              <a:t> Las palabras del glosario en inglés y en idiomas extranjeros pueden aparecer como elementos separados en la misma página. Utilice márgenes de 1-5 para los principales elementos del glosario y márgenes 3-5 para los subelementos del glosario. </a:t>
            </a:r>
            <a:endParaRPr lang="es-PE"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7788"/>
            <a:ext cx="10515600" cy="1325563"/>
          </a:xfrm>
        </p:spPr>
        <p:txBody>
          <a:bodyPr>
            <a:normAutofit/>
          </a:bodyPr>
          <a:lstStyle/>
          <a:p>
            <a:pPr algn="ctr"/>
            <a:r>
              <a:rPr lang="es-PE" dirty="0"/>
              <a:t>Glosario </a:t>
            </a:r>
            <a:r>
              <a:rPr lang="es-PE" sz="2800" i="1" dirty="0"/>
              <a:t>(continuación)</a:t>
            </a:r>
            <a:endParaRPr lang="es-PE" i="1" dirty="0"/>
          </a:p>
        </p:txBody>
      </p:sp>
      <p:sp>
        <p:nvSpPr>
          <p:cNvPr id="3" name="Content Placeholder 2"/>
          <p:cNvSpPr>
            <a:spLocks noGrp="1"/>
          </p:cNvSpPr>
          <p:nvPr>
            <p:ph idx="1"/>
          </p:nvPr>
        </p:nvSpPr>
        <p:spPr>
          <a:xfrm>
            <a:off x="838200" y="1233488"/>
            <a:ext cx="10515600" cy="4460284"/>
          </a:xfrm>
        </p:spPr>
        <p:txBody>
          <a:bodyPr>
            <a:normAutofit fontScale="92500" lnSpcReduction="10000"/>
          </a:bodyPr>
          <a:lstStyle/>
          <a:p>
            <a:r>
              <a:rPr lang="es-PE" dirty="0"/>
              <a:t>Glosario </a:t>
            </a:r>
            <a:r>
              <a:rPr lang="es-PE" i="1" dirty="0"/>
              <a:t>(</a:t>
            </a:r>
            <a:r>
              <a:rPr lang="es-PE" i="1" dirty="0" err="1"/>
              <a:t>Formats</a:t>
            </a:r>
            <a:r>
              <a:rPr lang="es-PE" i="1" dirty="0"/>
              <a:t> 21.6 – </a:t>
            </a:r>
            <a:r>
              <a:rPr lang="es-PE" dirty="0"/>
              <a:t>VER EJEMPLOS</a:t>
            </a:r>
            <a:r>
              <a:rPr lang="es-PE" i="1" dirty="0"/>
              <a:t>)</a:t>
            </a:r>
            <a:endParaRPr lang="es-PE" dirty="0"/>
          </a:p>
          <a:p>
            <a:pPr lvl="1"/>
            <a:r>
              <a:rPr lang="es-PE" sz="2800" i="1" dirty="0" err="1">
                <a:sym typeface="+mn-ea"/>
              </a:rPr>
              <a:t>Formats</a:t>
            </a:r>
            <a:r>
              <a:rPr lang="es-PE" sz="2800" i="1" dirty="0">
                <a:sym typeface="+mn-ea"/>
              </a:rPr>
              <a:t> 21.6f:</a:t>
            </a:r>
            <a:r>
              <a:rPr lang="es-PE" sz="2800" dirty="0">
                <a:sym typeface="+mn-ea"/>
              </a:rPr>
              <a:t> Las palabras del glosario en inglés y en idiomas extranjeros pueden aparecer en páginas opuestas. Combine los elementos en una lista anidada como anteriormente, y utilice números combinados de página para impresión.</a:t>
            </a:r>
          </a:p>
          <a:p>
            <a:pPr lvl="1"/>
            <a:r>
              <a:rPr lang="es-PE" sz="2800" dirty="0">
                <a:sym typeface="+mn-ea"/>
              </a:rPr>
              <a:t>Braille 2000 ayudará a convertir una sección de un texto a otro idioma.</a:t>
            </a:r>
          </a:p>
          <a:p>
            <a:pPr lvl="1"/>
            <a:r>
              <a:rPr lang="es-PE" sz="2800" dirty="0">
                <a:sym typeface="+mn-ea"/>
              </a:rPr>
              <a:t>Glosarios con ejemplos: </a:t>
            </a:r>
          </a:p>
          <a:p>
            <a:pPr lvl="2"/>
            <a:r>
              <a:rPr lang="es-PE" sz="2800" dirty="0">
                <a:sym typeface="+mn-ea"/>
              </a:rPr>
              <a:t>Omitir las ilustraciones que no corresponden. </a:t>
            </a:r>
          </a:p>
          <a:p>
            <a:pPr lvl="2"/>
            <a:r>
              <a:rPr lang="es-PE" sz="2800" dirty="0">
                <a:sym typeface="+mn-ea"/>
              </a:rPr>
              <a:t>Mantener los diagramas en matemáticas y ciencias.</a:t>
            </a:r>
          </a:p>
          <a:p>
            <a:pPr lvl="2"/>
            <a:r>
              <a:rPr lang="es-PE" sz="2800" dirty="0">
                <a:sym typeface="+mn-ea"/>
              </a:rPr>
              <a:t>Ajustar los encabezados, palabras guía, etc. Vea </a:t>
            </a:r>
            <a:r>
              <a:rPr lang="es-PE" sz="2800" i="1" dirty="0" err="1">
                <a:sym typeface="+mn-ea"/>
              </a:rPr>
              <a:t>Formats</a:t>
            </a:r>
            <a:r>
              <a:rPr lang="es-PE" sz="2800" i="1" dirty="0">
                <a:sym typeface="+mn-ea"/>
              </a:rPr>
              <a:t> 21.6.5.</a:t>
            </a:r>
            <a:endParaRPr lang="es-PE" sz="2800" dirty="0">
              <a:sym typeface="+mn-ea"/>
            </a:endParaRPr>
          </a:p>
          <a:p>
            <a:r>
              <a:rPr lang="es-PE" dirty="0"/>
              <a:t>Demostración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PE" dirty="0"/>
              <a:t>Referencias alfabéticas: varios</a:t>
            </a:r>
            <a:r>
              <a:rPr lang="en-US" dirty="0"/>
              <a:t>	</a:t>
            </a:r>
          </a:p>
        </p:txBody>
      </p:sp>
      <p:sp>
        <p:nvSpPr>
          <p:cNvPr id="3" name="Content Placeholder 2"/>
          <p:cNvSpPr>
            <a:spLocks noGrp="1"/>
          </p:cNvSpPr>
          <p:nvPr>
            <p:ph idx="1"/>
          </p:nvPr>
        </p:nvSpPr>
        <p:spPr>
          <a:xfrm>
            <a:off x="838200" y="1567720"/>
            <a:ext cx="10515600" cy="3722559"/>
          </a:xfrm>
        </p:spPr>
        <p:txBody>
          <a:bodyPr>
            <a:normAutofit fontScale="92500" lnSpcReduction="10000"/>
          </a:bodyPr>
          <a:lstStyle/>
          <a:p>
            <a:r>
              <a:rPr lang="es-PE" sz="2800" dirty="0">
                <a:sym typeface="+mn-ea"/>
              </a:rPr>
              <a:t>Palabras gu</a:t>
            </a:r>
            <a:r>
              <a:rPr lang="es-PE" dirty="0">
                <a:sym typeface="+mn-ea"/>
              </a:rPr>
              <a:t>ía </a:t>
            </a:r>
            <a:r>
              <a:rPr lang="es-PE" sz="2800" i="1" dirty="0">
                <a:sym typeface="+mn-ea"/>
              </a:rPr>
              <a:t>(</a:t>
            </a:r>
            <a:r>
              <a:rPr lang="es-PE" sz="2800" i="1" dirty="0" err="1">
                <a:sym typeface="+mn-ea"/>
              </a:rPr>
              <a:t>Formats</a:t>
            </a:r>
            <a:r>
              <a:rPr lang="es-PE" sz="2800" i="1" dirty="0">
                <a:sym typeface="+mn-ea"/>
              </a:rPr>
              <a:t> 21.3)</a:t>
            </a:r>
            <a:endParaRPr lang="es-PE" sz="2800" dirty="0"/>
          </a:p>
          <a:p>
            <a:pPr lvl="1"/>
            <a:r>
              <a:rPr lang="es-PE" sz="2800" i="1" dirty="0" err="1">
                <a:sym typeface="+mn-ea"/>
              </a:rPr>
              <a:t>Formats</a:t>
            </a:r>
            <a:r>
              <a:rPr lang="es-PE" sz="2800" i="1" dirty="0">
                <a:sym typeface="+mn-ea"/>
              </a:rPr>
              <a:t> 21.3.1</a:t>
            </a:r>
            <a:r>
              <a:rPr lang="es-PE" sz="2800" dirty="0">
                <a:sym typeface="+mn-ea"/>
              </a:rPr>
              <a:t>: Omitir las palabras guía de las páginas para impresión, salvo que el texto le esté enseñando a los lectores cómo utilizar palabras guía.</a:t>
            </a:r>
          </a:p>
          <a:p>
            <a:pPr lvl="1"/>
            <a:r>
              <a:rPr lang="es-PE" sz="2800" i="1" dirty="0" err="1">
                <a:sym typeface="+mn-ea"/>
              </a:rPr>
              <a:t>Formats</a:t>
            </a:r>
            <a:r>
              <a:rPr lang="es-PE" sz="2800" i="1" dirty="0">
                <a:sym typeface="+mn-ea"/>
              </a:rPr>
              <a:t> 21.3.2: </a:t>
            </a:r>
            <a:r>
              <a:rPr lang="es-PE" sz="2800" dirty="0">
                <a:sym typeface="+mn-ea"/>
              </a:rPr>
              <a:t>Agregar las palabras guía de las páginas en braille a todas las referencias alfabéticas salvo las bibliografías</a:t>
            </a:r>
            <a:r>
              <a:rPr lang="es-PE" sz="2800" i="1" dirty="0">
                <a:sym typeface="+mn-ea"/>
              </a:rPr>
              <a:t> </a:t>
            </a:r>
            <a:r>
              <a:rPr lang="es-PE" sz="2800" dirty="0">
                <a:sym typeface="+mn-ea"/>
              </a:rPr>
              <a:t>(a discreción de la agencia).</a:t>
            </a:r>
          </a:p>
          <a:p>
            <a:pPr lvl="1"/>
            <a:r>
              <a:rPr lang="es-PE" sz="2800" dirty="0">
                <a:sym typeface="+mn-ea"/>
              </a:rPr>
              <a:t>Las palabras guía serán generadas por el transcriptor (ver ejemplos en el manual de </a:t>
            </a:r>
            <a:r>
              <a:rPr lang="es-PE" sz="2800" i="1" dirty="0" err="1">
                <a:sym typeface="+mn-ea"/>
              </a:rPr>
              <a:t>Formats</a:t>
            </a:r>
            <a:r>
              <a:rPr lang="es-PE" sz="2800" dirty="0">
                <a:sym typeface="+mn-ea"/>
              </a:rPr>
              <a:t>).</a:t>
            </a:r>
          </a:p>
          <a:p>
            <a:r>
              <a:rPr lang="es-PE" sz="2800" dirty="0">
                <a:sym typeface="+mn-ea"/>
              </a:rPr>
              <a:t>Demostración</a:t>
            </a:r>
            <a:endParaRPr lang="es-PE" sz="2800" dirty="0"/>
          </a:p>
          <a:p>
            <a:endParaRPr lang="es-P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4195"/>
            <a:ext cx="9144000" cy="2387600"/>
          </a:xfrm>
        </p:spPr>
        <p:txBody>
          <a:bodyPr/>
          <a:lstStyle/>
          <a:p>
            <a:r>
              <a:rPr lang="en-US" dirty="0"/>
              <a:t>¿</a:t>
            </a:r>
            <a:r>
              <a:rPr lang="en-US"/>
              <a:t>Preguntas?</a:t>
            </a:r>
            <a:endParaRPr lang="en-US" dirty="0"/>
          </a:p>
        </p:txBody>
      </p:sp>
    </p:spTree>
  </p:cSld>
  <p:clrMapOvr>
    <a:masterClrMapping/>
  </p:clrMapOvr>
</p:sld>
</file>

<file path=ppt/theme/theme1.xml><?xml version="1.0" encoding="utf-8"?>
<a:theme xmlns:a="http://schemas.openxmlformats.org/drawingml/2006/main" name="Office Theme">
  <a:themeElements>
    <a:clrScheme name="Access Academy">
      <a:dk1>
        <a:srgbClr val="1F1C1E"/>
      </a:dk1>
      <a:lt1>
        <a:srgbClr val="FFFFFF"/>
      </a:lt1>
      <a:dk2>
        <a:srgbClr val="1F1C1E"/>
      </a:dk2>
      <a:lt2>
        <a:srgbClr val="FFFFFF"/>
      </a:lt2>
      <a:accent1>
        <a:srgbClr val="49ACBB"/>
      </a:accent1>
      <a:accent2>
        <a:srgbClr val="F8A535"/>
      </a:accent2>
      <a:accent3>
        <a:srgbClr val="E10C5A"/>
      </a:accent3>
      <a:accent4>
        <a:srgbClr val="49ACBB"/>
      </a:accent4>
      <a:accent5>
        <a:srgbClr val="F8A535"/>
      </a:accent5>
      <a:accent6>
        <a:srgbClr val="E10C5A"/>
      </a:accent6>
      <a:hlink>
        <a:srgbClr val="49ACBB"/>
      </a:hlink>
      <a:folHlink>
        <a:srgbClr val="743F7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1544</Words>
  <Application>Microsoft Office PowerPoint</Application>
  <PresentationFormat>Personalizado</PresentationFormat>
  <Paragraphs>111</Paragraphs>
  <Slides>18</Slides>
  <Notes>15</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Office Theme</vt:lpstr>
      <vt:lpstr>Capacitación de transcriptores de APH  Uso de archivos NIMAS y Braille 2000</vt:lpstr>
      <vt:lpstr>Descripción general del Día 4</vt:lpstr>
      <vt:lpstr>Encabezados (Sección 4 de Formats)</vt:lpstr>
      <vt:lpstr>Encabezados (Headings)</vt:lpstr>
      <vt:lpstr>Encabezados (continuación)</vt:lpstr>
      <vt:lpstr>Listas (Sección 8 de Formats)</vt:lpstr>
      <vt:lpstr>Listas</vt:lpstr>
      <vt:lpstr>Listas (continuación)</vt:lpstr>
      <vt:lpstr>Tablas (Sección 11 de Formats)</vt:lpstr>
      <vt:lpstr>Tablas</vt:lpstr>
      <vt:lpstr>Tablas (continuación)</vt:lpstr>
      <vt:lpstr>Tablas (continuación)</vt:lpstr>
      <vt:lpstr>Referencias alfabéticas (Sección 21 de Formats)</vt:lpstr>
      <vt:lpstr>Referencias alfabéticas: Índice alfabético</vt:lpstr>
      <vt:lpstr>Referencias alfabéticas: Glosario</vt:lpstr>
      <vt:lpstr>Glosario (continuación)</vt:lpstr>
      <vt:lpstr>Referencias alfabéticas: varios </vt:lpstr>
      <vt:lpstr>¿Preguntas?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D. Jones</dc:creator>
  <cp:lastModifiedBy>Cristina</cp:lastModifiedBy>
  <cp:revision>236</cp:revision>
  <dcterms:created xsi:type="dcterms:W3CDTF">2022-02-08T18:54:00Z</dcterms:created>
  <dcterms:modified xsi:type="dcterms:W3CDTF">2022-09-12T17:21:28Z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817ADE0E9DD64EBD8BEB66683F6B680B</vt:lpwstr>
  </property>
  <property fmtid="{D5CDD505-2E9C-101B-9397-08002B2CF9AE}" pid="3" name="KSOProductBuildVer">
    <vt:lpwstr>1033-11.2.0.11130</vt:lpwstr>
  </property>
</Properties>
</file>