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1"/>
  </p:notesMasterIdLst>
  <p:sldIdLst>
    <p:sldId id="285" r:id="rId2"/>
    <p:sldId id="270" r:id="rId3"/>
    <p:sldId id="300" r:id="rId4"/>
    <p:sldId id="320" r:id="rId5"/>
    <p:sldId id="323" r:id="rId6"/>
    <p:sldId id="324" r:id="rId7"/>
    <p:sldId id="318" r:id="rId8"/>
    <p:sldId id="327" r:id="rId9"/>
    <p:sldId id="326" r:id="rId10"/>
    <p:sldId id="269" r:id="rId11"/>
    <p:sldId id="321" r:id="rId12"/>
    <p:sldId id="330" r:id="rId13"/>
    <p:sldId id="329" r:id="rId14"/>
    <p:sldId id="311" r:id="rId15"/>
    <p:sldId id="312" r:id="rId16"/>
    <p:sldId id="313" r:id="rId17"/>
    <p:sldId id="314" r:id="rId18"/>
    <p:sldId id="316" r:id="rId19"/>
    <p:sldId id="273"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ertha Pancorvo" initials="BP" lastIdx="3" clrIdx="0">
    <p:extLst>
      <p:ext uri="{19B8F6BF-5375-455C-9EA6-DF929625EA0E}">
        <p15:presenceInfo xmlns:p15="http://schemas.microsoft.com/office/powerpoint/2012/main" xmlns="" userId="1e3a0a8699a60a8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185" autoAdjust="0"/>
    <p:restoredTop sz="84047" autoAdjust="0"/>
  </p:normalViewPr>
  <p:slideViewPr>
    <p:cSldViewPr snapToGrid="0" snapToObjects="1">
      <p:cViewPr>
        <p:scale>
          <a:sx n="64" d="100"/>
          <a:sy n="64" d="100"/>
        </p:scale>
        <p:origin x="-972"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3D89E7-3632-4912-9800-5F862EE2C4E5}" type="datetimeFigureOut">
              <a:rPr lang="en-US" smtClean="0"/>
              <a:t>9/10/2022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885873-6867-442C-A38D-0EB10348D816}" type="slidenum">
              <a:rPr lang="en-US" smtClean="0"/>
              <a:t>‹Nº›</a:t>
            </a:fld>
            <a:endParaRPr lang="en-US"/>
          </a:p>
        </p:txBody>
      </p:sp>
    </p:spTree>
    <p:extLst>
      <p:ext uri="{BB962C8B-B14F-4D97-AF65-F5344CB8AC3E}">
        <p14:creationId xmlns:p14="http://schemas.microsoft.com/office/powerpoint/2010/main" val="2728786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676F8F6-BD4B-4B7C-B01A-BF9AA3D53C47}" type="slidenum">
              <a:rPr lang="en-US" smtClean="0"/>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t>Taken from </a:t>
            </a:r>
            <a:r>
              <a:rPr lang="en-US" i="1"/>
              <a:t>Formats </a:t>
            </a:r>
            <a:r>
              <a:rPr lang="en-US"/>
              <a:t>Section 16: Fundamentals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sym typeface="+mn-ea"/>
              </a:rPr>
              <a:t>SHOW Chemistry NIMAS file--Brl 2000 import, page 431. This note was not recognized/imported.</a:t>
            </a:r>
          </a:p>
          <a:p>
            <a:endParaRPr lang="en-US">
              <a:sym typeface="+mn-ea"/>
            </a:endParaRPr>
          </a:p>
          <a:p>
            <a:r>
              <a:rPr lang="en-US">
                <a:sym typeface="+mn-ea"/>
              </a:rPr>
              <a:t>Show photo of print table and note.</a:t>
            </a:r>
          </a:p>
          <a:p>
            <a:r>
              <a:rPr lang="en-US">
                <a:sym typeface="+mn-ea"/>
              </a:rPr>
              <a:t>Show braille file: Use Note in Table on facing pages (Chem) to show placement of note in final transcription. Transcriber direct entry.</a:t>
            </a:r>
            <a:endParaRPr lang="en-US"/>
          </a:p>
          <a:p>
            <a:endParaRPr lang="en-US"/>
          </a:p>
          <a:p>
            <a:endParaRPr lang="en-US"/>
          </a:p>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676F8F6-BD4B-4B7C-B01A-BF9AA3D53C47}" type="slidenum">
              <a:rPr lang="en-US" smtClean="0"/>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sym typeface="+mn-ea"/>
              </a:rPr>
              <a:t>Demo:  Pronunciation Key</a:t>
            </a:r>
          </a:p>
          <a:p>
            <a:r>
              <a:rPr lang="en-US">
                <a:sym typeface="+mn-ea"/>
              </a:rPr>
              <a:t>SHOW: Photo of print pronunciation key.</a:t>
            </a:r>
          </a:p>
          <a:p>
            <a:endParaRPr lang="en-US">
              <a:sym typeface="+mn-ea"/>
            </a:endParaRPr>
          </a:p>
          <a:p>
            <a:r>
              <a:rPr lang="en-US">
                <a:sym typeface="+mn-ea"/>
              </a:rPr>
              <a:t>Side by Side conversions of NIMAS file:</a:t>
            </a:r>
          </a:p>
          <a:p>
            <a:endParaRPr lang="en-US">
              <a:sym typeface="+mn-ea"/>
            </a:endParaRPr>
          </a:p>
          <a:p>
            <a:r>
              <a:rPr lang="en-US">
                <a:sym typeface="+mn-ea"/>
              </a:rPr>
              <a:t>Two types of table set up:</a:t>
            </a:r>
          </a:p>
          <a:p>
            <a:endParaRPr lang="en-US">
              <a:sym typeface="+mn-ea"/>
            </a:endParaRPr>
          </a:p>
          <a:p>
            <a:r>
              <a:rPr lang="en-US">
                <a:sym typeface="+mn-ea"/>
              </a:rPr>
              <a:t>Pronunciation Key: BB to Brl conversion (Uses a format that doesn’t accurately communicate the print table format.</a:t>
            </a:r>
          </a:p>
          <a:p>
            <a:endParaRPr lang="en-US">
              <a:sym typeface="+mn-ea"/>
            </a:endParaRPr>
          </a:p>
          <a:p>
            <a:r>
              <a:rPr lang="en-US">
                <a:sym typeface="+mn-ea"/>
              </a:rPr>
              <a:t>Pronunciation Key: Brl 2000 import (Uses nested list format, which is accurate and according to </a:t>
            </a:r>
            <a:r>
              <a:rPr lang="en-US" i="1">
                <a:sym typeface="+mn-ea"/>
              </a:rPr>
              <a:t>Formats.</a:t>
            </a:r>
            <a:endParaRPr lang="en-US">
              <a:sym typeface="+mn-ea"/>
            </a:endParaRPr>
          </a:p>
          <a:p>
            <a:endParaRPr lang="en-US">
              <a:sym typeface="+mn-ea"/>
            </a:endParaRPr>
          </a:p>
          <a:p>
            <a:r>
              <a:rPr lang="en-US">
                <a:sym typeface="+mn-ea"/>
              </a:rPr>
              <a:t>Pronunciation Key: Completed file</a:t>
            </a:r>
          </a:p>
          <a:p>
            <a:endParaRPr lang="en-US">
              <a:sym typeface="+mn-ea"/>
            </a:endParaRPr>
          </a:p>
          <a:p>
            <a:endParaRPr lang="en-US"/>
          </a:p>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676F8F6-BD4B-4B7C-B01A-BF9AA3D53C47}" type="slidenum">
              <a:rPr lang="en-US" smtClean="0"/>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i="1"/>
              <a:t>NOTE:  All of these are in flux. Developers of both BrailleBlaster and Braille 2000 are actively working on  improving math translation.</a:t>
            </a:r>
          </a:p>
          <a:p>
            <a:endParaRPr lang="en-US" i="1"/>
          </a:p>
          <a:p>
            <a:r>
              <a:rPr lang="en-US"/>
              <a:t>Nicole and/or Liz, can you give explanation and update on Math ML?</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i="1" dirty="0">
                <a:sym typeface="+mn-ea"/>
              </a:rPr>
              <a:t>Nemeth with </a:t>
            </a:r>
            <a:r>
              <a:rPr lang="en-US" i="1" dirty="0" err="1">
                <a:sym typeface="+mn-ea"/>
              </a:rPr>
              <a:t>BrailleBlaster</a:t>
            </a:r>
            <a:r>
              <a:rPr lang="en-US" i="1" dirty="0">
                <a:sym typeface="+mn-ea"/>
              </a:rPr>
              <a:t> conversion--Use MS </a:t>
            </a:r>
            <a:r>
              <a:rPr lang="en-US" i="1" dirty="0" err="1">
                <a:sym typeface="+mn-ea"/>
              </a:rPr>
              <a:t>MATHbook</a:t>
            </a:r>
            <a:r>
              <a:rPr lang="en-US" i="1" dirty="0">
                <a:sym typeface="+mn-ea"/>
              </a:rPr>
              <a:t> , </a:t>
            </a:r>
            <a:endParaRPr lang="en-US" i="1" dirty="0"/>
          </a:p>
          <a:p>
            <a:r>
              <a:rPr lang="en-US" i="1" dirty="0">
                <a:sym typeface="+mn-ea"/>
              </a:rPr>
              <a:t>--print page 550 (my volume 6) print page 550 examples of  square roots, cubed roots, and fractions. Show NIMAS file and finished file...or shoe NIMAS file and how I did it.</a:t>
            </a:r>
            <a:endParaRPr lang="en-US" i="1" dirty="0"/>
          </a:p>
          <a:p>
            <a:endParaRPr lang="en-US" i="1" dirty="0"/>
          </a:p>
          <a:p>
            <a:r>
              <a:rPr lang="en-US" i="1" dirty="0"/>
              <a:t>NOTE:  All of these are in flux. Developers of both </a:t>
            </a:r>
            <a:r>
              <a:rPr lang="en-US" i="1" dirty="0" err="1"/>
              <a:t>BrailleBlaster</a:t>
            </a:r>
            <a:r>
              <a:rPr lang="en-US" i="1" dirty="0"/>
              <a:t> and Braille 2000 are actively working on  improving math translation. (Latest on Braille 2000... ____)</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t>Show sample problems and adjustments in </a:t>
            </a:r>
          </a:p>
          <a:p>
            <a:endParaRPr lang="en-US"/>
          </a:p>
          <a:p>
            <a:r>
              <a:rPr lang="en-US"/>
              <a:t>Number Corner</a:t>
            </a:r>
          </a:p>
          <a:p>
            <a:r>
              <a:rPr lang="en-US"/>
              <a:t>MS MATHbook</a:t>
            </a:r>
          </a:p>
          <a:p>
            <a:r>
              <a:rPr lang="en-US"/>
              <a:t>Chemistry</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t>Reminder: Free tech support available for users of Braille 2000.</a:t>
            </a:r>
          </a:p>
          <a:p>
            <a:r>
              <a:rPr lang="en-US"/>
              <a:t>Note: Anybody who wants to be Version 3 Beta tester should contact Bob for access to pre-released copy of Braille 2000 Version 3.</a:t>
            </a:r>
          </a:p>
          <a:p>
            <a:endParaRPr lang="en-US"/>
          </a:p>
          <a:p>
            <a:r>
              <a:rPr lang="en-US"/>
              <a:t>IF ASKED:</a:t>
            </a:r>
          </a:p>
          <a:p>
            <a:r>
              <a:rPr lang="en-US"/>
              <a:t>Version 3 is designed for side-by-side installation with Version 2.</a:t>
            </a:r>
          </a:p>
          <a:p>
            <a:r>
              <a:rPr lang="en-US"/>
              <a:t>Months from now, when V. 3 is stable, phases 1 &amp; 2 will be phased out.</a:t>
            </a:r>
          </a:p>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676F8F6-BD4B-4B7C-B01A-BF9AA3D53C47}" type="slidenum">
              <a:rPr lang="en-US" smtClean="0"/>
              <a:t>14</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t>VIEW ONLINE </a:t>
            </a:r>
            <a:r>
              <a:rPr lang="en-US" i="1"/>
              <a:t>Formats Section </a:t>
            </a:r>
            <a:r>
              <a:rPr lang="en-US"/>
              <a:t>12 (Small enough, we should be able to look at the whole file, INCLUDING SAMPLES, to identify and format.</a:t>
            </a:r>
          </a:p>
          <a:p>
            <a:endParaRPr lang="en-US"/>
          </a:p>
          <a:p>
            <a:r>
              <a:rPr lang="en-US"/>
              <a:t>SHOW: 2 Braille files:</a:t>
            </a:r>
          </a:p>
          <a:p>
            <a:r>
              <a:rPr lang="en-US"/>
              <a:t>NC TOC: NIMAS and Working file. (“Sidebar” information in TOC)</a:t>
            </a:r>
          </a:p>
          <a:p>
            <a:endParaRPr lang="en-US"/>
          </a:p>
          <a:p>
            <a:r>
              <a:rPr lang="en-US"/>
              <a:t>Sidebars--MS MATHbook has a lot of these... Volume 6 will show finished sidebars, shown, by my choice, in boxes. I explained this on the TN page at the beginning of each volume.</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676F8F6-BD4B-4B7C-B01A-BF9AA3D53C47}" type="slidenum">
              <a:rPr lang="en-US" smtClean="0"/>
              <a:t>16</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t>Speaker Notes:</a:t>
            </a:r>
          </a:p>
          <a:p>
            <a:r>
              <a:rPr lang="en-US"/>
              <a:t>Box lines--Show speed braille key options; mention need to check for spacing; Closing box line does not ALWAYS require space after it... (Formats)</a:t>
            </a:r>
          </a:p>
          <a:p>
            <a:endParaRPr lang="en-US"/>
          </a:p>
          <a:p>
            <a:endParaRPr lang="en-US"/>
          </a:p>
          <a:p>
            <a:r>
              <a:rPr lang="en-US"/>
              <a:t>Headings with transcriber-defined icon...</a:t>
            </a:r>
          </a:p>
          <a:p>
            <a:r>
              <a:rPr lang="en-US"/>
              <a:t>Use Chemistry NIMAS file, pri page 431 “Get It?”</a:t>
            </a:r>
          </a:p>
          <a:p>
            <a:r>
              <a:rPr lang="en-US"/>
              <a:t>Show SS on SS page?</a:t>
            </a:r>
          </a:p>
          <a:p>
            <a:endParaRPr lang="en-US"/>
          </a:p>
          <a:p>
            <a:r>
              <a:rPr lang="en-US"/>
              <a:t>Ellipses: Use MATHbook file... Use whole-file substitution to insert space before ellipsis, since most are unspaced. Then look for double-space pink block, in case you need to remove an EXTRA space</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sym typeface="+mn-ea"/>
              </a:rPr>
              <a:t>Adding identifiers-page 29: Math problems came in as nested list. Identifiers did not come in. “We’ll look at this more in depth on Day 5. Edit as plain text” and add identifiers. </a:t>
            </a:r>
            <a:endParaRPr lang="en-US"/>
          </a:p>
          <a:p>
            <a:endParaRPr lang="en-US"/>
          </a:p>
          <a:p>
            <a:r>
              <a:rPr lang="en-US"/>
              <a:t>Line-numbered text: Use SUSPENSE NIMAS file.</a:t>
            </a: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solidFill>
                  <a:schemeClr val="bg1"/>
                </a:solidFill>
              </a:defRPr>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92E3268-EE89-8E49-B4B4-ED1BE122A280}" type="datetimeFigureOut">
              <a:rPr lang="en-US" smtClean="0"/>
              <a:t>9/10/2022</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EE47205-E8A6-9045-BF92-87CE2B06BC63}" type="slidenum">
              <a:rPr lang="en-US" smtClean="0"/>
              <a:t>‹Nº›</a:t>
            </a:fld>
            <a:endParaRPr lang="en-US"/>
          </a:p>
        </p:txBody>
      </p:sp>
      <p:pic>
        <p:nvPicPr>
          <p:cNvPr id="8" name="Picture 7"/>
          <p:cNvPicPr>
            <a:picLocks noChangeAspect="1"/>
          </p:cNvPicPr>
          <p:nvPr userDrawn="1"/>
        </p:nvPicPr>
        <p:blipFill>
          <a:blip r:embed="rId2"/>
          <a:srcRect/>
          <a:stretch>
            <a:fillRect/>
          </a:stretch>
        </p:blipFill>
        <p:spPr>
          <a:xfrm>
            <a:off x="-663356" y="-853348"/>
            <a:ext cx="3274961" cy="3356836"/>
          </a:xfrm>
          <a:prstGeom prst="rect">
            <a:avLst/>
          </a:prstGeom>
        </p:spPr>
      </p:pic>
      <p:pic>
        <p:nvPicPr>
          <p:cNvPr id="10" name="Picture 9"/>
          <p:cNvPicPr>
            <a:picLocks noChangeAspect="1"/>
          </p:cNvPicPr>
          <p:nvPr userDrawn="1"/>
        </p:nvPicPr>
        <p:blipFill>
          <a:blip r:embed="rId3"/>
          <a:srcRect/>
          <a:stretch>
            <a:fillRect/>
          </a:stretch>
        </p:blipFill>
        <p:spPr>
          <a:xfrm>
            <a:off x="10091774" y="0"/>
            <a:ext cx="1886110" cy="1030288"/>
          </a:xfrm>
          <a:prstGeom prst="rect">
            <a:avLst/>
          </a:prstGeom>
        </p:spPr>
      </p:pic>
      <p:pic>
        <p:nvPicPr>
          <p:cNvPr id="7" name="Picture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58162" y="122667"/>
            <a:ext cx="1976952" cy="681561"/>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838200" y="1825625"/>
            <a:ext cx="10515600" cy="3722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userDrawn="1"/>
        </p:nvSpPr>
        <p:spPr>
          <a:xfrm>
            <a:off x="0" y="6140918"/>
            <a:ext cx="12192000" cy="71708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2"/>
          <a:stretch>
            <a:fillRect/>
          </a:stretch>
        </p:blipFill>
        <p:spPr>
          <a:xfrm>
            <a:off x="10793396" y="6140918"/>
            <a:ext cx="1270000" cy="685800"/>
          </a:xfrm>
          <a:prstGeom prst="rect">
            <a:avLst/>
          </a:prstGeom>
        </p:spPr>
      </p:pic>
      <p:pic>
        <p:nvPicPr>
          <p:cNvPr id="11" name="Picture 10"/>
          <p:cNvPicPr>
            <a:picLocks noChangeAspect="1"/>
          </p:cNvPicPr>
          <p:nvPr userDrawn="1"/>
        </p:nvPicPr>
        <p:blipFill>
          <a:blip r:embed="rId3"/>
          <a:stretch>
            <a:fillRect/>
          </a:stretch>
        </p:blipFill>
        <p:spPr>
          <a:xfrm>
            <a:off x="128604" y="5228523"/>
            <a:ext cx="1597526" cy="1629477"/>
          </a:xfrm>
          <a:prstGeom prst="rect">
            <a:avLst/>
          </a:prstGeom>
        </p:spPr>
      </p:pic>
      <p:pic>
        <p:nvPicPr>
          <p:cNvPr id="4" name="Picture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41557" y="6218296"/>
            <a:ext cx="1631091" cy="562325"/>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144379"/>
            <a:ext cx="12192000" cy="700237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2"/>
          <a:stretch>
            <a:fillRect/>
          </a:stretch>
        </p:blipFill>
        <p:spPr>
          <a:xfrm>
            <a:off x="10793396" y="6140918"/>
            <a:ext cx="1270000" cy="685800"/>
          </a:xfrm>
          <a:prstGeom prst="rect">
            <a:avLst/>
          </a:prstGeom>
        </p:spPr>
      </p:pic>
      <p:pic>
        <p:nvPicPr>
          <p:cNvPr id="11" name="Picture 10"/>
          <p:cNvPicPr>
            <a:picLocks noChangeAspect="1"/>
          </p:cNvPicPr>
          <p:nvPr userDrawn="1"/>
        </p:nvPicPr>
        <p:blipFill>
          <a:blip r:embed="rId3"/>
          <a:stretch>
            <a:fillRect/>
          </a:stretch>
        </p:blipFill>
        <p:spPr>
          <a:xfrm>
            <a:off x="128604" y="5228523"/>
            <a:ext cx="1597526" cy="1629477"/>
          </a:xfrm>
          <a:prstGeom prst="rect">
            <a:avLst/>
          </a:prstGeom>
        </p:spPr>
      </p:pic>
      <p:sp>
        <p:nvSpPr>
          <p:cNvPr id="8" name="Title 1"/>
          <p:cNvSpPr>
            <a:spLocks noGrp="1"/>
          </p:cNvSpPr>
          <p:nvPr>
            <p:ph type="ctrTitle"/>
          </p:nvPr>
        </p:nvSpPr>
        <p:spPr>
          <a:xfrm>
            <a:off x="1524000" y="1122363"/>
            <a:ext cx="9144000" cy="2387600"/>
          </a:xfrm>
        </p:spPr>
        <p:txBody>
          <a:bodyPr anchor="b"/>
          <a:lstStyle>
            <a:lvl1pPr algn="ctr">
              <a:defRPr sz="6000">
                <a:solidFill>
                  <a:schemeClr val="bg1"/>
                </a:solidFill>
              </a:defRPr>
            </a:lvl1pPr>
          </a:lstStyle>
          <a:p>
            <a:r>
              <a:rPr lang="en-US"/>
              <a:t>Click to edit Master title style</a:t>
            </a:r>
          </a:p>
        </p:txBody>
      </p:sp>
      <p:pic>
        <p:nvPicPr>
          <p:cNvPr id="2" name="Picture 1"/>
          <p:cNvPicPr>
            <a:picLocks noChangeAspect="1"/>
          </p:cNvPicPr>
          <p:nvPr userDrawn="1"/>
        </p:nvPicPr>
        <p:blipFill>
          <a:blip r:embed="rId4"/>
          <a:stretch>
            <a:fillRect/>
          </a:stretch>
        </p:blipFill>
        <p:spPr>
          <a:xfrm>
            <a:off x="5173361" y="6201036"/>
            <a:ext cx="1499287" cy="485639"/>
          </a:xfrm>
          <a:prstGeom prst="rect">
            <a:avLst/>
          </a:prstGeom>
        </p:spPr>
      </p:pic>
      <p:pic>
        <p:nvPicPr>
          <p:cNvPr id="10" name="Picture 9"/>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173361" y="6124350"/>
            <a:ext cx="1631091" cy="562325"/>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37349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37349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p:cNvSpPr/>
          <p:nvPr userDrawn="1"/>
        </p:nvSpPr>
        <p:spPr>
          <a:xfrm>
            <a:off x="0" y="6140918"/>
            <a:ext cx="12192000" cy="71708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2"/>
          <a:stretch>
            <a:fillRect/>
          </a:stretch>
        </p:blipFill>
        <p:spPr>
          <a:xfrm>
            <a:off x="10793396" y="6140918"/>
            <a:ext cx="1270000" cy="685800"/>
          </a:xfrm>
          <a:prstGeom prst="rect">
            <a:avLst/>
          </a:prstGeom>
        </p:spPr>
      </p:pic>
      <p:pic>
        <p:nvPicPr>
          <p:cNvPr id="10" name="Picture 9"/>
          <p:cNvPicPr>
            <a:picLocks noChangeAspect="1"/>
          </p:cNvPicPr>
          <p:nvPr userDrawn="1"/>
        </p:nvPicPr>
        <p:blipFill>
          <a:blip r:embed="rId3"/>
          <a:stretch>
            <a:fillRect/>
          </a:stretch>
        </p:blipFill>
        <p:spPr>
          <a:xfrm>
            <a:off x="128604" y="5228523"/>
            <a:ext cx="1597526" cy="1629477"/>
          </a:xfrm>
          <a:prstGeom prst="rect">
            <a:avLst/>
          </a:prstGeom>
        </p:spPr>
      </p:pic>
      <p:pic>
        <p:nvPicPr>
          <p:cNvPr id="11" name="Picture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41557" y="6218296"/>
            <a:ext cx="1631091" cy="562325"/>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0368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0368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9"/>
          <p:cNvSpPr/>
          <p:nvPr userDrawn="1"/>
        </p:nvSpPr>
        <p:spPr>
          <a:xfrm>
            <a:off x="0" y="6140918"/>
            <a:ext cx="12192000" cy="71708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a:blip r:embed="rId2"/>
          <a:stretch>
            <a:fillRect/>
          </a:stretch>
        </p:blipFill>
        <p:spPr>
          <a:xfrm>
            <a:off x="10793396" y="6140918"/>
            <a:ext cx="1270000" cy="685800"/>
          </a:xfrm>
          <a:prstGeom prst="rect">
            <a:avLst/>
          </a:prstGeom>
        </p:spPr>
      </p:pic>
      <p:pic>
        <p:nvPicPr>
          <p:cNvPr id="12" name="Picture 11"/>
          <p:cNvPicPr>
            <a:picLocks noChangeAspect="1"/>
          </p:cNvPicPr>
          <p:nvPr userDrawn="1"/>
        </p:nvPicPr>
        <p:blipFill>
          <a:blip r:embed="rId3"/>
          <a:stretch>
            <a:fillRect/>
          </a:stretch>
        </p:blipFill>
        <p:spPr>
          <a:xfrm>
            <a:off x="128604" y="5228523"/>
            <a:ext cx="1597526" cy="1629477"/>
          </a:xfrm>
          <a:prstGeom prst="rect">
            <a:avLst/>
          </a:prstGeom>
        </p:spPr>
      </p:pic>
      <p:pic>
        <p:nvPicPr>
          <p:cNvPr id="13" name="Picture 1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41557" y="6218296"/>
            <a:ext cx="1631091" cy="562325"/>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Content Placeholder 6"/>
          <p:cNvSpPr>
            <a:spLocks noGrp="1"/>
          </p:cNvSpPr>
          <p:nvPr>
            <p:ph sz="quarter" idx="13"/>
          </p:nvPr>
        </p:nvSpPr>
        <p:spPr>
          <a:xfrm>
            <a:off x="838200" y="1792288"/>
            <a:ext cx="3385836" cy="375589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9"/>
          <p:cNvSpPr>
            <a:spLocks noGrp="1"/>
          </p:cNvSpPr>
          <p:nvPr>
            <p:ph sz="quarter" idx="14"/>
          </p:nvPr>
        </p:nvSpPr>
        <p:spPr>
          <a:xfrm>
            <a:off x="4403081" y="1792287"/>
            <a:ext cx="3385837" cy="37558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11"/>
          <p:cNvSpPr>
            <a:spLocks noGrp="1"/>
          </p:cNvSpPr>
          <p:nvPr>
            <p:ph sz="quarter" idx="15"/>
          </p:nvPr>
        </p:nvSpPr>
        <p:spPr>
          <a:xfrm>
            <a:off x="7967963" y="1792287"/>
            <a:ext cx="3385837" cy="37558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8"/>
          <p:cNvSpPr/>
          <p:nvPr userDrawn="1"/>
        </p:nvSpPr>
        <p:spPr>
          <a:xfrm>
            <a:off x="0" y="6140918"/>
            <a:ext cx="12192000" cy="71708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a:blip r:embed="rId2"/>
          <a:stretch>
            <a:fillRect/>
          </a:stretch>
        </p:blipFill>
        <p:spPr>
          <a:xfrm>
            <a:off x="10793396" y="6140918"/>
            <a:ext cx="1270000" cy="685800"/>
          </a:xfrm>
          <a:prstGeom prst="rect">
            <a:avLst/>
          </a:prstGeom>
        </p:spPr>
      </p:pic>
      <p:pic>
        <p:nvPicPr>
          <p:cNvPr id="13" name="Picture 12"/>
          <p:cNvPicPr>
            <a:picLocks noChangeAspect="1"/>
          </p:cNvPicPr>
          <p:nvPr userDrawn="1"/>
        </p:nvPicPr>
        <p:blipFill>
          <a:blip r:embed="rId3"/>
          <a:stretch>
            <a:fillRect/>
          </a:stretch>
        </p:blipFill>
        <p:spPr>
          <a:xfrm>
            <a:off x="128604" y="5228523"/>
            <a:ext cx="1597526" cy="1629477"/>
          </a:xfrm>
          <a:prstGeom prst="rect">
            <a:avLst/>
          </a:prstGeom>
        </p:spPr>
      </p:pic>
      <p:pic>
        <p:nvPicPr>
          <p:cNvPr id="14" name="Picture 1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41557" y="6218296"/>
            <a:ext cx="1631091" cy="562325"/>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1_Picture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48707" y="581239"/>
            <a:ext cx="439947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6301946" y="827903"/>
            <a:ext cx="5053442" cy="5165124"/>
          </a:xfrm>
        </p:spPr>
        <p:txBody>
          <a:bodyPr/>
          <a:lstStyle>
            <a:lvl1pPr marL="0" indent="0">
              <a:buNone/>
              <a:defRPr sz="3200">
                <a:solidFill>
                  <a:schemeClr val="bg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3" name="Rectangle 12"/>
          <p:cNvSpPr/>
          <p:nvPr userDrawn="1"/>
        </p:nvSpPr>
        <p:spPr>
          <a:xfrm>
            <a:off x="5857103" y="0"/>
            <a:ext cx="6334897"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userDrawn="1"/>
        </p:nvSpPr>
        <p:spPr>
          <a:xfrm>
            <a:off x="6096000" y="581239"/>
            <a:ext cx="5469924" cy="5634210"/>
          </a:xfrm>
          <a:prstGeom prst="rect">
            <a:avLst/>
          </a:prstGeom>
          <a:noFill/>
          <a:ln w="133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1148707" y="2181439"/>
            <a:ext cx="439947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2_Picture with Caption">
    <p:bg>
      <p:bgPr>
        <a:solidFill>
          <a:schemeClr val="bg1"/>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803659" y="827903"/>
            <a:ext cx="5053442" cy="5165124"/>
          </a:xfrm>
        </p:spPr>
        <p:txBody>
          <a:bodyPr/>
          <a:lstStyle>
            <a:lvl1pPr marL="0" indent="0">
              <a:buNone/>
              <a:defRPr sz="3200">
                <a:solidFill>
                  <a:schemeClr val="bg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3" name="Rectangle 12"/>
          <p:cNvSpPr/>
          <p:nvPr userDrawn="1"/>
        </p:nvSpPr>
        <p:spPr>
          <a:xfrm>
            <a:off x="0" y="0"/>
            <a:ext cx="6334897"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userDrawn="1"/>
        </p:nvSpPr>
        <p:spPr>
          <a:xfrm>
            <a:off x="597713" y="581239"/>
            <a:ext cx="5469924" cy="5634210"/>
          </a:xfrm>
          <a:prstGeom prst="rect">
            <a:avLst/>
          </a:prstGeom>
          <a:noFill/>
          <a:ln w="133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p:cNvSpPr>
            <a:spLocks noGrp="1"/>
          </p:cNvSpPr>
          <p:nvPr>
            <p:ph type="title"/>
          </p:nvPr>
        </p:nvSpPr>
        <p:spPr>
          <a:xfrm>
            <a:off x="6665350" y="581239"/>
            <a:ext cx="4399477" cy="1600200"/>
          </a:xfrm>
        </p:spPr>
        <p:txBody>
          <a:bodyPr anchor="b"/>
          <a:lstStyle>
            <a:lvl1pPr>
              <a:defRPr sz="3200"/>
            </a:lvl1pPr>
          </a:lstStyle>
          <a:p>
            <a:r>
              <a:rPr lang="en-US"/>
              <a:t>Click to edit Master title style</a:t>
            </a:r>
          </a:p>
        </p:txBody>
      </p:sp>
      <p:sp>
        <p:nvSpPr>
          <p:cNvPr id="15" name="Text Placeholder 3"/>
          <p:cNvSpPr>
            <a:spLocks noGrp="1"/>
          </p:cNvSpPr>
          <p:nvPr>
            <p:ph type="body" sz="half" idx="2"/>
          </p:nvPr>
        </p:nvSpPr>
        <p:spPr>
          <a:xfrm>
            <a:off x="6665350" y="2181439"/>
            <a:ext cx="439947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1_Content with Caption">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a:xfrm>
            <a:off x="0" y="0"/>
            <a:ext cx="5770605"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839788" y="457200"/>
            <a:ext cx="3932237" cy="1600200"/>
          </a:xfrm>
        </p:spPr>
        <p:txBody>
          <a:bodyPr anchor="b"/>
          <a:lstStyle>
            <a:lvl1pPr>
              <a:defRPr sz="3200">
                <a:solidFill>
                  <a:schemeClr val="bg1"/>
                </a:solidFill>
              </a:defRPr>
            </a:lvl1pPr>
          </a:lstStyle>
          <a:p>
            <a:r>
              <a:rPr lang="en-US"/>
              <a:t>Click to edit Master title style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p:cNvSpPr>
            <a:spLocks noGrp="1"/>
          </p:cNvSpPr>
          <p:nvPr>
            <p:ph idx="1"/>
          </p:nvPr>
        </p:nvSpPr>
        <p:spPr>
          <a:xfrm>
            <a:off x="6096000" y="987425"/>
            <a:ext cx="5568778"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Content with Caption">
    <p:bg>
      <p:bgPr>
        <a:solidFill>
          <a:schemeClr val="bg1"/>
        </a:solidFill>
        <a:effectLst/>
      </p:bgPr>
    </p:bg>
    <p:spTree>
      <p:nvGrpSpPr>
        <p:cNvPr id="1" name=""/>
        <p:cNvGrpSpPr/>
        <p:nvPr/>
      </p:nvGrpSpPr>
      <p:grpSpPr>
        <a:xfrm>
          <a:off x="0" y="0"/>
          <a:ext cx="0" cy="0"/>
          <a:chOff x="0" y="0"/>
          <a:chExt cx="0" cy="0"/>
        </a:xfrm>
      </p:grpSpPr>
      <p:sp>
        <p:nvSpPr>
          <p:cNvPr id="7" name="Content Placeholder 2"/>
          <p:cNvSpPr>
            <a:spLocks noGrp="1"/>
          </p:cNvSpPr>
          <p:nvPr>
            <p:ph idx="10"/>
          </p:nvPr>
        </p:nvSpPr>
        <p:spPr>
          <a:xfrm>
            <a:off x="432723" y="995363"/>
            <a:ext cx="5568778"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6421395" y="0"/>
            <a:ext cx="5770605"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
          <p:cNvSpPr>
            <a:spLocks noGrp="1"/>
          </p:cNvSpPr>
          <p:nvPr>
            <p:ph type="title"/>
          </p:nvPr>
        </p:nvSpPr>
        <p:spPr>
          <a:xfrm>
            <a:off x="7405562" y="457200"/>
            <a:ext cx="3932237" cy="1600200"/>
          </a:xfrm>
        </p:spPr>
        <p:txBody>
          <a:bodyPr anchor="b"/>
          <a:lstStyle>
            <a:lvl1pPr>
              <a:defRPr sz="3200">
                <a:solidFill>
                  <a:schemeClr val="bg1"/>
                </a:solidFill>
              </a:defRPr>
            </a:lvl1pPr>
          </a:lstStyle>
          <a:p>
            <a:r>
              <a:rPr lang="en-US"/>
              <a:t>Click to edit Master title style</a:t>
            </a:r>
          </a:p>
        </p:txBody>
      </p:sp>
      <p:sp>
        <p:nvSpPr>
          <p:cNvPr id="10" name="Text Placeholder 3"/>
          <p:cNvSpPr>
            <a:spLocks noGrp="1"/>
          </p:cNvSpPr>
          <p:nvPr>
            <p:ph type="body" sz="half" idx="2"/>
          </p:nvPr>
        </p:nvSpPr>
        <p:spPr>
          <a:xfrm>
            <a:off x="7405562" y="2057400"/>
            <a:ext cx="3932237"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92E3268-EE89-8E49-B4B4-ED1BE122A280}" type="datetimeFigureOut">
              <a:rPr lang="en-US" smtClean="0"/>
              <a:t>9/10/2022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E47205-E8A6-9045-BF92-87CE2B06BC63}" type="slidenum">
              <a:rPr lang="en-US" smtClean="0"/>
              <a:t>‹Nº›</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92E3268-EE89-8E49-B4B4-ED1BE122A280}" type="datetimeFigureOut">
              <a:rPr lang="en-US" smtClean="0"/>
              <a:t>9/10/2022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E47205-E8A6-9045-BF92-87CE2B06BC63}" type="slidenum">
              <a:rPr lang="en-US" smtClean="0"/>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2E3268-EE89-8E49-B4B4-ED1BE122A280}" type="datetimeFigureOut">
              <a:rPr lang="en-US" smtClean="0"/>
              <a:t>9/10/2022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E47205-E8A6-9045-BF92-87CE2B06BC63}" type="slidenum">
              <a:rPr lang="en-US" smtClean="0"/>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235200"/>
            <a:ext cx="9144000" cy="2387600"/>
          </a:xfrm>
        </p:spPr>
        <p:txBody>
          <a:bodyPr>
            <a:noAutofit/>
          </a:bodyPr>
          <a:lstStyle/>
          <a:p>
            <a:pPr marL="0" marR="0">
              <a:spcBef>
                <a:spcPts val="0"/>
              </a:spcBef>
              <a:spcAft>
                <a:spcPts val="0"/>
              </a:spcAft>
            </a:pPr>
            <a:r>
              <a:rPr lang="es-PE" dirty="0">
                <a:latin typeface="Calibri" panose="020F0502020204030204" pitchFamily="34" charset="0"/>
                <a:ea typeface="SimSun" panose="02010600030101010101" pitchFamily="2" charset="-122"/>
                <a:cs typeface="Times New Roman" panose="02020603050405020304" pitchFamily="18" charset="0"/>
              </a:rPr>
              <a:t>Capacitación de transcriptores de </a:t>
            </a:r>
            <a:r>
              <a:rPr lang="en-US" dirty="0">
                <a:latin typeface="Calibri" panose="020F0502020204030204" pitchFamily="34" charset="0"/>
                <a:ea typeface="SimSun" panose="02010600030101010101" pitchFamily="2" charset="-122"/>
                <a:cs typeface="Times New Roman" panose="02020603050405020304" pitchFamily="18" charset="0"/>
              </a:rPr>
              <a:t>APH </a:t>
            </a:r>
            <a:r>
              <a:rPr lang="es-PE" dirty="0">
                <a:latin typeface="Calibri" panose="020F0502020204030204" pitchFamily="34" charset="0"/>
                <a:ea typeface="SimSun" panose="02010600030101010101" pitchFamily="2" charset="-122"/>
                <a:cs typeface="Times New Roman" panose="02020603050405020304" pitchFamily="18" charset="0"/>
              </a:rPr>
              <a:t/>
            </a:r>
            <a:br>
              <a:rPr lang="es-PE" dirty="0">
                <a:latin typeface="Calibri" panose="020F0502020204030204" pitchFamily="34" charset="0"/>
                <a:ea typeface="SimSun" panose="02010600030101010101" pitchFamily="2" charset="-122"/>
                <a:cs typeface="Times New Roman" panose="02020603050405020304" pitchFamily="18" charset="0"/>
              </a:rPr>
            </a:br>
            <a:r>
              <a:rPr lang="es-PE" dirty="0">
                <a:latin typeface="Calibri" panose="020F0502020204030204" pitchFamily="34" charset="0"/>
                <a:ea typeface="SimSun" panose="02010600030101010101" pitchFamily="2" charset="-122"/>
                <a:cs typeface="Times New Roman" panose="02020603050405020304" pitchFamily="18" charset="0"/>
              </a:rPr>
              <a:t>Uso de archivos NIMAS y Braille 2000</a:t>
            </a:r>
            <a:endParaRPr lang="en-US" dirty="0"/>
          </a:p>
        </p:txBody>
      </p:sp>
      <p:pic>
        <p:nvPicPr>
          <p:cNvPr id="5" name="Picture 4" descr="Braille 2000 logo"/>
          <p:cNvPicPr>
            <a:picLocks noChangeAspect="1"/>
          </p:cNvPicPr>
          <p:nvPr/>
        </p:nvPicPr>
        <p:blipFill>
          <a:blip r:embed="rId2"/>
          <a:stretch>
            <a:fillRect/>
          </a:stretch>
        </p:blipFill>
        <p:spPr>
          <a:xfrm>
            <a:off x="5486400" y="5039519"/>
            <a:ext cx="1219200" cy="12192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s-PE" dirty="0"/>
              <a:t>Descripción general del Día</a:t>
            </a:r>
            <a:r>
              <a:rPr lang="en-US" dirty="0"/>
              <a:t> 5</a:t>
            </a:r>
          </a:p>
        </p:txBody>
      </p:sp>
      <p:sp>
        <p:nvSpPr>
          <p:cNvPr id="3" name="Content Placeholder 2"/>
          <p:cNvSpPr>
            <a:spLocks noGrp="1"/>
          </p:cNvSpPr>
          <p:nvPr>
            <p:ph idx="1"/>
          </p:nvPr>
        </p:nvSpPr>
        <p:spPr>
          <a:xfrm>
            <a:off x="838200" y="1699895"/>
            <a:ext cx="10515600" cy="3848100"/>
          </a:xfrm>
        </p:spPr>
        <p:txBody>
          <a:bodyPr>
            <a:normAutofit fontScale="87500" lnSpcReduction="10000"/>
          </a:bodyPr>
          <a:lstStyle/>
          <a:p>
            <a:r>
              <a:rPr lang="es-PE" sz="4665" dirty="0"/>
              <a:t>Notas al pie</a:t>
            </a:r>
          </a:p>
          <a:p>
            <a:r>
              <a:rPr lang="es-PE" sz="4665" dirty="0"/>
              <a:t>Guías de pronunciación</a:t>
            </a:r>
          </a:p>
          <a:p>
            <a:r>
              <a:rPr lang="es-PE" sz="4665" dirty="0"/>
              <a:t>Matemáticas/MathML</a:t>
            </a:r>
          </a:p>
          <a:p>
            <a:r>
              <a:rPr lang="es-PE" sz="4665" dirty="0"/>
              <a:t>Varios</a:t>
            </a:r>
          </a:p>
          <a:p>
            <a:pPr lvl="1"/>
            <a:r>
              <a:rPr lang="es-PE" sz="4665" dirty="0">
                <a:sym typeface="+mn-ea"/>
              </a:rPr>
              <a:t> Agregar a todo el archivo símbolos de icono definidos por el transcriptor</a:t>
            </a:r>
            <a:endParaRPr lang="es-PE" sz="4665" dirty="0"/>
          </a:p>
          <a:p>
            <a:endParaRPr lang="es-PE" dirty="0"/>
          </a:p>
          <a:p>
            <a:pPr lvl="1"/>
            <a:endParaRPr lang="es-PE"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738495"/>
          </a:xfrm>
        </p:spPr>
        <p:txBody>
          <a:bodyPr/>
          <a:lstStyle/>
          <a:p>
            <a:pPr algn="ctr"/>
            <a:r>
              <a:rPr lang="es-PE" b="1" dirty="0">
                <a:solidFill>
                  <a:schemeClr val="tx1"/>
                </a:solidFill>
                <a:effectLst>
                  <a:outerShdw blurRad="38100" dist="19050" dir="2700000" algn="tl" rotWithShape="0">
                    <a:schemeClr val="dk1">
                      <a:alpha val="40000"/>
                    </a:schemeClr>
                  </a:outerShdw>
                </a:effectLst>
              </a:rPr>
              <a:t>Notas</a:t>
            </a:r>
            <a:r>
              <a:rPr lang="en-US" b="1" dirty="0">
                <a:solidFill>
                  <a:schemeClr val="tx1"/>
                </a:solidFill>
                <a:effectLst>
                  <a:outerShdw blurRad="38100" dist="19050" dir="2700000" algn="tl" rotWithShape="0">
                    <a:schemeClr val="dk1">
                      <a:alpha val="40000"/>
                    </a:schemeClr>
                  </a:outerShdw>
                </a:effectLst>
              </a:rPr>
              <a:t/>
            </a:r>
            <a:br>
              <a:rPr lang="en-US" b="1" dirty="0">
                <a:solidFill>
                  <a:schemeClr val="tx1"/>
                </a:solidFill>
                <a:effectLst>
                  <a:outerShdw blurRad="38100" dist="19050" dir="2700000" algn="tl" rotWithShape="0">
                    <a:schemeClr val="dk1">
                      <a:alpha val="40000"/>
                    </a:schemeClr>
                  </a:outerShdw>
                </a:effectLst>
              </a:rPr>
            </a:br>
            <a:r>
              <a:rPr lang="en-US" b="1" dirty="0">
                <a:solidFill>
                  <a:schemeClr val="tx1"/>
                </a:solidFill>
                <a:effectLst>
                  <a:outerShdw blurRad="38100" dist="19050" dir="2700000" algn="tl" rotWithShape="0">
                    <a:schemeClr val="dk1">
                      <a:alpha val="40000"/>
                    </a:schemeClr>
                  </a:outerShdw>
                </a:effectLst>
              </a:rPr>
              <a:t>(</a:t>
            </a:r>
            <a:r>
              <a:rPr lang="es-PE" b="1" i="1" dirty="0">
                <a:effectLst>
                  <a:outerShdw blurRad="38100" dist="19050" dir="2700000" algn="tl" rotWithShape="0">
                    <a:schemeClr val="dk1">
                      <a:alpha val="40000"/>
                    </a:schemeClr>
                  </a:outerShdw>
                </a:effectLst>
              </a:rPr>
              <a:t>Sección</a:t>
            </a:r>
            <a:r>
              <a:rPr lang="en-US" b="1" i="1" dirty="0">
                <a:effectLst>
                  <a:outerShdw blurRad="38100" dist="19050" dir="2700000" algn="tl" rotWithShape="0">
                    <a:schemeClr val="dk1">
                      <a:alpha val="40000"/>
                    </a:schemeClr>
                  </a:outerShdw>
                </a:effectLst>
              </a:rPr>
              <a:t> 16 de </a:t>
            </a:r>
            <a:r>
              <a:rPr lang="en-US" b="1" i="1" dirty="0">
                <a:solidFill>
                  <a:schemeClr val="tx1"/>
                </a:solidFill>
                <a:effectLst>
                  <a:outerShdw blurRad="38100" dist="19050" dir="2700000" algn="tl" rotWithShape="0">
                    <a:schemeClr val="dk1">
                      <a:alpha val="40000"/>
                    </a:schemeClr>
                  </a:outerShdw>
                </a:effectLst>
              </a:rPr>
              <a:t>Formats</a:t>
            </a:r>
            <a:r>
              <a:rPr lang="en-US" b="1" dirty="0">
                <a:solidFill>
                  <a:schemeClr val="tx1"/>
                </a:solidFill>
                <a:effectLst>
                  <a:outerShdw blurRad="38100" dist="19050" dir="2700000" algn="tl" rotWithShape="0">
                    <a:schemeClr val="dk1">
                      <a:alpha val="40000"/>
                    </a:schemeClr>
                  </a:outerShdw>
                </a:effectLst>
              </a:rPr>
              <a:t>)</a:t>
            </a:r>
            <a:br>
              <a:rPr lang="en-US" b="1" dirty="0">
                <a:solidFill>
                  <a:schemeClr val="tx1"/>
                </a:solidFill>
                <a:effectLst>
                  <a:outerShdw blurRad="38100" dist="19050" dir="2700000" algn="tl" rotWithShape="0">
                    <a:schemeClr val="dk1">
                      <a:alpha val="40000"/>
                    </a:schemeClr>
                  </a:outerShdw>
                </a:effectLst>
              </a:rPr>
            </a:br>
            <a:endParaRPr lang="en-US" b="1" i="1" dirty="0">
              <a:solidFill>
                <a:schemeClr val="tx1"/>
              </a:solidFill>
              <a:effectLst>
                <a:outerShdw blurRad="38100" dist="19050" dir="2700000" algn="tl" rotWithShape="0">
                  <a:schemeClr val="dk1">
                    <a:alpha val="40000"/>
                  </a:schemeClr>
                </a:outerShdw>
              </a:effectLs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
            </a:r>
            <a:br>
              <a:rPr lang="en-US" dirty="0"/>
            </a:br>
            <a:r>
              <a:rPr lang="es-PE" dirty="0"/>
              <a:t>Notas</a:t>
            </a:r>
            <a:r>
              <a:rPr lang="en-US" dirty="0"/>
              <a:t/>
            </a:r>
            <a:br>
              <a:rPr lang="en-US" dirty="0"/>
            </a:br>
            <a:endParaRPr lang="en-US" i="1" dirty="0"/>
          </a:p>
        </p:txBody>
      </p:sp>
      <p:sp>
        <p:nvSpPr>
          <p:cNvPr id="3" name="Content Placeholder 2"/>
          <p:cNvSpPr>
            <a:spLocks noGrp="1"/>
          </p:cNvSpPr>
          <p:nvPr>
            <p:ph idx="1"/>
          </p:nvPr>
        </p:nvSpPr>
        <p:spPr/>
        <p:txBody>
          <a:bodyPr>
            <a:normAutofit fontScale="92500" lnSpcReduction="20000"/>
          </a:bodyPr>
          <a:lstStyle/>
          <a:p>
            <a:r>
              <a:rPr lang="es-PE" sz="2665" i="1" dirty="0" err="1"/>
              <a:t>Formats</a:t>
            </a:r>
            <a:r>
              <a:rPr lang="es-PE" sz="2665" i="1" dirty="0"/>
              <a:t> </a:t>
            </a:r>
            <a:r>
              <a:rPr lang="es-PE" sz="2665" dirty="0"/>
              <a:t>16.1.1 En esta sección se denomina simplemente notas a todo tipo de notas. Las notas dan al lector información adicional, por ej., la pronunciación de una palabra, etc.</a:t>
            </a:r>
          </a:p>
          <a:p>
            <a:r>
              <a:rPr lang="es-PE" sz="2665" i="1" dirty="0" err="1"/>
              <a:t>Formats</a:t>
            </a:r>
            <a:r>
              <a:rPr lang="es-PE" sz="2665" dirty="0"/>
              <a:t> 16.1.2 Para los fines de estas directrices, una marca de referencia impresa se define como cualquier número, letra o carácter que se utiliza para indicar que hay una nota adicional al tema que se está tratando.</a:t>
            </a:r>
          </a:p>
          <a:p>
            <a:r>
              <a:rPr lang="es-PE" sz="2665" dirty="0">
                <a:sym typeface="+mn-ea"/>
              </a:rPr>
              <a:t>16.1.3 Las impresiones utilizan muchos símbolos distintos para indicar la presencia de una nota, por ej., un asterisco, cruz, punto hueco, números o letras en superíndice, etc.</a:t>
            </a:r>
            <a:endParaRPr lang="es-PE" sz="2665" dirty="0"/>
          </a:p>
          <a:p>
            <a:pPr lvl="1"/>
            <a:r>
              <a:rPr lang="es-PE" sz="2665" dirty="0"/>
              <a:t>Los archivos NIMAS importan algunos de estos. El transcriptor podría tener que editar/insertar conforme a UEB.</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52170"/>
          </a:xfrm>
        </p:spPr>
        <p:txBody>
          <a:bodyPr>
            <a:normAutofit fontScale="90000"/>
          </a:bodyPr>
          <a:lstStyle/>
          <a:p>
            <a:pPr algn="ctr"/>
            <a:r>
              <a:rPr lang="en-US" dirty="0">
                <a:sym typeface="+mn-ea"/>
              </a:rPr>
              <a:t/>
            </a:r>
            <a:br>
              <a:rPr lang="en-US" dirty="0">
                <a:sym typeface="+mn-ea"/>
              </a:rPr>
            </a:br>
            <a:r>
              <a:rPr lang="es-PE" dirty="0">
                <a:sym typeface="+mn-ea"/>
              </a:rPr>
              <a:t>Notas </a:t>
            </a:r>
            <a:r>
              <a:rPr lang="es-PE" sz="3110" dirty="0">
                <a:sym typeface="+mn-ea"/>
              </a:rPr>
              <a:t>(continuación)</a:t>
            </a:r>
            <a:r>
              <a:rPr lang="es-PE" sz="3110" i="1" dirty="0"/>
              <a:t/>
            </a:r>
            <a:br>
              <a:rPr lang="es-PE" sz="3110" i="1" dirty="0"/>
            </a:br>
            <a:endParaRPr lang="es-PE" sz="3110" dirty="0"/>
          </a:p>
        </p:txBody>
      </p:sp>
      <p:sp>
        <p:nvSpPr>
          <p:cNvPr id="3" name="Content Placeholder 2"/>
          <p:cNvSpPr>
            <a:spLocks noGrp="1"/>
          </p:cNvSpPr>
          <p:nvPr>
            <p:ph idx="1"/>
          </p:nvPr>
        </p:nvSpPr>
        <p:spPr>
          <a:xfrm>
            <a:off x="838200" y="1236345"/>
            <a:ext cx="10515600" cy="4544695"/>
          </a:xfrm>
        </p:spPr>
        <p:txBody>
          <a:bodyPr>
            <a:normAutofit fontScale="25000" lnSpcReduction="20000"/>
          </a:bodyPr>
          <a:lstStyle/>
          <a:p>
            <a:r>
              <a:rPr lang="en-US" sz="11200" dirty="0">
                <a:sym typeface="+mn-ea"/>
              </a:rPr>
              <a:t>16.1.4     </a:t>
            </a:r>
            <a:r>
              <a:rPr lang="es-PE" sz="11200" dirty="0">
                <a:sym typeface="+mn-ea"/>
              </a:rPr>
              <a:t>Las notas explicativas impresas podrían ubicarse:</a:t>
            </a:r>
            <a:endParaRPr lang="es-PE" sz="11200" dirty="0"/>
          </a:p>
          <a:p>
            <a:pPr marL="914400" indent="-457200">
              <a:buFont typeface="+mj-lt"/>
              <a:buAutoNum type="alphaLcPeriod"/>
            </a:pPr>
            <a:r>
              <a:rPr lang="es-PE" sz="10000" dirty="0">
                <a:sym typeface="+mn-ea"/>
              </a:rPr>
              <a:t>Al pie de la página</a:t>
            </a:r>
            <a:endParaRPr lang="es-PE" sz="10000" dirty="0"/>
          </a:p>
          <a:p>
            <a:pPr marL="914400" indent="-457200">
              <a:buFont typeface="+mj-lt"/>
              <a:buAutoNum type="alphaLcPeriod"/>
            </a:pPr>
            <a:r>
              <a:rPr lang="es-PE" sz="10000" dirty="0">
                <a:sym typeface="+mn-ea"/>
              </a:rPr>
              <a:t>En el margen</a:t>
            </a:r>
            <a:endParaRPr lang="es-PE" sz="10000" dirty="0"/>
          </a:p>
          <a:p>
            <a:pPr marL="914400" indent="-457200">
              <a:buFont typeface="+mj-lt"/>
              <a:buAutoNum type="alphaLcPeriod"/>
            </a:pPr>
            <a:r>
              <a:rPr lang="es-PE" sz="10000" dirty="0">
                <a:sym typeface="+mn-ea"/>
              </a:rPr>
              <a:t>Entre las líneas del texto narrativo</a:t>
            </a:r>
          </a:p>
          <a:p>
            <a:pPr marL="914400" indent="-457200">
              <a:buFont typeface="+mj-lt"/>
              <a:buAutoNum type="alphaLcPeriod"/>
            </a:pPr>
            <a:r>
              <a:rPr lang="es-PE" sz="10000" dirty="0">
                <a:sym typeface="+mn-ea"/>
              </a:rPr>
              <a:t>En columnas frente al texto narrativo</a:t>
            </a:r>
            <a:endParaRPr lang="es-PE" sz="10000" dirty="0"/>
          </a:p>
          <a:p>
            <a:pPr marL="914400" indent="-457200">
              <a:buFont typeface="+mj-lt"/>
              <a:buAutoNum type="alphaLcPeriod"/>
            </a:pPr>
            <a:r>
              <a:rPr lang="es-PE" sz="10000" dirty="0">
                <a:sym typeface="+mn-ea"/>
              </a:rPr>
              <a:t>En una página opuesta al texto narrativo</a:t>
            </a:r>
            <a:endParaRPr lang="es-PE" sz="10000" dirty="0"/>
          </a:p>
          <a:p>
            <a:pPr marL="914400" indent="-457200">
              <a:buFont typeface="+mj-lt"/>
              <a:buAutoNum type="alphaLcPeriod"/>
            </a:pPr>
            <a:r>
              <a:rPr lang="es-PE" sz="10000" dirty="0">
                <a:sym typeface="+mn-ea"/>
              </a:rPr>
              <a:t>Inmediatamente antes o después de material en columnas o tablas</a:t>
            </a:r>
            <a:endParaRPr lang="es-PE" sz="10000" dirty="0"/>
          </a:p>
          <a:p>
            <a:pPr marL="914400" indent="-457200">
              <a:buFont typeface="+mj-lt"/>
              <a:buAutoNum type="alphaLcPeriod"/>
            </a:pPr>
            <a:r>
              <a:rPr lang="es-PE" sz="10000" dirty="0">
                <a:sym typeface="+mn-ea"/>
              </a:rPr>
              <a:t>En una sección de notas, sea al final de cada capítulo o en la parte posterior del libro</a:t>
            </a:r>
            <a:endParaRPr lang="es-PE" sz="10000" dirty="0"/>
          </a:p>
          <a:p>
            <a:pPr marL="914400" indent="-457200">
              <a:buFont typeface="+mj-lt"/>
              <a:buAutoNum type="alphaLcPeriod"/>
            </a:pPr>
            <a:r>
              <a:rPr lang="es-PE" sz="10000" dirty="0">
                <a:sym typeface="+mn-ea"/>
              </a:rPr>
              <a:t>En Internet, con un URL provisto en el texto impreso. En este caso, el URL se transcribe, pero el transcriptor no es responsable de colocar las notas mismas en la edición en braille.</a:t>
            </a:r>
            <a:endParaRPr lang="es-PE" sz="10000" dirty="0"/>
          </a:p>
          <a:p>
            <a:endParaRPr lang="en-US" sz="9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70252"/>
            <a:ext cx="10515600" cy="1325563"/>
          </a:xfrm>
        </p:spPr>
        <p:txBody>
          <a:bodyPr>
            <a:normAutofit fontScale="90000"/>
          </a:bodyPr>
          <a:lstStyle/>
          <a:p>
            <a:pPr algn="ctr"/>
            <a:r>
              <a:rPr lang="en-US" dirty="0">
                <a:sym typeface="+mn-ea"/>
              </a:rPr>
              <a:t/>
            </a:r>
            <a:br>
              <a:rPr lang="en-US" dirty="0">
                <a:sym typeface="+mn-ea"/>
              </a:rPr>
            </a:br>
            <a:r>
              <a:rPr lang="es-PE" dirty="0">
                <a:sym typeface="+mn-ea"/>
              </a:rPr>
              <a:t>Notas (continuación)</a:t>
            </a:r>
            <a:r>
              <a:rPr lang="en-US" sz="3110" i="1" dirty="0">
                <a:sym typeface="+mn-ea"/>
              </a:rPr>
              <a:t/>
            </a:r>
            <a:br>
              <a:rPr lang="en-US" sz="3110" i="1" dirty="0">
                <a:sym typeface="+mn-ea"/>
              </a:rPr>
            </a:br>
            <a:endParaRPr lang="en-US" sz="3110" dirty="0"/>
          </a:p>
        </p:txBody>
      </p:sp>
      <p:sp>
        <p:nvSpPr>
          <p:cNvPr id="3" name="Content Placeholder 2"/>
          <p:cNvSpPr>
            <a:spLocks noGrp="1"/>
          </p:cNvSpPr>
          <p:nvPr>
            <p:ph idx="1"/>
          </p:nvPr>
        </p:nvSpPr>
        <p:spPr>
          <a:xfrm>
            <a:off x="838200" y="1495815"/>
            <a:ext cx="10515600" cy="3722559"/>
          </a:xfrm>
        </p:spPr>
        <p:txBody>
          <a:bodyPr>
            <a:normAutofit fontScale="85000" lnSpcReduction="20000"/>
          </a:bodyPr>
          <a:lstStyle/>
          <a:p>
            <a:r>
              <a:rPr lang="en-US" i="1" dirty="0"/>
              <a:t>Formats </a:t>
            </a:r>
            <a:r>
              <a:rPr lang="en-US" dirty="0"/>
              <a:t>16.1.6 </a:t>
            </a:r>
            <a:r>
              <a:rPr lang="es-PE" b="1" dirty="0"/>
              <a:t>La perspectiva de un lector de Braille. </a:t>
            </a:r>
            <a:r>
              <a:rPr lang="es-PE" dirty="0"/>
              <a:t>Es difícil proporcionar un formato en braille para las notas porque requiere de dos cosas. Las notas deben ser fáciles de encontrar cuando sea necesario, pero también deben ser fáciles de saltarse para permitir una lectura ininterrumpida.</a:t>
            </a:r>
          </a:p>
          <a:p>
            <a:r>
              <a:rPr lang="es-PE" dirty="0"/>
              <a:t>Los archivos NIMAS a veces incluyen notas de acuerdo a su colocación en el texto impreso.</a:t>
            </a:r>
          </a:p>
          <a:p>
            <a:r>
              <a:rPr lang="es-PE" dirty="0"/>
              <a:t>El transcriptor tendrá que tomar la decisión final sobre la colocación en el texto en braille.</a:t>
            </a:r>
          </a:p>
          <a:p>
            <a:r>
              <a:rPr lang="es-PE" dirty="0"/>
              <a:t>Utilice Buscar/Encontrar Texto (</a:t>
            </a:r>
            <a:r>
              <a:rPr lang="es-PE" dirty="0" err="1"/>
              <a:t>Search</a:t>
            </a:r>
            <a:r>
              <a:rPr lang="es-PE" dirty="0"/>
              <a:t>/</a:t>
            </a:r>
            <a:r>
              <a:rPr lang="es-PE" dirty="0" err="1"/>
              <a:t>Find</a:t>
            </a:r>
            <a:r>
              <a:rPr lang="es-PE" dirty="0"/>
              <a:t> Text) en Braille 2000, si fuera necesario, para ubicar una nota. </a:t>
            </a:r>
          </a:p>
          <a:p>
            <a:r>
              <a:rPr lang="es-PE" dirty="0"/>
              <a:t>Demostración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738495"/>
          </a:xfrm>
        </p:spPr>
        <p:txBody>
          <a:bodyPr/>
          <a:lstStyle/>
          <a:p>
            <a:pPr algn="ctr"/>
            <a:r>
              <a:rPr lang="es-PE" b="1" dirty="0">
                <a:solidFill>
                  <a:schemeClr val="tx1"/>
                </a:solidFill>
                <a:effectLst>
                  <a:outerShdw blurRad="38100" dist="19050" dir="2700000" algn="tl" rotWithShape="0">
                    <a:schemeClr val="dk1">
                      <a:alpha val="40000"/>
                    </a:schemeClr>
                  </a:outerShdw>
                </a:effectLst>
              </a:rPr>
              <a:t>Pronunciación</a:t>
            </a:r>
            <a:r>
              <a:rPr lang="en-US" b="1" dirty="0">
                <a:solidFill>
                  <a:schemeClr val="tx1"/>
                </a:solidFill>
                <a:effectLst>
                  <a:outerShdw blurRad="38100" dist="19050" dir="2700000" algn="tl" rotWithShape="0">
                    <a:schemeClr val="dk1">
                      <a:alpha val="40000"/>
                    </a:schemeClr>
                  </a:outerShdw>
                </a:effectLst>
              </a:rPr>
              <a:t/>
            </a:r>
            <a:br>
              <a:rPr lang="en-US" b="1" dirty="0">
                <a:solidFill>
                  <a:schemeClr val="tx1"/>
                </a:solidFill>
                <a:effectLst>
                  <a:outerShdw blurRad="38100" dist="19050" dir="2700000" algn="tl" rotWithShape="0">
                    <a:schemeClr val="dk1">
                      <a:alpha val="40000"/>
                    </a:schemeClr>
                  </a:outerShdw>
                </a:effectLst>
              </a:rPr>
            </a:br>
            <a:r>
              <a:rPr lang="en-US" b="1" dirty="0">
                <a:solidFill>
                  <a:schemeClr val="tx1"/>
                </a:solidFill>
                <a:effectLst>
                  <a:outerShdw blurRad="38100" dist="19050" dir="2700000" algn="tl" rotWithShape="0">
                    <a:schemeClr val="dk1">
                      <a:alpha val="40000"/>
                    </a:schemeClr>
                  </a:outerShdw>
                </a:effectLst>
              </a:rPr>
              <a:t>(</a:t>
            </a:r>
            <a:r>
              <a:rPr lang="es-PE" b="1" i="1" dirty="0">
                <a:effectLst>
                  <a:outerShdw blurRad="38100" dist="19050" dir="2700000" algn="tl" rotWithShape="0">
                    <a:schemeClr val="dk1">
                      <a:alpha val="40000"/>
                    </a:schemeClr>
                  </a:outerShdw>
                </a:effectLst>
              </a:rPr>
              <a:t>Sección</a:t>
            </a:r>
            <a:r>
              <a:rPr lang="en-US" b="1" i="1" dirty="0">
                <a:effectLst>
                  <a:outerShdw blurRad="38100" dist="19050" dir="2700000" algn="tl" rotWithShape="0">
                    <a:schemeClr val="dk1">
                      <a:alpha val="40000"/>
                    </a:schemeClr>
                  </a:outerShdw>
                </a:effectLst>
              </a:rPr>
              <a:t> 20 de </a:t>
            </a:r>
            <a:r>
              <a:rPr lang="en-US" b="1" i="1" dirty="0">
                <a:solidFill>
                  <a:schemeClr val="tx1"/>
                </a:solidFill>
                <a:effectLst>
                  <a:outerShdw blurRad="38100" dist="19050" dir="2700000" algn="tl" rotWithShape="0">
                    <a:schemeClr val="dk1">
                      <a:alpha val="40000"/>
                    </a:schemeClr>
                  </a:outerShdw>
                </a:effectLst>
              </a:rPr>
              <a:t>Formats)</a:t>
            </a:r>
            <a:r>
              <a:rPr lang="en-US" b="1" dirty="0">
                <a:solidFill>
                  <a:schemeClr val="tx1"/>
                </a:solidFill>
                <a:effectLst>
                  <a:outerShdw blurRad="38100" dist="19050" dir="2700000" algn="tl" rotWithShape="0">
                    <a:schemeClr val="dk1">
                      <a:alpha val="40000"/>
                    </a:schemeClr>
                  </a:outerShdw>
                </a:effectLst>
              </a:rPr>
              <a:t/>
            </a:r>
            <a:br>
              <a:rPr lang="en-US" b="1" dirty="0">
                <a:solidFill>
                  <a:schemeClr val="tx1"/>
                </a:solidFill>
                <a:effectLst>
                  <a:outerShdw blurRad="38100" dist="19050" dir="2700000" algn="tl" rotWithShape="0">
                    <a:schemeClr val="dk1">
                      <a:alpha val="40000"/>
                    </a:schemeClr>
                  </a:outerShdw>
                </a:effectLst>
              </a:rPr>
            </a:br>
            <a:endParaRPr lang="en-US" b="1" i="1" dirty="0">
              <a:solidFill>
                <a:schemeClr val="tx1"/>
              </a:solidFill>
              <a:effectLst>
                <a:outerShdw blurRad="38100" dist="19050" dir="2700000" algn="tl" rotWithShape="0">
                  <a:schemeClr val="dk1">
                    <a:alpha val="40000"/>
                  </a:schemeClr>
                </a:outerShdw>
              </a:effectLs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s-PE" dirty="0"/>
              <a:t>Pronunciación</a:t>
            </a:r>
          </a:p>
        </p:txBody>
      </p:sp>
      <p:sp>
        <p:nvSpPr>
          <p:cNvPr id="3" name="Content Placeholder 2"/>
          <p:cNvSpPr>
            <a:spLocks noGrp="1"/>
          </p:cNvSpPr>
          <p:nvPr>
            <p:ph idx="1"/>
          </p:nvPr>
        </p:nvSpPr>
        <p:spPr/>
        <p:txBody>
          <a:bodyPr>
            <a:normAutofit fontScale="92500" lnSpcReduction="10000"/>
          </a:bodyPr>
          <a:lstStyle/>
          <a:p>
            <a:r>
              <a:rPr lang="en-US" i="1" dirty="0"/>
              <a:t>Formats </a:t>
            </a:r>
            <a:r>
              <a:rPr lang="en-US" dirty="0"/>
              <a:t>20.1 </a:t>
            </a:r>
            <a:r>
              <a:rPr lang="en-US" dirty="0" smtClean="0"/>
              <a:t>y </a:t>
            </a:r>
            <a:r>
              <a:rPr lang="en-US" dirty="0"/>
              <a:t>20.2 </a:t>
            </a:r>
            <a:r>
              <a:rPr lang="es-PE" dirty="0"/>
              <a:t>Fundamentos de la pronunciación</a:t>
            </a:r>
          </a:p>
          <a:p>
            <a:r>
              <a:rPr lang="es-PE" dirty="0"/>
              <a:t>20.1.1 </a:t>
            </a:r>
            <a:r>
              <a:rPr lang="es-PE" dirty="0" smtClean="0"/>
              <a:t>Diversos sistemas </a:t>
            </a:r>
            <a:r>
              <a:rPr lang="es-PE" dirty="0"/>
              <a:t>para representar la pronunciación del habla aparecen en los libros de texto. Las editoriales a veces utilizan sistemas propios, y no es posible incluirlos todos en estas directrices. Esta sección le da pautas para transcribir diacrítica y pronunciación simple.</a:t>
            </a:r>
          </a:p>
          <a:p>
            <a:r>
              <a:rPr lang="es-PE" dirty="0"/>
              <a:t>20.2 Directrices comunes para toda pronunciación.</a:t>
            </a:r>
          </a:p>
          <a:p>
            <a:r>
              <a:rPr lang="es-PE" dirty="0"/>
              <a:t>Los archivos NIMAS convierten la pronunciación. Revise </a:t>
            </a:r>
            <a:r>
              <a:rPr lang="es-PE" dirty="0" err="1"/>
              <a:t>Formats</a:t>
            </a:r>
            <a:r>
              <a:rPr lang="es-PE" dirty="0"/>
              <a:t> y las directrices UEB.</a:t>
            </a:r>
          </a:p>
          <a:p>
            <a:r>
              <a:rPr lang="es-PE" dirty="0"/>
              <a:t>Demostración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738495"/>
          </a:xfrm>
        </p:spPr>
        <p:txBody>
          <a:bodyPr/>
          <a:lstStyle/>
          <a:p>
            <a:pPr algn="ctr"/>
            <a:r>
              <a:rPr lang="es-PE" b="1" dirty="0">
                <a:solidFill>
                  <a:schemeClr val="tx1"/>
                </a:solidFill>
                <a:effectLst>
                  <a:outerShdw blurRad="38100" dist="19050" dir="2700000" algn="tl" rotWithShape="0">
                    <a:schemeClr val="dk1">
                      <a:alpha val="40000"/>
                    </a:schemeClr>
                  </a:outerShdw>
                </a:effectLst>
              </a:rPr>
              <a:t>Matemáticas</a:t>
            </a:r>
            <a:r>
              <a:rPr lang="en-US" b="1" dirty="0">
                <a:solidFill>
                  <a:schemeClr val="tx1"/>
                </a:solidFill>
                <a:effectLst>
                  <a:outerShdw blurRad="38100" dist="19050" dir="2700000" algn="tl" rotWithShape="0">
                    <a:schemeClr val="dk1">
                      <a:alpha val="40000"/>
                    </a:schemeClr>
                  </a:outerShdw>
                </a:effectLst>
              </a:rPr>
              <a:t/>
            </a:r>
            <a:br>
              <a:rPr lang="en-US" b="1" dirty="0">
                <a:solidFill>
                  <a:schemeClr val="tx1"/>
                </a:solidFill>
                <a:effectLst>
                  <a:outerShdw blurRad="38100" dist="19050" dir="2700000" algn="tl" rotWithShape="0">
                    <a:schemeClr val="dk1">
                      <a:alpha val="40000"/>
                    </a:schemeClr>
                  </a:outerShdw>
                </a:effectLst>
              </a:rPr>
            </a:br>
            <a:endParaRPr lang="en-US" b="1" i="1" dirty="0">
              <a:solidFill>
                <a:schemeClr val="tx1"/>
              </a:solidFill>
              <a:effectLst>
                <a:outerShdw blurRad="38100" dist="19050" dir="2700000" algn="tl" rotWithShape="0">
                  <a:schemeClr val="dk1">
                    <a:alpha val="40000"/>
                  </a:schemeClr>
                </a:outerShdw>
              </a:effectLs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s-PE" dirty="0"/>
              <a:t>Matemáticas</a:t>
            </a:r>
            <a:endParaRPr lang="es-PE" sz="2800" dirty="0"/>
          </a:p>
        </p:txBody>
      </p:sp>
      <p:sp>
        <p:nvSpPr>
          <p:cNvPr id="3" name="Content Placeholder 2"/>
          <p:cNvSpPr>
            <a:spLocks noGrp="1"/>
          </p:cNvSpPr>
          <p:nvPr>
            <p:ph idx="1"/>
          </p:nvPr>
        </p:nvSpPr>
        <p:spPr>
          <a:xfrm>
            <a:off x="838200" y="1825625"/>
            <a:ext cx="10515600" cy="4009910"/>
          </a:xfrm>
        </p:spPr>
        <p:txBody>
          <a:bodyPr>
            <a:noAutofit/>
          </a:bodyPr>
          <a:lstStyle/>
          <a:p>
            <a:r>
              <a:rPr lang="en-US" sz="2800" dirty="0">
                <a:sym typeface="+mn-ea"/>
              </a:rPr>
              <a:t>Math ML</a:t>
            </a:r>
          </a:p>
          <a:p>
            <a:r>
              <a:rPr lang="es-PE" sz="2800" dirty="0">
                <a:sym typeface="+mn-ea"/>
              </a:rPr>
              <a:t>Conversión de </a:t>
            </a:r>
            <a:r>
              <a:rPr lang="es-PE" sz="2800" dirty="0" err="1">
                <a:sym typeface="+mn-ea"/>
              </a:rPr>
              <a:t>BrailleBlaster</a:t>
            </a:r>
            <a:r>
              <a:rPr lang="es-PE" sz="2800" dirty="0">
                <a:sym typeface="+mn-ea"/>
              </a:rPr>
              <a:t> a Braille 2000</a:t>
            </a:r>
          </a:p>
          <a:p>
            <a:r>
              <a:rPr lang="es-PE" sz="2800" dirty="0">
                <a:sym typeface="+mn-ea"/>
              </a:rPr>
              <a:t>Importar directamente a Braille 2000</a:t>
            </a:r>
          </a:p>
          <a:p>
            <a:r>
              <a:rPr lang="es-PE" sz="2800" dirty="0">
                <a:sym typeface="+mn-ea"/>
              </a:rPr>
              <a:t>Braille 2000 Versión 3</a:t>
            </a:r>
          </a:p>
          <a:p>
            <a:r>
              <a:rPr lang="es-PE" sz="2800" dirty="0">
                <a:sym typeface="+mn-ea"/>
              </a:rPr>
              <a:t>Todos estos están en proceso de desarrollo </a:t>
            </a:r>
          </a:p>
          <a:p>
            <a:r>
              <a:rPr lang="es-PE" dirty="0">
                <a:sym typeface="+mn-ea"/>
              </a:rPr>
              <a:t>La información es a mayo del 2022</a:t>
            </a:r>
          </a:p>
          <a:p>
            <a:endParaRPr lang="en-US" sz="2800" dirty="0">
              <a:sym typeface="+mn-ea"/>
            </a:endParaRPr>
          </a:p>
          <a:p>
            <a:pPr marL="0" indent="0">
              <a:buNone/>
            </a:pPr>
            <a:endParaRPr lang="en-US" sz="2800" dirty="0">
              <a:sym typeface="+mn-ea"/>
            </a:endParaRPr>
          </a:p>
          <a:p>
            <a:pPr lvl="1"/>
            <a:endParaRPr lang="en-US" sz="2400" dirty="0">
              <a:sym typeface="+mn-ea"/>
            </a:endParaRPr>
          </a:p>
          <a:p>
            <a:endParaRPr lang="en-US" sz="2800" dirty="0"/>
          </a:p>
          <a:p>
            <a:pPr lvl="1"/>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7014"/>
            <a:ext cx="10515600" cy="1102168"/>
          </a:xfrm>
        </p:spPr>
        <p:txBody>
          <a:bodyPr/>
          <a:lstStyle/>
          <a:p>
            <a:pPr algn="ctr"/>
            <a:r>
              <a:rPr lang="es-PE" dirty="0"/>
              <a:t>Matemáticas </a:t>
            </a:r>
            <a:r>
              <a:rPr lang="en-US" sz="2800" dirty="0"/>
              <a:t>(</a:t>
            </a:r>
            <a:r>
              <a:rPr lang="es-PE" sz="2800" dirty="0"/>
              <a:t>continuación</a:t>
            </a:r>
            <a:r>
              <a:rPr lang="en-US" sz="2800" dirty="0"/>
              <a:t>)</a:t>
            </a:r>
          </a:p>
        </p:txBody>
      </p:sp>
      <p:sp>
        <p:nvSpPr>
          <p:cNvPr id="3" name="Content Placeholder 2"/>
          <p:cNvSpPr>
            <a:spLocks noGrp="1"/>
          </p:cNvSpPr>
          <p:nvPr>
            <p:ph idx="1"/>
          </p:nvPr>
        </p:nvSpPr>
        <p:spPr>
          <a:xfrm>
            <a:off x="838200" y="797442"/>
            <a:ext cx="10515600" cy="4697851"/>
          </a:xfrm>
        </p:spPr>
        <p:txBody>
          <a:bodyPr>
            <a:noAutofit/>
          </a:bodyPr>
          <a:lstStyle/>
          <a:p>
            <a:r>
              <a:rPr lang="en-US" sz="2500" dirty="0">
                <a:sym typeface="+mn-ea"/>
              </a:rPr>
              <a:t>Nemeth</a:t>
            </a:r>
          </a:p>
          <a:p>
            <a:pPr lvl="1"/>
            <a:r>
              <a:rPr lang="es-PE" sz="2500" dirty="0">
                <a:sym typeface="+mn-ea"/>
              </a:rPr>
              <a:t>La conversión actual de </a:t>
            </a:r>
            <a:r>
              <a:rPr lang="es-PE" sz="2500" dirty="0" err="1">
                <a:sym typeface="+mn-ea"/>
              </a:rPr>
              <a:t>BrailleBlaster</a:t>
            </a:r>
            <a:r>
              <a:rPr lang="es-PE" sz="2500" dirty="0">
                <a:sym typeface="+mn-ea"/>
              </a:rPr>
              <a:t> para UEB con </a:t>
            </a:r>
            <a:r>
              <a:rPr lang="es-PE" sz="2500" dirty="0" err="1">
                <a:sym typeface="+mn-ea"/>
              </a:rPr>
              <a:t>Nemeth</a:t>
            </a:r>
            <a:r>
              <a:rPr lang="es-PE" sz="2500" dirty="0">
                <a:sym typeface="+mn-ea"/>
              </a:rPr>
              <a:t> tiene ciertas características:</a:t>
            </a:r>
          </a:p>
          <a:p>
            <a:pPr lvl="2"/>
            <a:r>
              <a:rPr lang="es-PE" sz="2500" dirty="0">
                <a:sym typeface="+mn-ea"/>
              </a:rPr>
              <a:t>Indicadores de fracciones </a:t>
            </a:r>
          </a:p>
          <a:p>
            <a:pPr lvl="2"/>
            <a:r>
              <a:rPr lang="es-PE" sz="2500" dirty="0">
                <a:sym typeface="+mn-ea"/>
              </a:rPr>
              <a:t>Signo radical con numerales inferiores </a:t>
            </a:r>
            <a:r>
              <a:rPr lang="es-PE" sz="2500" dirty="0" err="1">
                <a:sym typeface="+mn-ea"/>
              </a:rPr>
              <a:t>Nemeth</a:t>
            </a:r>
            <a:r>
              <a:rPr lang="es-PE" sz="2500" dirty="0">
                <a:sym typeface="+mn-ea"/>
              </a:rPr>
              <a:t> correcto</a:t>
            </a:r>
          </a:p>
          <a:p>
            <a:pPr lvl="2"/>
            <a:r>
              <a:rPr lang="es-PE" sz="2500" dirty="0">
                <a:sym typeface="+mn-ea"/>
              </a:rPr>
              <a:t>En raíces con índice, el orden del índice y el radicando está al revés; se debe editar </a:t>
            </a:r>
          </a:p>
          <a:p>
            <a:pPr lvl="2"/>
            <a:r>
              <a:rPr lang="es-PE" sz="2500" dirty="0">
                <a:sym typeface="+mn-ea"/>
              </a:rPr>
              <a:t>Se deben agregar indicadores de cambio (</a:t>
            </a:r>
            <a:r>
              <a:rPr lang="es-PE" sz="2500" dirty="0" err="1">
                <a:sym typeface="+mn-ea"/>
              </a:rPr>
              <a:t>switch</a:t>
            </a:r>
            <a:r>
              <a:rPr lang="es-PE" sz="2500" dirty="0">
                <a:sym typeface="+mn-ea"/>
              </a:rPr>
              <a:t> </a:t>
            </a:r>
            <a:r>
              <a:rPr lang="es-PE" sz="2500" dirty="0" err="1">
                <a:sym typeface="+mn-ea"/>
              </a:rPr>
              <a:t>indicators</a:t>
            </a:r>
            <a:r>
              <a:rPr lang="es-PE" sz="2500" dirty="0">
                <a:sym typeface="+mn-ea"/>
              </a:rPr>
              <a:t>) de </a:t>
            </a:r>
            <a:r>
              <a:rPr lang="es-PE" sz="2500" dirty="0" err="1">
                <a:sym typeface="+mn-ea"/>
              </a:rPr>
              <a:t>Nemeth</a:t>
            </a:r>
            <a:endParaRPr lang="es-PE" sz="2500" dirty="0">
              <a:sym typeface="+mn-ea"/>
            </a:endParaRPr>
          </a:p>
          <a:p>
            <a:pPr lvl="2"/>
            <a:r>
              <a:rPr lang="es-PE" sz="2500" dirty="0">
                <a:sym typeface="+mn-ea"/>
              </a:rPr>
              <a:t>Aún se debe hacer mucha edición</a:t>
            </a:r>
          </a:p>
          <a:p>
            <a:pPr lvl="2"/>
            <a:r>
              <a:rPr lang="es-PE" sz="2500" dirty="0" err="1">
                <a:sym typeface="+mn-ea"/>
              </a:rPr>
              <a:t>BrailleBlaster</a:t>
            </a:r>
            <a:r>
              <a:rPr lang="es-PE" sz="2500" dirty="0">
                <a:sym typeface="+mn-ea"/>
              </a:rPr>
              <a:t> aún está en proceso de desarrollo</a:t>
            </a:r>
          </a:p>
          <a:p>
            <a:r>
              <a:rPr lang="es-PE" sz="2500" dirty="0">
                <a:sym typeface="+mn-ea"/>
              </a:rPr>
              <a:t>Demostración </a:t>
            </a:r>
            <a:endParaRPr lang="es-PE" sz="2500" dirty="0"/>
          </a:p>
          <a:p>
            <a:pPr lvl="1"/>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s-PE" dirty="0"/>
              <a:t>Matemáticas </a:t>
            </a:r>
            <a:r>
              <a:rPr lang="en-US" dirty="0"/>
              <a:t>(</a:t>
            </a:r>
            <a:r>
              <a:rPr lang="es-PE" dirty="0"/>
              <a:t>continuación</a:t>
            </a:r>
            <a:r>
              <a:rPr lang="en-US" dirty="0"/>
              <a:t>)</a:t>
            </a:r>
            <a:endParaRPr lang="en-US" sz="2800" dirty="0"/>
          </a:p>
        </p:txBody>
      </p:sp>
      <p:sp>
        <p:nvSpPr>
          <p:cNvPr id="3" name="Content Placeholder 2"/>
          <p:cNvSpPr>
            <a:spLocks noGrp="1"/>
          </p:cNvSpPr>
          <p:nvPr>
            <p:ph idx="1"/>
          </p:nvPr>
        </p:nvSpPr>
        <p:spPr>
          <a:xfrm>
            <a:off x="838200" y="1825625"/>
            <a:ext cx="10515600" cy="4009910"/>
          </a:xfrm>
        </p:spPr>
        <p:txBody>
          <a:bodyPr>
            <a:noAutofit/>
          </a:bodyPr>
          <a:lstStyle/>
          <a:p>
            <a:r>
              <a:rPr lang="en-US" sz="2800" dirty="0">
                <a:sym typeface="+mn-ea"/>
              </a:rPr>
              <a:t>UEB </a:t>
            </a:r>
            <a:r>
              <a:rPr lang="es-PE" sz="2800" dirty="0">
                <a:sym typeface="+mn-ea"/>
              </a:rPr>
              <a:t>Técnico</a:t>
            </a:r>
          </a:p>
          <a:p>
            <a:pPr lvl="1"/>
            <a:r>
              <a:rPr lang="es-PE" sz="2800" dirty="0">
                <a:sym typeface="+mn-ea"/>
              </a:rPr>
              <a:t>Conversión actual de </a:t>
            </a:r>
            <a:r>
              <a:rPr lang="es-PE" sz="2800" dirty="0" err="1">
                <a:sym typeface="+mn-ea"/>
              </a:rPr>
              <a:t>BrailleBlaster</a:t>
            </a:r>
            <a:r>
              <a:rPr lang="es-PE" sz="2800" dirty="0">
                <a:sym typeface="+mn-ea"/>
              </a:rPr>
              <a:t> a Braille 2000 </a:t>
            </a:r>
          </a:p>
          <a:p>
            <a:pPr lvl="1"/>
            <a:r>
              <a:rPr lang="es-PE" sz="2800" dirty="0">
                <a:sym typeface="+mn-ea"/>
              </a:rPr>
              <a:t>Conversión actual de Braille 2000</a:t>
            </a:r>
          </a:p>
          <a:p>
            <a:pPr lvl="1"/>
            <a:r>
              <a:rPr lang="es-PE" sz="2800" dirty="0">
                <a:sym typeface="+mn-ea"/>
              </a:rPr>
              <a:t>Ejemplo de matemáticas de primaria </a:t>
            </a:r>
          </a:p>
          <a:p>
            <a:pPr lvl="1"/>
            <a:r>
              <a:rPr lang="es-PE" sz="2800" dirty="0">
                <a:sym typeface="+mn-ea"/>
              </a:rPr>
              <a:t>Matemáticas superiores</a:t>
            </a:r>
          </a:p>
          <a:p>
            <a:endParaRPr lang="es-PE" sz="2800" dirty="0">
              <a:sym typeface="+mn-ea"/>
            </a:endParaRPr>
          </a:p>
          <a:p>
            <a:r>
              <a:rPr lang="es-PE" sz="2800" dirty="0">
                <a:sym typeface="+mn-ea"/>
              </a:rPr>
              <a:t>Demostración</a:t>
            </a:r>
            <a:endParaRPr lang="es-PE" sz="2800" dirty="0"/>
          </a:p>
          <a:p>
            <a:pPr lvl="1"/>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70253"/>
            <a:ext cx="10515600" cy="1325563"/>
          </a:xfrm>
        </p:spPr>
        <p:txBody>
          <a:bodyPr>
            <a:normAutofit/>
          </a:bodyPr>
          <a:lstStyle/>
          <a:p>
            <a:pPr algn="ctr"/>
            <a:r>
              <a:rPr lang="es-PE" dirty="0"/>
              <a:t>Matemáticas </a:t>
            </a:r>
            <a:r>
              <a:rPr lang="en-US" dirty="0"/>
              <a:t>(</a:t>
            </a:r>
            <a:r>
              <a:rPr lang="es-PE" dirty="0"/>
              <a:t>continuación</a:t>
            </a:r>
            <a:r>
              <a:rPr lang="en-US" dirty="0"/>
              <a:t>)</a:t>
            </a:r>
          </a:p>
        </p:txBody>
      </p:sp>
      <p:sp>
        <p:nvSpPr>
          <p:cNvPr id="3" name="Content Placeholder 2"/>
          <p:cNvSpPr>
            <a:spLocks noGrp="1"/>
          </p:cNvSpPr>
          <p:nvPr>
            <p:ph idx="1"/>
          </p:nvPr>
        </p:nvSpPr>
        <p:spPr>
          <a:xfrm>
            <a:off x="838200" y="1495816"/>
            <a:ext cx="10515600" cy="4261644"/>
          </a:xfrm>
        </p:spPr>
        <p:txBody>
          <a:bodyPr>
            <a:normAutofit fontScale="97500"/>
          </a:bodyPr>
          <a:lstStyle/>
          <a:p>
            <a:r>
              <a:rPr lang="es-PE" dirty="0"/>
              <a:t>Braille 2000 Versión 3</a:t>
            </a:r>
          </a:p>
          <a:p>
            <a:r>
              <a:rPr lang="es-PE" dirty="0"/>
              <a:t>Matemáticas será el mayor cambio </a:t>
            </a:r>
          </a:p>
          <a:p>
            <a:r>
              <a:rPr lang="es-PE" dirty="0"/>
              <a:t>La meta de diseño para la Versión 3 es importar automáticamente matemáticas de todo tipo usando los archivos NIMAS:</a:t>
            </a:r>
          </a:p>
          <a:p>
            <a:pPr lvl="1"/>
            <a:r>
              <a:rPr lang="es-PE" sz="2900" dirty="0">
                <a:sym typeface="+mn-ea"/>
              </a:rPr>
              <a:t>UEB</a:t>
            </a:r>
            <a:endParaRPr lang="es-PE" sz="2900" dirty="0"/>
          </a:p>
          <a:p>
            <a:pPr lvl="1"/>
            <a:r>
              <a:rPr lang="es-PE" sz="2900" dirty="0">
                <a:sym typeface="+mn-ea"/>
              </a:rPr>
              <a:t>UEB con </a:t>
            </a:r>
            <a:r>
              <a:rPr lang="es-PE" sz="2900" dirty="0" err="1">
                <a:sym typeface="+mn-ea"/>
              </a:rPr>
              <a:t>Nemeth</a:t>
            </a:r>
            <a:r>
              <a:rPr lang="es-PE" sz="2900" dirty="0">
                <a:sym typeface="+mn-ea"/>
              </a:rPr>
              <a:t> incorporado</a:t>
            </a:r>
            <a:endParaRPr lang="es-PE" sz="2900" dirty="0"/>
          </a:p>
          <a:p>
            <a:pPr lvl="1"/>
            <a:r>
              <a:rPr lang="es-PE" sz="2900" dirty="0" err="1">
                <a:sym typeface="+mn-ea"/>
              </a:rPr>
              <a:t>Nemeth</a:t>
            </a:r>
            <a:r>
              <a:rPr lang="es-PE" sz="2900" dirty="0">
                <a:sym typeface="+mn-ea"/>
              </a:rPr>
              <a:t> anterior al 2012 </a:t>
            </a:r>
            <a:endParaRPr lang="es-PE" sz="2900" dirty="0"/>
          </a:p>
          <a:p>
            <a:r>
              <a:rPr lang="es-PE" dirty="0"/>
              <a:t>Aún en la etapa beta (mayo de 2022)</a:t>
            </a:r>
          </a:p>
          <a:p>
            <a:pPr marL="457200" lvl="1" indent="0">
              <a:buNone/>
            </a:pP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738495"/>
          </a:xfrm>
        </p:spPr>
        <p:txBody>
          <a:bodyPr/>
          <a:lstStyle/>
          <a:p>
            <a:pPr algn="ctr"/>
            <a:r>
              <a:rPr lang="es-PE" b="1" dirty="0">
                <a:solidFill>
                  <a:schemeClr val="tx1"/>
                </a:solidFill>
                <a:effectLst>
                  <a:outerShdw blurRad="38100" dist="19050" dir="2700000" algn="tl" rotWithShape="0">
                    <a:schemeClr val="dk1">
                      <a:alpha val="40000"/>
                    </a:schemeClr>
                  </a:outerShdw>
                </a:effectLst>
              </a:rPr>
              <a:t>Barras laterales</a:t>
            </a:r>
            <a:br>
              <a:rPr lang="es-PE" b="1" dirty="0">
                <a:solidFill>
                  <a:schemeClr val="tx1"/>
                </a:solidFill>
                <a:effectLst>
                  <a:outerShdw blurRad="38100" dist="19050" dir="2700000" algn="tl" rotWithShape="0">
                    <a:schemeClr val="dk1">
                      <a:alpha val="40000"/>
                    </a:schemeClr>
                  </a:outerShdw>
                </a:effectLst>
              </a:rPr>
            </a:br>
            <a:r>
              <a:rPr lang="en-US" b="1" dirty="0">
                <a:solidFill>
                  <a:schemeClr val="tx1"/>
                </a:solidFill>
                <a:effectLst>
                  <a:outerShdw blurRad="38100" dist="19050" dir="2700000" algn="tl" rotWithShape="0">
                    <a:schemeClr val="dk1">
                      <a:alpha val="40000"/>
                    </a:schemeClr>
                  </a:outerShdw>
                </a:effectLst>
              </a:rPr>
              <a:t>(</a:t>
            </a:r>
            <a:r>
              <a:rPr lang="es-PE" b="1" i="1" dirty="0">
                <a:effectLst>
                  <a:outerShdw blurRad="38100" dist="19050" dir="2700000" algn="tl" rotWithShape="0">
                    <a:schemeClr val="dk1">
                      <a:alpha val="40000"/>
                    </a:schemeClr>
                  </a:outerShdw>
                </a:effectLst>
              </a:rPr>
              <a:t>Sección</a:t>
            </a:r>
            <a:r>
              <a:rPr lang="en-US" b="1" i="1" dirty="0">
                <a:effectLst>
                  <a:outerShdw blurRad="38100" dist="19050" dir="2700000" algn="tl" rotWithShape="0">
                    <a:schemeClr val="dk1">
                      <a:alpha val="40000"/>
                    </a:schemeClr>
                  </a:outerShdw>
                </a:effectLst>
              </a:rPr>
              <a:t> 12 de </a:t>
            </a:r>
            <a:r>
              <a:rPr lang="en-US" b="1" i="1" dirty="0">
                <a:solidFill>
                  <a:schemeClr val="tx1"/>
                </a:solidFill>
                <a:effectLst>
                  <a:outerShdw blurRad="38100" dist="19050" dir="2700000" algn="tl" rotWithShape="0">
                    <a:schemeClr val="dk1">
                      <a:alpha val="40000"/>
                    </a:schemeClr>
                  </a:outerShdw>
                </a:effectLst>
              </a:rPr>
              <a:t>Formats</a:t>
            </a:r>
            <a:r>
              <a:rPr lang="en-US" b="1" dirty="0">
                <a:solidFill>
                  <a:schemeClr val="tx1"/>
                </a:solidFill>
                <a:effectLst>
                  <a:outerShdw blurRad="38100" dist="19050" dir="2700000" algn="tl" rotWithShape="0">
                    <a:schemeClr val="dk1">
                      <a:alpha val="40000"/>
                    </a:schemeClr>
                  </a:outerShdw>
                </a:effectLst>
              </a:rPr>
              <a:t>)</a:t>
            </a:r>
            <a:br>
              <a:rPr lang="en-US" b="1" dirty="0">
                <a:solidFill>
                  <a:schemeClr val="tx1"/>
                </a:solidFill>
                <a:effectLst>
                  <a:outerShdw blurRad="38100" dist="19050" dir="2700000" algn="tl" rotWithShape="0">
                    <a:schemeClr val="dk1">
                      <a:alpha val="40000"/>
                    </a:schemeClr>
                  </a:outerShdw>
                </a:effectLst>
              </a:rPr>
            </a:br>
            <a:endParaRPr lang="en-US" b="1" i="1" dirty="0">
              <a:solidFill>
                <a:schemeClr val="tx1"/>
              </a:solidFill>
              <a:effectLst>
                <a:outerShdw blurRad="38100" dist="19050" dir="2700000" algn="tl" rotWithShape="0">
                  <a:schemeClr val="dk1">
                    <a:alpha val="40000"/>
                  </a:schemeClr>
                </a:outerShdw>
              </a:effectLs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s-PE" dirty="0"/>
              <a:t>Barras laterales (</a:t>
            </a:r>
            <a:r>
              <a:rPr lang="es-PE" dirty="0" err="1"/>
              <a:t>Sidebars</a:t>
            </a:r>
            <a:r>
              <a:rPr lang="es-PE" dirty="0"/>
              <a:t>)</a:t>
            </a:r>
          </a:p>
        </p:txBody>
      </p:sp>
      <p:sp>
        <p:nvSpPr>
          <p:cNvPr id="3" name="Content Placeholder 2"/>
          <p:cNvSpPr>
            <a:spLocks noGrp="1"/>
          </p:cNvSpPr>
          <p:nvPr>
            <p:ph idx="1"/>
          </p:nvPr>
        </p:nvSpPr>
        <p:spPr/>
        <p:txBody>
          <a:bodyPr>
            <a:normAutofit fontScale="92500"/>
          </a:bodyPr>
          <a:lstStyle/>
          <a:p>
            <a:endParaRPr lang="en-US" dirty="0"/>
          </a:p>
          <a:p>
            <a:r>
              <a:rPr lang="es-PE" dirty="0"/>
              <a:t>Leer la </a:t>
            </a:r>
            <a:r>
              <a:rPr lang="es-PE" i="1" dirty="0"/>
              <a:t>Sección 12 </a:t>
            </a:r>
            <a:r>
              <a:rPr lang="es-PE" dirty="0"/>
              <a:t>de </a:t>
            </a:r>
            <a:r>
              <a:rPr lang="es-PE" i="1" dirty="0" err="1"/>
              <a:t>Formats</a:t>
            </a:r>
            <a:r>
              <a:rPr lang="es-PE" i="1" dirty="0"/>
              <a:t> </a:t>
            </a:r>
            <a:r>
              <a:rPr lang="es-PE" dirty="0"/>
              <a:t>para identificar y formatear barras laterales.</a:t>
            </a:r>
          </a:p>
          <a:p>
            <a:r>
              <a:rPr lang="es-PE" dirty="0"/>
              <a:t>La información en las barras laterales suele mostrarse en el archivo NIMAS. </a:t>
            </a:r>
          </a:p>
          <a:p>
            <a:r>
              <a:rPr lang="es-PE" dirty="0"/>
              <a:t>Utilice Buscar/Encontrar Texto (</a:t>
            </a:r>
            <a:r>
              <a:rPr lang="es-PE" dirty="0" err="1"/>
              <a:t>Search</a:t>
            </a:r>
            <a:r>
              <a:rPr lang="es-PE" dirty="0"/>
              <a:t>/</a:t>
            </a:r>
            <a:r>
              <a:rPr lang="es-PE" dirty="0" err="1"/>
              <a:t>Find</a:t>
            </a:r>
            <a:r>
              <a:rPr lang="es-PE" dirty="0"/>
              <a:t> Text), si fuera necesario, para ubicar el texto de las barras laterales.</a:t>
            </a:r>
          </a:p>
          <a:p>
            <a:r>
              <a:rPr lang="es-PE" dirty="0"/>
              <a:t>Se debe copiar, pegar y reubicar dentro del texto para ajustar al formateo.</a:t>
            </a:r>
          </a:p>
          <a:p>
            <a:r>
              <a:rPr lang="es-PE" dirty="0"/>
              <a:t>Demostración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738495"/>
          </a:xfrm>
        </p:spPr>
        <p:txBody>
          <a:bodyPr/>
          <a:lstStyle/>
          <a:p>
            <a:pPr algn="ctr"/>
            <a:r>
              <a:rPr lang="es-PE" b="1" dirty="0">
                <a:solidFill>
                  <a:schemeClr val="tx1"/>
                </a:solidFill>
                <a:effectLst>
                  <a:outerShdw blurRad="38100" dist="19050" dir="2700000" algn="tl" rotWithShape="0">
                    <a:schemeClr val="dk1">
                      <a:alpha val="40000"/>
                    </a:schemeClr>
                  </a:outerShdw>
                </a:effectLst>
              </a:rPr>
              <a:t>Varios</a:t>
            </a:r>
            <a:r>
              <a:rPr lang="en-US" b="1" dirty="0">
                <a:solidFill>
                  <a:schemeClr val="tx1"/>
                </a:solidFill>
                <a:effectLst>
                  <a:outerShdw blurRad="38100" dist="19050" dir="2700000" algn="tl" rotWithShape="0">
                    <a:schemeClr val="dk1">
                      <a:alpha val="40000"/>
                    </a:schemeClr>
                  </a:outerShdw>
                </a:effectLst>
              </a:rPr>
              <a:t/>
            </a:r>
            <a:br>
              <a:rPr lang="en-US" b="1" dirty="0">
                <a:solidFill>
                  <a:schemeClr val="tx1"/>
                </a:solidFill>
                <a:effectLst>
                  <a:outerShdw blurRad="38100" dist="19050" dir="2700000" algn="tl" rotWithShape="0">
                    <a:schemeClr val="dk1">
                      <a:alpha val="40000"/>
                    </a:schemeClr>
                  </a:outerShdw>
                </a:effectLst>
              </a:rPr>
            </a:br>
            <a:endParaRPr lang="en-US" b="1" i="1" dirty="0">
              <a:solidFill>
                <a:schemeClr val="tx1"/>
              </a:solidFill>
              <a:effectLst>
                <a:outerShdw blurRad="38100" dist="19050" dir="2700000" algn="tl" rotWithShape="0">
                  <a:schemeClr val="dk1">
                    <a:alpha val="40000"/>
                  </a:schemeClr>
                </a:outerShdw>
              </a:effectLs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s-PE" dirty="0"/>
              <a:t>Varios</a:t>
            </a:r>
          </a:p>
        </p:txBody>
      </p:sp>
      <p:sp>
        <p:nvSpPr>
          <p:cNvPr id="3" name="Content Placeholder 2"/>
          <p:cNvSpPr>
            <a:spLocks noGrp="1"/>
          </p:cNvSpPr>
          <p:nvPr>
            <p:ph idx="1"/>
          </p:nvPr>
        </p:nvSpPr>
        <p:spPr>
          <a:xfrm>
            <a:off x="838200" y="1382233"/>
            <a:ext cx="10515600" cy="4196431"/>
          </a:xfrm>
        </p:spPr>
        <p:txBody>
          <a:bodyPr>
            <a:normAutofit lnSpcReduction="10000"/>
          </a:bodyPr>
          <a:lstStyle/>
          <a:p>
            <a:r>
              <a:rPr lang="es-PE" dirty="0"/>
              <a:t>Líneas de recuadro (Box </a:t>
            </a:r>
            <a:r>
              <a:rPr lang="es-PE" dirty="0" err="1"/>
              <a:t>lines</a:t>
            </a:r>
            <a:r>
              <a:rPr lang="es-PE" dirty="0"/>
              <a:t>)</a:t>
            </a:r>
          </a:p>
          <a:p>
            <a:pPr lvl="1"/>
            <a:r>
              <a:rPr lang="es-PE" sz="2800" dirty="0"/>
              <a:t>Introducir directamente o crear teclas rápidas de braille en Braille 2000</a:t>
            </a:r>
          </a:p>
          <a:p>
            <a:r>
              <a:rPr lang="es-PE" dirty="0"/>
              <a:t>Sustituciones de archivo entero al importar el archivo NIMAS</a:t>
            </a:r>
          </a:p>
          <a:p>
            <a:pPr lvl="1"/>
            <a:r>
              <a:rPr lang="es-PE" sz="2800" dirty="0"/>
              <a:t>Apóstrofo para comilla simple de cierre</a:t>
            </a:r>
          </a:p>
          <a:p>
            <a:pPr lvl="1"/>
            <a:r>
              <a:rPr lang="es-PE" sz="2800" dirty="0"/>
              <a:t>Repetir los encabezados incorporando el icono definido por el transcriptor</a:t>
            </a:r>
          </a:p>
          <a:p>
            <a:pPr lvl="1"/>
            <a:r>
              <a:rPr lang="es-PE" sz="2800" dirty="0"/>
              <a:t>Puntos suspensivos: decisión del transcriptor basada en el uso mayoritario en el texto, para mantener la uniformidad en el archivo braille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s-PE" dirty="0"/>
              <a:t>Varios </a:t>
            </a:r>
            <a:r>
              <a:rPr lang="en-US" sz="2800" dirty="0"/>
              <a:t>(</a:t>
            </a:r>
            <a:r>
              <a:rPr lang="es-PE" sz="2800" dirty="0"/>
              <a:t>continuación</a:t>
            </a:r>
            <a:r>
              <a:rPr lang="en-US" sz="2800" dirty="0"/>
              <a:t>)</a:t>
            </a:r>
          </a:p>
        </p:txBody>
      </p:sp>
      <p:sp>
        <p:nvSpPr>
          <p:cNvPr id="3" name="Content Placeholder 2"/>
          <p:cNvSpPr>
            <a:spLocks noGrp="1"/>
          </p:cNvSpPr>
          <p:nvPr>
            <p:ph idx="1"/>
          </p:nvPr>
        </p:nvSpPr>
        <p:spPr>
          <a:xfrm>
            <a:off x="838200" y="1360967"/>
            <a:ext cx="10515600" cy="4187217"/>
          </a:xfrm>
        </p:spPr>
        <p:txBody>
          <a:bodyPr>
            <a:normAutofit/>
          </a:bodyPr>
          <a:lstStyle/>
          <a:p>
            <a:r>
              <a:rPr lang="es-PE" dirty="0"/>
              <a:t>Listas anidadas</a:t>
            </a:r>
          </a:p>
          <a:p>
            <a:pPr lvl="1"/>
            <a:r>
              <a:rPr lang="es-PE" dirty="0"/>
              <a:t>Los identificadores no siempre se importan</a:t>
            </a:r>
          </a:p>
          <a:p>
            <a:pPr lvl="1"/>
            <a:r>
              <a:rPr lang="es-PE" dirty="0"/>
              <a:t>Las viñetas no siempre se importan</a:t>
            </a:r>
          </a:p>
          <a:p>
            <a:pPr lvl="1"/>
            <a:r>
              <a:rPr lang="es-PE" dirty="0"/>
              <a:t>Revisar y editar </a:t>
            </a:r>
            <a:r>
              <a:rPr lang="es-PE" dirty="0" smtClean="0"/>
              <a:t>según corresponda</a:t>
            </a:r>
            <a:endParaRPr lang="es-PE" dirty="0"/>
          </a:p>
          <a:p>
            <a:r>
              <a:rPr lang="es-PE" dirty="0"/>
              <a:t>Texto con líneas numeradas</a:t>
            </a:r>
          </a:p>
          <a:p>
            <a:pPr lvl="1"/>
            <a:r>
              <a:rPr lang="es-PE" dirty="0"/>
              <a:t>Sección 15 de </a:t>
            </a:r>
            <a:r>
              <a:rPr lang="es-PE" i="1" dirty="0" err="1"/>
              <a:t>Formats</a:t>
            </a:r>
            <a:r>
              <a:rPr lang="es-PE" i="1" dirty="0"/>
              <a:t> </a:t>
            </a:r>
          </a:p>
          <a:p>
            <a:pPr lvl="1"/>
            <a:r>
              <a:rPr lang="es-PE" sz="2400" dirty="0"/>
              <a:t>Texto con </a:t>
            </a:r>
            <a:r>
              <a:rPr lang="es-PE" dirty="0"/>
              <a:t>líneas numeradas</a:t>
            </a:r>
            <a:endParaRPr lang="es-PE" sz="2400" dirty="0"/>
          </a:p>
          <a:p>
            <a:pPr lvl="1"/>
            <a:r>
              <a:rPr lang="es-PE" sz="2400" dirty="0"/>
              <a:t>Ejemplos al final de la Sección 15 de </a:t>
            </a:r>
            <a:r>
              <a:rPr lang="es-PE" sz="2400" i="1" dirty="0" err="1"/>
              <a:t>Formats</a:t>
            </a:r>
            <a:endParaRPr lang="es-PE" dirty="0"/>
          </a:p>
          <a:p>
            <a:r>
              <a:rPr lang="es-PE" dirty="0"/>
              <a:t>Demostración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14195"/>
            <a:ext cx="9144000" cy="2387600"/>
          </a:xfrm>
        </p:spPr>
        <p:txBody>
          <a:bodyPr/>
          <a:lstStyle/>
          <a:p>
            <a:r>
              <a:rPr lang="en-US" dirty="0"/>
              <a:t>¿</a:t>
            </a:r>
            <a:r>
              <a:rPr lang="es-PE" dirty="0"/>
              <a:t>Preguntas</a:t>
            </a:r>
            <a:r>
              <a:rPr lang="en-US" dirty="0"/>
              <a:t>?</a:t>
            </a:r>
          </a:p>
        </p:txBody>
      </p:sp>
    </p:spTree>
  </p:cSld>
  <p:clrMapOvr>
    <a:masterClrMapping/>
  </p:clrMapOvr>
</p:sld>
</file>

<file path=ppt/theme/theme1.xml><?xml version="1.0" encoding="utf-8"?>
<a:theme xmlns:a="http://schemas.openxmlformats.org/drawingml/2006/main" name="Office Theme">
  <a:themeElements>
    <a:clrScheme name="Access Academy">
      <a:dk1>
        <a:srgbClr val="1F1C1E"/>
      </a:dk1>
      <a:lt1>
        <a:srgbClr val="FFFFFF"/>
      </a:lt1>
      <a:dk2>
        <a:srgbClr val="1F1C1E"/>
      </a:dk2>
      <a:lt2>
        <a:srgbClr val="FFFFFF"/>
      </a:lt2>
      <a:accent1>
        <a:srgbClr val="49ACBB"/>
      </a:accent1>
      <a:accent2>
        <a:srgbClr val="F8A535"/>
      </a:accent2>
      <a:accent3>
        <a:srgbClr val="E10C5A"/>
      </a:accent3>
      <a:accent4>
        <a:srgbClr val="49ACBB"/>
      </a:accent4>
      <a:accent5>
        <a:srgbClr val="F8A535"/>
      </a:accent5>
      <a:accent6>
        <a:srgbClr val="E10C5A"/>
      </a:accent6>
      <a:hlink>
        <a:srgbClr val="49ACBB"/>
      </a:hlink>
      <a:folHlink>
        <a:srgbClr val="743F7C"/>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226</TotalTime>
  <Words>1377</Words>
  <Application>Microsoft Office PowerPoint</Application>
  <PresentationFormat>Personalizado</PresentationFormat>
  <Paragraphs>160</Paragraphs>
  <Slides>19</Slides>
  <Notes>16</Notes>
  <HiddenSlides>0</HiddenSlides>
  <MMClips>0</MMClips>
  <ScaleCrop>false</ScaleCrop>
  <HeadingPairs>
    <vt:vector size="4" baseType="variant">
      <vt:variant>
        <vt:lpstr>Tema</vt:lpstr>
      </vt:variant>
      <vt:variant>
        <vt:i4>1</vt:i4>
      </vt:variant>
      <vt:variant>
        <vt:lpstr>Títulos de diapositiva</vt:lpstr>
      </vt:variant>
      <vt:variant>
        <vt:i4>19</vt:i4>
      </vt:variant>
    </vt:vector>
  </HeadingPairs>
  <TitlesOfParts>
    <vt:vector size="20" baseType="lpstr">
      <vt:lpstr>Office Theme</vt:lpstr>
      <vt:lpstr>Capacitación de transcriptores de APH  Uso de archivos NIMAS y Braille 2000</vt:lpstr>
      <vt:lpstr>Descripción general del Día 5</vt:lpstr>
      <vt:lpstr>Notas (Sección 16 de Formats) </vt:lpstr>
      <vt:lpstr> Notas </vt:lpstr>
      <vt:lpstr> Notas (continuación) </vt:lpstr>
      <vt:lpstr> Notas (continuación) </vt:lpstr>
      <vt:lpstr>Pronunciación (Sección 20 de Formats) </vt:lpstr>
      <vt:lpstr>Pronunciación</vt:lpstr>
      <vt:lpstr>Matemáticas </vt:lpstr>
      <vt:lpstr>Matemáticas</vt:lpstr>
      <vt:lpstr>Matemáticas (continuación)</vt:lpstr>
      <vt:lpstr>Matemáticas (continuación)</vt:lpstr>
      <vt:lpstr>Matemáticas (continuación)</vt:lpstr>
      <vt:lpstr>Barras laterales (Sección 12 de Formats) </vt:lpstr>
      <vt:lpstr>Barras laterales (Sidebars)</vt:lpstr>
      <vt:lpstr>Varios </vt:lpstr>
      <vt:lpstr>Varios</vt:lpstr>
      <vt:lpstr>Varios (continuación)</vt:lpstr>
      <vt:lpstr>¿Preguntas?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Anthony D. Jones</dc:creator>
  <cp:lastModifiedBy>Cristina</cp:lastModifiedBy>
  <cp:revision>295</cp:revision>
  <dcterms:created xsi:type="dcterms:W3CDTF">2022-02-08T18:54:00Z</dcterms:created>
  <dcterms:modified xsi:type="dcterms:W3CDTF">2022-09-10T20:04:35Z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5BC57BBDBF934E92977C0D94068E36AA</vt:lpwstr>
  </property>
  <property fmtid="{D5CDD505-2E9C-101B-9397-08002B2CF9AE}" pid="3" name="KSOProductBuildVer">
    <vt:lpwstr>1033-11.2.0.11130</vt:lpwstr>
  </property>
</Properties>
</file>