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5" r:id="rId2"/>
  </p:sldMasterIdLst>
  <p:notesMasterIdLst>
    <p:notesMasterId r:id="rId60"/>
  </p:notesMasterIdLst>
  <p:sldIdLst>
    <p:sldId id="256" r:id="rId3"/>
    <p:sldId id="257" r:id="rId4"/>
    <p:sldId id="335" r:id="rId5"/>
    <p:sldId id="336" r:id="rId6"/>
    <p:sldId id="340" r:id="rId7"/>
    <p:sldId id="337" r:id="rId8"/>
    <p:sldId id="338" r:id="rId9"/>
    <p:sldId id="341" r:id="rId10"/>
    <p:sldId id="291" r:id="rId11"/>
    <p:sldId id="331" r:id="rId12"/>
    <p:sldId id="334" r:id="rId13"/>
    <p:sldId id="332" r:id="rId14"/>
    <p:sldId id="333" r:id="rId15"/>
    <p:sldId id="292" r:id="rId16"/>
    <p:sldId id="307" r:id="rId17"/>
    <p:sldId id="308" r:id="rId18"/>
    <p:sldId id="309" r:id="rId19"/>
    <p:sldId id="315" r:id="rId20"/>
    <p:sldId id="342" r:id="rId21"/>
    <p:sldId id="344" r:id="rId22"/>
    <p:sldId id="346" r:id="rId23"/>
    <p:sldId id="347" r:id="rId24"/>
    <p:sldId id="319" r:id="rId25"/>
    <p:sldId id="261" r:id="rId26"/>
    <p:sldId id="348" r:id="rId27"/>
    <p:sldId id="263" r:id="rId28"/>
    <p:sldId id="270" r:id="rId29"/>
    <p:sldId id="349" r:id="rId30"/>
    <p:sldId id="268" r:id="rId31"/>
    <p:sldId id="288" r:id="rId32"/>
    <p:sldId id="269" r:id="rId33"/>
    <p:sldId id="320" r:id="rId34"/>
    <p:sldId id="350" r:id="rId35"/>
    <p:sldId id="351" r:id="rId36"/>
    <p:sldId id="265" r:id="rId37"/>
    <p:sldId id="322" r:id="rId38"/>
    <p:sldId id="352" r:id="rId39"/>
    <p:sldId id="353" r:id="rId40"/>
    <p:sldId id="275" r:id="rId41"/>
    <p:sldId id="323" r:id="rId42"/>
    <p:sldId id="276" r:id="rId43"/>
    <p:sldId id="279" r:id="rId44"/>
    <p:sldId id="280" r:id="rId45"/>
    <p:sldId id="354" r:id="rId46"/>
    <p:sldId id="355" r:id="rId47"/>
    <p:sldId id="281" r:id="rId48"/>
    <p:sldId id="327" r:id="rId49"/>
    <p:sldId id="328" r:id="rId50"/>
    <p:sldId id="298" r:id="rId51"/>
    <p:sldId id="289" r:id="rId52"/>
    <p:sldId id="300" r:id="rId53"/>
    <p:sldId id="301" r:id="rId54"/>
    <p:sldId id="356" r:id="rId55"/>
    <p:sldId id="357" r:id="rId56"/>
    <p:sldId id="358" r:id="rId57"/>
    <p:sldId id="359" r:id="rId58"/>
    <p:sldId id="285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b Krise" initials="DK" lastIdx="14" clrIdx="0">
    <p:extLst>
      <p:ext uri="{19B8F6BF-5375-455C-9EA6-DF929625EA0E}">
        <p15:presenceInfo xmlns:p15="http://schemas.microsoft.com/office/powerpoint/2012/main" userId="S::AF08429@tn.gov::f4f4a0d5-1819-4402-89cb-fc55123e5561" providerId="AD"/>
      </p:ext>
    </p:extLst>
  </p:cmAuthor>
  <p:cmAuthor id="2" name="TNAMPS" initials="T" lastIdx="3" clrIdx="1">
    <p:extLst>
      <p:ext uri="{19B8F6BF-5375-455C-9EA6-DF929625EA0E}">
        <p15:presenceInfo xmlns:p15="http://schemas.microsoft.com/office/powerpoint/2012/main" userId="TNAMPS" providerId="None"/>
      </p:ext>
    </p:extLst>
  </p:cmAuthor>
  <p:cmAuthor id="3" name="Bertha Pancorvo" initials="BP" lastIdx="17" clrIdx="2">
    <p:extLst>
      <p:ext uri="{19B8F6BF-5375-455C-9EA6-DF929625EA0E}">
        <p15:presenceInfo xmlns:p15="http://schemas.microsoft.com/office/powerpoint/2012/main" userId="1e3a0a8699a60a8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1324" autoAdjust="0"/>
    <p:restoredTop sz="93950" autoAdjust="0"/>
  </p:normalViewPr>
  <p:slideViewPr>
    <p:cSldViewPr snapToGrid="0" snapToObjects="1">
      <p:cViewPr varScale="1">
        <p:scale>
          <a:sx n="32" d="100"/>
          <a:sy n="32" d="100"/>
        </p:scale>
        <p:origin x="58" y="7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78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EB597-6A91-4640-9748-75E90B8DBB5D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329F0-EFC4-494F-AB10-8C156D1C7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40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555B4-AA3E-4C48-B388-C93B56C831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4C8BD-B04A-7944-A387-4C8637FBB5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22140-A5A1-754A-83B2-F77928588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35546-A896-A24F-9B4A-F7AF28BE3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49DA8-2F05-CC44-9B32-5189C203E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4C5D2C-8C18-AF4D-BF0B-AACA65FBA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663356" y="-853348"/>
            <a:ext cx="3274961" cy="33568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519D05-C2A0-854E-9A4B-0E2D2D968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091774" y="0"/>
            <a:ext cx="1886110" cy="10302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162" y="122667"/>
            <a:ext cx="1976952" cy="68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75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56259-FD47-EC42-BAB3-889B946E2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41CB7-F82F-4E4A-98D8-9A51B49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2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6AE23D-3E4A-6844-91EF-DDDFF5F13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1E3320-E7B4-5946-BC09-AF8BED8E2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804D1C-A365-CD4F-B424-22B34197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24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16AE23D-3E4A-6844-91EF-DDDFF5F13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44379"/>
            <a:ext cx="12192000" cy="700237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1E3320-E7B4-5946-BC09-AF8BED8E2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804D1C-A365-CD4F-B424-22B34197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2AF5731-74D4-3D4E-8EC3-93F2828418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73361" y="6201036"/>
            <a:ext cx="1499287" cy="4856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361" y="6124350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749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A92F0-206B-A642-8C90-4FB954725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775A7-B02D-CE4E-A16C-4862088B1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349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BA32A5-6796-5048-9F7F-EC50D1A6A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349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D6513A-62C8-1844-8675-B40A238C3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268AE3-EF14-1C4C-BBE5-49D275B0B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50E261-8833-5E47-9281-6B33EFD7D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9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93CF4-D47B-FD45-8464-51CEEC688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2DE8D-E9D7-4C4F-A366-F1E8EBA41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8D03CC-1F25-AE4B-82E9-EBE56F20B1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36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A06D14-D118-0544-8136-EC45A137A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0C97F1-6AA1-754B-A322-091308E3ED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36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7BA1C8-617E-BC46-9C17-57F7F162E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624344-2416-7D44-A271-5BF512A40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AE5623-7CD3-FB48-A51D-9F86C48370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55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E5023-54DE-D74B-B106-B5A5803DA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C02C4A6-71BC-C342-B7A9-E17E5693CD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2288"/>
            <a:ext cx="3385836" cy="3755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1587685-02E9-3140-8269-24DEF53591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3081" y="1792287"/>
            <a:ext cx="3385837" cy="3755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5C07E6-7F98-1C49-AA61-77ACC044243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67963" y="1792287"/>
            <a:ext cx="3385837" cy="3755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009663-9DDD-5D4F-B26C-8119E43C6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C92944-4C7A-C442-8C1B-8F7BBEC15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E16984-A119-CB49-B3F9-129054CF4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76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DB4FF-4DD2-6141-AE6D-A0A029D06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707" y="581239"/>
            <a:ext cx="43994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047DE9-45F7-EC48-AA2E-8DC67113D2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01946" y="827903"/>
            <a:ext cx="5053442" cy="5165124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32A177-00AC-DC4B-A2DB-BB0C5C2F3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57103" y="0"/>
            <a:ext cx="6334897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17CC17-C0CB-7942-933A-012F7E930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581239"/>
            <a:ext cx="5469924" cy="5634210"/>
          </a:xfrm>
          <a:prstGeom prst="rect">
            <a:avLst/>
          </a:prstGeom>
          <a:noFill/>
          <a:ln w="133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A1FB1-D1D4-FD47-ACE2-61964E1328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8707" y="2181439"/>
            <a:ext cx="43994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5744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047DE9-45F7-EC48-AA2E-8DC67113D2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03659" y="827903"/>
            <a:ext cx="5053442" cy="5165124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32A177-00AC-DC4B-A2DB-BB0C5C2F3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334897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17CC17-C0CB-7942-933A-012F7E930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7713" y="581239"/>
            <a:ext cx="5469924" cy="5634210"/>
          </a:xfrm>
          <a:prstGeom prst="rect">
            <a:avLst/>
          </a:prstGeom>
          <a:noFill/>
          <a:ln w="133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24817C8-54D6-7F41-BB69-A92331523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5350" y="581239"/>
            <a:ext cx="43994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2D59984-9274-F04F-A597-7F3D7761E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65350" y="2181439"/>
            <a:ext cx="43994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7830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0891738-AB2D-9E49-B75B-158F4204B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77060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13AF5C-6BA5-A04D-830F-BE62F7C71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61403-71E6-0541-8E98-DB3FBDE75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CF036-F52C-854D-B6ED-C8DA82A8A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87425"/>
            <a:ext cx="556877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727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32E6E4-EC51-0C4C-A46A-C27E7CBBD81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2723" y="995363"/>
            <a:ext cx="556877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6A69CD-8D6F-344C-9244-7FB90ABBA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21395" y="0"/>
            <a:ext cx="577060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5EB135C-15F6-4346-B4CA-A7A37BA42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562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F409E78-5E0C-0241-9189-A2C0B65F74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05562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6645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5757D-4977-B944-B014-0A8FB7CB6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EA5507-5957-1D4D-B4EE-6FF8A5787B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7080C-9E68-D645-AA4C-FAEA10BFD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24DF5-0E78-A040-8733-668BEE3B8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9E7DC-1CDB-CF40-9B0D-53A84F737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448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48659E-BB28-484C-B403-A98250142F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8433ED-DF79-B04E-B7F1-CE22B2548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134F5-227A-7444-AF18-3B2EB5B1A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37CFE-7DA1-AB4A-9A63-34D230E4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39F06-322F-394C-98F8-D6FE036EA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197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C8630BF-1321-934E-B610-A502B55861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43139" y="2319526"/>
            <a:ext cx="8034528" cy="518858"/>
          </a:xfrm>
        </p:spPr>
        <p:txBody>
          <a:bodyPr>
            <a:normAutofit/>
          </a:bodyPr>
          <a:lstStyle>
            <a:lvl1pPr marL="0" indent="0" algn="l">
              <a:buNone/>
              <a:defRPr sz="3000" spc="150" baseline="0">
                <a:latin typeface="Helvetica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B9EB9F-2CE0-6C42-B1D8-825CF31DE0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1537" y="5996153"/>
            <a:ext cx="727574" cy="861848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9592543" y="5349822"/>
            <a:ext cx="24077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228600">
              <a:spcBef>
                <a:spcPts val="0"/>
              </a:spcBef>
              <a:spcAft>
                <a:spcPts val="600"/>
              </a:spcAft>
            </a:pPr>
            <a:r>
              <a:rPr lang="en-US" sz="3600" dirty="0">
                <a:solidFill>
                  <a:srgbClr val="FFFFFF"/>
                </a:solidFill>
                <a:effectLst/>
                <a:latin typeface="SimBraille" panose="01010609060101010103" pitchFamily="49" charset="0"/>
                <a:ea typeface="Times New Roman" panose="02020603050405020304" pitchFamily="18" charset="0"/>
              </a:rPr>
              <a:t>=</a:t>
            </a:r>
            <a:r>
              <a:rPr 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TN</a:t>
            </a: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AMPS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7795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ransition Slide -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9E688-5A09-DA42-8441-30EE013B79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24531" y="2826209"/>
            <a:ext cx="9888112" cy="657669"/>
          </a:xfrm>
        </p:spPr>
        <p:txBody>
          <a:bodyPr anchor="t">
            <a:noAutofit/>
          </a:bodyPr>
          <a:lstStyle>
            <a:lvl1pPr algn="l">
              <a:defRPr sz="4400" b="1" cap="all" spc="250" baseline="0">
                <a:latin typeface="Helvetica" pitchFamily="2" charset="0"/>
              </a:defRPr>
            </a:lvl1pPr>
          </a:lstStyle>
          <a:p>
            <a:r>
              <a:rPr lang="en-US" dirty="0"/>
              <a:t>transition SLIDE TITLE.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8630BF-1321-934E-B610-A502B55861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24531" y="3458478"/>
            <a:ext cx="9888112" cy="305498"/>
          </a:xfrm>
        </p:spPr>
        <p:txBody>
          <a:bodyPr>
            <a:noAutofit/>
          </a:bodyPr>
          <a:lstStyle>
            <a:lvl1pPr marL="0" indent="0" algn="l">
              <a:buNone/>
              <a:defRPr sz="3000" spc="150" baseline="0">
                <a:latin typeface="Helvetica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Optional subtitle on transition slide.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FF447C-B7EA-DD4A-AA6E-EC02CB37B2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724826" y="-1224382"/>
            <a:ext cx="742345" cy="1219200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1134343" y="1435047"/>
            <a:ext cx="24077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>
              <a:spcAft>
                <a:spcPts val="600"/>
              </a:spcAft>
            </a:pPr>
            <a:r>
              <a:rPr lang="en-US" sz="3600" dirty="0">
                <a:solidFill>
                  <a:schemeClr val="tx1"/>
                </a:solidFill>
                <a:latin typeface="SimBraille" panose="01010609060101010103" pitchFamily="49" charset="0"/>
                <a:ea typeface="Times New Roman" panose="02020603050405020304" pitchFamily="18" charset="0"/>
              </a:rPr>
              <a:t>=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TN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AMPS</a:t>
            </a:r>
            <a:endParaRPr lang="en-US" sz="3200" dirty="0">
              <a:solidFill>
                <a:srgbClr val="FFFF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1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 +  title and two subtitle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D227AE8-173D-E549-BF91-827CB591D6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3900" y="1187560"/>
            <a:ext cx="4057650" cy="448933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F9E688-5A09-DA42-8441-30EE013B79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69638" y="3962794"/>
            <a:ext cx="5884862" cy="657669"/>
          </a:xfrm>
        </p:spPr>
        <p:txBody>
          <a:bodyPr anchor="t">
            <a:noAutofit/>
          </a:bodyPr>
          <a:lstStyle>
            <a:lvl1pPr algn="l">
              <a:defRPr sz="3800" b="1" cap="none" spc="250" baseline="0">
                <a:latin typeface="Helvetica" pitchFamily="2" charset="0"/>
              </a:defRPr>
            </a:lvl1pPr>
          </a:lstStyle>
          <a:p>
            <a:r>
              <a:rPr lang="en-US" dirty="0"/>
              <a:t>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8630BF-1321-934E-B610-A502B55861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69638" y="4548747"/>
            <a:ext cx="5884862" cy="328053"/>
          </a:xfrm>
        </p:spPr>
        <p:txBody>
          <a:bodyPr>
            <a:noAutofit/>
          </a:bodyPr>
          <a:lstStyle>
            <a:lvl1pPr marL="0" indent="0" algn="l">
              <a:buNone/>
              <a:defRPr sz="3000" spc="150" baseline="0">
                <a:solidFill>
                  <a:schemeClr val="accent1"/>
                </a:solidFill>
                <a:latin typeface="Helvetica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Position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C4A461-FCBA-EC4F-9A33-6A8AE362B5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62798" y="-3055549"/>
            <a:ext cx="896114" cy="89611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B2F94A-4E1E-9743-8ADC-F63FC9164E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9638" y="1930511"/>
            <a:ext cx="5884862" cy="1290638"/>
          </a:xfrm>
        </p:spPr>
        <p:txBody>
          <a:bodyPr>
            <a:no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 dirty="0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4012486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BF8CE8-C45B-8345-BC93-60697ECD88AD}"/>
              </a:ext>
            </a:extLst>
          </p:cNvPr>
          <p:cNvSpPr/>
          <p:nvPr userDrawn="1"/>
        </p:nvSpPr>
        <p:spPr>
          <a:xfrm>
            <a:off x="0" y="6074229"/>
            <a:ext cx="12192000" cy="783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16193-87DE-CB4A-A24E-ED9D839F0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0941" y="6387676"/>
            <a:ext cx="5811447" cy="1305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algn="r">
              <a:defRPr/>
            </a:pPr>
            <a:r>
              <a:rPr lang="en-US" b="1" dirty="0"/>
              <a:t>NBA Professional Development Conference. June 7, 2022.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4DB16-526C-064B-8B98-4AEB57223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2898" y="6387676"/>
            <a:ext cx="530902" cy="130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9AB133FE-E6F7-EC46-8519-564ACF30934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5F5FAD1D-151C-DD4E-A0D5-983A6E271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7040"/>
            <a:ext cx="10515600" cy="39316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Body copy Helvetica 30 pt.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039556C-115A-DA46-9CC2-04B818D8A7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743522"/>
            <a:ext cx="10526713" cy="768350"/>
          </a:xfr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 Helvetica bold 44 pt.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266700" y="6126066"/>
            <a:ext cx="24288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228600">
              <a:spcBef>
                <a:spcPts val="0"/>
              </a:spcBef>
              <a:spcAft>
                <a:spcPts val="600"/>
              </a:spcAft>
            </a:pPr>
            <a:r>
              <a:rPr lang="en-US" sz="2800" dirty="0">
                <a:solidFill>
                  <a:srgbClr val="FFFFFF"/>
                </a:solidFill>
                <a:effectLst/>
                <a:latin typeface="SimBraille" panose="01010609060101010103" pitchFamily="49" charset="0"/>
                <a:ea typeface="Times New Roman" panose="02020603050405020304" pitchFamily="18" charset="0"/>
              </a:rPr>
              <a:t>=</a:t>
            </a:r>
            <a:r>
              <a:rPr lang="en-US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TN</a:t>
            </a:r>
            <a:r>
              <a:rPr lang="en-U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AMPS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797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side-by-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0D51F-EE53-B64E-BA3F-3F90D8EE9D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743522"/>
            <a:ext cx="10526713" cy="768350"/>
          </a:xfr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 Helvetica bold 44 pt.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A3623811-8EFD-5E48-99DB-15C7655A9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7040"/>
            <a:ext cx="4909457" cy="3931611"/>
          </a:xfrm>
        </p:spPr>
        <p:txBody>
          <a:bodyPr>
            <a:normAutofit/>
          </a:bodyPr>
          <a:lstStyle>
            <a:lvl1pPr>
              <a:buFontTx/>
              <a:buNone/>
              <a:defRPr/>
            </a:lvl1pPr>
          </a:lstStyle>
          <a:p>
            <a:pPr marL="0" indent="0">
              <a:buNone/>
            </a:pPr>
            <a:r>
              <a:rPr lang="en-US" sz="3000" dirty="0"/>
              <a:t>Body copy Helvetica 30 pt.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ACE185C7-ADE2-D64E-992F-8DF9C837365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55229" y="1607040"/>
            <a:ext cx="4909457" cy="39316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Body copy Helvetica 30 pt.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63435B-D72C-BA49-905B-6D5511560EC9}"/>
              </a:ext>
            </a:extLst>
          </p:cNvPr>
          <p:cNvSpPr/>
          <p:nvPr userDrawn="1"/>
        </p:nvSpPr>
        <p:spPr>
          <a:xfrm>
            <a:off x="0" y="6074229"/>
            <a:ext cx="12192000" cy="783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68E21F0-5AFB-7F4E-BF5E-86338F4BF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2898" y="6414052"/>
            <a:ext cx="530902" cy="1041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9AB133FE-E6F7-EC46-8519-564ACF30934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AC0CB71-38E6-B941-97F1-395594672D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217789"/>
            <a:ext cx="1145561" cy="496651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FCF1CCB-B2A9-7F49-B51C-D7E99CDEF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0941" y="6387676"/>
            <a:ext cx="5811447" cy="1305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algn="r">
              <a:defRPr/>
            </a:pPr>
            <a:r>
              <a:rPr lang="en-US" b="1" dirty="0"/>
              <a:t>NBA Professional Development Conference. October 30, 2019.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383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652A4ED-EBDF-EB48-82CB-1A71BF2D66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743522"/>
            <a:ext cx="10526713" cy="768350"/>
          </a:xfr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 Helvetica bold 44 pt.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DDBAC5-039E-7B42-BBDD-5B63081654AB}"/>
              </a:ext>
            </a:extLst>
          </p:cNvPr>
          <p:cNvSpPr/>
          <p:nvPr userDrawn="1"/>
        </p:nvSpPr>
        <p:spPr>
          <a:xfrm>
            <a:off x="0" y="6074229"/>
            <a:ext cx="12192000" cy="783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9B9EA21-F5DF-E344-A7FD-F7B072381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2898" y="6414052"/>
            <a:ext cx="530902" cy="1041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9AB133FE-E6F7-EC46-8519-564ACF30934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426259A-5EA9-0140-985F-37CE70CBB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217789"/>
            <a:ext cx="1145561" cy="496651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34F2AB1-6731-D148-8353-6B8013D1A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0941" y="6387676"/>
            <a:ext cx="5811447" cy="1305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algn="r">
              <a:defRPr/>
            </a:pPr>
            <a:r>
              <a:rPr lang="en-US" dirty="0"/>
              <a:t>NBA Professional Development Conference. October 30, 2019.</a:t>
            </a:r>
          </a:p>
        </p:txBody>
      </p:sp>
    </p:spTree>
    <p:extLst>
      <p:ext uri="{BB962C8B-B14F-4D97-AF65-F5344CB8AC3E}">
        <p14:creationId xmlns:p14="http://schemas.microsoft.com/office/powerpoint/2010/main" val="18840206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 + title and content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9A72DE0-EB9D-7C48-B7B2-0B9701BC485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059936" cy="607422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0BA5B2-753E-BE47-9B27-B0AFAE3EEE20}"/>
              </a:ext>
            </a:extLst>
          </p:cNvPr>
          <p:cNvSpPr/>
          <p:nvPr userDrawn="1"/>
        </p:nvSpPr>
        <p:spPr>
          <a:xfrm>
            <a:off x="0" y="6074229"/>
            <a:ext cx="12192000" cy="783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40E6744F-AFB4-744C-A85D-4C0CAA146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2898" y="6414052"/>
            <a:ext cx="530902" cy="1041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9AB133FE-E6F7-EC46-8519-564ACF30934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6BD0A88-4FC1-1A4E-A4AD-048073E1A8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217789"/>
            <a:ext cx="1145561" cy="496651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041B92DE-FE71-1E45-8191-0E6D24DA03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2144" y="741641"/>
            <a:ext cx="6391656" cy="573659"/>
          </a:xfrm>
        </p:spPr>
        <p:txBody>
          <a:bodyPr>
            <a:noAutofit/>
          </a:bodyPr>
          <a:lstStyle>
            <a:lvl1pPr>
              <a:defRPr sz="3800" b="1"/>
            </a:lvl1pPr>
          </a:lstStyle>
          <a:p>
            <a:r>
              <a:rPr lang="en-US" dirty="0"/>
              <a:t>Title Helvetica 38 pt.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8AD4155-B02F-E748-ABE5-7DC0D1C4135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962144" y="1604733"/>
            <a:ext cx="6391656" cy="3612726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600"/>
            </a:lvl2pPr>
            <a:lvl3pPr>
              <a:defRPr sz="26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EE89730-899B-9849-BF90-26F10CB4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0941" y="6387676"/>
            <a:ext cx="5811447" cy="1305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algn="r">
              <a:defRPr/>
            </a:pPr>
            <a:r>
              <a:rPr lang="en-US" b="1" dirty="0"/>
              <a:t>NBA Professional Development Conference. October 30, 2019.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9369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left +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E249F36-21B2-B244-8A05-BFA83D7FE7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61599" y="0"/>
            <a:ext cx="4030401" cy="607422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22DFE8-CFC2-5744-994B-7805CF003B4E}"/>
              </a:ext>
            </a:extLst>
          </p:cNvPr>
          <p:cNvSpPr/>
          <p:nvPr userDrawn="1"/>
        </p:nvSpPr>
        <p:spPr>
          <a:xfrm>
            <a:off x="0" y="6074229"/>
            <a:ext cx="12192000" cy="783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EAAF1C3F-97DE-3746-A763-3AAC665D1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2898" y="6414052"/>
            <a:ext cx="530902" cy="1041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9AB133FE-E6F7-EC46-8519-564ACF30934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4361636-5FA2-794C-BB10-7AD53FEECA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217789"/>
            <a:ext cx="1145561" cy="496651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59B8D995-7A3B-0649-AD48-4BDAD89993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8011" y="739589"/>
            <a:ext cx="6391656" cy="573659"/>
          </a:xfrm>
        </p:spPr>
        <p:txBody>
          <a:bodyPr>
            <a:noAutofit/>
          </a:bodyPr>
          <a:lstStyle>
            <a:lvl1pPr>
              <a:defRPr sz="3800" b="1"/>
            </a:lvl1pPr>
          </a:lstStyle>
          <a:p>
            <a:r>
              <a:rPr lang="en-US" dirty="0"/>
              <a:t>Title Helvetica 38 pt.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506DE51-C710-6643-8B18-33A489ED827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58011" y="1602681"/>
            <a:ext cx="6391656" cy="3628225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600"/>
            </a:lvl2pPr>
            <a:lvl3pPr>
              <a:defRPr sz="26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671470F-65FA-FE41-B306-4F452D783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0941" y="6387676"/>
            <a:ext cx="5811447" cy="1305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algn="r">
              <a:defRPr/>
            </a:pPr>
            <a:r>
              <a:rPr lang="en-US" b="1" dirty="0"/>
              <a:t>NBA Professional Development Conference. October 30, 2019.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057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C29674C-CEE8-454D-AA76-A021556D79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3139" y="1539937"/>
            <a:ext cx="10184228" cy="779589"/>
          </a:xfrm>
        </p:spPr>
        <p:txBody>
          <a:bodyPr anchor="t">
            <a:normAutofit/>
          </a:bodyPr>
          <a:lstStyle>
            <a:lvl1pPr algn="l">
              <a:defRPr sz="4800" b="1" cap="all" spc="250" baseline="0">
                <a:latin typeface="Helvetica" pitchFamily="2" charset="0"/>
              </a:defRPr>
            </a:lvl1pPr>
          </a:lstStyle>
          <a:p>
            <a:r>
              <a:rPr lang="en-US" dirty="0"/>
              <a:t>Closing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7710289-AF8A-6246-AA02-170AB25CF2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43139" y="2319526"/>
            <a:ext cx="8034528" cy="518858"/>
          </a:xfrm>
        </p:spPr>
        <p:txBody>
          <a:bodyPr>
            <a:normAutofit/>
          </a:bodyPr>
          <a:lstStyle>
            <a:lvl1pPr marL="0" indent="0" algn="l">
              <a:buNone/>
              <a:defRPr sz="3000" spc="150" baseline="0">
                <a:latin typeface="Helvetica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Closing subtitle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47D21F-F20D-7E4B-8F09-39BAAAF513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1537" y="5996153"/>
            <a:ext cx="727574" cy="8618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078852-B76B-904D-B8D9-851EFEB9AD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3282" y="4068769"/>
            <a:ext cx="984085" cy="168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1653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478B49-1925-A543-9968-097479C32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B17302-7F9E-164F-B536-DE4E623C5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CF7D0-90F4-F546-8C65-FC0454FED3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E3268-EE89-8E49-B4B4-ED1BE122A280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34418-1C75-4945-903D-72356C5BA7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3AAC1-8F5A-3044-8377-F9F604ABB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266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52" r:id="rId4"/>
    <p:sldLayoutId id="2147483653" r:id="rId5"/>
    <p:sldLayoutId id="2147483660" r:id="rId6"/>
    <p:sldLayoutId id="2147483657" r:id="rId7"/>
    <p:sldLayoutId id="2147483663" r:id="rId8"/>
    <p:sldLayoutId id="2147483656" r:id="rId9"/>
    <p:sldLayoutId id="2147483661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CC6617-D2E5-5B4D-9F87-40E8B531C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4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B6536-045E-DC4D-BC2D-AE7ADCF26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32E42-3F79-344B-B9F5-44B08F437C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r>
              <a:rPr lang="en-US" dirty="0"/>
              <a:t>NBA Professional Development Conference. October 30, 2019.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90ADEA-530E-7F42-B7F3-C65A56F363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9AB133FE-E6F7-EC46-8519-564ACF3093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235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imac.us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mp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m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/>
              <a:t>APH Transcriber Training Using NIMAS Files &amp; Duxbury/</a:t>
            </a:r>
            <a:r>
              <a:rPr lang="en-US" dirty="0" err="1"/>
              <a:t>NimPro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B8BFC4-3262-E14C-AC21-1AF2EAC760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56341"/>
            <a:ext cx="9144000" cy="1118008"/>
          </a:xfrm>
        </p:spPr>
        <p:txBody>
          <a:bodyPr>
            <a:normAutofit/>
          </a:bodyPr>
          <a:lstStyle/>
          <a:p>
            <a:r>
              <a:rPr lang="es-PE" sz="4800" dirty="0"/>
              <a:t>Sesión</a:t>
            </a:r>
            <a:r>
              <a:rPr lang="en-US" sz="4800" dirty="0"/>
              <a:t> 1</a:t>
            </a:r>
          </a:p>
        </p:txBody>
      </p:sp>
      <p:sp>
        <p:nvSpPr>
          <p:cNvPr id="5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77886" y="1432521"/>
            <a:ext cx="6836228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4800" dirty="0"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Capacitación de transcriptores de APH</a:t>
            </a:r>
          </a:p>
          <a:p>
            <a:pPr algn="ctr"/>
            <a:r>
              <a:rPr lang="es-PE" sz="4800" dirty="0"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Uso de archivos 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NIMAS</a:t>
            </a:r>
            <a:br>
              <a:rPr lang="en-US" sz="4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y Duxbury/</a:t>
            </a:r>
            <a:r>
              <a:rPr lang="en-US" sz="48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NimPro</a:t>
            </a:r>
            <a:endParaRPr lang="en-US" sz="4800" dirty="0">
              <a:solidFill>
                <a:schemeClr val="bg1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21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1AA51-3926-4534-B6ED-30C3F4A1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4677"/>
            <a:ext cx="10515600" cy="1325563"/>
          </a:xfrm>
        </p:spPr>
        <p:txBody>
          <a:bodyPr/>
          <a:lstStyle/>
          <a:p>
            <a:r>
              <a:rPr lang="es-PE" dirty="0"/>
              <a:t>Objetivos de aprendizaje: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7459"/>
            <a:ext cx="10515600" cy="4250725"/>
          </a:xfrm>
        </p:spPr>
        <p:txBody>
          <a:bodyPr>
            <a:normAutofit/>
          </a:bodyPr>
          <a:lstStyle/>
          <a:p>
            <a:endParaRPr lang="es-PE" dirty="0"/>
          </a:p>
          <a:p>
            <a:r>
              <a:rPr lang="es-PE" dirty="0"/>
              <a:t>Como accesar un archivo desde el </a:t>
            </a:r>
            <a:r>
              <a:rPr lang="es-PE" dirty="0" err="1"/>
              <a:t>NIMAC</a:t>
            </a:r>
            <a:r>
              <a:rPr lang="es-PE" dirty="0"/>
              <a:t>.</a:t>
            </a:r>
          </a:p>
          <a:p>
            <a:r>
              <a:rPr lang="es-PE" dirty="0">
                <a:ea typeface="SimSun" panose="02010600030101010101" pitchFamily="2" charset="-122"/>
                <a:cs typeface="Times New Roman" panose="02020603050405020304" pitchFamily="18" charset="0"/>
              </a:rPr>
              <a:t>Descargar, guardar y convertir un archivo NIMAS a braille utilizando</a:t>
            </a:r>
            <a:r>
              <a:rPr lang="es-PE" dirty="0"/>
              <a:t> Nimpro/</a:t>
            </a:r>
            <a:r>
              <a:rPr lang="es-PE" dirty="0" err="1"/>
              <a:t>Duxbury</a:t>
            </a:r>
            <a:r>
              <a:rPr lang="es-PE" dirty="0"/>
              <a:t>.</a:t>
            </a:r>
            <a:endParaRPr lang="es-PE" dirty="0"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s-PE" dirty="0"/>
              <a:t>Explorar las funciones de </a:t>
            </a:r>
            <a:r>
              <a:rPr lang="es-PE" dirty="0" err="1"/>
              <a:t>Nimpro</a:t>
            </a:r>
            <a:r>
              <a:rPr lang="es-PE" dirty="0"/>
              <a:t>.</a:t>
            </a:r>
          </a:p>
          <a:p>
            <a:r>
              <a:rPr lang="es-PE" dirty="0"/>
              <a:t>Identificar los tipos de archivos en un conjunto de archivos NIMAS y cómo se pueden utilizar para la transcripción, esp. PDF, XML e imágenes.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46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6B056-79B2-485F-B2AC-D63D64975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70337"/>
            <a:ext cx="9144000" cy="1139625"/>
          </a:xfrm>
        </p:spPr>
        <p:txBody>
          <a:bodyPr>
            <a:normAutofit/>
          </a:bodyPr>
          <a:lstStyle/>
          <a:p>
            <a:r>
              <a:rPr lang="en-US" dirty="0"/>
              <a:t>¿</a:t>
            </a:r>
            <a:r>
              <a:rPr lang="es-PE" dirty="0"/>
              <a:t>Qué es el </a:t>
            </a:r>
            <a:r>
              <a:rPr lang="en-US" dirty="0"/>
              <a:t>NIMAC/NIMAS?</a:t>
            </a:r>
          </a:p>
        </p:txBody>
      </p:sp>
    </p:spTree>
    <p:extLst>
      <p:ext uri="{BB962C8B-B14F-4D97-AF65-F5344CB8AC3E}">
        <p14:creationId xmlns:p14="http://schemas.microsoft.com/office/powerpoint/2010/main" val="3305963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5578A-BA5B-4438-A77E-466DCA697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327"/>
            <a:ext cx="10515600" cy="1325563"/>
          </a:xfrm>
        </p:spPr>
        <p:txBody>
          <a:bodyPr/>
          <a:lstStyle/>
          <a:p>
            <a:r>
              <a:rPr lang="es-PE" dirty="0"/>
              <a:t>¿Qué es el NIMAC?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E4240-FC8B-4C84-8CA9-6E46B07F2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7252"/>
            <a:ext cx="10515600" cy="3722559"/>
          </a:xfrm>
        </p:spPr>
        <p:txBody>
          <a:bodyPr>
            <a:normAutofit fontScale="85000" lnSpcReduction="20000"/>
          </a:bodyPr>
          <a:lstStyle/>
          <a:p>
            <a:r>
              <a:rPr lang="es-PE" sz="3100" dirty="0"/>
              <a:t>El </a:t>
            </a:r>
            <a:r>
              <a:rPr lang="es-PE" sz="3100" dirty="0" err="1"/>
              <a:t>National</a:t>
            </a:r>
            <a:r>
              <a:rPr lang="es-PE" sz="3100" dirty="0"/>
              <a:t> </a:t>
            </a:r>
            <a:r>
              <a:rPr lang="es-PE" sz="3100" dirty="0" err="1"/>
              <a:t>Instructional</a:t>
            </a:r>
            <a:r>
              <a:rPr lang="es-PE" sz="3100" dirty="0"/>
              <a:t> </a:t>
            </a:r>
            <a:r>
              <a:rPr lang="es-PE" sz="3100" dirty="0" err="1"/>
              <a:t>Materials</a:t>
            </a:r>
            <a:r>
              <a:rPr lang="es-PE" sz="3100" dirty="0"/>
              <a:t> Access Center (Centro Nacional de Acceso a Materiales de Instrucción)</a:t>
            </a:r>
            <a:endParaRPr lang="en-US" sz="3100" dirty="0"/>
          </a:p>
          <a:p>
            <a:r>
              <a:rPr lang="es-PE" sz="3100" dirty="0"/>
              <a:t>Creado por IDEA 2004, el NIMAC es el repositorio nacional de archivos de origen para libros de texto y materiales de instrucción para los grados K-12. </a:t>
            </a:r>
          </a:p>
          <a:p>
            <a:r>
              <a:rPr lang="es-PE" sz="3100" dirty="0"/>
              <a:t>El NIMAC recibe archivos NIMAS de las editoriales y los pone a disposición de los estados para uso en la producción de formatos accesibles para los materiales de instrucción de los grados K-12.</a:t>
            </a:r>
          </a:p>
          <a:p>
            <a:r>
              <a:rPr lang="es-PE" sz="3100" dirty="0"/>
              <a:t>Hay más de 68,000 conjuntos de archivos de casi 160 editoriales en el NIMAC.</a:t>
            </a:r>
          </a:p>
          <a:p>
            <a:r>
              <a:rPr lang="es-PE" sz="3100" dirty="0"/>
              <a:t>Todos los 50 estados más 6 territorios y el Departamento de Defensa trabajan con el NIMAC.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940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73DB8-B488-493C-9FB3-8621987D8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¿Qué es NIMAS?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D3A77-DCAE-4E0B-B38F-810EC3EF3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71500" lvl="0" indent="-571500" defTabSz="457200">
              <a:lnSpc>
                <a:spcPct val="100000"/>
              </a:lnSpc>
              <a:spcBef>
                <a:spcPct val="0"/>
              </a:spcBef>
              <a:defRPr/>
            </a:pPr>
            <a:r>
              <a:rPr lang="es-PE" dirty="0">
                <a:ln w="3175" cmpd="sng">
                  <a:noFill/>
                </a:ln>
                <a:solidFill>
                  <a:srgbClr val="1F1C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NIMAS es la sigla de “</a:t>
            </a:r>
            <a:r>
              <a:rPr lang="es-PE" dirty="0" err="1">
                <a:ln w="3175" cmpd="sng">
                  <a:noFill/>
                </a:ln>
                <a:solidFill>
                  <a:srgbClr val="1F1C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</a:t>
            </a:r>
            <a:r>
              <a:rPr lang="es-PE" dirty="0">
                <a:ln w="3175" cmpd="sng">
                  <a:noFill/>
                </a:ln>
                <a:solidFill>
                  <a:srgbClr val="1F1C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dirty="0" err="1">
                <a:ln w="3175" cmpd="sng">
                  <a:noFill/>
                </a:ln>
                <a:solidFill>
                  <a:srgbClr val="1F1C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Instructional</a:t>
            </a:r>
            <a:r>
              <a:rPr lang="es-PE" dirty="0">
                <a:ln w="3175" cmpd="sng">
                  <a:noFill/>
                </a:ln>
                <a:solidFill>
                  <a:srgbClr val="1F1C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dirty="0" err="1">
                <a:ln w="3175" cmpd="sng">
                  <a:noFill/>
                </a:ln>
                <a:solidFill>
                  <a:srgbClr val="1F1C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Materials</a:t>
            </a:r>
            <a:r>
              <a:rPr lang="es-PE" dirty="0">
                <a:ln w="3175" cmpd="sng">
                  <a:noFill/>
                </a:ln>
                <a:solidFill>
                  <a:srgbClr val="1F1C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dirty="0" err="1">
                <a:ln w="3175" cmpd="sng">
                  <a:noFill/>
                </a:ln>
                <a:solidFill>
                  <a:srgbClr val="1F1C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Accessibility</a:t>
            </a:r>
            <a:r>
              <a:rPr lang="es-PE" dirty="0">
                <a:ln w="3175" cmpd="sng">
                  <a:noFill/>
                </a:ln>
                <a:solidFill>
                  <a:srgbClr val="1F1C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Standard” (Estándar Nacional de Accesibilidad de los Materiales de Instrucción).</a:t>
            </a:r>
          </a:p>
          <a:p>
            <a:pPr marL="571500" lvl="0" indent="-571500" defTabSz="457200">
              <a:lnSpc>
                <a:spcPct val="100000"/>
              </a:lnSpc>
              <a:spcBef>
                <a:spcPct val="0"/>
              </a:spcBef>
              <a:defRPr/>
            </a:pPr>
            <a:r>
              <a:rPr lang="es-PE" dirty="0">
                <a:ln w="3175" cmpd="sng">
                  <a:noFill/>
                </a:ln>
                <a:solidFill>
                  <a:srgbClr val="1F1C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un formato de archivo de origen basado en XML. </a:t>
            </a:r>
          </a:p>
          <a:p>
            <a:pPr marL="571500" indent="-571500" defTabSz="457200">
              <a:lnSpc>
                <a:spcPct val="100000"/>
              </a:lnSpc>
              <a:spcBef>
                <a:spcPct val="0"/>
              </a:spcBef>
              <a:defRPr/>
            </a:pPr>
            <a:r>
              <a:rPr lang="es-PE" dirty="0"/>
              <a:t>NIMAS está diseñado para uso en la producción de formatos como braille, DAISY, EPUB y letra agrandada.   </a:t>
            </a:r>
            <a:endParaRPr kumimoji="0" lang="en-US" sz="2800" b="0" i="0" u="none" strike="noStrike" kern="1200" cap="none" spc="0" normalizeH="0" baseline="0" noProof="0" dirty="0">
              <a:ln w="3175" cmpd="sng">
                <a:noFill/>
              </a:ln>
              <a:solidFill>
                <a:srgbClr val="1F1C1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lvl="0" indent="-571500" defTabSz="457200">
              <a:lnSpc>
                <a:spcPct val="100000"/>
              </a:lnSpc>
              <a:spcBef>
                <a:spcPct val="0"/>
              </a:spcBef>
              <a:defRPr/>
            </a:pPr>
            <a:r>
              <a:rPr lang="es-PE" dirty="0">
                <a:ln w="3175" cmpd="sng">
                  <a:noFill/>
                </a:ln>
                <a:solidFill>
                  <a:srgbClr val="1F1C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archivos NIMAS no se pueden imprimir en relieve directamente – requieren transcripción a braille (o a otro formato) antes de ser utilizados por los alumnos. Los archivos NIMAS no se distribuyen directamente a los alumnos.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37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8CAFF-6723-4913-AE25-2B588F002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Tipos de materiales en el NIMAC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5ACE2-E3E4-432C-9D1F-EF6D096F0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PE" dirty="0"/>
              <a:t>Conforme a IDEA, el NIMAC recibe archivos cuando los estados y distritos exigen NIMAS en sus contratos de adopción de libros de texto con las editoriales.  </a:t>
            </a:r>
          </a:p>
          <a:p>
            <a:r>
              <a:rPr lang="es-PE" dirty="0"/>
              <a:t>La amplia gama de materiales de instrucción para uso por los estudiantes que recibe el NIMAC incluye: libros de texto, cuadernos de trabajo, lecturas complementarias y materiales auxiliares como las hojas maestras para actividades. </a:t>
            </a:r>
          </a:p>
          <a:p>
            <a:r>
              <a:rPr lang="es-PE" dirty="0"/>
              <a:t>No todos los materiales que se usan en el salón de clase están dentro del ámbito del NIMAC. Ejemplos de los materiales que suelen estar exonerados son: ediciones para maestros, títulos anteriores al 2006, libros de venta comercial, libros de texto universitarios y libros de consulta.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853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800C-5217-4CA0-A136-BC0E48AF7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>
                <a:sym typeface="+mn-ea"/>
              </a:rPr>
              <a:t>Cuentas en el NIMAC para Productores de Medios Accesibles (AMP)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1B92B-0B6E-4F98-B1E1-738653E63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dirty="0"/>
              <a:t>Se invita a los transcriptores de braille (y productores de otros formatos accesibles desde archivos NIMAS) a solicitar una cuenta para que puedan descargar archivos del NIMAC.</a:t>
            </a:r>
          </a:p>
          <a:p>
            <a:r>
              <a:rPr lang="es-PE" dirty="0"/>
              <a:t>Una cuenta AMP le permite descargar cualquier archivo que le ha asignado un Usuario Autorizado de cualquier estado.</a:t>
            </a:r>
          </a:p>
          <a:p>
            <a:r>
              <a:rPr lang="es-PE" dirty="0"/>
              <a:t>¡Inscribirse como Productor de Medios Accesibles es fácil y gratis! Para obtener más información o solicitar el enlace para inscribirse, comuníquese con el NIMAC en: nimac@aph.org.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469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64DE1-DBB5-48C2-BD96-A1329E5B1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PE" sz="4400" dirty="0"/>
              <a:t>Cómo accesar un archivo </a:t>
            </a:r>
            <a:r>
              <a:rPr lang="es-PE" dirty="0"/>
              <a:t>NIMAS a través de su Usuario Autorizado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EE3D0-D45E-4FA8-985D-4A8210869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PE" sz="2800" cap="none" dirty="0"/>
              <a:t>Si usted no es un Usuario Autorizado del NIMAC puede: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s-PE" sz="2800" dirty="0"/>
              <a:t>Ir a</a:t>
            </a:r>
            <a:r>
              <a:rPr lang="es-PE" sz="2800" cap="none" dirty="0"/>
              <a:t> </a:t>
            </a:r>
            <a:r>
              <a:rPr lang="es-PE" sz="2800" cap="none" dirty="0">
                <a:hlinkClick r:id="rId2"/>
              </a:rPr>
              <a:t>http://www.nimac.us</a:t>
            </a:r>
            <a:endParaRPr lang="es-PE" sz="2800" cap="none" dirty="0"/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s-PE" sz="2800" cap="none" dirty="0"/>
              <a:t>Hacer una búsqueda por título, editorial o ISBN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s-PE" sz="2800" cap="none" dirty="0"/>
              <a:t>Los Productores de Medios Accesibles (AMP), </a:t>
            </a:r>
            <a:r>
              <a:rPr lang="es-PE" sz="2800" dirty="0"/>
              <a:t>lo cual incluye a los transcriptores, pueden obtener contenido asignado por un Usuario Autorizado</a:t>
            </a:r>
            <a:r>
              <a:rPr lang="es-PE" sz="2800" cap="none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720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95731"/>
            <a:ext cx="9144000" cy="3763962"/>
          </a:xfrm>
        </p:spPr>
        <p:txBody>
          <a:bodyPr>
            <a:normAutofit/>
          </a:bodyPr>
          <a:lstStyle/>
          <a:p>
            <a:r>
              <a:rPr lang="es-PE" sz="8000" dirty="0"/>
              <a:t>¿Qué debe hacer cuando se le asigna un archivo NIMAS?</a:t>
            </a:r>
          </a:p>
        </p:txBody>
      </p:sp>
    </p:spTree>
    <p:extLst>
      <p:ext uri="{BB962C8B-B14F-4D97-AF65-F5344CB8AC3E}">
        <p14:creationId xmlns:p14="http://schemas.microsoft.com/office/powerpoint/2010/main" val="2145837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6F365-011E-4C1F-8F50-FC91AADF4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916502"/>
          </a:xfrm>
        </p:spPr>
        <p:txBody>
          <a:bodyPr>
            <a:normAutofit/>
          </a:bodyPr>
          <a:lstStyle/>
          <a:p>
            <a:r>
              <a:rPr lang="es-US" dirty="0"/>
              <a:t>Página de inicio del </a:t>
            </a:r>
            <a:r>
              <a:rPr lang="en-US" dirty="0"/>
              <a:t>NIMAC</a:t>
            </a:r>
          </a:p>
        </p:txBody>
      </p:sp>
      <p:pic>
        <p:nvPicPr>
          <p:cNvPr id="3" name="Picture 2" descr="Página de inicio del NIMAC"/>
          <p:cNvPicPr>
            <a:picLocks noChangeAspect="1"/>
          </p:cNvPicPr>
          <p:nvPr/>
        </p:nvPicPr>
        <p:blipFill rotWithShape="1">
          <a:blip r:embed="rId2"/>
          <a:srcRect l="747" t="11387" r="9814"/>
          <a:stretch/>
        </p:blipFill>
        <p:spPr>
          <a:xfrm>
            <a:off x="1524000" y="916502"/>
            <a:ext cx="9700182" cy="481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47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409DF-9BE4-4296-94B9-01E2C7834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4794"/>
            <a:ext cx="9144000" cy="1311918"/>
          </a:xfrm>
        </p:spPr>
        <p:txBody>
          <a:bodyPr>
            <a:normAutofit fontScale="90000"/>
          </a:bodyPr>
          <a:lstStyle/>
          <a:p>
            <a:r>
              <a:rPr lang="es-PE" dirty="0"/>
              <a:t>Pantalla de inicio de sesión del </a:t>
            </a:r>
            <a:r>
              <a:rPr lang="en-US" dirty="0"/>
              <a:t>NIMAC (Log in)</a:t>
            </a:r>
          </a:p>
        </p:txBody>
      </p:sp>
      <p:pic>
        <p:nvPicPr>
          <p:cNvPr id="4" name="Picture 3" descr="NIMAC log in screen"/>
          <p:cNvPicPr/>
          <p:nvPr/>
        </p:nvPicPr>
        <p:blipFill rotWithShape="1">
          <a:blip r:embed="rId2"/>
          <a:srcRect l="13653" t="11442" r="13458" b="25681"/>
          <a:stretch/>
        </p:blipFill>
        <p:spPr>
          <a:xfrm>
            <a:off x="1855051" y="1626712"/>
            <a:ext cx="10018502" cy="451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619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299B3-F8FD-4C30-B96F-C9A69BF454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0819"/>
            <a:ext cx="9144000" cy="1423129"/>
          </a:xfrm>
        </p:spPr>
        <p:txBody>
          <a:bodyPr>
            <a:normAutofit fontScale="90000"/>
          </a:bodyPr>
          <a:lstStyle/>
          <a:p>
            <a:r>
              <a:rPr lang="es-PE" dirty="0"/>
              <a:t>Asignaciones de títulos del NIMAC (</a:t>
            </a:r>
            <a:r>
              <a:rPr lang="es-PE" dirty="0" err="1"/>
              <a:t>Title</a:t>
            </a:r>
            <a:r>
              <a:rPr lang="es-PE" dirty="0"/>
              <a:t> </a:t>
            </a:r>
            <a:r>
              <a:rPr lang="es-PE" dirty="0" err="1"/>
              <a:t>Assignments</a:t>
            </a:r>
            <a:r>
              <a:rPr lang="es-PE" dirty="0"/>
              <a:t>)</a:t>
            </a:r>
          </a:p>
        </p:txBody>
      </p:sp>
      <p:pic>
        <p:nvPicPr>
          <p:cNvPr id="3" name="Picture 2" descr="Pantalla de asignación de título en el sitio web del NIMAC, que muestra la asignación del archivo Chemistry"/>
          <p:cNvPicPr>
            <a:picLocks noChangeAspect="1"/>
          </p:cNvPicPr>
          <p:nvPr/>
        </p:nvPicPr>
        <p:blipFill rotWithShape="1">
          <a:blip r:embed="rId2"/>
          <a:srcRect b="5591"/>
          <a:stretch/>
        </p:blipFill>
        <p:spPr>
          <a:xfrm>
            <a:off x="1715424" y="1603948"/>
            <a:ext cx="9788716" cy="430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60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21C69-84CB-4BF9-A203-E620A67D7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4262"/>
            <a:ext cx="9144000" cy="1089496"/>
          </a:xfrm>
        </p:spPr>
        <p:txBody>
          <a:bodyPr>
            <a:noAutofit/>
          </a:bodyPr>
          <a:lstStyle/>
          <a:p>
            <a:r>
              <a:rPr lang="es-PE" sz="5100" dirty="0"/>
              <a:t>Solicitud de descarga (</a:t>
            </a:r>
            <a:r>
              <a:rPr lang="es-PE" sz="5100" dirty="0" err="1"/>
              <a:t>Download</a:t>
            </a:r>
            <a:r>
              <a:rPr lang="es-PE" sz="5100" dirty="0"/>
              <a:t> </a:t>
            </a:r>
            <a:r>
              <a:rPr lang="es-PE" sz="5100" dirty="0" err="1"/>
              <a:t>Request</a:t>
            </a:r>
            <a:r>
              <a:rPr lang="es-PE" sz="5100" dirty="0"/>
              <a:t>)</a:t>
            </a:r>
          </a:p>
        </p:txBody>
      </p:sp>
      <p:pic>
        <p:nvPicPr>
          <p:cNvPr id="3" name="Picture 2" descr="Imagen de la pantalla de solicitud de descarga en el sitio web del NIMAC, que incluye el tipo de selección de descarga y el Acuerdo de Limitación de Uso"/>
          <p:cNvPicPr/>
          <p:nvPr/>
        </p:nvPicPr>
        <p:blipFill rotWithShape="1">
          <a:blip r:embed="rId2"/>
          <a:srcRect l="13891" t="11377" r="13944" b="4534"/>
          <a:stretch/>
        </p:blipFill>
        <p:spPr>
          <a:xfrm>
            <a:off x="1944696" y="1273758"/>
            <a:ext cx="8966319" cy="476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89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D0D97-3243-4BE8-8BE8-8B4C14396C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4321" y="195445"/>
            <a:ext cx="10163331" cy="1250134"/>
          </a:xfrm>
        </p:spPr>
        <p:txBody>
          <a:bodyPr>
            <a:normAutofit fontScale="90000"/>
          </a:bodyPr>
          <a:lstStyle/>
          <a:p>
            <a:r>
              <a:rPr lang="es-PE" dirty="0"/>
              <a:t>Agregar a Mis descargas (</a:t>
            </a:r>
            <a:r>
              <a:rPr lang="es-PE" dirty="0" err="1"/>
              <a:t>Add</a:t>
            </a:r>
            <a:r>
              <a:rPr lang="es-PE" dirty="0"/>
              <a:t> </a:t>
            </a:r>
            <a:r>
              <a:rPr lang="es-PE" dirty="0" err="1"/>
              <a:t>to</a:t>
            </a:r>
            <a:r>
              <a:rPr lang="es-PE" dirty="0"/>
              <a:t> </a:t>
            </a:r>
            <a:r>
              <a:rPr lang="es-PE" dirty="0" err="1"/>
              <a:t>My</a:t>
            </a:r>
            <a:r>
              <a:rPr lang="es-PE" dirty="0"/>
              <a:t> </a:t>
            </a:r>
            <a:r>
              <a:rPr lang="es-PE" dirty="0" err="1"/>
              <a:t>Downloads</a:t>
            </a:r>
            <a:r>
              <a:rPr lang="es-PE" dirty="0"/>
              <a:t>)</a:t>
            </a:r>
          </a:p>
        </p:txBody>
      </p:sp>
      <p:pic>
        <p:nvPicPr>
          <p:cNvPr id="4" name="Picture 3" descr="Pantalla de asignación de título con una flecha que apunta al botón Add to My Downloads (Agregar a Mis descargas)">
            <a:extLst>
              <a:ext uri="{FF2B5EF4-FFF2-40B4-BE49-F238E27FC236}">
                <a16:creationId xmlns:a16="http://schemas.microsoft.com/office/drawing/2014/main" id="{103AE6AC-6623-4790-8B7A-1E91B57A3B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86" t="11528" r="14150" b="22385"/>
          <a:stretch/>
        </p:blipFill>
        <p:spPr>
          <a:xfrm>
            <a:off x="1524000" y="1301812"/>
            <a:ext cx="9228243" cy="4579418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2DE7498-91DE-41F7-8518-675555DCD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3790499" y="2850502"/>
            <a:ext cx="1800808" cy="1156996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9813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BE121-B81D-440B-B894-93FA1EB950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135" y="0"/>
            <a:ext cx="9144000" cy="1175994"/>
          </a:xfrm>
        </p:spPr>
        <p:txBody>
          <a:bodyPr>
            <a:normAutofit fontScale="90000"/>
          </a:bodyPr>
          <a:lstStyle/>
          <a:p>
            <a:r>
              <a:rPr lang="es-PE" dirty="0"/>
              <a:t>Descargar archivo (</a:t>
            </a:r>
            <a:r>
              <a:rPr lang="es-PE" dirty="0" err="1"/>
              <a:t>Download</a:t>
            </a:r>
            <a:r>
              <a:rPr lang="es-PE" dirty="0"/>
              <a:t>)</a:t>
            </a:r>
          </a:p>
        </p:txBody>
      </p:sp>
      <p:pic>
        <p:nvPicPr>
          <p:cNvPr id="7" name="Picture 6" descr="Pantalla My Downloads (Mis descargas) en el sitio web del NIMAC con una flecha que apunta al botón Download (Descargar)"/>
          <p:cNvPicPr/>
          <p:nvPr/>
        </p:nvPicPr>
        <p:blipFill rotWithShape="1">
          <a:blip r:embed="rId2"/>
          <a:srcRect l="12050" t="6882" r="6269" b="27226"/>
          <a:stretch/>
        </p:blipFill>
        <p:spPr>
          <a:xfrm>
            <a:off x="1395805" y="1407777"/>
            <a:ext cx="10268974" cy="404244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B0D29FD-5D48-4CC8-A4E7-C8FB20DB1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8398476" y="4157662"/>
            <a:ext cx="1419225" cy="942975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280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0EE92-45B4-49C0-9B70-4AB179A9C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s-PE" dirty="0"/>
              <a:t>Archivo descargado</a:t>
            </a:r>
            <a:endParaRPr lang="en-US" dirty="0"/>
          </a:p>
        </p:txBody>
      </p:sp>
      <p:pic>
        <p:nvPicPr>
          <p:cNvPr id="7" name="Content Placeholder 6" descr="Ventana del explorador de archivos que muestra el conjunto de archivos NIMAS comprimido descargado">
            <a:extLst>
              <a:ext uri="{FF2B5EF4-FFF2-40B4-BE49-F238E27FC236}">
                <a16:creationId xmlns:a16="http://schemas.microsoft.com/office/drawing/2014/main" id="{D2B447AA-114A-4B6A-8BB6-AC99A4091A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509"/>
          <a:stretch/>
        </p:blipFill>
        <p:spPr>
          <a:xfrm>
            <a:off x="1612253" y="1195281"/>
            <a:ext cx="9150483" cy="4467437"/>
          </a:xfrm>
        </p:spPr>
      </p:pic>
    </p:spTree>
    <p:extLst>
      <p:ext uri="{BB962C8B-B14F-4D97-AF65-F5344CB8AC3E}">
        <p14:creationId xmlns:p14="http://schemas.microsoft.com/office/powerpoint/2010/main" val="2045451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8FECC-F4A0-42BC-8602-60BFA682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470"/>
            <a:ext cx="10515600" cy="1325563"/>
          </a:xfrm>
        </p:spPr>
        <p:txBody>
          <a:bodyPr/>
          <a:lstStyle/>
          <a:p>
            <a:pPr algn="ctr"/>
            <a:r>
              <a:rPr lang="es-PE" dirty="0"/>
              <a:t>Archivo descargado</a:t>
            </a:r>
            <a:r>
              <a:rPr lang="en-US" dirty="0"/>
              <a:t> al </a:t>
            </a:r>
            <a:r>
              <a:rPr lang="es-PE" dirty="0"/>
              <a:t>Escritorio</a:t>
            </a:r>
          </a:p>
        </p:txBody>
      </p:sp>
      <p:pic>
        <p:nvPicPr>
          <p:cNvPr id="5" name="Content Placeholder 4" descr="Captura de pantalla de escritorio de computadora con una flecha que apunta al conjunto de archivos NIMAS comprimido guardado">
            <a:extLst>
              <a:ext uri="{FF2B5EF4-FFF2-40B4-BE49-F238E27FC236}">
                <a16:creationId xmlns:a16="http://schemas.microsoft.com/office/drawing/2014/main" id="{2EF81D84-471F-474B-8693-0BC5C9489D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7031" y="1431254"/>
            <a:ext cx="8144937" cy="4581527"/>
          </a:xfr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B84360A-C3BB-452D-BDF9-3F9577BF2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234473" y="1595535"/>
            <a:ext cx="1007707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7654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1735602-85BC-4B15-83C0-3009AC41C70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01481" y="172951"/>
            <a:ext cx="5589037" cy="14465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Descomprimir y abrir</a:t>
            </a:r>
            <a:r>
              <a:rPr kumimoji="0" lang="es-PE" sz="4400" b="0" i="0" u="none" strike="noStrike" kern="1200" cap="none" spc="0" normalizeH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el archivo NIMAS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D0FFFA-1D3D-4898-A9CB-696B2DFEC647}"/>
              </a:ext>
            </a:extLst>
          </p:cNvPr>
          <p:cNvSpPr txBox="1"/>
          <p:nvPr/>
        </p:nvSpPr>
        <p:spPr>
          <a:xfrm>
            <a:off x="1520890" y="1828800"/>
            <a:ext cx="911600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800" dirty="0"/>
              <a:t>Como se muestra en la diapositiva anterior, usted va a encontrar, hacer clic en y descomprimir el conjunto de archivos NIMAS. Al terminar, usted tendrá acceso a los archivos para el libro. </a:t>
            </a:r>
          </a:p>
          <a:p>
            <a:endParaRPr lang="es-PE" sz="2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800" b="0" i="0" u="none" strike="noStrike" kern="1200" cap="none" spc="0" normalizeH="0" baseline="0" noProof="0" dirty="0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Calibri" panose="020F0502020204030204"/>
              </a:rPr>
              <a:t>Las siguientes</a:t>
            </a:r>
            <a:r>
              <a:rPr kumimoji="0" lang="es-PE" sz="2800" b="0" i="0" u="none" strike="noStrike" kern="1200" cap="none" spc="0" normalizeH="0" noProof="0" dirty="0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Calibri" panose="020F0502020204030204"/>
              </a:rPr>
              <a:t> diapositivas le darán un ejemplo de </a:t>
            </a:r>
            <a:r>
              <a:rPr lang="es-PE" sz="2800" dirty="0">
                <a:solidFill>
                  <a:srgbClr val="1F1C1E"/>
                </a:solidFill>
                <a:latin typeface="Calibri" panose="020F0502020204030204"/>
              </a:rPr>
              <a:t>los archivos que se incluyen en un conjunto de archivos </a:t>
            </a:r>
            <a:r>
              <a:rPr kumimoji="0" lang="es-PE" sz="2800" b="0" i="0" u="none" strike="noStrike" kern="1200" cap="none" spc="0" normalizeH="0" baseline="0" noProof="0" dirty="0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Calibri" panose="020F0502020204030204"/>
              </a:rPr>
              <a:t>NIMAS.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674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CC9D0-61F2-4B80-895A-0F48498805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PE" dirty="0"/>
              <a:t>Archivos en el conjunto de archivos NIMAS</a:t>
            </a:r>
          </a:p>
        </p:txBody>
      </p:sp>
    </p:spTree>
    <p:extLst>
      <p:ext uri="{BB962C8B-B14F-4D97-AF65-F5344CB8AC3E}">
        <p14:creationId xmlns:p14="http://schemas.microsoft.com/office/powerpoint/2010/main" val="279111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B2DD2-EB89-4052-A17C-83476595A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752"/>
            <a:ext cx="10515600" cy="1325563"/>
          </a:xfrm>
        </p:spPr>
        <p:txBody>
          <a:bodyPr/>
          <a:lstStyle/>
          <a:p>
            <a:r>
              <a:rPr lang="es-PE" dirty="0"/>
              <a:t>Archivo</a:t>
            </a:r>
            <a:r>
              <a:rPr lang="en-US" dirty="0"/>
              <a:t> XML NIMAS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FFC66-2B58-4F4F-BB07-1FF07C7ABF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08847"/>
            <a:ext cx="10515600" cy="2456329"/>
          </a:xfrm>
        </p:spPr>
        <p:txBody>
          <a:bodyPr>
            <a:normAutofit/>
          </a:bodyPr>
          <a:lstStyle/>
          <a:p>
            <a:r>
              <a:rPr lang="es-PE" dirty="0"/>
              <a:t>El Lenguaje de Marcado Extensible </a:t>
            </a:r>
            <a:r>
              <a:rPr lang="es-PE" sz="2800" dirty="0"/>
              <a:t>(XML) permite la producción de formatos accesibles, incluido el braille. </a:t>
            </a:r>
            <a:r>
              <a:rPr lang="es-PE" dirty="0"/>
              <a:t>Este archivo contiene el contenido del material</a:t>
            </a:r>
            <a:r>
              <a:rPr lang="es-PE" sz="2800" dirty="0"/>
              <a:t>.</a:t>
            </a:r>
          </a:p>
          <a:p>
            <a:endParaRPr lang="es-PE" sz="2800" dirty="0"/>
          </a:p>
          <a:p>
            <a:r>
              <a:rPr lang="es-PE" dirty="0"/>
              <a:t>Debe tener un software convertidor de</a:t>
            </a:r>
            <a:r>
              <a:rPr lang="es-PE" sz="2800" dirty="0"/>
              <a:t> XML para abrirlo.</a:t>
            </a:r>
          </a:p>
          <a:p>
            <a:endParaRPr lang="es-PE" dirty="0"/>
          </a:p>
        </p:txBody>
      </p:sp>
      <p:pic>
        <p:nvPicPr>
          <p:cNvPr id="5" name="Content Placeholder 4" descr="Captura de pantalla de la lista de archivos en el conjunto de archivos NIMAS, con una flecha que apunta al archivo XML">
            <a:extLst>
              <a:ext uri="{FF2B5EF4-FFF2-40B4-BE49-F238E27FC236}">
                <a16:creationId xmlns:a16="http://schemas.microsoft.com/office/drawing/2014/main" id="{A34D8612-E8D0-41C1-8C58-B1044C6888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406" y="3765176"/>
            <a:ext cx="9093867" cy="1694509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877CB00-D5A8-4AAF-801C-5C779EC7E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98467" y="4807076"/>
            <a:ext cx="2188939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185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D30BC-2FF2-4C42-97B5-24BE51146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Archivo</a:t>
            </a:r>
            <a:r>
              <a:rPr lang="en-US" dirty="0"/>
              <a:t> PDF NIMAS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E2293-4C45-4738-AEAD-9899510809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3734916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s-PE" sz="2800" dirty="0">
                <a:solidFill>
                  <a:schemeClr val="tx1"/>
                </a:solidFill>
              </a:rPr>
              <a:t>El PDF contiene las páginas de título y </a:t>
            </a:r>
            <a:r>
              <a:rPr lang="es-PE" dirty="0"/>
              <a:t>de derechos de autor</a:t>
            </a:r>
            <a:r>
              <a:rPr lang="es-PE" sz="2800" dirty="0">
                <a:solidFill>
                  <a:schemeClr val="tx1"/>
                </a:solidFill>
              </a:rPr>
              <a:t> del libro. Se puede utilizar para verificar que usted está trabajando con el archivo correcto.</a:t>
            </a:r>
          </a:p>
          <a:p>
            <a:pPr algn="l"/>
            <a:r>
              <a:rPr lang="es-PE" sz="2800" dirty="0">
                <a:solidFill>
                  <a:schemeClr val="tx1"/>
                </a:solidFill>
              </a:rPr>
              <a:t>Adobe Acrobat </a:t>
            </a:r>
            <a:r>
              <a:rPr lang="es-PE" sz="2800" dirty="0" err="1">
                <a:solidFill>
                  <a:schemeClr val="tx1"/>
                </a:solidFill>
              </a:rPr>
              <a:t>Document</a:t>
            </a:r>
            <a:r>
              <a:rPr lang="es-PE" sz="2800" dirty="0">
                <a:solidFill>
                  <a:schemeClr val="tx1"/>
                </a:solidFill>
              </a:rPr>
              <a:t>, Word y otros le permitirán abrir este archivo.</a:t>
            </a:r>
          </a:p>
          <a:p>
            <a:endParaRPr lang="en-US" dirty="0"/>
          </a:p>
        </p:txBody>
      </p:sp>
      <p:pic>
        <p:nvPicPr>
          <p:cNvPr id="5" name="Content Placeholder 5" descr="Captura de pantalla de la lista de archivos en el conjunto de archivos NIMAS con una flecha que apunta al PDF">
            <a:extLst>
              <a:ext uri="{FF2B5EF4-FFF2-40B4-BE49-F238E27FC236}">
                <a16:creationId xmlns:a16="http://schemas.microsoft.com/office/drawing/2014/main" id="{F233E945-092E-4A36-B5EB-4A3CB1210A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101" y="4123765"/>
            <a:ext cx="7710699" cy="1436776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FE9806D-B219-4B2B-9500-DE8F9FA08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454162" y="4607035"/>
            <a:ext cx="2188939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64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E35A4-F9C1-4F8B-B031-05082CC5D7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PE" dirty="0"/>
              <a:t>Abrir un archivo NIMAS en NimPro</a:t>
            </a:r>
          </a:p>
        </p:txBody>
      </p:sp>
    </p:spTree>
    <p:extLst>
      <p:ext uri="{BB962C8B-B14F-4D97-AF65-F5344CB8AC3E}">
        <p14:creationId xmlns:p14="http://schemas.microsoft.com/office/powerpoint/2010/main" val="2561803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1735602-85BC-4B15-83C0-3009AC41C70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53881" y="500902"/>
            <a:ext cx="5589037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Abrir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NimPro: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D0FFFA-1D3D-4898-A9CB-696B2DFEC647}"/>
              </a:ext>
            </a:extLst>
          </p:cNvPr>
          <p:cNvSpPr txBox="1"/>
          <p:nvPr/>
        </p:nvSpPr>
        <p:spPr>
          <a:xfrm>
            <a:off x="3716982" y="1828800"/>
            <a:ext cx="599025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E" sz="3200" dirty="0">
                <a:solidFill>
                  <a:srgbClr val="1F1C1E"/>
                </a:solidFill>
                <a:latin typeface="Calibri" panose="020F0502020204030204"/>
              </a:rPr>
              <a:t>Para abrir </a:t>
            </a:r>
            <a:r>
              <a:rPr kumimoji="0" lang="es-PE" sz="3200" b="0" i="0" u="none" strike="noStrike" kern="1200" cap="none" spc="0" normalizeH="0" baseline="0" noProof="0" dirty="0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Calibri" panose="020F0502020204030204"/>
              </a:rPr>
              <a:t>NimPro, simplemente</a:t>
            </a:r>
            <a:r>
              <a:rPr kumimoji="0" lang="es-PE" sz="3200" b="0" i="0" u="none" strike="noStrike" kern="1200" cap="none" spc="0" normalizeH="0" noProof="0" dirty="0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Calibri" panose="020F0502020204030204"/>
              </a:rPr>
              <a:t> haga clic en el icono que se ubica en su barra de herramientas o su escritorio. Depende de la configuración de su computadora.</a:t>
            </a:r>
            <a:endParaRPr kumimoji="0" lang="es-PE" sz="3200" b="0" i="0" u="none" strike="noStrike" kern="1200" cap="none" spc="0" normalizeH="0" baseline="0" noProof="0" dirty="0">
              <a:ln>
                <a:noFill/>
              </a:ln>
              <a:solidFill>
                <a:srgbClr val="1F1C1E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Content Placeholder 4" descr="Icono de NimPro">
            <a:extLst>
              <a:ext uri="{FF2B5EF4-FFF2-40B4-BE49-F238E27FC236}">
                <a16:creationId xmlns:a16="http://schemas.microsoft.com/office/drawing/2014/main" id="{C353EAA2-A7A2-4ABE-B916-4FEF11444C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192" t="34441" r="84954" b="56878"/>
          <a:stretch/>
        </p:blipFill>
        <p:spPr>
          <a:xfrm>
            <a:off x="261258" y="1828800"/>
            <a:ext cx="2323322" cy="2337318"/>
          </a:xfrm>
        </p:spPr>
      </p:pic>
    </p:spTree>
    <p:extLst>
      <p:ext uri="{BB962C8B-B14F-4D97-AF65-F5344CB8AC3E}">
        <p14:creationId xmlns:p14="http://schemas.microsoft.com/office/powerpoint/2010/main" val="365711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53856" y="1446607"/>
            <a:ext cx="10484285" cy="1535096"/>
          </a:xfrm>
        </p:spPr>
        <p:txBody>
          <a:bodyPr anchor="b">
            <a:noAutofit/>
          </a:bodyPr>
          <a:lstStyle/>
          <a:p>
            <a:pPr algn="ctr"/>
            <a:r>
              <a:rPr lang="en-US" dirty="0"/>
              <a:t>NimPro</a:t>
            </a:r>
            <a:br>
              <a:rPr lang="en-US" sz="3600" cap="none" dirty="0"/>
            </a:br>
            <a:br>
              <a:rPr lang="en-US" sz="3600" cap="none" dirty="0"/>
            </a:br>
            <a:br>
              <a:rPr lang="en-US" sz="3600" cap="none" dirty="0"/>
            </a:br>
            <a:br>
              <a:rPr lang="en-US" sz="3600" cap="none" dirty="0"/>
            </a:br>
            <a:endParaRPr lang="en-US" sz="3600" cap="none" dirty="0"/>
          </a:p>
        </p:txBody>
      </p:sp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1373687" y="1098086"/>
            <a:ext cx="9444625" cy="89916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indent="0" algn="ctr">
              <a:buNone/>
            </a:pPr>
            <a:r>
              <a:rPr lang="es-PE" sz="3200" dirty="0"/>
              <a:t>Una vez que está abierto NimPro, usted podrá abrir los archivos NIMAS para uso en Duxbury o Windows.</a:t>
            </a:r>
            <a:endParaRPr lang="es-PE" sz="3200" b="1" dirty="0">
              <a:ln/>
              <a:latin typeface="+mj-lt"/>
            </a:endParaRPr>
          </a:p>
        </p:txBody>
      </p:sp>
      <p:pic>
        <p:nvPicPr>
          <p:cNvPr id="8" name="Picture 7" descr="Captura de pantalla de ventana abierta de NimPro con una flecha que apunta a la ventan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990" y="2214155"/>
            <a:ext cx="10232043" cy="3759925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240752" y="2430146"/>
            <a:ext cx="1370334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69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CCF74-36B9-4862-A9AE-9E521C526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105" y="64249"/>
            <a:ext cx="10515600" cy="1325563"/>
          </a:xfrm>
        </p:spPr>
        <p:txBody>
          <a:bodyPr/>
          <a:lstStyle/>
          <a:p>
            <a:r>
              <a:rPr lang="es-PE" dirty="0"/>
              <a:t>Abrir archivo en </a:t>
            </a:r>
            <a:r>
              <a:rPr lang="en-US" dirty="0"/>
              <a:t>NimPro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E2332-8E1C-4AD0-B852-0CF3D3223B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PE" sz="2800" cap="none" dirty="0"/>
              <a:t>Abrir la pestaña de Archivo (File)</a:t>
            </a:r>
          </a:p>
          <a:p>
            <a:r>
              <a:rPr lang="es-PE" dirty="0"/>
              <a:t>Seleccionar Abrir (</a:t>
            </a:r>
            <a:r>
              <a:rPr lang="es-PE" sz="2800" cap="none" dirty="0"/>
              <a:t>Open)</a:t>
            </a:r>
            <a:br>
              <a:rPr lang="es-PE" sz="2800" cap="none" dirty="0"/>
            </a:br>
            <a:endParaRPr lang="es-PE" dirty="0"/>
          </a:p>
        </p:txBody>
      </p:sp>
      <p:pic>
        <p:nvPicPr>
          <p:cNvPr id="5" name="Content Placeholder 4" descr="Captura de pantalla de la ventana de NimPro con el menú File (Archivo) desplegado y “Open” (Abrir) resaltado con una flecha que apunta hacia él">
            <a:extLst>
              <a:ext uri="{FF2B5EF4-FFF2-40B4-BE49-F238E27FC236}">
                <a16:creationId xmlns:a16="http://schemas.microsoft.com/office/drawing/2014/main" id="{D373C1F9-46DD-4F0D-ADA8-0E65C61AA4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5255" t="4626" r="23622" b="26939"/>
          <a:stretch/>
        </p:blipFill>
        <p:spPr>
          <a:xfrm>
            <a:off x="6282603" y="1326776"/>
            <a:ext cx="5623292" cy="4234237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0E9D9FA-7D73-4AB6-94AA-DCF71748B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6848675" y="1952546"/>
            <a:ext cx="0" cy="172017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87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35131" y="195667"/>
            <a:ext cx="5313053" cy="138277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s-PE" sz="4500" dirty="0"/>
              <a:t>Elegir un archivo NIMAS</a:t>
            </a:r>
            <a:r>
              <a:rPr lang="en-US" sz="4500" dirty="0"/>
              <a:t>: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15977" y="1797269"/>
            <a:ext cx="5332207" cy="41332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+mj-lt"/>
              <a:buAutoNum type="romanUcPeriod"/>
            </a:pPr>
            <a:r>
              <a:rPr lang="es-PE" sz="3500" dirty="0">
                <a:solidFill>
                  <a:schemeClr val="tx1"/>
                </a:solidFill>
              </a:rPr>
              <a:t>Seleccionar el archivo NIMAS</a:t>
            </a:r>
          </a:p>
          <a:p>
            <a:pPr marL="571500" indent="-571500">
              <a:buFont typeface="+mj-lt"/>
              <a:buAutoNum type="romanUcPeriod"/>
            </a:pPr>
            <a:endParaRPr lang="es-PE" sz="3500" dirty="0">
              <a:solidFill>
                <a:schemeClr val="tx1"/>
              </a:solidFill>
            </a:endParaRPr>
          </a:p>
          <a:p>
            <a:pPr marL="571500" indent="-571500">
              <a:buFont typeface="+mj-lt"/>
              <a:buAutoNum type="romanUcPeriod"/>
            </a:pPr>
            <a:r>
              <a:rPr lang="es-PE" sz="3500" dirty="0">
                <a:solidFill>
                  <a:schemeClr val="tx1"/>
                </a:solidFill>
              </a:rPr>
              <a:t>Hacer clic en Abrir (Open)</a:t>
            </a:r>
          </a:p>
          <a:p>
            <a:pPr marL="571500" indent="-571500">
              <a:buFont typeface="+mj-lt"/>
              <a:buAutoNum type="romanUcPeriod"/>
            </a:pPr>
            <a:endParaRPr lang="es-PE" sz="3500" dirty="0">
              <a:solidFill>
                <a:schemeClr val="tx1"/>
              </a:solidFill>
            </a:endParaRPr>
          </a:p>
          <a:p>
            <a:pPr marL="571500" indent="-571500">
              <a:buFont typeface="+mj-lt"/>
              <a:buAutoNum type="romanUcPeriod"/>
            </a:pPr>
            <a:r>
              <a:rPr lang="es-PE" sz="3500" dirty="0">
                <a:solidFill>
                  <a:schemeClr val="tx1"/>
                </a:solidFill>
              </a:rPr>
              <a:t>El archivo NIMAS abrirá automáticamente en NimPro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 descr="Captura de pantalla que muestra la ventana de selección de archivos en NimPro, con una flecha que apunta al conjunto de archivos NIMAS comprimido"/>
          <p:cNvPicPr>
            <a:picLocks noChangeAspect="1"/>
          </p:cNvPicPr>
          <p:nvPr/>
        </p:nvPicPr>
        <p:blipFill rotWithShape="1">
          <a:blip r:embed="rId2"/>
          <a:srcRect b="20727"/>
          <a:stretch/>
        </p:blipFill>
        <p:spPr>
          <a:xfrm>
            <a:off x="5866863" y="0"/>
            <a:ext cx="6325137" cy="685800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6623759" y="3151786"/>
            <a:ext cx="1175492" cy="505815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96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546F7F-B828-4EEB-B560-DCD70DC68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989" y="783912"/>
            <a:ext cx="5202195" cy="1037967"/>
          </a:xfrm>
        </p:spPr>
        <p:txBody>
          <a:bodyPr>
            <a:noAutofit/>
          </a:bodyPr>
          <a:lstStyle/>
          <a:p>
            <a:pPr algn="ctr"/>
            <a:r>
              <a:rPr lang="es-PE" sz="4000" dirty="0"/>
              <a:t>Preferencias de usuario </a:t>
            </a:r>
            <a:r>
              <a:rPr lang="en-US" sz="4000" dirty="0"/>
              <a:t>(User Preferences) en NimPro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481507" y="1976914"/>
            <a:ext cx="4605946" cy="5503817"/>
          </a:xfrm>
        </p:spPr>
        <p:txBody>
          <a:bodyPr anchor="t">
            <a:normAutofit fontScale="92500" lnSpcReduction="20000"/>
          </a:bodyPr>
          <a:lstStyle/>
          <a:p>
            <a:r>
              <a:rPr lang="es-PE" sz="3500" dirty="0">
                <a:solidFill>
                  <a:schemeClr val="tx1"/>
                </a:solidFill>
              </a:rPr>
              <a:t>Una vez que abra el archivo, revise las preferencias:</a:t>
            </a:r>
          </a:p>
          <a:p>
            <a:endParaRPr lang="es-PE" sz="3500" dirty="0">
              <a:solidFill>
                <a:schemeClr val="tx1"/>
              </a:solidFill>
            </a:endParaRPr>
          </a:p>
          <a:p>
            <a:r>
              <a:rPr lang="es-PE" sz="3500" dirty="0">
                <a:solidFill>
                  <a:schemeClr val="tx1"/>
                </a:solidFill>
              </a:rPr>
              <a:t>Bajo estas preferencias hay tres pestañas:</a:t>
            </a:r>
          </a:p>
          <a:p>
            <a:r>
              <a:rPr lang="es-PE" sz="3500" dirty="0">
                <a:solidFill>
                  <a:schemeClr val="tx1"/>
                </a:solidFill>
              </a:rPr>
              <a:t>    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3500" dirty="0">
                <a:solidFill>
                  <a:schemeClr val="tx1"/>
                </a:solidFill>
              </a:rPr>
              <a:t>     General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3500" dirty="0">
                <a:solidFill>
                  <a:schemeClr val="tx1"/>
                </a:solidFill>
              </a:rPr>
              <a:t>	Exportar archivo </a:t>
            </a:r>
            <a:r>
              <a:rPr lang="en-US" sz="3500" dirty="0">
                <a:solidFill>
                  <a:schemeClr val="tx1"/>
                </a:solidFill>
              </a:rPr>
              <a:t>(File  	Export) 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tx1"/>
                </a:solidFill>
              </a:rPr>
              <a:t>	MathML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Picture 1" descr="Pantalla de preferencias del usuario de NimPro con una flecha que apunta a las opciones de pestañas en la parte superior: General, File Export (Exportar archivo) y MathML"/>
          <p:cNvPicPr>
            <a:picLocks noChangeAspect="1"/>
          </p:cNvPicPr>
          <p:nvPr/>
        </p:nvPicPr>
        <p:blipFill rotWithShape="1">
          <a:blip r:embed="rId2"/>
          <a:srcRect l="20687" t="22623" r="52458" b="25051"/>
          <a:stretch/>
        </p:blipFill>
        <p:spPr>
          <a:xfrm>
            <a:off x="5844618" y="-12438"/>
            <a:ext cx="6347382" cy="6870438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8305014" y="542743"/>
            <a:ext cx="2143026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849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7C82B-F422-4B4C-9BB6-F0E405D49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966"/>
            <a:ext cx="10515600" cy="1325563"/>
          </a:xfrm>
        </p:spPr>
        <p:txBody>
          <a:bodyPr/>
          <a:lstStyle/>
          <a:p>
            <a:pPr algn="r"/>
            <a:r>
              <a:rPr lang="es-PE" dirty="0"/>
              <a:t>Pestaña</a:t>
            </a:r>
            <a:r>
              <a:rPr lang="en-US" dirty="0"/>
              <a:t> General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DACD2E-C07D-4A9F-9170-D19DB99CC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42821" y="1758156"/>
            <a:ext cx="5181600" cy="3734916"/>
          </a:xfrm>
        </p:spPr>
        <p:txBody>
          <a:bodyPr>
            <a:normAutofit/>
          </a:bodyPr>
          <a:lstStyle/>
          <a:p>
            <a:r>
              <a:rPr lang="es-PE" sz="3200" dirty="0"/>
              <a:t>Seleccionar la pestaña  General bajo la pestaña de Preferencias de usuario  (</a:t>
            </a:r>
            <a:r>
              <a:rPr lang="es-PE" sz="3200" dirty="0" err="1"/>
              <a:t>User</a:t>
            </a:r>
            <a:r>
              <a:rPr lang="es-PE" sz="3200" dirty="0"/>
              <a:t> </a:t>
            </a:r>
            <a:r>
              <a:rPr lang="es-PE" sz="3200" dirty="0" err="1"/>
              <a:t>Preferences</a:t>
            </a:r>
            <a:r>
              <a:rPr lang="es-PE" sz="3200" dirty="0"/>
              <a:t>) de NimPro.</a:t>
            </a:r>
          </a:p>
          <a:p>
            <a:r>
              <a:rPr lang="es-PE" sz="3200" dirty="0"/>
              <a:t>Esta le permitirá trabajar con las imágenes.</a:t>
            </a:r>
          </a:p>
        </p:txBody>
      </p:sp>
      <p:pic>
        <p:nvPicPr>
          <p:cNvPr id="5" name="Content Placeholder 4" descr="Pantalla de preferencias del usuario en NimPro con una flecha que apunta a la pestaña General">
            <a:extLst>
              <a:ext uri="{FF2B5EF4-FFF2-40B4-BE49-F238E27FC236}">
                <a16:creationId xmlns:a16="http://schemas.microsoft.com/office/drawing/2014/main" id="{8C471AB7-7F22-472C-B0A3-C31AB9DC823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20687" t="22623" r="52458" b="25051"/>
          <a:stretch/>
        </p:blipFill>
        <p:spPr>
          <a:xfrm>
            <a:off x="1522888" y="177852"/>
            <a:ext cx="4911162" cy="5382689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02F23DF-258F-4622-BBD6-A9913FACF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1831659" y="732958"/>
            <a:ext cx="1" cy="1180683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37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343" y="311274"/>
            <a:ext cx="5260801" cy="1301396"/>
          </a:xfrm>
          <a:ln>
            <a:noFill/>
          </a:ln>
        </p:spPr>
        <p:txBody>
          <a:bodyPr anchor="t">
            <a:noAutofit/>
          </a:bodyPr>
          <a:lstStyle/>
          <a:p>
            <a:r>
              <a:rPr lang="es-PE" sz="4800" dirty="0"/>
              <a:t>Pestaña</a:t>
            </a:r>
            <a:r>
              <a:rPr lang="en-US" sz="4800" dirty="0"/>
              <a:t> </a:t>
            </a:r>
            <a:r>
              <a:rPr lang="es-PE" sz="4800" dirty="0"/>
              <a:t>Exportar archivo (</a:t>
            </a:r>
            <a:r>
              <a:rPr lang="en-US" sz="4800" dirty="0"/>
              <a:t>File Export)</a:t>
            </a:r>
            <a:br>
              <a:rPr lang="en-US" sz="5000" dirty="0"/>
            </a:br>
            <a:br>
              <a:rPr lang="en-US" sz="7000" dirty="0"/>
            </a:br>
            <a:endParaRPr lang="en-US" sz="7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467AA0-D3A4-40A1-8187-572C54BCB662}"/>
              </a:ext>
            </a:extLst>
          </p:cNvPr>
          <p:cNvSpPr txBox="1"/>
          <p:nvPr/>
        </p:nvSpPr>
        <p:spPr>
          <a:xfrm>
            <a:off x="348343" y="2098244"/>
            <a:ext cx="47050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200" dirty="0"/>
              <a:t>Le permite seleccionar la plantilla BANA y MS</a:t>
            </a:r>
          </a:p>
        </p:txBody>
      </p:sp>
      <p:pic>
        <p:nvPicPr>
          <p:cNvPr id="8" name="Picture 7" descr="Pantalla de preferencias del usuario en NimPro con una flecha que apunta a la pestaña File Export (Exportar archivo)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"/>
          <a:stretch/>
        </p:blipFill>
        <p:spPr>
          <a:xfrm>
            <a:off x="5971892" y="273565"/>
            <a:ext cx="6063354" cy="6344141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720046" y="827314"/>
            <a:ext cx="1820091" cy="1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331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197607" y="262411"/>
            <a:ext cx="5589418" cy="1064316"/>
          </a:xfrm>
        </p:spPr>
        <p:txBody>
          <a:bodyPr anchor="t">
            <a:noAutofit/>
          </a:bodyPr>
          <a:lstStyle/>
          <a:p>
            <a:r>
              <a:rPr lang="es-PE" sz="4400" dirty="0"/>
              <a:t>Pestaña</a:t>
            </a:r>
            <a:r>
              <a:rPr lang="en-US" sz="4400" dirty="0"/>
              <a:t> </a:t>
            </a:r>
            <a:r>
              <a:rPr lang="es-PE" sz="4400" dirty="0"/>
              <a:t>Exportar archivo (</a:t>
            </a:r>
            <a:r>
              <a:rPr lang="en-US" sz="4400" dirty="0"/>
              <a:t>File Export)</a:t>
            </a:r>
            <a:br>
              <a:rPr lang="en-US" sz="4800" dirty="0"/>
            </a:br>
            <a:r>
              <a:rPr lang="en-US" sz="3600" dirty="0"/>
              <a:t>(</a:t>
            </a:r>
            <a:r>
              <a:rPr lang="es-PE" sz="3600" dirty="0"/>
              <a:t>continuación</a:t>
            </a:r>
            <a:r>
              <a:rPr lang="en-US" sz="3600" dirty="0"/>
              <a:t>)</a:t>
            </a:r>
            <a:br>
              <a:rPr lang="en-US" sz="2000" dirty="0"/>
            </a:br>
            <a:endParaRPr lang="en-US" sz="2500" dirty="0"/>
          </a:p>
        </p:txBody>
      </p:sp>
      <p:cxnSp>
        <p:nvCxnSpPr>
          <p:cNvPr id="7" name="Straight Arrow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458408" y="2379890"/>
            <a:ext cx="1208818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7505152" y="2960915"/>
            <a:ext cx="0" cy="1477735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2C5FCCD-9F87-4FA9-82BA-89C100D44AD4}"/>
              </a:ext>
            </a:extLst>
          </p:cNvPr>
          <p:cNvSpPr txBox="1"/>
          <p:nvPr/>
        </p:nvSpPr>
        <p:spPr>
          <a:xfrm>
            <a:off x="118446" y="2799103"/>
            <a:ext cx="5368020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s-PE" sz="2800" b="0" i="0" u="none" strike="noStrike" kern="1200" cap="none" spc="0" normalizeH="0" baseline="0" noProof="0" dirty="0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Después de seleccionar Exportar archivo (File </a:t>
            </a:r>
            <a:r>
              <a:rPr kumimoji="0" lang="es-PE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Export</a:t>
            </a:r>
            <a:r>
              <a:rPr kumimoji="0" lang="es-PE" sz="2800" b="0" i="0" u="none" strike="noStrike" kern="1200" cap="none" spc="0" normalizeH="0" baseline="0" noProof="0" dirty="0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), seleccionar la Plantilla (</a:t>
            </a:r>
            <a:r>
              <a:rPr kumimoji="0" lang="es-PE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Template</a:t>
            </a:r>
            <a:r>
              <a:rPr kumimoji="0" lang="es-PE" sz="2800" b="0" i="0" u="none" strike="noStrike" kern="1200" cap="none" spc="0" normalizeH="0" baseline="0" noProof="0" dirty="0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) para el archivo</a:t>
            </a:r>
            <a:r>
              <a:rPr kumimoji="0" lang="es-PE" sz="2800" b="0" i="0" u="none" strike="noStrike" kern="1200" cap="none" spc="0" normalizeH="0" noProof="0" dirty="0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exportado</a:t>
            </a:r>
            <a:r>
              <a:rPr kumimoji="0" lang="es-PE" sz="2800" b="0" i="0" u="none" strike="noStrike" kern="1200" cap="none" spc="0" normalizeH="0" baseline="0" noProof="0" dirty="0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 </a:t>
            </a:r>
            <a:endParaRPr lang="es-PE" sz="2800" dirty="0">
              <a:solidFill>
                <a:srgbClr val="1F1C1E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s-PE" sz="2800" b="0" i="0" u="none" strike="noStrike" kern="1200" cap="none" spc="0" normalizeH="0" baseline="0" noProof="0" dirty="0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En este caso, el transcriptor seleccionó </a:t>
            </a:r>
            <a:r>
              <a:rPr kumimoji="0" lang="es-PE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BANA.dxt</a:t>
            </a:r>
            <a:r>
              <a:rPr kumimoji="0" lang="es-PE" sz="2800" b="0" i="0" u="none" strike="noStrike" kern="1200" cap="none" spc="0" normalizeH="0" baseline="0" noProof="0" dirty="0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para DBT y BANA Braille2017 para MS Word. </a:t>
            </a:r>
            <a:b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endParaRPr lang="en-US" dirty="0"/>
          </a:p>
        </p:txBody>
      </p:sp>
      <p:pic>
        <p:nvPicPr>
          <p:cNvPr id="5" name="Picture 4" descr="Pantalla de preferencias del usuario en NimPro con flechas que apuntan a los menús de DBT y MS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"/>
          <a:stretch/>
        </p:blipFill>
        <p:spPr>
          <a:xfrm>
            <a:off x="5971892" y="256929"/>
            <a:ext cx="6063354" cy="634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26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65350" y="581239"/>
            <a:ext cx="4399477" cy="1147808"/>
          </a:xfrm>
        </p:spPr>
        <p:txBody>
          <a:bodyPr anchor="t">
            <a:noAutofit/>
          </a:bodyPr>
          <a:lstStyle/>
          <a:p>
            <a:r>
              <a:rPr lang="es-PE" sz="4800" dirty="0"/>
              <a:t>Pestaña</a:t>
            </a:r>
            <a:r>
              <a:rPr lang="en-US" sz="4800" dirty="0"/>
              <a:t> </a:t>
            </a:r>
            <a:r>
              <a:rPr lang="es-PE" sz="4800" dirty="0"/>
              <a:t>MathML</a:t>
            </a:r>
          </a:p>
        </p:txBody>
      </p:sp>
      <p:pic>
        <p:nvPicPr>
          <p:cNvPr id="2" name="Picture 1" descr="Pantalla de preferencias del usuario en NimPro con una flecha que apunta a la pestaña MathML"/>
          <p:cNvPicPr>
            <a:picLocks noChangeAspect="1"/>
          </p:cNvPicPr>
          <p:nvPr/>
        </p:nvPicPr>
        <p:blipFill rotWithShape="1">
          <a:blip r:embed="rId2"/>
          <a:srcRect l="20482" t="22899" r="52199" b="24959"/>
          <a:stretch/>
        </p:blipFill>
        <p:spPr>
          <a:xfrm>
            <a:off x="0" y="0"/>
            <a:ext cx="6381946" cy="685156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2366487" y="482664"/>
            <a:ext cx="1773467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3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57D52F0-B737-4783-8017-02ACEFDF4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4685"/>
          </a:xfrm>
        </p:spPr>
        <p:txBody>
          <a:bodyPr>
            <a:normAutofit fontScale="90000"/>
          </a:bodyPr>
          <a:lstStyle/>
          <a:p>
            <a:pPr algn="ctr"/>
            <a:r>
              <a:rPr lang="es-PE" b="1" dirty="0">
                <a:latin typeface="+mn-lt"/>
              </a:rPr>
              <a:t>Al trabajar en </a:t>
            </a:r>
            <a:r>
              <a:rPr lang="en-US" b="1" dirty="0">
                <a:latin typeface="+mn-lt"/>
              </a:rPr>
              <a:t>NimPro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F07509-E717-4A7C-9093-831FCA809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7353"/>
            <a:ext cx="10515600" cy="41934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PE" b="1" dirty="0"/>
              <a:t>Es muy importante recordar:</a:t>
            </a:r>
          </a:p>
          <a:p>
            <a:r>
              <a:rPr lang="es-PE" dirty="0"/>
              <a:t>Siempre hacer en primer lugar una copia del archivo que abra. Este será su archivo de trabajo. Este es el archivo donde realizará el formateo y los cambios. </a:t>
            </a:r>
          </a:p>
          <a:p>
            <a:r>
              <a:rPr lang="es-PE" dirty="0"/>
              <a:t>NimPro no tiene una función de deshacer, por lo cual, si se comete un error, no lo puede corregir. Por eso es importante hacer una copia del archivo.</a:t>
            </a:r>
          </a:p>
          <a:p>
            <a:r>
              <a:rPr lang="es-PE" dirty="0"/>
              <a:t>En la copia, usted podrá formatear sus cambios, guardando su trabajo de vez en cuando. Si se comete un error, puede cerrar su trabajo y volver a abrir el archivo guardado anterior.</a:t>
            </a:r>
          </a:p>
        </p:txBody>
      </p:sp>
    </p:spTree>
    <p:extLst>
      <p:ext uri="{BB962C8B-B14F-4D97-AF65-F5344CB8AC3E}">
        <p14:creationId xmlns:p14="http://schemas.microsoft.com/office/powerpoint/2010/main" val="25811913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A921E-C55A-409C-9ED2-A4C5366EB2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0" lang="es-PE" sz="6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Explorar las</a:t>
            </a:r>
            <a:r>
              <a:rPr kumimoji="0" lang="es-PE" sz="6000" b="0" i="0" u="none" strike="noStrike" kern="1200" cap="none" spc="0" normalizeH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funciones de</a:t>
            </a:r>
            <a:r>
              <a:rPr kumimoji="0" lang="es-PE" sz="6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NimPro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6995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8BEB1-3BA8-49C3-B449-83EF6EE87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dirty="0"/>
              <a:t>Funciones de </a:t>
            </a:r>
            <a:r>
              <a:rPr lang="en-US" dirty="0"/>
              <a:t>NimPro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6090A-C302-442B-839A-146E323C9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sz="3600" dirty="0"/>
              <a:t>Estas funciones se denominan asistentes (</a:t>
            </a:r>
            <a:r>
              <a:rPr lang="es-PE" sz="3600" dirty="0" err="1"/>
              <a:t>wizards</a:t>
            </a:r>
            <a:r>
              <a:rPr lang="es-PE" sz="3600" dirty="0"/>
              <a:t>)</a:t>
            </a:r>
          </a:p>
          <a:p>
            <a:r>
              <a:rPr lang="es-PE" sz="3600" dirty="0"/>
              <a:t>Le permiten trabajar dentro del texto seleccionado, por ej., elementos de listas, párrafos, índice,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9449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 noGrp="1"/>
          </p:cNvSpPr>
          <p:nvPr>
            <p:ph type="title" idx="4294967295"/>
          </p:nvPr>
        </p:nvSpPr>
        <p:spPr>
          <a:xfrm>
            <a:off x="187824" y="423756"/>
            <a:ext cx="6361022" cy="89338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E" sz="5400" dirty="0">
                <a:solidFill>
                  <a:schemeClr val="tx1"/>
                </a:solidFill>
              </a:rPr>
              <a:t>Cambiar estilos</a:t>
            </a:r>
            <a:endParaRPr kumimoji="0" lang="es-PE" sz="54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200297" y="1875689"/>
            <a:ext cx="5491055" cy="2844358"/>
          </a:xfrm>
          <a:prstGeom prst="rect">
            <a:avLst/>
          </a:prstGeom>
        </p:spPr>
        <p:txBody>
          <a:bodyPr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dirty="0"/>
              <a:t>1</a:t>
            </a:r>
            <a:r>
              <a:rPr lang="es-PE" sz="4400" dirty="0"/>
              <a:t>. Seleccionar Editar (</a:t>
            </a:r>
            <a:r>
              <a:rPr lang="es-PE" sz="4400" dirty="0" err="1"/>
              <a:t>Edit</a:t>
            </a:r>
            <a:r>
              <a:rPr lang="es-PE" sz="4400" dirty="0"/>
              <a:t>).</a:t>
            </a:r>
          </a:p>
          <a:p>
            <a:pPr marL="0" indent="0">
              <a:buNone/>
            </a:pPr>
            <a:r>
              <a:rPr lang="es-PE" sz="4400" dirty="0"/>
              <a:t>2. Seleccionar Editar estilos (</a:t>
            </a:r>
            <a:r>
              <a:rPr lang="es-PE" sz="4400" dirty="0" err="1"/>
              <a:t>Edit</a:t>
            </a:r>
            <a:r>
              <a:rPr lang="es-PE" sz="4400" dirty="0"/>
              <a:t> </a:t>
            </a:r>
            <a:r>
              <a:rPr lang="es-PE" sz="4400" dirty="0" err="1"/>
              <a:t>Styles</a:t>
            </a:r>
            <a:r>
              <a:rPr lang="es-PE" sz="4400" dirty="0"/>
              <a:t>). </a:t>
            </a:r>
          </a:p>
          <a:p>
            <a:pPr marL="0" indent="0">
              <a:buNone/>
            </a:pPr>
            <a:r>
              <a:rPr lang="es-PE" dirty="0"/>
              <a:t>            </a:t>
            </a:r>
          </a:p>
        </p:txBody>
      </p:sp>
      <p:cxnSp>
        <p:nvCxnSpPr>
          <p:cNvPr id="8" name="Straight Arrow Connector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346860" y="2242417"/>
            <a:ext cx="1036523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Ventana de NimPro con el menú desplegable Edit (Editar) abierto. Una flecha apunta a la opción Edit Styles (Editar estilos)."/>
          <p:cNvPicPr>
            <a:picLocks noChangeAspect="1"/>
          </p:cNvPicPr>
          <p:nvPr/>
        </p:nvPicPr>
        <p:blipFill rotWithShape="1">
          <a:blip r:embed="rId2"/>
          <a:srcRect l="8522" t="14651" r="49018" b="17079"/>
          <a:stretch/>
        </p:blipFill>
        <p:spPr>
          <a:xfrm>
            <a:off x="6383383" y="0"/>
            <a:ext cx="57677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4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 txBox="1">
            <a:spLocks noGrp="1"/>
          </p:cNvSpPr>
          <p:nvPr>
            <p:ph type="title" idx="4294967295"/>
          </p:nvPr>
        </p:nvSpPr>
        <p:spPr>
          <a:xfrm>
            <a:off x="1133856" y="126796"/>
            <a:ext cx="9637776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es-PE" b="0" dirty="0">
                <a:solidFill>
                  <a:srgbClr val="00000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Comandos con teclas de formateo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aphicFrame>
        <p:nvGraphicFramePr>
          <p:cNvPr id="2" name="Table 2" descr="Tabla con los comandos con teclas en la columna 1 y el estilo/efecto en la columna 2">
            <a:extLst>
              <a:ext uri="{FF2B5EF4-FFF2-40B4-BE49-F238E27FC236}">
                <a16:creationId xmlns:a16="http://schemas.microsoft.com/office/drawing/2014/main" id="{BCE50292-9579-4E8C-A98D-0CD64C3984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058252"/>
              </p:ext>
            </p:extLst>
          </p:nvPr>
        </p:nvGraphicFramePr>
        <p:xfrm>
          <a:off x="851200" y="907619"/>
          <a:ext cx="10489600" cy="5042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3745">
                  <a:extLst>
                    <a:ext uri="{9D8B030D-6E8A-4147-A177-3AD203B41FA5}">
                      <a16:colId xmlns:a16="http://schemas.microsoft.com/office/drawing/2014/main" val="143604491"/>
                    </a:ext>
                  </a:extLst>
                </a:gridCol>
                <a:gridCol w="8395855">
                  <a:extLst>
                    <a:ext uri="{9D8B030D-6E8A-4147-A177-3AD203B41FA5}">
                      <a16:colId xmlns:a16="http://schemas.microsoft.com/office/drawing/2014/main" val="1381247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PE" noProof="0" dirty="0"/>
                        <a:t>Tecla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 dirty="0"/>
                        <a:t>Estilo/Efecto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45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 dirty="0"/>
                        <a:t>Texto principal (es decir, convertir en párrafo</a:t>
                      </a:r>
                      <a:r>
                        <a:rPr lang="es-PE" baseline="0" noProof="0" dirty="0"/>
                        <a:t> de texto normal)</a:t>
                      </a:r>
                      <a:endParaRPr lang="es-PE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43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/>
                        <a:t>Instrucciones</a:t>
                      </a:r>
                      <a:endParaRPr lang="es-PE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590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/>
                        <a:t>Ejercicio (un estilo de lista especializado)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198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/>
                        <a:t>Nivel de Encabezado</a:t>
                      </a:r>
                      <a:r>
                        <a:rPr lang="es-PE" baseline="0" noProof="0"/>
                        <a:t> </a:t>
                      </a:r>
                      <a:r>
                        <a:rPr lang="es-PE" noProof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00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/>
                        <a:t>Nivel de Encabezado</a:t>
                      </a:r>
                      <a:r>
                        <a:rPr lang="es-PE" baseline="0" noProof="0"/>
                        <a:t> </a:t>
                      </a:r>
                      <a:r>
                        <a:rPr lang="es-PE" noProof="0"/>
                        <a:t>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33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/>
                        <a:t>Nivel de Encabezado</a:t>
                      </a:r>
                      <a:r>
                        <a:rPr lang="es-PE" baseline="0" noProof="0"/>
                        <a:t> </a:t>
                      </a:r>
                      <a:r>
                        <a:rPr lang="es-PE" noProof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562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 dirty="0"/>
                        <a:t>Nivel de Encabezado</a:t>
                      </a:r>
                      <a:r>
                        <a:rPr lang="es-PE" baseline="0" noProof="0" dirty="0"/>
                        <a:t> </a:t>
                      </a:r>
                      <a:r>
                        <a:rPr lang="es-PE" noProof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/>
                        <a:t>Nivel de Encabezado</a:t>
                      </a:r>
                      <a:r>
                        <a:rPr lang="es-PE" baseline="0" noProof="0"/>
                        <a:t> </a:t>
                      </a:r>
                      <a:r>
                        <a:rPr lang="es-PE" noProof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82871"/>
                  </a:ext>
                </a:extLst>
              </a:tr>
              <a:tr h="592682">
                <a:tc>
                  <a:txBody>
                    <a:bodyPr/>
                    <a:lstStyle/>
                    <a:p>
                      <a:r>
                        <a:rPr lang="en-US" dirty="0"/>
                        <a:t>H6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/>
                        <a:t>Nivel de Encabezado</a:t>
                      </a:r>
                      <a:r>
                        <a:rPr lang="es-PE" baseline="0" noProof="0"/>
                        <a:t> </a:t>
                      </a:r>
                      <a:r>
                        <a:rPr lang="es-PE" noProof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913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PE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Elemento de lista (un </a:t>
                      </a:r>
                      <a:r>
                        <a:rPr kumimoji="0" lang="es-P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elemento en una lista, ver Notas abajo)</a:t>
                      </a:r>
                      <a:endParaRPr lang="es-PE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43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 dirty="0"/>
                        <a:t>Nota del transcriptor (también</a:t>
                      </a:r>
                      <a:r>
                        <a:rPr lang="es-PE" baseline="0" noProof="0" dirty="0"/>
                        <a:t> llamada Nota de producción</a:t>
                      </a:r>
                      <a:r>
                        <a:rPr lang="es-PE" noProof="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11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noProof="0" dirty="0"/>
                        <a:t>Espacio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 dirty="0"/>
                        <a:t>Mover el cursor</a:t>
                      </a:r>
                      <a:r>
                        <a:rPr lang="es-PE" baseline="0" noProof="0" dirty="0"/>
                        <a:t> al siguiente párrafo</a:t>
                      </a:r>
                      <a:endParaRPr lang="es-PE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615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7271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F0618-ED9C-44E3-AD7F-81E5001EA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763"/>
            <a:ext cx="10515600" cy="1325563"/>
          </a:xfrm>
        </p:spPr>
        <p:txBody>
          <a:bodyPr/>
          <a:lstStyle/>
          <a:p>
            <a:pPr algn="ctr"/>
            <a:r>
              <a:rPr lang="es-PE" dirty="0"/>
              <a:t>Cambiar encabezados: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DAE4D-007F-43FF-86E0-319DD164C7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43734"/>
            <a:ext cx="5181600" cy="3734916"/>
          </a:xfrm>
        </p:spPr>
        <p:txBody>
          <a:bodyPr/>
          <a:lstStyle/>
          <a:p>
            <a:r>
              <a:rPr lang="es-PE" sz="3200" dirty="0"/>
              <a:t>Un breve ejemplo: Aquí puede ver que </a:t>
            </a:r>
            <a:r>
              <a:rPr lang="es-PE" sz="3200" i="1" dirty="0" err="1"/>
              <a:t>Get</a:t>
            </a:r>
            <a:r>
              <a:rPr lang="es-PE" sz="3200" i="1" dirty="0"/>
              <a:t> </a:t>
            </a:r>
            <a:r>
              <a:rPr lang="es-PE" sz="3200" i="1" dirty="0" err="1"/>
              <a:t>Started</a:t>
            </a:r>
            <a:r>
              <a:rPr lang="es-PE" sz="3200" i="1" dirty="0"/>
              <a:t> </a:t>
            </a:r>
            <a:r>
              <a:rPr lang="es-PE" sz="3200" dirty="0"/>
              <a:t>es el Encabezado 1 (</a:t>
            </a:r>
            <a:r>
              <a:rPr lang="es-PE" sz="3200" dirty="0" err="1"/>
              <a:t>Heading</a:t>
            </a:r>
            <a:r>
              <a:rPr lang="es-PE" sz="3200" dirty="0"/>
              <a:t> 1). Si coloca el cursor antes del texto y escribe H2, el encabezado cambiará al Encabezado 2.</a:t>
            </a:r>
          </a:p>
          <a:p>
            <a:endParaRPr lang="en-US" dirty="0"/>
          </a:p>
        </p:txBody>
      </p:sp>
      <p:pic>
        <p:nvPicPr>
          <p:cNvPr id="5" name="Content Placeholder 4" descr="Captura de pantalla que muestra las etiquetas para encabezados y cuerpo del texto del ejemplo, con Get Started como Heading 1 (Encabezado 1).Hay una flecha que apunta a Heading 1 (Encabezado 1).">
            <a:extLst>
              <a:ext uri="{FF2B5EF4-FFF2-40B4-BE49-F238E27FC236}">
                <a16:creationId xmlns:a16="http://schemas.microsoft.com/office/drawing/2014/main" id="{0181A4E0-A75A-45C0-BDCC-A8345FF02BB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20368" t="19238" r="40160" b="17009"/>
          <a:stretch/>
        </p:blipFill>
        <p:spPr>
          <a:xfrm>
            <a:off x="1047405" y="1100546"/>
            <a:ext cx="4690008" cy="4260962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AC44DE4-DFB7-435B-BA50-005A9A91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445374" y="311387"/>
            <a:ext cx="0" cy="1051939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11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AA1BB-78DB-4F56-BE5B-72D8D75DC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90"/>
            <a:ext cx="10515600" cy="1325563"/>
          </a:xfrm>
        </p:spPr>
        <p:txBody>
          <a:bodyPr/>
          <a:lstStyle/>
          <a:p>
            <a:pPr algn="ctr"/>
            <a:r>
              <a:rPr lang="es-PE" dirty="0"/>
              <a:t>Cambiar encabezados</a:t>
            </a:r>
            <a:r>
              <a:rPr lang="en-US" dirty="0"/>
              <a:t> (</a:t>
            </a:r>
            <a:r>
              <a:rPr lang="es-PE" dirty="0"/>
              <a:t>continuación</a:t>
            </a:r>
            <a:r>
              <a:rPr lang="en-US" dirty="0"/>
              <a:t>):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3DD766-8109-4A00-A36A-54C2A9B3D1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62793"/>
            <a:ext cx="5181600" cy="3997748"/>
          </a:xfrm>
        </p:spPr>
        <p:txBody>
          <a:bodyPr/>
          <a:lstStyle/>
          <a:p>
            <a:r>
              <a:rPr lang="es-PE" dirty="0"/>
              <a:t>Un breve ejemplo: El encabezado ha cambiado a Encabezado</a:t>
            </a:r>
            <a:r>
              <a:rPr lang="en-US" dirty="0"/>
              <a:t> 2.</a:t>
            </a:r>
          </a:p>
          <a:p>
            <a:endParaRPr lang="en-US" dirty="0"/>
          </a:p>
        </p:txBody>
      </p:sp>
      <p:pic>
        <p:nvPicPr>
          <p:cNvPr id="5" name="Content Placeholder 4" descr="Captura de pantalla del texto de ejemplo con la estructura de etiquetas, que muestra Get Started como Heading 2 (Encabezado 2).">
            <a:extLst>
              <a:ext uri="{FF2B5EF4-FFF2-40B4-BE49-F238E27FC236}">
                <a16:creationId xmlns:a16="http://schemas.microsoft.com/office/drawing/2014/main" id="{3E6B7CE8-56C5-4668-B419-1BE6F612045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5" t="6169" r="28231" b="28132"/>
          <a:stretch/>
        </p:blipFill>
        <p:spPr>
          <a:xfrm>
            <a:off x="1004047" y="1067600"/>
            <a:ext cx="5015754" cy="4365012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DD87BB1-668F-48EB-A95D-383DFDE4F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366976" y="252980"/>
            <a:ext cx="0" cy="1088573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93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 noGrp="1"/>
          </p:cNvSpPr>
          <p:nvPr>
            <p:ph type="title" idx="4294967295"/>
          </p:nvPr>
        </p:nvSpPr>
        <p:spPr>
          <a:xfrm>
            <a:off x="278674" y="0"/>
            <a:ext cx="11399519" cy="145952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6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Exportar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NimPro</a:t>
            </a:r>
            <a:r>
              <a:rPr lang="en-US" sz="6600" dirty="0"/>
              <a:t> a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MS y DXP</a:t>
            </a: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1151396" y="1807174"/>
            <a:ext cx="10004284" cy="2972470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4500" dirty="0">
                <a:solidFill>
                  <a:schemeClr val="bg1"/>
                </a:solidFill>
              </a:rPr>
              <a:t> </a:t>
            </a:r>
            <a:r>
              <a:rPr lang="es-PE" sz="4500" dirty="0">
                <a:solidFill>
                  <a:schemeClr val="bg1"/>
                </a:solidFill>
              </a:rPr>
              <a:t>Exportar una sección seleccionada de contenido del archivo NimPro, por ej., material delantero </a:t>
            </a:r>
            <a:r>
              <a:rPr lang="en-US" sz="4500" dirty="0">
                <a:solidFill>
                  <a:schemeClr val="bg1"/>
                </a:solidFill>
              </a:rPr>
              <a:t>(front matter), material principal (body matter), material posterior (back matter) y </a:t>
            </a:r>
            <a:r>
              <a:rPr lang="es-PE" sz="4500" dirty="0">
                <a:solidFill>
                  <a:schemeClr val="bg1"/>
                </a:solidFill>
              </a:rPr>
              <a:t>subcategorías.</a:t>
            </a:r>
          </a:p>
        </p:txBody>
      </p:sp>
    </p:spTree>
    <p:extLst>
      <p:ext uri="{BB962C8B-B14F-4D97-AF65-F5344CB8AC3E}">
        <p14:creationId xmlns:p14="http://schemas.microsoft.com/office/powerpoint/2010/main" val="34580551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4AB05-9632-484A-B1F9-F8594D4C3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98440" y="355147"/>
            <a:ext cx="4284915" cy="1251751"/>
          </a:xfrm>
        </p:spPr>
        <p:txBody>
          <a:bodyPr>
            <a:normAutofit fontScale="90000"/>
          </a:bodyPr>
          <a:lstStyle/>
          <a:p>
            <a:r>
              <a:rPr lang="es-PE" dirty="0"/>
              <a:t>Exportar</a:t>
            </a:r>
            <a:r>
              <a:rPr lang="en-US" dirty="0"/>
              <a:t> de NimPro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5EB3C0-7150-4A11-B1DE-B6B302839D13}"/>
              </a:ext>
            </a:extLst>
          </p:cNvPr>
          <p:cNvSpPr txBox="1"/>
          <p:nvPr/>
        </p:nvSpPr>
        <p:spPr>
          <a:xfrm>
            <a:off x="7812350" y="1906659"/>
            <a:ext cx="40570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800" b="1" dirty="0">
                <a:solidFill>
                  <a:schemeClr val="bg1"/>
                </a:solidFill>
              </a:rPr>
              <a:t>Antes de exportar: </a:t>
            </a:r>
          </a:p>
          <a:p>
            <a:r>
              <a:rPr lang="es-PE" sz="2800" dirty="0">
                <a:solidFill>
                  <a:schemeClr val="bg1"/>
                </a:solidFill>
              </a:rPr>
              <a:t>Si está enviando el archivo entero y no una sección, asegúrese de que Front </a:t>
            </a:r>
            <a:r>
              <a:rPr lang="es-PE" sz="2800" dirty="0" err="1">
                <a:solidFill>
                  <a:schemeClr val="bg1"/>
                </a:solidFill>
              </a:rPr>
              <a:t>Matter</a:t>
            </a:r>
            <a:r>
              <a:rPr lang="es-PE" sz="2800" dirty="0">
                <a:solidFill>
                  <a:schemeClr val="bg1"/>
                </a:solidFill>
              </a:rPr>
              <a:t>, </a:t>
            </a:r>
            <a:r>
              <a:rPr lang="es-PE" sz="2800" dirty="0" err="1">
                <a:solidFill>
                  <a:schemeClr val="bg1"/>
                </a:solidFill>
              </a:rPr>
              <a:t>Body</a:t>
            </a:r>
            <a:r>
              <a:rPr lang="es-PE" sz="2800" dirty="0">
                <a:solidFill>
                  <a:schemeClr val="bg1"/>
                </a:solidFill>
              </a:rPr>
              <a:t> </a:t>
            </a:r>
            <a:r>
              <a:rPr lang="es-PE" sz="2800" dirty="0" err="1">
                <a:solidFill>
                  <a:schemeClr val="bg1"/>
                </a:solidFill>
              </a:rPr>
              <a:t>Matter</a:t>
            </a:r>
            <a:r>
              <a:rPr lang="es-PE" sz="2800" dirty="0">
                <a:solidFill>
                  <a:schemeClr val="bg1"/>
                </a:solidFill>
              </a:rPr>
              <a:t> y </a:t>
            </a:r>
            <a:r>
              <a:rPr lang="es-PE" sz="2800" dirty="0" err="1">
                <a:solidFill>
                  <a:schemeClr val="bg1"/>
                </a:solidFill>
              </a:rPr>
              <a:t>Rear</a:t>
            </a:r>
            <a:r>
              <a:rPr lang="es-PE" sz="2800" dirty="0">
                <a:solidFill>
                  <a:schemeClr val="bg1"/>
                </a:solidFill>
              </a:rPr>
              <a:t> </a:t>
            </a:r>
            <a:r>
              <a:rPr lang="es-PE" sz="2800" dirty="0" err="1">
                <a:solidFill>
                  <a:schemeClr val="bg1"/>
                </a:solidFill>
              </a:rPr>
              <a:t>Matter</a:t>
            </a:r>
            <a:r>
              <a:rPr lang="es-PE" sz="2800" dirty="0">
                <a:solidFill>
                  <a:schemeClr val="bg1"/>
                </a:solidFill>
              </a:rPr>
              <a:t> estén todos seleccionados. Esto asegurará que se convierta el libro completo a Word o Duxbury.</a:t>
            </a:r>
            <a:endParaRPr lang="es-PE" sz="2000" dirty="0"/>
          </a:p>
        </p:txBody>
      </p:sp>
      <p:pic>
        <p:nvPicPr>
          <p:cNvPr id="4" name="Picture 3" descr="Ventana de NimPro que muestra resaltados Front Matter, Body Matter y Rear Matter (material delantero, material del cuerpo y material del final)">
            <a:extLst>
              <a:ext uri="{FF2B5EF4-FFF2-40B4-BE49-F238E27FC236}">
                <a16:creationId xmlns:a16="http://schemas.microsoft.com/office/drawing/2014/main" id="{F78B1ECB-1DE0-4A95-94EF-25FE433D14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26" t="12298" r="41541" b="19353"/>
          <a:stretch/>
        </p:blipFill>
        <p:spPr>
          <a:xfrm>
            <a:off x="630314" y="292963"/>
            <a:ext cx="6791418" cy="507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229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665350" y="787791"/>
            <a:ext cx="5274101" cy="1874864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500" dirty="0"/>
            </a:br>
            <a:r>
              <a:rPr lang="es-PE" sz="6700" dirty="0"/>
              <a:t>Pasos para exportar</a:t>
            </a:r>
            <a:br>
              <a:rPr lang="es-PE" sz="4500" dirty="0">
                <a:solidFill>
                  <a:srgbClr val="002060"/>
                </a:solidFill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67F01F-C280-412C-A3FD-D434505CA89C}"/>
              </a:ext>
            </a:extLst>
          </p:cNvPr>
          <p:cNvSpPr txBox="1"/>
          <p:nvPr/>
        </p:nvSpPr>
        <p:spPr>
          <a:xfrm>
            <a:off x="6665350" y="2487965"/>
            <a:ext cx="49392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1. </a:t>
            </a:r>
            <a:r>
              <a:rPr lang="es-PE" sz="3200" dirty="0"/>
              <a:t>Seleccionar Archivo </a:t>
            </a:r>
            <a:r>
              <a:rPr lang="en-US" sz="3200" dirty="0"/>
              <a:t>(File)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2. </a:t>
            </a:r>
            <a:r>
              <a:rPr lang="es-PE" sz="3200" dirty="0"/>
              <a:t>Seleccionar Exportar secciones seleccionadas </a:t>
            </a:r>
            <a:r>
              <a:rPr lang="en-US" sz="3200" dirty="0"/>
              <a:t>(Export Selected Sections)</a:t>
            </a:r>
          </a:p>
        </p:txBody>
      </p:sp>
      <p:pic>
        <p:nvPicPr>
          <p:cNvPr id="8" name="Picture 7" descr="Ventana de NimPro con el menú File (Archivo) abierto. Una flecha apunta a Export Selected Sections (Exportar secciones seleccionadas).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59325" b="65864"/>
          <a:stretch/>
        </p:blipFill>
        <p:spPr bwMode="auto">
          <a:xfrm>
            <a:off x="747765" y="787791"/>
            <a:ext cx="5200189" cy="5238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Straight Arrow Connecto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2934789" y="3004457"/>
            <a:ext cx="2394857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856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580094" y="457199"/>
            <a:ext cx="5441577" cy="1554481"/>
          </a:xfrm>
        </p:spPr>
        <p:txBody>
          <a:bodyPr anchor="t">
            <a:normAutofit/>
          </a:bodyPr>
          <a:lstStyle/>
          <a:p>
            <a:pPr marL="457200" indent="-457200"/>
            <a:r>
              <a:rPr lang="es-PE" sz="4400" dirty="0"/>
              <a:t>Pasos para exportar (continuación)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61F83E-1A77-4F5F-8444-DB9C3905FE49}"/>
              </a:ext>
            </a:extLst>
          </p:cNvPr>
          <p:cNvSpPr txBox="1"/>
          <p:nvPr/>
        </p:nvSpPr>
        <p:spPr>
          <a:xfrm>
            <a:off x="6716684" y="1779687"/>
            <a:ext cx="525068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3. </a:t>
            </a:r>
            <a:r>
              <a:rPr lang="es-PE" sz="3200" dirty="0">
                <a:solidFill>
                  <a:schemeClr val="bg1"/>
                </a:solidFill>
              </a:rPr>
              <a:t>Seleccionar Guardar como tipo (</a:t>
            </a:r>
            <a:r>
              <a:rPr lang="es-PE" sz="3200" dirty="0" err="1">
                <a:solidFill>
                  <a:schemeClr val="bg1"/>
                </a:solidFill>
              </a:rPr>
              <a:t>Save</a:t>
            </a:r>
            <a:r>
              <a:rPr lang="es-PE" sz="3200" dirty="0">
                <a:solidFill>
                  <a:schemeClr val="bg1"/>
                </a:solidFill>
              </a:rPr>
              <a:t> as </a:t>
            </a:r>
            <a:r>
              <a:rPr lang="es-PE" sz="3200" dirty="0" err="1">
                <a:solidFill>
                  <a:schemeClr val="bg1"/>
                </a:solidFill>
              </a:rPr>
              <a:t>Type</a:t>
            </a:r>
            <a:r>
              <a:rPr lang="es-PE" sz="3200" dirty="0">
                <a:solidFill>
                  <a:schemeClr val="bg1"/>
                </a:solidFill>
              </a:rPr>
              <a:t>):</a:t>
            </a:r>
            <a:br>
              <a:rPr lang="es-PE" sz="3200" dirty="0">
                <a:solidFill>
                  <a:schemeClr val="bg1"/>
                </a:solidFill>
              </a:rPr>
            </a:br>
            <a:br>
              <a:rPr lang="es-PE" sz="3200" dirty="0">
                <a:solidFill>
                  <a:schemeClr val="bg1"/>
                </a:solidFill>
              </a:rPr>
            </a:br>
            <a:r>
              <a:rPr lang="es-PE" sz="3200" dirty="0">
                <a:solidFill>
                  <a:schemeClr val="bg1"/>
                </a:solidFill>
              </a:rPr>
              <a:t>4. Seleccionar Word    </a:t>
            </a:r>
            <a:br>
              <a:rPr lang="es-PE" sz="3200" dirty="0">
                <a:solidFill>
                  <a:schemeClr val="bg1"/>
                </a:solidFill>
              </a:rPr>
            </a:br>
            <a:r>
              <a:rPr lang="es-PE" sz="3200" dirty="0">
                <a:solidFill>
                  <a:schemeClr val="bg1"/>
                </a:solidFill>
              </a:rPr>
              <a:t>     </a:t>
            </a:r>
            <a:r>
              <a:rPr lang="es-PE" sz="3200" dirty="0" err="1">
                <a:solidFill>
                  <a:schemeClr val="bg1"/>
                </a:solidFill>
              </a:rPr>
              <a:t>Document</a:t>
            </a:r>
            <a:r>
              <a:rPr lang="es-PE" sz="3200" dirty="0">
                <a:solidFill>
                  <a:schemeClr val="bg1"/>
                </a:solidFill>
              </a:rPr>
              <a:t> (*.</a:t>
            </a:r>
            <a:r>
              <a:rPr lang="es-PE" sz="3200" dirty="0" err="1">
                <a:solidFill>
                  <a:schemeClr val="bg1"/>
                </a:solidFill>
              </a:rPr>
              <a:t>docx</a:t>
            </a:r>
            <a:r>
              <a:rPr lang="es-PE" sz="3200" dirty="0">
                <a:solidFill>
                  <a:schemeClr val="bg1"/>
                </a:solidFill>
              </a:rPr>
              <a:t>)</a:t>
            </a:r>
            <a:br>
              <a:rPr lang="es-PE" sz="3200" dirty="0">
                <a:solidFill>
                  <a:schemeClr val="bg1"/>
                </a:solidFill>
              </a:rPr>
            </a:br>
            <a:r>
              <a:rPr lang="es-PE" sz="3200" dirty="0">
                <a:solidFill>
                  <a:schemeClr val="bg1"/>
                </a:solidFill>
              </a:rPr>
              <a:t>                o </a:t>
            </a:r>
            <a:br>
              <a:rPr lang="es-PE" sz="3200" dirty="0">
                <a:solidFill>
                  <a:schemeClr val="bg1"/>
                </a:solidFill>
              </a:rPr>
            </a:br>
            <a:r>
              <a:rPr lang="es-PE" sz="3200" dirty="0">
                <a:solidFill>
                  <a:schemeClr val="bg1"/>
                </a:solidFill>
              </a:rPr>
              <a:t>     DBT File (*.</a:t>
            </a:r>
            <a:r>
              <a:rPr lang="es-PE" sz="3200" dirty="0" err="1">
                <a:solidFill>
                  <a:schemeClr val="bg1"/>
                </a:solidFill>
              </a:rPr>
              <a:t>dxp</a:t>
            </a:r>
            <a:r>
              <a:rPr lang="es-PE" sz="3200" dirty="0">
                <a:solidFill>
                  <a:schemeClr val="bg1"/>
                </a:solidFill>
              </a:rPr>
              <a:t>) </a:t>
            </a:r>
            <a:br>
              <a:rPr lang="es-PE" sz="3200" dirty="0">
                <a:solidFill>
                  <a:schemeClr val="bg1"/>
                </a:solidFill>
              </a:rPr>
            </a:br>
            <a:r>
              <a:rPr lang="es-PE" sz="3200" dirty="0">
                <a:solidFill>
                  <a:schemeClr val="bg1"/>
                </a:solidFill>
              </a:rPr>
              <a:t>                                                     </a:t>
            </a:r>
          </a:p>
          <a:p>
            <a:r>
              <a:rPr lang="es-PE" sz="3200" dirty="0">
                <a:solidFill>
                  <a:schemeClr val="bg1"/>
                </a:solidFill>
              </a:rPr>
              <a:t>5. Guardar con su nombre de archivo elegido (File </a:t>
            </a:r>
            <a:r>
              <a:rPr lang="es-PE" sz="3200" dirty="0" err="1">
                <a:solidFill>
                  <a:schemeClr val="bg1"/>
                </a:solidFill>
              </a:rPr>
              <a:t>name</a:t>
            </a:r>
            <a:r>
              <a:rPr lang="es-PE" sz="3200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5" name="Picture 4" descr="Ventana Export Selected Sections (Exportar secciones seleccionadas) abierta, que muestra el menú desplegable de opciones para guardar archivos. Hay flechas que apuntan hacia DBT File (Archivo DBT) y Word Document (Documento Word)."/>
          <p:cNvPicPr/>
          <p:nvPr/>
        </p:nvPicPr>
        <p:blipFill rotWithShape="1">
          <a:blip r:embed="rId2"/>
          <a:srcRect r="50230" b="39570"/>
          <a:stretch/>
        </p:blipFill>
        <p:spPr bwMode="auto">
          <a:xfrm>
            <a:off x="224635" y="230066"/>
            <a:ext cx="5987906" cy="63231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Straight Arrow Connecto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418012" y="5781724"/>
            <a:ext cx="1626202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0" y="5233355"/>
            <a:ext cx="1151584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255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598796" y="0"/>
            <a:ext cx="5001021" cy="1413164"/>
          </a:xfrm>
        </p:spPr>
        <p:txBody>
          <a:bodyPr anchor="t">
            <a:normAutofit/>
          </a:bodyPr>
          <a:lstStyle/>
          <a:p>
            <a:r>
              <a:rPr lang="es-PE" sz="4400" dirty="0"/>
              <a:t>Pasos para exportar (continuación)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4E4CD7-6A9C-45AE-B42C-1BC73263CF1A}"/>
              </a:ext>
            </a:extLst>
          </p:cNvPr>
          <p:cNvSpPr txBox="1"/>
          <p:nvPr/>
        </p:nvSpPr>
        <p:spPr>
          <a:xfrm>
            <a:off x="7122884" y="1413164"/>
            <a:ext cx="43312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6. </a:t>
            </a:r>
            <a:r>
              <a:rPr lang="es-PE" sz="3600" dirty="0">
                <a:solidFill>
                  <a:schemeClr val="bg1"/>
                </a:solidFill>
              </a:rPr>
              <a:t>Seleccionar documento en </a:t>
            </a:r>
            <a:r>
              <a:rPr lang="en-US" sz="3600" dirty="0">
                <a:solidFill>
                  <a:schemeClr val="bg1"/>
                </a:solidFill>
              </a:rPr>
              <a:t>File Explorer.</a:t>
            </a:r>
          </a:p>
        </p:txBody>
      </p:sp>
      <p:cxnSp>
        <p:nvCxnSpPr>
          <p:cNvPr id="6" name="Straight Arrow Connecto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6598796" y="3290094"/>
            <a:ext cx="2893548" cy="0"/>
          </a:xfrm>
          <a:prstGeom prst="straightConnector1">
            <a:avLst/>
          </a:prstGeom>
          <a:ln w="1778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Captura de pantalla de ventana del Explorador de Archivos con una flecha que apunta hacia el archivo docx."/>
          <p:cNvPicPr>
            <a:picLocks noChangeAspect="1"/>
          </p:cNvPicPr>
          <p:nvPr/>
        </p:nvPicPr>
        <p:blipFill rotWithShape="1">
          <a:blip r:embed="rId2"/>
          <a:srcRect l="27532" t="11541" r="40767" b="63145"/>
          <a:stretch/>
        </p:blipFill>
        <p:spPr>
          <a:xfrm>
            <a:off x="0" y="1720908"/>
            <a:ext cx="6400800" cy="390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06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10127-1F62-4BD6-ABBD-A8596ACB2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-206642"/>
            <a:ext cx="10515600" cy="1325563"/>
          </a:xfrm>
        </p:spPr>
        <p:txBody>
          <a:bodyPr/>
          <a:lstStyle/>
          <a:p>
            <a:pPr algn="ctr"/>
            <a:r>
              <a:rPr lang="es-PE" dirty="0"/>
              <a:t>Pasos para guardar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3D4B6-7603-4872-89F8-94C38720B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5662" y="935008"/>
            <a:ext cx="9286702" cy="950826"/>
          </a:xfrm>
        </p:spPr>
        <p:txBody>
          <a:bodyPr/>
          <a:lstStyle/>
          <a:p>
            <a:r>
              <a:rPr lang="es-PE" dirty="0"/>
              <a:t>Una vez que se encuentre en Word, seleccionar la plantilla BANA</a:t>
            </a:r>
          </a:p>
        </p:txBody>
      </p:sp>
      <p:pic>
        <p:nvPicPr>
          <p:cNvPr id="5" name="Content Placeholder 4" descr="Captura de pantalla del ejemplo de NimPro abierto en Word. Hay una flecha que apunta a la opción de plantilla BANA bajo el menú Braille en la barra de herramientas.">
            <a:extLst>
              <a:ext uri="{FF2B5EF4-FFF2-40B4-BE49-F238E27FC236}">
                <a16:creationId xmlns:a16="http://schemas.microsoft.com/office/drawing/2014/main" id="{0EA145E9-787B-4C65-AA63-84F73D719CF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22580" b="38301"/>
          <a:stretch/>
        </p:blipFill>
        <p:spPr>
          <a:xfrm>
            <a:off x="2205480" y="1649351"/>
            <a:ext cx="9696552" cy="4188989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0598D52-57E4-4F72-ACEB-337DF24BC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205480" y="2785599"/>
            <a:ext cx="0" cy="119473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00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319E5-0A9E-4F56-A62C-73F2F3056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877"/>
            <a:ext cx="10515600" cy="1325563"/>
          </a:xfrm>
        </p:spPr>
        <p:txBody>
          <a:bodyPr/>
          <a:lstStyle/>
          <a:p>
            <a:pPr algn="ctr"/>
            <a:r>
              <a:rPr lang="es-PE" dirty="0"/>
              <a:t>Seleccionar la plantilla </a:t>
            </a:r>
            <a:r>
              <a:rPr lang="en-US" dirty="0"/>
              <a:t>BANA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40547C-6F0F-442C-8534-535FFFDDE5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06870" y="1825625"/>
            <a:ext cx="3446929" cy="3734916"/>
          </a:xfrm>
        </p:spPr>
        <p:txBody>
          <a:bodyPr>
            <a:normAutofit/>
          </a:bodyPr>
          <a:lstStyle/>
          <a:p>
            <a:r>
              <a:rPr lang="es-PE" sz="3200" dirty="0"/>
              <a:t>Seleccionar BANA UEB del menú desplegable</a:t>
            </a:r>
          </a:p>
        </p:txBody>
      </p:sp>
      <p:pic>
        <p:nvPicPr>
          <p:cNvPr id="5" name="Content Placeholder 4" descr="Captura de pantalla de documento Word con el menú desplegable de la plantilla BANA abierto. Hay una flecha que apunta a la opción BANA UEB.">
            <a:extLst>
              <a:ext uri="{FF2B5EF4-FFF2-40B4-BE49-F238E27FC236}">
                <a16:creationId xmlns:a16="http://schemas.microsoft.com/office/drawing/2014/main" id="{7875B30E-E692-4DFE-A549-5441B1826F1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-196" t="-353" r="74973" b="35773"/>
          <a:stretch/>
        </p:blipFill>
        <p:spPr>
          <a:xfrm>
            <a:off x="1573304" y="1438704"/>
            <a:ext cx="5723965" cy="4121837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ACDA58F-74A9-494B-8224-925EAB3DA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3542119" y="3499621"/>
            <a:ext cx="2308120" cy="1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059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FD150A-EEBE-48F2-B53C-AF1FA1713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172"/>
            <a:ext cx="10515600" cy="1325563"/>
          </a:xfrm>
        </p:spPr>
        <p:txBody>
          <a:bodyPr/>
          <a:lstStyle/>
          <a:p>
            <a:pPr algn="ctr"/>
            <a:r>
              <a:rPr lang="es-PE" dirty="0"/>
              <a:t>Guardar en</a:t>
            </a:r>
            <a:r>
              <a:rPr lang="en-US" dirty="0"/>
              <a:t> Duxbury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354284"/>
            <a:ext cx="10515600" cy="37225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PE" sz="4100" dirty="0"/>
              <a:t>Para guardar como archivo </a:t>
            </a:r>
            <a:r>
              <a:rPr lang="en-US" sz="4100" dirty="0"/>
              <a:t>Duxbury:</a:t>
            </a:r>
          </a:p>
          <a:p>
            <a:r>
              <a:rPr lang="es-PE" sz="4100" dirty="0"/>
              <a:t>  Siga exactamente los mismos pasos hasta guardar el archivo como archivo de Word, pero en lugar de eso, seleccione DBT y guarde.</a:t>
            </a:r>
          </a:p>
          <a:p>
            <a:r>
              <a:rPr lang="es-PE" sz="4100" dirty="0"/>
              <a:t> Abra el archivo con Duxbury y empiece a formatear en este momento.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737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CFA015A-9DD0-4238-A9E0-BCF69DF20D4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346662" y="0"/>
            <a:ext cx="9858893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es-PE" dirty="0"/>
              <a:t>Guardar en</a:t>
            </a:r>
            <a:r>
              <a:rPr lang="en-US" dirty="0"/>
              <a:t> Duxbury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(</a:t>
            </a:r>
            <a:r>
              <a:rPr kumimoji="0" lang="es-PE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continuación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515475" y="769441"/>
            <a:ext cx="24565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800" dirty="0"/>
              <a:t>Al guardar en Duxbury, también se le pedirá utilizar una plantilla (</a:t>
            </a:r>
            <a:r>
              <a:rPr lang="es-PE" sz="2800" dirty="0" err="1"/>
              <a:t>template</a:t>
            </a:r>
            <a:r>
              <a:rPr lang="es-PE" sz="2800" dirty="0"/>
              <a:t>). Elegir y luego hacer clic en OK.</a:t>
            </a:r>
          </a:p>
        </p:txBody>
      </p:sp>
      <p:pic>
        <p:nvPicPr>
          <p:cNvPr id="5" name="Picture 4" descr="Captura de pantalla que muestra el menú emergente de Choose or Confirm Templates (Elegir o confirmar plantillas)">
            <a:extLst>
              <a:ext uri="{FF2B5EF4-FFF2-40B4-BE49-F238E27FC236}">
                <a16:creationId xmlns:a16="http://schemas.microsoft.com/office/drawing/2014/main" id="{E4FDD0F7-9F31-4616-B6D6-A5489A107F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42" t="12361" r="41680" b="24180"/>
          <a:stretch/>
        </p:blipFill>
        <p:spPr>
          <a:xfrm>
            <a:off x="2590801" y="1155798"/>
            <a:ext cx="6819900" cy="476603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8256641" y="3852747"/>
            <a:ext cx="2308120" cy="1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324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0C4D794-42AF-4C8B-BC08-4599AB2067C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477125" y="457200"/>
            <a:ext cx="4086225" cy="14465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Formatear</a:t>
            </a:r>
            <a:r>
              <a:rPr kumimoji="0" lang="es-PE" i="0" u="none" strike="noStrike" kern="1200" cap="none" spc="0" normalizeH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en</a:t>
            </a:r>
            <a:r>
              <a:rPr kumimoji="0" lang="es-PE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Duxbury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16DB2C-C3DB-4C69-A560-70B9B18A0AFD}"/>
              </a:ext>
            </a:extLst>
          </p:cNvPr>
          <p:cNvSpPr txBox="1"/>
          <p:nvPr/>
        </p:nvSpPr>
        <p:spPr>
          <a:xfrm>
            <a:off x="7305675" y="2109294"/>
            <a:ext cx="425767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200" dirty="0"/>
              <a:t>Después de convertir el archivo, está listo para formatear su proyecto con el comando de Estilos (</a:t>
            </a:r>
            <a:r>
              <a:rPr lang="es-PE" sz="3200" dirty="0" err="1"/>
              <a:t>Styles</a:t>
            </a:r>
            <a:r>
              <a:rPr lang="es-PE" sz="3200" dirty="0"/>
              <a:t>) bajo la pestaña Diseño (</a:t>
            </a:r>
            <a:r>
              <a:rPr lang="es-PE" sz="3200" dirty="0" err="1"/>
              <a:t>Layout</a:t>
            </a:r>
            <a:r>
              <a:rPr lang="es-PE" sz="3200" dirty="0"/>
              <a:t>).</a:t>
            </a:r>
          </a:p>
        </p:txBody>
      </p:sp>
      <p:pic>
        <p:nvPicPr>
          <p:cNvPr id="7" name="Picture 6" descr="Ejemplo de documento abierto en Duxbury">
            <a:extLst>
              <a:ext uri="{FF2B5EF4-FFF2-40B4-BE49-F238E27FC236}">
                <a16:creationId xmlns:a16="http://schemas.microsoft.com/office/drawing/2014/main" id="{9241B79A-D09F-4322-97B9-6B484E2C05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66" t="12422" r="13577" b="14344"/>
          <a:stretch/>
        </p:blipFill>
        <p:spPr>
          <a:xfrm>
            <a:off x="381001" y="457200"/>
            <a:ext cx="5857874" cy="469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2376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NimPro con </a:t>
            </a:r>
            <a:r>
              <a:rPr lang="es-PE" sz="7200" dirty="0"/>
              <a:t>imágenes</a:t>
            </a:r>
          </a:p>
        </p:txBody>
      </p:sp>
    </p:spTree>
    <p:extLst>
      <p:ext uri="{BB962C8B-B14F-4D97-AF65-F5344CB8AC3E}">
        <p14:creationId xmlns:p14="http://schemas.microsoft.com/office/powerpoint/2010/main" val="5828920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8713" y="324338"/>
            <a:ext cx="2652570" cy="866503"/>
          </a:xfrm>
        </p:spPr>
        <p:txBody>
          <a:bodyPr>
            <a:normAutofit/>
          </a:bodyPr>
          <a:lstStyle/>
          <a:p>
            <a:r>
              <a:rPr lang="es-PE" sz="5000" dirty="0"/>
              <a:t>Imágenes</a:t>
            </a:r>
          </a:p>
        </p:txBody>
      </p:sp>
      <p:sp>
        <p:nvSpPr>
          <p:cNvPr id="4" name="Content Placeholder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48343"/>
            <a:ext cx="5568778" cy="5635207"/>
          </a:xfrm>
        </p:spPr>
        <p:txBody>
          <a:bodyPr>
            <a:noAutofit/>
          </a:bodyPr>
          <a:lstStyle/>
          <a:p>
            <a:r>
              <a:rPr lang="en-US" sz="3500" dirty="0"/>
              <a:t>NimPro </a:t>
            </a:r>
            <a:r>
              <a:rPr lang="es-PE" sz="3500" dirty="0"/>
              <a:t>tiene varias maneras de ocuparse de las imágenes:</a:t>
            </a:r>
          </a:p>
          <a:p>
            <a:pPr lvl="1"/>
            <a:r>
              <a:rPr lang="es-PE" sz="3100" dirty="0"/>
              <a:t>Un método es trasladar las imágenes del texto original a </a:t>
            </a:r>
            <a:r>
              <a:rPr lang="es-PE" sz="3200" dirty="0"/>
              <a:t>gráficos táctiles usando</a:t>
            </a:r>
            <a:r>
              <a:rPr lang="es-PE" sz="3100" dirty="0"/>
              <a:t> </a:t>
            </a:r>
            <a:r>
              <a:rPr lang="es-PE" sz="3100" dirty="0" err="1"/>
              <a:t>QuickTac</a:t>
            </a:r>
            <a:r>
              <a:rPr lang="es-PE" sz="3100" dirty="0"/>
              <a:t>, que está disponible gratis en </a:t>
            </a:r>
            <a:r>
              <a:rPr lang="es-PE" sz="3100" dirty="0" err="1"/>
              <a:t>Duxbury</a:t>
            </a:r>
            <a:r>
              <a:rPr lang="es-PE" sz="3100" dirty="0"/>
              <a:t> </a:t>
            </a:r>
            <a:r>
              <a:rPr lang="es-PE" sz="3100" dirty="0" err="1"/>
              <a:t>Systems</a:t>
            </a:r>
            <a:r>
              <a:rPr lang="es-PE" sz="3100" dirty="0"/>
              <a:t>.</a:t>
            </a:r>
          </a:p>
          <a:p>
            <a:pPr lvl="1"/>
            <a:r>
              <a:rPr lang="es-PE" sz="3100" dirty="0"/>
              <a:t>Otro método es reemplazar las imágenes gráficas del texto original con texto o con braille directo</a:t>
            </a:r>
            <a:r>
              <a:rPr lang="en-US" sz="3100" dirty="0"/>
              <a:t>.</a:t>
            </a:r>
          </a:p>
        </p:txBody>
      </p:sp>
      <p:pic>
        <p:nvPicPr>
          <p:cNvPr id="5" name="Picture 4" descr="Captura de pantalla de la imagen de ejemplo de un map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86" y="1323702"/>
            <a:ext cx="4811152" cy="520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360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6BF438-49C6-4BDF-8E60-67E0ED293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622663"/>
          </a:xfrm>
        </p:spPr>
        <p:txBody>
          <a:bodyPr>
            <a:normAutofit fontScale="90000"/>
          </a:bodyPr>
          <a:lstStyle/>
          <a:p>
            <a:r>
              <a:rPr lang="es-PE" sz="4800" dirty="0"/>
              <a:t>Imágenes </a:t>
            </a:r>
            <a:r>
              <a:rPr lang="es-PE" dirty="0"/>
              <a:t>(continuación</a:t>
            </a:r>
            <a:r>
              <a:rPr lang="en-US" dirty="0"/>
              <a:t>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382954" y="1096081"/>
            <a:ext cx="5064369" cy="5204680"/>
          </a:xfrm>
        </p:spPr>
        <p:txBody>
          <a:bodyPr>
            <a:noAutofit/>
          </a:bodyPr>
          <a:lstStyle/>
          <a:p>
            <a:r>
              <a:rPr lang="es-PE" sz="3500" dirty="0"/>
              <a:t>* Hacer clic derecho sobre la imagen </a:t>
            </a:r>
          </a:p>
          <a:p>
            <a:endParaRPr lang="es-PE" sz="3500" b="1" dirty="0"/>
          </a:p>
          <a:p>
            <a:r>
              <a:rPr lang="es-PE" sz="3500" dirty="0"/>
              <a:t>* Trazar con </a:t>
            </a:r>
            <a:r>
              <a:rPr lang="es-PE" sz="3500" dirty="0" err="1"/>
              <a:t>QuickTac</a:t>
            </a:r>
            <a:r>
              <a:rPr lang="es-PE" sz="3500" dirty="0"/>
              <a:t> – inicia el programa </a:t>
            </a:r>
            <a:r>
              <a:rPr lang="es-PE" sz="3500" dirty="0" err="1"/>
              <a:t>QuickTac</a:t>
            </a:r>
            <a:r>
              <a:rPr lang="es-PE" sz="3500" dirty="0"/>
              <a:t> de Duxbury, que le permite reemplazar imágenes clave con </a:t>
            </a:r>
            <a:r>
              <a:rPr lang="es-PE" sz="3600" dirty="0"/>
              <a:t>gráficos táctiles que transmiten sus elementos importantes</a:t>
            </a:r>
            <a:r>
              <a:rPr lang="en-US" sz="3500" dirty="0"/>
              <a:t>.</a:t>
            </a:r>
          </a:p>
        </p:txBody>
      </p:sp>
      <p:pic>
        <p:nvPicPr>
          <p:cNvPr id="2" name="Picture 1" descr="Captura de pantalla de un archivo que muestra una imagen de un mapa. Hay una flecha que apunta hacia la imagen."/>
          <p:cNvPicPr>
            <a:picLocks noChangeAspect="1"/>
          </p:cNvPicPr>
          <p:nvPr/>
        </p:nvPicPr>
        <p:blipFill rotWithShape="1">
          <a:blip r:embed="rId2"/>
          <a:srcRect l="20275" t="19415" r="42303" b="17172"/>
          <a:stretch/>
        </p:blipFill>
        <p:spPr>
          <a:xfrm>
            <a:off x="5769205" y="0"/>
            <a:ext cx="6422795" cy="685800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268686" y="1079863"/>
            <a:ext cx="3837228" cy="2046514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790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960" y="180293"/>
            <a:ext cx="4367394" cy="699477"/>
          </a:xfrm>
        </p:spPr>
        <p:txBody>
          <a:bodyPr anchor="t">
            <a:noAutofit/>
          </a:bodyPr>
          <a:lstStyle/>
          <a:p>
            <a:r>
              <a:rPr lang="es-US" dirty="0"/>
              <a:t>Asistente para imágenes (</a:t>
            </a:r>
            <a:r>
              <a:rPr lang="en-US" dirty="0"/>
              <a:t>Picture Wizard)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328245" y="1626205"/>
            <a:ext cx="4892431" cy="4561742"/>
          </a:xfrm>
        </p:spPr>
        <p:txBody>
          <a:bodyPr>
            <a:normAutofit lnSpcReduction="10000"/>
          </a:bodyPr>
          <a:lstStyle/>
          <a:p>
            <a:r>
              <a:rPr lang="es-PE" sz="3000" dirty="0"/>
              <a:t>El conjunto de asistentes en el menú Editar (</a:t>
            </a:r>
            <a:r>
              <a:rPr lang="es-PE" sz="3000" dirty="0" err="1"/>
              <a:t>Edit</a:t>
            </a:r>
            <a:r>
              <a:rPr lang="es-PE" sz="3000" dirty="0"/>
              <a:t>) incluye el Picture </a:t>
            </a:r>
            <a:r>
              <a:rPr lang="es-PE" sz="3000" dirty="0" err="1"/>
              <a:t>Wizard</a:t>
            </a:r>
            <a:r>
              <a:rPr lang="es-PE" sz="3000" dirty="0"/>
              <a:t>, que se describe en el tema de Ayuda “Uso de asistentes” (</a:t>
            </a:r>
            <a:r>
              <a:rPr lang="es-PE" sz="3000" dirty="0" err="1"/>
              <a:t>Using</a:t>
            </a:r>
            <a:r>
              <a:rPr lang="es-PE" sz="3000" dirty="0"/>
              <a:t> </a:t>
            </a:r>
            <a:r>
              <a:rPr lang="es-PE" sz="3000" dirty="0" err="1"/>
              <a:t>the</a:t>
            </a:r>
            <a:r>
              <a:rPr lang="es-PE" sz="3000" dirty="0"/>
              <a:t> </a:t>
            </a:r>
            <a:r>
              <a:rPr lang="es-PE" sz="3000" dirty="0" err="1"/>
              <a:t>Wizards</a:t>
            </a:r>
            <a:r>
              <a:rPr lang="es-PE" sz="3000" dirty="0"/>
              <a:t>). </a:t>
            </a:r>
          </a:p>
          <a:p>
            <a:r>
              <a:rPr lang="es-PE" sz="3000" dirty="0"/>
              <a:t>Una función del Picture </a:t>
            </a:r>
            <a:r>
              <a:rPr lang="es-PE" sz="3000" dirty="0" err="1"/>
              <a:t>Wizard</a:t>
            </a:r>
            <a:r>
              <a:rPr lang="es-PE" sz="3000" dirty="0"/>
              <a:t> es simplemente “quitar de en medio las imágenes” si no las necesita, pero también hace más. </a:t>
            </a:r>
            <a:endParaRPr lang="es-PE" dirty="0"/>
          </a:p>
        </p:txBody>
      </p:sp>
      <p:pic>
        <p:nvPicPr>
          <p:cNvPr id="5" name="Content Placeholder 4" descr="NimPro screenshot with Edit dropdown menu open. An arrow is pointing to the Picture Wizard.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876" t="12292" r="25480" b="18100"/>
          <a:stretch/>
        </p:blipFill>
        <p:spPr>
          <a:xfrm>
            <a:off x="5970954" y="179754"/>
            <a:ext cx="6119446" cy="6502400"/>
          </a:xfrm>
          <a:prstGeom prst="rect">
            <a:avLst/>
          </a:prstGeom>
        </p:spPr>
      </p:pic>
      <p:pic>
        <p:nvPicPr>
          <p:cNvPr id="9" name="Picture 8" descr="Imagen del menú del Picture Wizard (Asistente para imágenes)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591" y="2004726"/>
            <a:ext cx="4109901" cy="4677428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7722591" y="1626205"/>
            <a:ext cx="1593348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404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2DDA0-5319-4A0F-8588-4F1575A4D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dirty="0"/>
              <a:t>Descripciones de imágenes en </a:t>
            </a:r>
            <a:r>
              <a:rPr lang="en-US" dirty="0"/>
              <a:t>NIMAS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5EF03-FE90-42CA-9B81-E0229BB6D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PE" sz="3600" dirty="0"/>
              <a:t>Las imágenes normalmente tienen una leyenda (descripción) que las acompaña. En algunos archivos NIMAS, esa descripción usa un estilo Leyenda (</a:t>
            </a:r>
            <a:r>
              <a:rPr lang="es-PE" sz="3600" dirty="0" err="1"/>
              <a:t>Caption</a:t>
            </a:r>
            <a:r>
              <a:rPr lang="es-PE" sz="3600" dirty="0"/>
              <a:t>). En otros, usa el estilo Nota de producción (</a:t>
            </a:r>
            <a:r>
              <a:rPr lang="es-PE" sz="3600" dirty="0" err="1"/>
              <a:t>Production</a:t>
            </a:r>
            <a:r>
              <a:rPr lang="es-PE" sz="3600" dirty="0"/>
              <a:t> Note). Recuerde que en un contexto de producción de braille, el estilo Nota de producción se convierte en una Nota del transcriptor, mientras que la Leyenda no.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4927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0777B-FA1D-4862-A43E-8EFE97CFA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dirty="0"/>
              <a:t>Descripciones de imágenes en NIMAS </a:t>
            </a:r>
            <a:r>
              <a:rPr lang="en-US" dirty="0"/>
              <a:t>(</a:t>
            </a:r>
            <a:r>
              <a:rPr lang="es-PE" dirty="0"/>
              <a:t>continuación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B3773-584C-475F-A9F4-61B209449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3857496"/>
          </a:xfrm>
        </p:spPr>
        <p:txBody>
          <a:bodyPr>
            <a:normAutofit fontScale="92500" lnSpcReduction="10000"/>
          </a:bodyPr>
          <a:lstStyle/>
          <a:p>
            <a:r>
              <a:rPr lang="es-PE" sz="3200" dirty="0"/>
              <a:t>En otros archivos NIMAS, se usa tanto el estilo Leyenda como el de Nota de producción, sea en imágenes separadas o incluso ambos en la misma imagen. Debido a estas variaciones, el Picture </a:t>
            </a:r>
            <a:r>
              <a:rPr lang="es-PE" sz="3200" dirty="0" err="1"/>
              <a:t>Wizard</a:t>
            </a:r>
            <a:r>
              <a:rPr lang="es-PE" sz="3200" dirty="0"/>
              <a:t> tiene opciones para procesar ambos estilos. </a:t>
            </a:r>
          </a:p>
          <a:p>
            <a:r>
              <a:rPr lang="es-PE" sz="3200" dirty="0"/>
              <a:t>Si no está seguro/a de cuál usar, guarde el estado actual de su documento y luego ejecute pruebas en una página o una sección pequeña. Si no le gustan sus resultados, puede volver a cargar inmediatamente desde el archivo guardado del proyecto y continuar “desde cero”.</a:t>
            </a:r>
          </a:p>
        </p:txBody>
      </p:sp>
    </p:spTree>
    <p:extLst>
      <p:ext uri="{BB962C8B-B14F-4D97-AF65-F5344CB8AC3E}">
        <p14:creationId xmlns:p14="http://schemas.microsoft.com/office/powerpoint/2010/main" val="6539802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F23BA-C4D3-4E14-B7BA-27DB5F3B9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sz="4400" dirty="0"/>
              <a:t>Otras opciones al usar </a:t>
            </a:r>
            <a:r>
              <a:rPr lang="en-US" sz="4400" dirty="0"/>
              <a:t>NimPro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5436F-3A34-4B9C-A25E-88518D949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PE" sz="3200" dirty="0"/>
              <a:t>Reemplazar con braille (</a:t>
            </a:r>
            <a:r>
              <a:rPr lang="es-PE" sz="3200" dirty="0" err="1"/>
              <a:t>Replace</a:t>
            </a:r>
            <a:r>
              <a:rPr lang="es-PE" sz="3200" dirty="0"/>
              <a:t> </a:t>
            </a:r>
            <a:r>
              <a:rPr lang="es-PE" sz="3200" dirty="0" err="1"/>
              <a:t>with</a:t>
            </a:r>
            <a:r>
              <a:rPr lang="es-PE" sz="3200" dirty="0"/>
              <a:t> Braille) – abre un cuadro de diálogo para que introduzca braille directo o reemplace la imagen. Introduzca braille usando entrada de seis teclas, estilo DBT. Cuando haya terminado, NimPro oculta las imágenes y coloca el o los párrafos de braille previamente convertido en el documento. Al exportar a DBT, este braille se conservará.</a:t>
            </a:r>
          </a:p>
        </p:txBody>
      </p:sp>
    </p:spTree>
    <p:extLst>
      <p:ext uri="{BB962C8B-B14F-4D97-AF65-F5344CB8AC3E}">
        <p14:creationId xmlns:p14="http://schemas.microsoft.com/office/powerpoint/2010/main" val="653620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4172A-5CC5-4FBB-888F-C9C70B134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dirty="0"/>
              <a:t>Otras opciones al usar </a:t>
            </a:r>
            <a:r>
              <a:rPr lang="en-US" dirty="0"/>
              <a:t>NimPro (</a:t>
            </a:r>
            <a:r>
              <a:rPr lang="es-PE" dirty="0"/>
              <a:t>continuación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D9411-263E-4F7D-BE05-6D0B5A02E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PE" sz="3200" dirty="0"/>
              <a:t>Exportar (</a:t>
            </a:r>
            <a:r>
              <a:rPr lang="es-PE" sz="3200" dirty="0" err="1"/>
              <a:t>Export</a:t>
            </a:r>
            <a:r>
              <a:rPr lang="es-PE" sz="3200" dirty="0"/>
              <a:t>) – le permite guardar la imagen en un archivo. Note que este comando copia la imagen desde el caché de imágenes de NimPro, no desde el original.</a:t>
            </a:r>
          </a:p>
          <a:p>
            <a:r>
              <a:rPr lang="es-PE" sz="3200" dirty="0"/>
              <a:t>Ocultar (</a:t>
            </a:r>
            <a:r>
              <a:rPr lang="es-PE" sz="3200" dirty="0" err="1"/>
              <a:t>Hide</a:t>
            </a:r>
            <a:r>
              <a:rPr lang="es-PE" sz="3200" dirty="0"/>
              <a:t>) – hace que la imagen desaparezca de la visualización de documentos de NimPro. (Sin embargo, un puntero a la imagen se guarda en el archivo guardado del proyecto .</a:t>
            </a:r>
            <a:r>
              <a:rPr lang="es-PE" sz="3200" dirty="0" err="1"/>
              <a:t>nimpro</a:t>
            </a:r>
            <a:r>
              <a:rPr lang="es-PE" sz="3200" dirty="0"/>
              <a:t>.)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0774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 txBox="1">
            <a:spLocks noGrp="1"/>
          </p:cNvSpPr>
          <p:nvPr>
            <p:ph type="title" idx="4294967295"/>
          </p:nvPr>
        </p:nvSpPr>
        <p:spPr>
          <a:xfrm>
            <a:off x="2284922" y="2590801"/>
            <a:ext cx="7555764" cy="258209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8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Preguntas</a:t>
            </a:r>
          </a:p>
        </p:txBody>
      </p:sp>
    </p:spTree>
    <p:extLst>
      <p:ext uri="{BB962C8B-B14F-4D97-AF65-F5344CB8AC3E}">
        <p14:creationId xmlns:p14="http://schemas.microsoft.com/office/powerpoint/2010/main" val="3989898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ccess Academy">
      <a:dk1>
        <a:srgbClr val="1F1C1E"/>
      </a:dk1>
      <a:lt1>
        <a:srgbClr val="FFFFFF"/>
      </a:lt1>
      <a:dk2>
        <a:srgbClr val="1F1C1E"/>
      </a:dk2>
      <a:lt2>
        <a:srgbClr val="FFFFFF"/>
      </a:lt2>
      <a:accent1>
        <a:srgbClr val="49ACBB"/>
      </a:accent1>
      <a:accent2>
        <a:srgbClr val="F8A535"/>
      </a:accent2>
      <a:accent3>
        <a:srgbClr val="E10C5A"/>
      </a:accent3>
      <a:accent4>
        <a:srgbClr val="49ACBB"/>
      </a:accent4>
      <a:accent5>
        <a:srgbClr val="F8A535"/>
      </a:accent5>
      <a:accent6>
        <a:srgbClr val="E10C5A"/>
      </a:accent6>
      <a:hlink>
        <a:srgbClr val="49ACBB"/>
      </a:hlink>
      <a:folHlink>
        <a:srgbClr val="743F7C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ss-academy-template-nimac-2-22.potx" id="{ED3529D8-DAA7-4576-997A-55AC065D8371}" vid="{184DE457-4233-40A4-8D80-459BA61537C8}"/>
    </a:ext>
  </a:extLst>
</a:theme>
</file>

<file path=ppt/theme/theme2.xml><?xml version="1.0" encoding="utf-8"?>
<a:theme xmlns:a="http://schemas.openxmlformats.org/drawingml/2006/main" name="1_Office Theme">
  <a:themeElements>
    <a:clrScheme name="APH">
      <a:dk1>
        <a:srgbClr val="000000"/>
      </a:dk1>
      <a:lt1>
        <a:srgbClr val="FFFFFF"/>
      </a:lt1>
      <a:dk2>
        <a:srgbClr val="5B6670"/>
      </a:dk2>
      <a:lt2>
        <a:srgbClr val="FFFFFF"/>
      </a:lt2>
      <a:accent1>
        <a:srgbClr val="E33E60"/>
      </a:accent1>
      <a:accent2>
        <a:srgbClr val="5CA0A7"/>
      </a:accent2>
      <a:accent3>
        <a:srgbClr val="FE9600"/>
      </a:accent3>
      <a:accent4>
        <a:srgbClr val="713F71"/>
      </a:accent4>
      <a:accent5>
        <a:srgbClr val="5B6670"/>
      </a:accent5>
      <a:accent6>
        <a:srgbClr val="E6365F"/>
      </a:accent6>
      <a:hlink>
        <a:srgbClr val="E92C5E"/>
      </a:hlink>
      <a:folHlink>
        <a:srgbClr val="57A1A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H_Powerpoint_template" id="{420855B7-9C0D-9144-8CA6-232DF67F56C1}" vid="{6F03BDA8-28AD-2E4B-923A-0E2DAD038B1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access-academy-template-nimac-2-22</Template>
  <TotalTime>1375</TotalTime>
  <Words>2185</Words>
  <Application>Microsoft Office PowerPoint</Application>
  <PresentationFormat>Widescreen</PresentationFormat>
  <Paragraphs>180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57</vt:i4>
      </vt:variant>
    </vt:vector>
  </HeadingPairs>
  <TitlesOfParts>
    <vt:vector size="67" baseType="lpstr">
      <vt:lpstr>Arial</vt:lpstr>
      <vt:lpstr>Calibri</vt:lpstr>
      <vt:lpstr>Calibri Light</vt:lpstr>
      <vt:lpstr>Courier New</vt:lpstr>
      <vt:lpstr>Helvetica</vt:lpstr>
      <vt:lpstr>SimBraille</vt:lpstr>
      <vt:lpstr>Times New Roman</vt:lpstr>
      <vt:lpstr>Wingdings</vt:lpstr>
      <vt:lpstr>Office Theme</vt:lpstr>
      <vt:lpstr>1_Office Theme</vt:lpstr>
      <vt:lpstr>APH Transcriber Training Using NIMAS Files &amp; Duxbury/NimPro</vt:lpstr>
      <vt:lpstr>Objetivos de aprendizaje:</vt:lpstr>
      <vt:lpstr>¿Qué es el NIMAC/NIMAS?</vt:lpstr>
      <vt:lpstr>¿Qué es el NIMAC?</vt:lpstr>
      <vt:lpstr>¿Qué es NIMAS?</vt:lpstr>
      <vt:lpstr>Tipos de materiales en el NIMAC</vt:lpstr>
      <vt:lpstr>Cuentas en el NIMAC para Productores de Medios Accesibles (AMP)</vt:lpstr>
      <vt:lpstr>Cómo accesar un archivo NIMAS a través de su Usuario Autorizado</vt:lpstr>
      <vt:lpstr>¿Qué debe hacer cuando se le asigna un archivo NIMAS?</vt:lpstr>
      <vt:lpstr>Página de inicio del NIMAC</vt:lpstr>
      <vt:lpstr>Pantalla de inicio de sesión del NIMAC (Log in)</vt:lpstr>
      <vt:lpstr>Asignaciones de títulos del NIMAC (Title Assignments)</vt:lpstr>
      <vt:lpstr>Solicitud de descarga (Download Request)</vt:lpstr>
      <vt:lpstr>Agregar a Mis descargas (Add to My Downloads)</vt:lpstr>
      <vt:lpstr>Descargar archivo (Download)</vt:lpstr>
      <vt:lpstr>Archivo descargado</vt:lpstr>
      <vt:lpstr>Archivo descargado al Escritorio</vt:lpstr>
      <vt:lpstr>Descomprimir y abrir el archivo NIMAS:</vt:lpstr>
      <vt:lpstr>Archivos en el conjunto de archivos NIMAS</vt:lpstr>
      <vt:lpstr>Archivo XML NIMAS</vt:lpstr>
      <vt:lpstr>Archivo PDF NIMAS</vt:lpstr>
      <vt:lpstr>Abrir un archivo NIMAS en NimPro</vt:lpstr>
      <vt:lpstr>Abrir NimPro:</vt:lpstr>
      <vt:lpstr>NimPro    </vt:lpstr>
      <vt:lpstr>Abrir archivo en NimPro</vt:lpstr>
      <vt:lpstr>Elegir un archivo NIMAS:</vt:lpstr>
      <vt:lpstr>Preferencias de usuario (User Preferences) en NimPro</vt:lpstr>
      <vt:lpstr>Pestaña General</vt:lpstr>
      <vt:lpstr>Pestaña Exportar archivo (File Export)  </vt:lpstr>
      <vt:lpstr>Pestaña Exportar archivo (File Export) (continuación) </vt:lpstr>
      <vt:lpstr>Pestaña MathML</vt:lpstr>
      <vt:lpstr>Al trabajar en NimPro</vt:lpstr>
      <vt:lpstr>Explorar las funciones de NimPro</vt:lpstr>
      <vt:lpstr>Funciones de NimPro</vt:lpstr>
      <vt:lpstr>Cambiar estilos</vt:lpstr>
      <vt:lpstr>Comandos con teclas de formateo</vt:lpstr>
      <vt:lpstr>Cambiar encabezados:</vt:lpstr>
      <vt:lpstr>Cambiar encabezados (continuación):</vt:lpstr>
      <vt:lpstr>Exportar NimPro a MS y DXP</vt:lpstr>
      <vt:lpstr>Exportar de NimPro</vt:lpstr>
      <vt:lpstr> Pasos para exportar  </vt:lpstr>
      <vt:lpstr>Pasos para exportar (continuación)</vt:lpstr>
      <vt:lpstr>Pasos para exportar (continuación)</vt:lpstr>
      <vt:lpstr>Pasos para guardar</vt:lpstr>
      <vt:lpstr>Seleccionar la plantilla BANA</vt:lpstr>
      <vt:lpstr>Guardar en Duxbury</vt:lpstr>
      <vt:lpstr>Guardar en Duxbury (continuación)</vt:lpstr>
      <vt:lpstr>Formatear en Duxbury</vt:lpstr>
      <vt:lpstr>NimPro con imágenes</vt:lpstr>
      <vt:lpstr>Imágenes</vt:lpstr>
      <vt:lpstr>Imágenes (continuación)</vt:lpstr>
      <vt:lpstr>Asistente para imágenes (Picture Wizard)</vt:lpstr>
      <vt:lpstr>Descripciones de imágenes en NIMAS</vt:lpstr>
      <vt:lpstr>Descripciones de imágenes en NIMAS (continuación)</vt:lpstr>
      <vt:lpstr>Otras opciones al usar NimPro</vt:lpstr>
      <vt:lpstr>Otras opciones al usar NimPro (continuación)</vt:lpstr>
      <vt:lpstr>Preguntas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 Krise</dc:creator>
  <cp:lastModifiedBy>Monica Garcia Moran</cp:lastModifiedBy>
  <cp:revision>278</cp:revision>
  <dcterms:created xsi:type="dcterms:W3CDTF">2022-03-05T15:09:39Z</dcterms:created>
  <dcterms:modified xsi:type="dcterms:W3CDTF">2022-09-28T09:49:31Z</dcterms:modified>
</cp:coreProperties>
</file>