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334" r:id="rId2"/>
    <p:sldId id="320" r:id="rId3"/>
    <p:sldId id="340" r:id="rId4"/>
    <p:sldId id="257" r:id="rId5"/>
    <p:sldId id="335" r:id="rId6"/>
    <p:sldId id="341" r:id="rId7"/>
    <p:sldId id="342" r:id="rId8"/>
    <p:sldId id="343" r:id="rId9"/>
    <p:sldId id="291" r:id="rId10"/>
    <p:sldId id="344" r:id="rId11"/>
    <p:sldId id="345" r:id="rId12"/>
    <p:sldId id="346" r:id="rId13"/>
    <p:sldId id="347" r:id="rId14"/>
    <p:sldId id="322" r:id="rId15"/>
    <p:sldId id="336" r:id="rId16"/>
    <p:sldId id="329" r:id="rId17"/>
    <p:sldId id="337" r:id="rId18"/>
    <p:sldId id="324" r:id="rId19"/>
    <p:sldId id="300" r:id="rId20"/>
    <p:sldId id="348" r:id="rId21"/>
    <p:sldId id="309" r:id="rId22"/>
    <p:sldId id="318" r:id="rId23"/>
    <p:sldId id="327" r:id="rId24"/>
    <p:sldId id="310" r:id="rId25"/>
    <p:sldId id="330" r:id="rId26"/>
    <p:sldId id="331" r:id="rId27"/>
    <p:sldId id="333" r:id="rId28"/>
    <p:sldId id="313" r:id="rId29"/>
    <p:sldId id="338" r:id="rId30"/>
    <p:sldId id="339" r:id="rId31"/>
    <p:sldId id="30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b Krise" initials="DK" lastIdx="12" clrIdx="0">
    <p:extLst>
      <p:ext uri="{19B8F6BF-5375-455C-9EA6-DF929625EA0E}">
        <p15:presenceInfo xmlns:p15="http://schemas.microsoft.com/office/powerpoint/2012/main" userId="S::AF08429@tn.gov::f4f4a0d5-1819-4402-89cb-fc55123e5561" providerId="AD"/>
      </p:ext>
    </p:extLst>
  </p:cmAuthor>
  <p:cmAuthor id="2" name="TNAMPS" initials="T" lastIdx="5" clrIdx="1">
    <p:extLst>
      <p:ext uri="{19B8F6BF-5375-455C-9EA6-DF929625EA0E}">
        <p15:presenceInfo xmlns:p15="http://schemas.microsoft.com/office/powerpoint/2012/main" userId="TNAMPS" providerId="None"/>
      </p:ext>
    </p:extLst>
  </p:cmAuthor>
  <p:cmAuthor id="3" name="Bertha Pancorvo" initials="BP" lastIdx="8" clrIdx="2">
    <p:extLst>
      <p:ext uri="{19B8F6BF-5375-455C-9EA6-DF929625EA0E}">
        <p15:presenceInfo xmlns:p15="http://schemas.microsoft.com/office/powerpoint/2012/main" userId="1e3a0a8699a60a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3185" autoAdjust="0"/>
    <p:restoredTop sz="86449" autoAdjust="0"/>
  </p:normalViewPr>
  <p:slideViewPr>
    <p:cSldViewPr snapToGrid="0" snapToObjects="1">
      <p:cViewPr varScale="1">
        <p:scale>
          <a:sx n="32" d="100"/>
          <a:sy n="32" d="100"/>
        </p:scale>
        <p:origin x="58" y="6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40EE0-3C13-4028-B750-2645526F3F56}" type="datetimeFigureOut">
              <a:rPr lang="es-PE" smtClean="0"/>
              <a:t>28/09/2022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C9037-7804-418D-8A91-3F5881765C8D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3150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9037-7804-418D-8A91-3F5881765C8D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2521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55B4-AA3E-4C48-B388-C93B56C83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4C8BD-B04A-7944-A387-4C8637FBB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22140-A5A1-754A-83B2-F7792858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35546-A896-A24F-9B4A-F7AF28BE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49DA8-2F05-CC44-9B32-5189C203E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C5D2C-8C18-AF4D-BF0B-AACA65FBA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519D05-C2A0-854E-9A4B-0E2D2D96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6259-FD47-EC42-BAB3-889B946E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1CB7-F82F-4E4A-98D8-9A51B49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2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AF5731-74D4-3D4E-8EC3-93F282841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4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92F0-206B-A642-8C90-4FB954725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75A7-B02D-CE4E-A16C-4862088B1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A32A5-6796-5048-9F7F-EC50D1A6A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513A-62C8-1844-8675-B40A238C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68AE3-EF14-1C4C-BBE5-49D275B0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50E261-8833-5E47-9281-6B33EFD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9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3CF4-D47B-FD45-8464-51CEEC68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DE8D-E9D7-4C4F-A366-F1E8EBA41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D03CC-1F25-AE4B-82E9-EBE56F20B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06D14-D118-0544-8136-EC45A137A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C97F1-6AA1-754B-A322-091308E3E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7BA1C8-617E-BC46-9C17-57F7F162E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24344-2416-7D44-A271-5BF512A40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E5623-7CD3-FB48-A51D-9F86C483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5023-54DE-D74B-B106-B5A5803D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02C4A6-71BC-C342-B7A9-E17E5693C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587685-02E9-3140-8269-24DEF53591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5C07E6-7F98-1C49-AA61-77ACC04424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009663-9DDD-5D4F-B26C-8119E43C6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C92944-4C7A-C442-8C1B-8F7BBEC15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16984-A119-CB49-B3F9-129054CF4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7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B4FF-4DD2-6141-AE6D-A0A029D0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07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1946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A1FB1-D1D4-FD47-ACE2-61964E13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07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7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4817C8-54D6-7F41-BB69-A9233152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2D59984-9274-F04F-A597-7F3D7761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83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891738-AB2D-9E49-B75B-158F4204B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3AF5C-6BA5-A04D-830F-BE62F7C7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1403-71E6-0541-8E98-DB3FBDE75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CF036-F52C-854D-B6ED-C8DA82A8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2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32E6E4-EC51-0C4C-A46A-C27E7CBBD81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A69CD-8D6F-344C-9244-7FB90ABB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EB135C-15F6-4346-B4CA-A7A37BA4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409E78-5E0C-0241-9189-A2C0B65F7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664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757D-4977-B944-B014-0A8FB7CB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A5507-5957-1D4D-B4EE-6FF8A5787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7080C-9E68-D645-AA4C-FAEA10BF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24DF5-0E78-A040-8733-668BEE3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9E7DC-1CDB-CF40-9B0D-53A84F737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44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8659E-BB28-484C-B403-A98250142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433ED-DF79-B04E-B7F1-CE22B254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134F5-227A-7444-AF18-3B2EB5B1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37CFE-7DA1-AB4A-9A63-34D230E4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9F06-322F-394C-98F8-D6FE036E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19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78B49-1925-A543-9968-097479C3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17302-7F9E-164F-B536-DE4E623C5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F7D0-90F4-F546-8C65-FC0454FED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4418-1C75-4945-903D-72356C5BA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3AAC1-8F5A-3044-8377-F9F604ABB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26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52" r:id="rId4"/>
    <p:sldLayoutId id="2147483653" r:id="rId5"/>
    <p:sldLayoutId id="2147483660" r:id="rId6"/>
    <p:sldLayoutId id="2147483657" r:id="rId7"/>
    <p:sldLayoutId id="2147483663" r:id="rId8"/>
    <p:sldLayoutId id="2147483656" r:id="rId9"/>
    <p:sldLayoutId id="2147483661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6ACBC-4696-4779-8552-2D76D7211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174"/>
            <a:ext cx="9144000" cy="3474689"/>
          </a:xfrm>
        </p:spPr>
        <p:txBody>
          <a:bodyPr>
            <a:normAutofit fontScale="90000"/>
          </a:bodyPr>
          <a:lstStyle/>
          <a:p>
            <a: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Capacitación de transcriptores de APH</a:t>
            </a:r>
            <a:b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s-PE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Uso de archivos </a:t>
            </a: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NIMAS</a:t>
            </a:r>
            <a:b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y Duxbury/</a:t>
            </a:r>
            <a:r>
              <a:rPr lang="en-US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NimPro</a:t>
            </a:r>
            <a:b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49119C-CD96-459A-9F26-8F840EB16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es-PE" sz="4800" dirty="0"/>
              <a:t>Sesión</a:t>
            </a:r>
            <a:r>
              <a:rPr lang="en-US" sz="4800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7148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dirty="0"/>
              <a:t>La importancia de usar NimPro con Duxbury</a:t>
            </a:r>
          </a:p>
        </p:txBody>
      </p:sp>
    </p:spTree>
    <p:extLst>
      <p:ext uri="{BB962C8B-B14F-4D97-AF65-F5344CB8AC3E}">
        <p14:creationId xmlns:p14="http://schemas.microsoft.com/office/powerpoint/2010/main" val="177647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415D-35BD-4332-9C56-89D7E502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04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NimPro y Duxbury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85AC7-CAF6-4C60-AA35-67518E97C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0427"/>
            <a:ext cx="10730023" cy="42077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PE" dirty="0"/>
              <a:t>En esta sesión:</a:t>
            </a:r>
          </a:p>
          <a:p>
            <a:r>
              <a:rPr lang="es-PE" dirty="0"/>
              <a:t>Al abrir un archivo NIMAS en Duxbury, verá que Duxbury no puede procesar todos los formatos/códigos. En cambio, al usar NimPro primero, este procesará todo, incluido el formato, los indicadores de cambio de página, etc.</a:t>
            </a:r>
          </a:p>
          <a:p>
            <a:r>
              <a:rPr lang="es-PE" dirty="0"/>
              <a:t>Cuando el programa NimPro se utiliza correctamente, va a realizar alrededor del 70% por usted.</a:t>
            </a:r>
          </a:p>
          <a:p>
            <a:r>
              <a:rPr lang="es-PE" dirty="0"/>
              <a:t>Lo principal que tendrá que hacer el transcriptor es agregar las páginas t y p. </a:t>
            </a:r>
          </a:p>
          <a:p>
            <a:r>
              <a:rPr lang="es-PE" dirty="0"/>
              <a:t>Luego, el transcriptor tendrá que revisar el archivo para corregir cualquier error.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35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5F06-573B-44AC-9DDF-4007F1624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743" y="325757"/>
            <a:ext cx="10515600" cy="1325563"/>
          </a:xfrm>
        </p:spPr>
        <p:txBody>
          <a:bodyPr/>
          <a:lstStyle/>
          <a:p>
            <a:r>
              <a:rPr lang="es-PE" dirty="0"/>
              <a:t>OBJETIVOS DE APRENDIZAJE: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743" y="1272746"/>
            <a:ext cx="11190668" cy="3887978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sz="4500" dirty="0"/>
              <a:t> </a:t>
            </a:r>
            <a:r>
              <a:rPr lang="es-PE" sz="4500" dirty="0"/>
              <a:t>Identificar</a:t>
            </a:r>
            <a:r>
              <a:rPr lang="es-PE" sz="3500" dirty="0"/>
              <a:t> las herramientas de NimPro y Duxbury </a:t>
            </a:r>
            <a:r>
              <a:rPr lang="es-PE" sz="3600" dirty="0"/>
              <a:t>para configurar el formateo inicial del texto</a:t>
            </a:r>
            <a:r>
              <a:rPr lang="es-PE" sz="3500" dirty="0"/>
              <a:t>, incluidas las páginas generadas por el transcriptor.</a:t>
            </a:r>
          </a:p>
          <a:p>
            <a:r>
              <a:rPr lang="es-PE" sz="4500" dirty="0"/>
              <a:t> Identificar</a:t>
            </a:r>
            <a:r>
              <a:rPr lang="es-PE" sz="3500" dirty="0"/>
              <a:t> problemas comunes al trabajar con conversiones en Duxbury.</a:t>
            </a:r>
          </a:p>
          <a:p>
            <a:r>
              <a:rPr lang="es-PE" sz="4500" dirty="0"/>
              <a:t> Describir</a:t>
            </a:r>
            <a:r>
              <a:rPr lang="es-PE" sz="3500" dirty="0"/>
              <a:t> </a:t>
            </a:r>
            <a:r>
              <a:rPr lang="es-PE" sz="3600" dirty="0"/>
              <a:t>cómo configurar los ajustes del documento para la transcripción</a:t>
            </a:r>
            <a:r>
              <a:rPr lang="es-PE" sz="35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46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19CE-E27D-40D8-9446-A09FD0939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154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PE" dirty="0"/>
              <a:t>Qué hace Duxbury con NimPro</a:t>
            </a:r>
            <a:br>
              <a:rPr lang="es-PE" dirty="0">
                <a:solidFill>
                  <a:srgbClr val="FFFFFF"/>
                </a:solidFill>
              </a:rPr>
            </a:br>
            <a:r>
              <a:rPr lang="es-PE" dirty="0"/>
              <a:t>y qué no hace Duxbury sin NimPro</a:t>
            </a:r>
            <a:r>
              <a:rPr lang="es-PE" dirty="0">
                <a:solidFill>
                  <a:srgbClr val="FFFFFF"/>
                </a:solidFill>
              </a:rPr>
              <a:t>:</a:t>
            </a:r>
            <a:br>
              <a:rPr lang="es-PE" dirty="0"/>
            </a:br>
            <a:r>
              <a:rPr lang="es-PE" sz="7200" dirty="0"/>
              <a:t>Lo que no hace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6518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9237-CA28-40D8-AEE7-AA9CD1515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NIMAS y DUXBURY (DBT)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4226D-D7EF-49FB-A59E-DF121571C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PE" b="1" dirty="0"/>
              <a:t>Principales problemas de NIMAS con DUXBURY:</a:t>
            </a:r>
          </a:p>
          <a:p>
            <a:r>
              <a:rPr lang="es-PE" dirty="0"/>
              <a:t>DBT puede abrir un archivo NIMAS .XML, pero no el paquete comprimido. El archivo resultante es demasiado grande para que lo use eficientemente Duxbury.</a:t>
            </a:r>
          </a:p>
          <a:p>
            <a:r>
              <a:rPr lang="es-PE" dirty="0"/>
              <a:t>DBT no puede procesar los gráficos visuales.</a:t>
            </a:r>
          </a:p>
          <a:p>
            <a:r>
              <a:rPr lang="es-PE" dirty="0"/>
              <a:t>DBT NO reconoce todos los archivos NIMAS.</a:t>
            </a:r>
          </a:p>
          <a:p>
            <a:r>
              <a:rPr lang="es-PE" dirty="0"/>
              <a:t>DBT no puede importar directamente ninguna de las estructuras anidadas en los archivos NIMAS, por ej., las listas.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27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928D7-A137-4D46-BA33-50272DFF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Abrir un archivo NIMAS en </a:t>
            </a:r>
            <a:r>
              <a:rPr lang="en-US" dirty="0"/>
              <a:t>Duxbury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5FA64-B37A-4302-9047-7E4072BF1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7055" y="1825625"/>
            <a:ext cx="3671170" cy="3734916"/>
          </a:xfrm>
        </p:spPr>
        <p:txBody>
          <a:bodyPr/>
          <a:lstStyle/>
          <a:p>
            <a:pPr marL="0" indent="0">
              <a:buNone/>
            </a:pPr>
            <a:r>
              <a:rPr lang="es-PE" sz="3200" b="1" dirty="0"/>
              <a:t>Problema:</a:t>
            </a:r>
          </a:p>
          <a:p>
            <a:r>
              <a:rPr lang="es-PE" sz="3200" dirty="0"/>
              <a:t>Abrir un archivo comprimido con Duxbury. </a:t>
            </a:r>
          </a:p>
          <a:p>
            <a:endParaRPr lang="en-US" dirty="0"/>
          </a:p>
        </p:txBody>
      </p:sp>
      <p:pic>
        <p:nvPicPr>
          <p:cNvPr id="5" name="Content Placeholder 4" descr="Captura de pantalla del Explorador de Archivos, con una flecha que apunta al archivo NIMAS comprimido">
            <a:extLst>
              <a:ext uri="{FF2B5EF4-FFF2-40B4-BE49-F238E27FC236}">
                <a16:creationId xmlns:a16="http://schemas.microsoft.com/office/drawing/2014/main" id="{F3C270BE-70D0-4C08-BD1F-ABD6FEFE5A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65" y="1690688"/>
            <a:ext cx="7667080" cy="415896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CAC2C70-44DC-4867-84F9-A81EF6E6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940470" y="3188524"/>
            <a:ext cx="1565366" cy="0"/>
          </a:xfrm>
          <a:prstGeom prst="straightConnector1">
            <a:avLst/>
          </a:prstGeom>
          <a:ln w="1238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72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38C7-BE55-475D-A8CB-918B762D2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Abrir un archivo NIMAS en </a:t>
            </a:r>
            <a:r>
              <a:rPr lang="en-US" dirty="0"/>
              <a:t>Duxbury </a:t>
            </a:r>
            <a:r>
              <a:rPr lang="en-US" sz="3200" dirty="0"/>
              <a:t>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BE257-ADCB-4E3C-9473-C92C11A9E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465" y="1825625"/>
            <a:ext cx="3958936" cy="3734916"/>
          </a:xfrm>
        </p:spPr>
        <p:txBody>
          <a:bodyPr>
            <a:normAutofit/>
          </a:bodyPr>
          <a:lstStyle/>
          <a:p>
            <a:r>
              <a:rPr lang="es-PE" sz="3200" dirty="0"/>
              <a:t>El error en este archivo ocurrió porque el documento no se puede importar. </a:t>
            </a:r>
          </a:p>
          <a:p>
            <a:endParaRPr lang="es-PE" dirty="0"/>
          </a:p>
        </p:txBody>
      </p:sp>
      <p:pic>
        <p:nvPicPr>
          <p:cNvPr id="5" name="Content Placeholder 4" descr="Mensaje de error que dice: “Este documento no se puede importar a DBT. Parece estar en un formato de archivo no compatible”.">
            <a:extLst>
              <a:ext uri="{FF2B5EF4-FFF2-40B4-BE49-F238E27FC236}">
                <a16:creationId xmlns:a16="http://schemas.microsoft.com/office/drawing/2014/main" id="{C2D35B02-845C-4399-9C33-3A153AEBD9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47590" r="24751" b="24065"/>
          <a:stretch/>
        </p:blipFill>
        <p:spPr>
          <a:xfrm>
            <a:off x="4371911" y="1690688"/>
            <a:ext cx="7587254" cy="268057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286128-23FD-48FF-B507-884C8F6E4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7041446" y="3270225"/>
            <a:ext cx="0" cy="1101033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71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021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s-PE" b="1" dirty="0"/>
              <a:t>Abrir un archivo NIMAS con </a:t>
            </a:r>
            <a:r>
              <a:rPr lang="en-US" b="1" dirty="0"/>
              <a:t>Duxbury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endParaRPr lang="en-US" sz="2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05788-5D41-4B09-ACBA-9B3FBA85A068}"/>
              </a:ext>
            </a:extLst>
          </p:cNvPr>
          <p:cNvSpPr txBox="1"/>
          <p:nvPr/>
        </p:nvSpPr>
        <p:spPr>
          <a:xfrm>
            <a:off x="1152395" y="1728593"/>
            <a:ext cx="1020140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dirty="0"/>
              <a:t>Hay otra manera de abrir el archivo NIMAS en Duxbury. Sin embargo, el archivo aún </a:t>
            </a:r>
            <a:r>
              <a:rPr lang="es-PE" sz="3200" b="1" i="1" dirty="0"/>
              <a:t>no se podrá </a:t>
            </a:r>
            <a:r>
              <a:rPr lang="es-PE" sz="3200" dirty="0"/>
              <a:t>importar correctamente.</a:t>
            </a:r>
            <a:br>
              <a:rPr lang="es-PE" sz="3200" dirty="0"/>
            </a:br>
            <a:r>
              <a:rPr lang="es-PE" sz="3200" dirty="0"/>
              <a:t>Aún así, puede abrir un archivo NIMAS en Duxbury cuando se ha extraído del archivo </a:t>
            </a:r>
            <a:r>
              <a:rPr lang="es-PE" sz="3200" dirty="0" err="1"/>
              <a:t>zip</a:t>
            </a:r>
            <a:r>
              <a:rPr lang="es-PE" sz="3200" dirty="0"/>
              <a:t>.</a:t>
            </a:r>
            <a:br>
              <a:rPr lang="es-PE" dirty="0"/>
            </a:b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18529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01B89-CE8F-4AE5-9B0D-D01627F7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sz="4400" dirty="0"/>
              <a:t>Problemas al abrir un archivo en </a:t>
            </a:r>
            <a:r>
              <a:rPr lang="en-US" sz="4400" dirty="0"/>
              <a:t>Duxbury: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008E3-5109-4479-B52E-CEEB988D9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PE" sz="3200" dirty="0"/>
              <a:t>Algunas </a:t>
            </a:r>
            <a:r>
              <a:rPr lang="es-PE" sz="3200" b="1" u="sng" dirty="0"/>
              <a:t>partes</a:t>
            </a:r>
            <a:r>
              <a:rPr lang="es-PE" sz="3200" dirty="0"/>
              <a:t> del archivo no abren.</a:t>
            </a:r>
            <a:br>
              <a:rPr lang="es-PE" sz="3200" dirty="0"/>
            </a:br>
            <a:br>
              <a:rPr lang="es-PE" sz="3200" dirty="0"/>
            </a:br>
            <a:r>
              <a:rPr lang="es-PE" sz="3200" dirty="0"/>
              <a:t>Si bien puede trabajar en este archivo, hay demasiado por corregir y completar. Sería un desperdicio de mucho de su tiempo y energía.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01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37B3-39E6-4316-BCA3-173AD2C3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Conversión directa en </a:t>
            </a:r>
            <a:r>
              <a:rPr lang="en-US" dirty="0"/>
              <a:t>Duxbury</a:t>
            </a:r>
          </a:p>
        </p:txBody>
      </p:sp>
      <p:pic>
        <p:nvPicPr>
          <p:cNvPr id="4" name="Content Placeholder 3" descr="Captura de pantalla de documento en braille abierto en Duxbury">
            <a:extLst>
              <a:ext uri="{FF2B5EF4-FFF2-40B4-BE49-F238E27FC236}">
                <a16:creationId xmlns:a16="http://schemas.microsoft.com/office/drawing/2014/main" id="{D09D7DE6-DC4F-46A4-BB1C-872D40953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" t="762" r="26576" b="36093"/>
          <a:stretch/>
        </p:blipFill>
        <p:spPr>
          <a:xfrm>
            <a:off x="2816967" y="1451788"/>
            <a:ext cx="6558066" cy="409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08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E86C-81F1-4FB5-B5A8-46AFF69BE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3561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Una conversión incorrecta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2EE7-65BC-4E54-91C9-D8349051F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PE" sz="3200" b="1" dirty="0"/>
              <a:t>La diapositiva anterior muestra que:</a:t>
            </a:r>
          </a:p>
          <a:p>
            <a:r>
              <a:rPr lang="es-PE" sz="3200" dirty="0"/>
              <a:t>Ocurrieron varios problemas de formateo que tendrían que ser corregidos.</a:t>
            </a:r>
          </a:p>
          <a:p>
            <a:r>
              <a:rPr lang="es-PE" sz="3200" dirty="0"/>
              <a:t>Estos problemas pueden hacer que el transcriptor pierda tiempo y corregirlos crea trabajo innecesario. </a:t>
            </a:r>
          </a:p>
          <a:p>
            <a:r>
              <a:rPr lang="es-PE" sz="3200" dirty="0"/>
              <a:t>La siguiente diapositiva muestra un archivo Duxbury convertido por NimPro.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09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6A1D-C575-4001-8570-C2524FFFB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304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Una conversión NimPro/Duxbury</a:t>
            </a:r>
          </a:p>
        </p:txBody>
      </p:sp>
      <p:pic>
        <p:nvPicPr>
          <p:cNvPr id="4" name="Content Placeholder 3" descr="Captura de pantalla de documento en braille en Duxbury">
            <a:extLst>
              <a:ext uri="{FF2B5EF4-FFF2-40B4-BE49-F238E27FC236}">
                <a16:creationId xmlns:a16="http://schemas.microsoft.com/office/drawing/2014/main" id="{E203419E-80DB-45AD-BEEF-98AE84BEB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89" b="30217"/>
          <a:stretch/>
        </p:blipFill>
        <p:spPr>
          <a:xfrm>
            <a:off x="2371706" y="1219208"/>
            <a:ext cx="7448587" cy="455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64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8000" dirty="0"/>
              <a:t>Lo que sí hace</a:t>
            </a:r>
          </a:p>
        </p:txBody>
      </p:sp>
    </p:spTree>
    <p:extLst>
      <p:ext uri="{BB962C8B-B14F-4D97-AF65-F5344CB8AC3E}">
        <p14:creationId xmlns:p14="http://schemas.microsoft.com/office/powerpoint/2010/main" val="27315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61081-4BA0-4FB5-ADF6-898432EA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ln/>
              </a:rPr>
              <a:t>Qué hace NimPro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996F6-22AC-4CC3-B521-C8C4BD254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s-PE" dirty="0"/>
              <a:t>Lee directamente los archivos NIMAS. Los archivos NIMAS pueden ser enormes y llenos de gráficos. Puede empezar a preparar estos archivos para braille usando NimPro.</a:t>
            </a:r>
          </a:p>
          <a:p>
            <a:pPr marL="457200" indent="-457200"/>
            <a:r>
              <a:rPr lang="es-PE" dirty="0"/>
              <a:t>Exporta los archivos para DBT listos para la producción de braille.</a:t>
            </a:r>
          </a:p>
          <a:p>
            <a:pPr marL="457200" indent="-457200"/>
            <a:r>
              <a:rPr lang="es-PE" dirty="0"/>
              <a:t>Exporta a Microsoft Word documentos con estilos BANA (estilos listos para braille) incluidos como formato interino para importar a DBT.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61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91657"/>
            <a:ext cx="10515600" cy="1325563"/>
          </a:xfrm>
        </p:spPr>
        <p:txBody>
          <a:bodyPr>
            <a:normAutofit/>
          </a:bodyPr>
          <a:lstStyle/>
          <a:p>
            <a:pPr lvl="0" algn="ctr">
              <a:spcBef>
                <a:spcPts val="1000"/>
              </a:spcBef>
            </a:pPr>
            <a:r>
              <a:rPr lang="es-ES" sz="8000" b="1" dirty="0">
                <a:ln/>
              </a:rPr>
              <a:t>Qué hace NimPro </a:t>
            </a:r>
            <a:r>
              <a:rPr lang="en-US" sz="4000" b="1" dirty="0">
                <a:ln/>
                <a:solidFill>
                  <a:srgbClr val="1F1C1E"/>
                </a:solidFill>
                <a:ea typeface="+mn-ea"/>
                <a:cs typeface="+mn-cs"/>
              </a:rPr>
              <a:t>(cont.)</a:t>
            </a:r>
            <a:endParaRPr lang="en-US" sz="40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/>
              <a:t>Contiene asistentes o "</a:t>
            </a:r>
            <a:r>
              <a:rPr lang="es-PE" dirty="0" err="1"/>
              <a:t>wizards</a:t>
            </a:r>
            <a:r>
              <a:rPr lang="es-PE" dirty="0"/>
              <a:t>“ automatizados para convertir estilos de texto inconvenientes e inapropiados a estilos que facilitan un braille correcto, aplicados a pedido del usuario a páginas o secciones seleccionadas.</a:t>
            </a:r>
          </a:p>
          <a:p>
            <a:r>
              <a:rPr lang="es-PE" dirty="0"/>
              <a:t>Contiene comandos de edición de estilos que permiten cambios de formato a elementos de texto individuales. </a:t>
            </a:r>
          </a:p>
        </p:txBody>
      </p:sp>
    </p:spTree>
    <p:extLst>
      <p:ext uri="{BB962C8B-B14F-4D97-AF65-F5344CB8AC3E}">
        <p14:creationId xmlns:p14="http://schemas.microsoft.com/office/powerpoint/2010/main" val="3416668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A90A2-51F1-401F-99A3-941424CC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¿</a:t>
            </a:r>
            <a:r>
              <a:rPr lang="es-PE" b="1" dirty="0"/>
              <a:t>Por qué NimPro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3C687-15E3-41B1-B596-BEC15E1E0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b="1" dirty="0"/>
              <a:t>NimPro</a:t>
            </a:r>
            <a:r>
              <a:rPr lang="es-PE" dirty="0"/>
              <a:t> es una herramienta empleada para la conversión.</a:t>
            </a:r>
          </a:p>
          <a:p>
            <a:r>
              <a:rPr lang="es-PE" b="1" dirty="0"/>
              <a:t>NimPro</a:t>
            </a:r>
            <a:r>
              <a:rPr lang="es-PE" dirty="0"/>
              <a:t> es un puente entre los archivos NIMAS y el software de traducción de braille Duxbury (DBT).</a:t>
            </a:r>
          </a:p>
          <a:p>
            <a:r>
              <a:rPr lang="es-PE" b="1" dirty="0"/>
              <a:t>NimPro</a:t>
            </a:r>
            <a:r>
              <a:rPr lang="es-PE" dirty="0"/>
              <a:t> facilita la importación de archivos a DBT.</a:t>
            </a:r>
          </a:p>
          <a:p>
            <a:r>
              <a:rPr lang="es-PE" dirty="0"/>
              <a:t>Simplemente, </a:t>
            </a:r>
            <a:r>
              <a:rPr lang="es-PE" b="1" dirty="0"/>
              <a:t>NimPro</a:t>
            </a:r>
            <a:r>
              <a:rPr lang="es-PE" dirty="0"/>
              <a:t> hace que transcribir un libro de texto sea más eficiente y nos ahorra tiempo.  </a:t>
            </a:r>
          </a:p>
          <a:p>
            <a:endParaRPr lang="es-PE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7647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PE" dirty="0"/>
              <a:t>Trabajar con un archivo convertido por NimPro en Duxbury</a:t>
            </a:r>
          </a:p>
        </p:txBody>
      </p:sp>
    </p:spTree>
    <p:extLst>
      <p:ext uri="{BB962C8B-B14F-4D97-AF65-F5344CB8AC3E}">
        <p14:creationId xmlns:p14="http://schemas.microsoft.com/office/powerpoint/2010/main" val="107966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s-P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Llegar a Duxbury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3200" b="0" dirty="0"/>
              <a:t>En la presentación anterior, aprendió cómo exportar un archivo NimPro a un documento DBT.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PE" sz="32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3200" b="0" dirty="0"/>
              <a:t>También aprendió cómo seleccionar </a:t>
            </a:r>
            <a:r>
              <a:rPr lang="es-PE" sz="3200" dirty="0"/>
              <a:t>la plantilla </a:t>
            </a:r>
            <a:r>
              <a:rPr lang="es-PE" sz="3200" b="0" dirty="0"/>
              <a:t>BANA y convertir a Duxbury.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52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E9B38-95F8-4B7B-9CB0-4021C35C1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s-PE" dirty="0"/>
              <a:t>Configurar un documento en </a:t>
            </a:r>
            <a:r>
              <a:rPr lang="en-US" dirty="0"/>
              <a:t>Duxbury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DE30A-AFF0-4E69-A3A2-BB18A98FE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473" y="1236518"/>
            <a:ext cx="4842163" cy="4365586"/>
          </a:xfrm>
        </p:spPr>
        <p:txBody>
          <a:bodyPr/>
          <a:lstStyle/>
          <a:p>
            <a:pPr marL="0" indent="0">
              <a:buNone/>
            </a:pPr>
            <a:r>
              <a:rPr lang="es-PE" sz="2800" b="1" dirty="0">
                <a:solidFill>
                  <a:srgbClr val="1F1C1E"/>
                </a:solidFill>
              </a:rPr>
              <a:t>Desde NimPro, puede guardar directamente en Duxbury con todos los formatos intactos.</a:t>
            </a:r>
          </a:p>
          <a:p>
            <a:pPr marL="0" indent="0">
              <a:buNone/>
            </a:pPr>
            <a:r>
              <a:rPr lang="es-PE" dirty="0"/>
              <a:t>En ese momento, podrá lanzar Duxbury desde la pestaña Abrir (Open) y abrir el archivo Duxbury que creó en NimPro.</a:t>
            </a:r>
          </a:p>
          <a:p>
            <a:pPr marL="0" indent="0">
              <a:buNone/>
            </a:pPr>
            <a:endParaRPr lang="en-US" sz="2800" dirty="0">
              <a:solidFill>
                <a:srgbClr val="1F1C1E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 descr="Captura de pantalla de Duxbury con una flecha que apunta a la opción de menú “File” (Archivo)">
            <a:extLst>
              <a:ext uri="{FF2B5EF4-FFF2-40B4-BE49-F238E27FC236}">
                <a16:creationId xmlns:a16="http://schemas.microsoft.com/office/drawing/2014/main" id="{E1ED6DB6-33C4-42A3-8814-F0ECD70F19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01" b="32402"/>
          <a:stretch/>
        </p:blipFill>
        <p:spPr>
          <a:xfrm>
            <a:off x="5333387" y="1236518"/>
            <a:ext cx="6283459" cy="325676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6B7762F-FF11-452D-BB40-663DE088D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609990" y="2206441"/>
            <a:ext cx="0" cy="180322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35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0" y="102870"/>
            <a:ext cx="121920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5200" b="0" i="0" u="none" strike="noStrike" kern="1200" cap="none" spc="0" normalizeH="0" baseline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Trabajar en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1F1C1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Duxbury: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6" y="2130605"/>
            <a:ext cx="4534988" cy="1796689"/>
          </a:xfrm>
        </p:spPr>
        <p:txBody>
          <a:bodyPr anchor="ctr">
            <a:normAutofit fontScale="85000" lnSpcReduction="20000"/>
          </a:bodyPr>
          <a:lstStyle/>
          <a:p>
            <a:endParaRPr lang="en-US" sz="3500" dirty="0">
              <a:solidFill>
                <a:schemeClr val="accent6"/>
              </a:solidFill>
            </a:endParaRPr>
          </a:p>
          <a:p>
            <a:r>
              <a:rPr lang="es-PE" sz="3500" dirty="0"/>
              <a:t>Diseño: </a:t>
            </a:r>
            <a:r>
              <a:rPr lang="es-PE" sz="3200" dirty="0"/>
              <a:t>Bajo la pestaña Diseño (</a:t>
            </a:r>
            <a:r>
              <a:rPr lang="es-PE" sz="3200" dirty="0" err="1"/>
              <a:t>Layout</a:t>
            </a:r>
            <a:r>
              <a:rPr lang="es-PE" sz="3200" dirty="0"/>
              <a:t>), encontrará el comando Aplicar estilos (</a:t>
            </a:r>
            <a:r>
              <a:rPr lang="es-PE" sz="3200" dirty="0" err="1"/>
              <a:t>Apply</a:t>
            </a:r>
            <a:r>
              <a:rPr lang="es-PE" sz="3200" dirty="0"/>
              <a:t> </a:t>
            </a:r>
            <a:r>
              <a:rPr lang="es-PE" sz="3200" dirty="0" err="1"/>
              <a:t>Styles</a:t>
            </a:r>
            <a:r>
              <a:rPr lang="es-PE" sz="3200" dirty="0"/>
              <a:t>).</a:t>
            </a:r>
          </a:p>
          <a:p>
            <a:endParaRPr lang="en-US" dirty="0"/>
          </a:p>
        </p:txBody>
      </p:sp>
      <p:pic>
        <p:nvPicPr>
          <p:cNvPr id="2" name="Picture 1" descr="Captura de pantalla de Duxbury con una flecha que apunta a la opción de menú “Layout” (Diseño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83" b="56611"/>
          <a:stretch/>
        </p:blipFill>
        <p:spPr>
          <a:xfrm>
            <a:off x="5136975" y="1308146"/>
            <a:ext cx="6423104" cy="466536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569331" y="958325"/>
            <a:ext cx="342900" cy="88011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38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 noGrp="1"/>
          </p:cNvSpPr>
          <p:nvPr>
            <p:ph type="title" idx="4294967295"/>
          </p:nvPr>
        </p:nvSpPr>
        <p:spPr>
          <a:xfrm>
            <a:off x="0" y="102870"/>
            <a:ext cx="12192000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s-PE" sz="5400" dirty="0">
                <a:solidFill>
                  <a:srgbClr val="1F1C1E"/>
                </a:solidFill>
              </a:rPr>
              <a:t>Trabajar en </a:t>
            </a:r>
            <a:r>
              <a:rPr lang="en-US" sz="6000" dirty="0">
                <a:solidFill>
                  <a:srgbClr val="1F1C1E"/>
                </a:solidFill>
              </a:rPr>
              <a:t>Duxbury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46" y="1506581"/>
            <a:ext cx="4534988" cy="2934789"/>
          </a:xfrm>
        </p:spPr>
        <p:txBody>
          <a:bodyPr anchor="ctr">
            <a:normAutofit/>
          </a:bodyPr>
          <a:lstStyle/>
          <a:p>
            <a:r>
              <a:rPr lang="es-PE" sz="3500" dirty="0"/>
              <a:t>Aplicar estilos (</a:t>
            </a:r>
            <a:r>
              <a:rPr lang="es-PE" sz="3500" dirty="0" err="1"/>
              <a:t>Apply</a:t>
            </a:r>
            <a:r>
              <a:rPr lang="es-PE" sz="3500" dirty="0"/>
              <a:t> </a:t>
            </a:r>
            <a:r>
              <a:rPr lang="es-PE" sz="3500" dirty="0" err="1"/>
              <a:t>Styles</a:t>
            </a:r>
            <a:r>
              <a:rPr lang="es-PE" sz="3500" dirty="0"/>
              <a:t>): </a:t>
            </a:r>
            <a:r>
              <a:rPr lang="es-PE" dirty="0"/>
              <a:t>Aquí puede empezar a hacer los cambios de formato necesarios.</a:t>
            </a:r>
          </a:p>
          <a:p>
            <a:endParaRPr lang="en-US" dirty="0"/>
          </a:p>
        </p:txBody>
      </p:sp>
      <p:pic>
        <p:nvPicPr>
          <p:cNvPr id="4" name="Picture 3" descr="Captura de pantalla de Duxbury con el menú desplegable de Layout (Diseño). La flecha apunta a la opción “Apply Style” (Aplicar estilo)"/>
          <p:cNvPicPr>
            <a:picLocks noChangeAspect="1"/>
          </p:cNvPicPr>
          <p:nvPr/>
        </p:nvPicPr>
        <p:blipFill rotWithShape="1">
          <a:blip r:embed="rId2"/>
          <a:srcRect l="18502" t="16674" r="70384" b="46307"/>
          <a:stretch/>
        </p:blipFill>
        <p:spPr>
          <a:xfrm>
            <a:off x="5862918" y="1269823"/>
            <a:ext cx="5856067" cy="466602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9247275" y="1963786"/>
            <a:ext cx="68709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07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PE" dirty="0"/>
              <a:t>Agregar las páginas </a:t>
            </a:r>
            <a:r>
              <a:rPr lang="en-US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783992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7100B-7B17-411F-9482-28151B14E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6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PE" b="1" dirty="0"/>
              <a:t>Configurar las páginas generadas por el transcriptor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705232"/>
            <a:ext cx="10515600" cy="1944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s-PE" dirty="0"/>
              <a:t>Si trabaja en Duxbury tendrá que aprender a utilizar códigos para realizar su trabajo. Por ejemplo, configurar una página generada por el transcriptor. </a:t>
            </a:r>
          </a:p>
        </p:txBody>
      </p:sp>
    </p:spTree>
    <p:extLst>
      <p:ext uri="{BB962C8B-B14F-4D97-AF65-F5344CB8AC3E}">
        <p14:creationId xmlns:p14="http://schemas.microsoft.com/office/powerpoint/2010/main" val="3489114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4015"/>
          </a:xfrm>
        </p:spPr>
        <p:txBody>
          <a:bodyPr/>
          <a:lstStyle/>
          <a:p>
            <a:pPr algn="ctr"/>
            <a:r>
              <a:rPr lang="es-PE" b="1" dirty="0"/>
              <a:t>Aplicar estilos </a:t>
            </a:r>
            <a:r>
              <a:rPr lang="en-US" b="1" dirty="0"/>
              <a:t>(Apply Styles):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6014" y="1794617"/>
            <a:ext cx="415345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s-PE" sz="3200" dirty="0"/>
              <a:t>Inicie Duxbury.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PE" sz="3200" dirty="0"/>
              <a:t>Abra el archivo en el que necesita formatear páginas 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 descr="Captura de pantalla de Duxbury con una flecha que apunta a la opción de menú “File” (Archivo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01" b="32402"/>
          <a:stretch/>
        </p:blipFill>
        <p:spPr>
          <a:xfrm>
            <a:off x="5292425" y="1794617"/>
            <a:ext cx="6387511" cy="381163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575251" y="2964168"/>
            <a:ext cx="0" cy="180322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29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74"/>
          </a:xfrm>
        </p:spPr>
        <p:txBody>
          <a:bodyPr/>
          <a:lstStyle/>
          <a:p>
            <a:pPr algn="ctr"/>
            <a:r>
              <a:rPr lang="es-PE" b="1" dirty="0"/>
              <a:t>Aplicar estilos</a:t>
            </a:r>
            <a:r>
              <a:rPr lang="en-US" b="1" dirty="0">
                <a:solidFill>
                  <a:srgbClr val="1F1C1E"/>
                </a:solidFill>
              </a:rPr>
              <a:t>: (cont.)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6014" y="1794617"/>
            <a:ext cx="393106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3200" dirty="0"/>
              <a:t>Haga clic en la pestaña Diseño (</a:t>
            </a:r>
            <a:r>
              <a:rPr lang="es-PE" sz="3200" dirty="0" err="1"/>
              <a:t>Layout</a:t>
            </a:r>
            <a:r>
              <a:rPr lang="es-PE" sz="32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</p:txBody>
      </p:sp>
      <p:pic>
        <p:nvPicPr>
          <p:cNvPr id="5" name="Picture 4" descr="Captura de pantalla de Duxbury con una flecha que apunta a la opción de menú “Layout” (Diseño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83" b="56611"/>
          <a:stretch/>
        </p:blipFill>
        <p:spPr>
          <a:xfrm>
            <a:off x="5136975" y="1308146"/>
            <a:ext cx="6423104" cy="466536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569331" y="1119500"/>
            <a:ext cx="342900" cy="71893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35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 noGrp="1"/>
          </p:cNvSpPr>
          <p:nvPr>
            <p:ph type="title" idx="4294967295"/>
          </p:nvPr>
        </p:nvSpPr>
        <p:spPr>
          <a:xfrm>
            <a:off x="0" y="102870"/>
            <a:ext cx="12192000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s-PE" b="1" dirty="0"/>
              <a:t>Aplicar estilos</a:t>
            </a:r>
            <a:r>
              <a:rPr lang="en-US" b="1" dirty="0">
                <a:solidFill>
                  <a:srgbClr val="1F1C1E"/>
                </a:solidFill>
              </a:rPr>
              <a:t>: (cont.)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46" y="1506582"/>
            <a:ext cx="4534988" cy="1252660"/>
          </a:xfrm>
        </p:spPr>
        <p:txBody>
          <a:bodyPr anchor="ctr">
            <a:normAutofit/>
          </a:bodyPr>
          <a:lstStyle/>
          <a:p>
            <a:r>
              <a:rPr lang="es-PE" sz="3200" dirty="0"/>
              <a:t>Seleccione Aplicar estilos </a:t>
            </a:r>
            <a:r>
              <a:rPr lang="en-US" sz="3200" dirty="0"/>
              <a:t>(</a:t>
            </a:r>
            <a:r>
              <a:rPr lang="en-US" sz="3200" i="1" dirty="0"/>
              <a:t>Apply Styles)</a:t>
            </a:r>
            <a:endParaRPr lang="en-US" sz="3200" dirty="0"/>
          </a:p>
        </p:txBody>
      </p:sp>
      <p:pic>
        <p:nvPicPr>
          <p:cNvPr id="4" name="Picture 3" descr="Captura de pantalla de Duxbury con el menú desplegable de Layout (Diseño) abierto. La flecha apunta a “Apply Style” (Aplicar estilo)"/>
          <p:cNvPicPr>
            <a:picLocks noChangeAspect="1"/>
          </p:cNvPicPr>
          <p:nvPr/>
        </p:nvPicPr>
        <p:blipFill rotWithShape="1">
          <a:blip r:embed="rId2"/>
          <a:srcRect l="18502" t="16674" r="70384" b="46307"/>
          <a:stretch/>
        </p:blipFill>
        <p:spPr>
          <a:xfrm>
            <a:off x="4546866" y="1269823"/>
            <a:ext cx="5856067" cy="466602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700486" y="1963786"/>
            <a:ext cx="68709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75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8947"/>
            <a:ext cx="12192000" cy="77174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 </a:t>
            </a:r>
            <a:r>
              <a:rPr lang="es-PE" b="1" dirty="0"/>
              <a:t>Aplicar estilos</a:t>
            </a:r>
            <a:r>
              <a:rPr lang="en-US" b="1" dirty="0">
                <a:solidFill>
                  <a:srgbClr val="1F1C1E"/>
                </a:solidFill>
              </a:rPr>
              <a:t>: (cont.)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C0736A-C140-44FE-9A79-85CB9BA7982F}"/>
              </a:ext>
            </a:extLst>
          </p:cNvPr>
          <p:cNvSpPr txBox="1"/>
          <p:nvPr/>
        </p:nvSpPr>
        <p:spPr>
          <a:xfrm>
            <a:off x="1377696" y="1107550"/>
            <a:ext cx="9436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dirty="0"/>
              <a:t>Le permitirá insertar su código en </a:t>
            </a:r>
            <a:r>
              <a:rPr lang="en-US" sz="3200" dirty="0"/>
              <a:t>Duxbury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787155"/>
            <a:ext cx="4888992" cy="2294055"/>
          </a:xfrm>
        </p:spPr>
        <p:txBody>
          <a:bodyPr>
            <a:normAutofit fontScale="85000" lnSpcReduction="20000"/>
          </a:bodyPr>
          <a:lstStyle/>
          <a:p>
            <a:r>
              <a:rPr lang="es-PE" sz="3200" dirty="0"/>
              <a:t>Después de entrar al menú Aplicar estilos (</a:t>
            </a:r>
            <a:r>
              <a:rPr lang="es-PE" sz="3200" i="1" dirty="0" err="1"/>
              <a:t>Apply</a:t>
            </a:r>
            <a:r>
              <a:rPr lang="es-PE" sz="3200" i="1" dirty="0"/>
              <a:t> </a:t>
            </a:r>
            <a:r>
              <a:rPr lang="es-PE" sz="3200" i="1" dirty="0" err="1"/>
              <a:t>Styles</a:t>
            </a:r>
            <a:r>
              <a:rPr lang="es-PE" sz="3200" i="1" dirty="0"/>
              <a:t>)</a:t>
            </a:r>
            <a:r>
              <a:rPr lang="es-PE" sz="3200" dirty="0"/>
              <a:t>, seleccione el Número de página generada por el transcriptor (</a:t>
            </a:r>
            <a:r>
              <a:rPr lang="es-PE" sz="3200" dirty="0" err="1"/>
              <a:t>Transcriber-Generated</a:t>
            </a:r>
            <a:r>
              <a:rPr lang="es-PE" sz="3200" dirty="0"/>
              <a:t> Page </a:t>
            </a:r>
            <a:r>
              <a:rPr lang="es-PE" sz="3200" dirty="0" err="1"/>
              <a:t>Number</a:t>
            </a:r>
            <a:r>
              <a:rPr lang="es-PE" sz="3200" dirty="0"/>
              <a:t>) del código para configurar sus páginas t.</a:t>
            </a:r>
          </a:p>
        </p:txBody>
      </p:sp>
      <p:pic>
        <p:nvPicPr>
          <p:cNvPr id="4" name="Picture 3" descr="Captura de pantalla del menú Apply Style (Aplicar estilo), con una flecha que apunta a “Transcriber Generated Page Number” (Número de página generado por el transcriptor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459" y="1879297"/>
            <a:ext cx="6127943" cy="396633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02587" y="4176041"/>
            <a:ext cx="2386149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01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B0014-7647-4B71-861F-6D83AB498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Aplicar las páginas T a su documento: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6E6E4-DBE8-4655-AC33-0C7D560A1B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189" y="1825625"/>
            <a:ext cx="5181600" cy="3734916"/>
          </a:xfrm>
        </p:spPr>
        <p:txBody>
          <a:bodyPr/>
          <a:lstStyle/>
          <a:p>
            <a:r>
              <a:rPr lang="es-PE" b="1" dirty="0"/>
              <a:t>Antes:</a:t>
            </a:r>
            <a:r>
              <a:rPr lang="es-PE" dirty="0"/>
              <a:t> Puede ver que el número de página en braille está en 1. </a:t>
            </a:r>
          </a:p>
          <a:p>
            <a:endParaRPr lang="en-US" dirty="0"/>
          </a:p>
        </p:txBody>
      </p:sp>
      <p:pic>
        <p:nvPicPr>
          <p:cNvPr id="5" name="Content Placeholder 4" descr="Captura de pantalla de documento en braille con una flecha que apunta al número de página en braille">
            <a:extLst>
              <a:ext uri="{FF2B5EF4-FFF2-40B4-BE49-F238E27FC236}">
                <a16:creationId xmlns:a16="http://schemas.microsoft.com/office/drawing/2014/main" id="{799033F5-D80E-483B-AC40-3369D6FB5B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79591" y="1825625"/>
            <a:ext cx="6195567" cy="37349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95E886-EC1A-4423-B5A0-F01B24FDE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15" y="4245825"/>
            <a:ext cx="560881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34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331D5-0D8B-49E1-8100-AF60B8AC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Aplicar las páginas T a su documento</a:t>
            </a:r>
            <a:r>
              <a:rPr lang="en-US" dirty="0"/>
              <a:t>: </a:t>
            </a:r>
            <a:r>
              <a:rPr lang="en-US" sz="3200" dirty="0"/>
              <a:t>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8ECBD-79E2-4D4D-8089-AA1B1A651E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PE" b="1" dirty="0"/>
              <a:t>Después: </a:t>
            </a:r>
            <a:r>
              <a:rPr lang="es-PE" dirty="0"/>
              <a:t>Ahora ve que los números de página t han sido configurados.</a:t>
            </a:r>
          </a:p>
          <a:p>
            <a:r>
              <a:rPr lang="es-PE" dirty="0"/>
              <a:t>Siguiendo este ejemplo, puede aplicar cualquier estilo (lista, encabezados, etc.) a su documento de Duxbury.</a:t>
            </a:r>
          </a:p>
        </p:txBody>
      </p:sp>
      <p:pic>
        <p:nvPicPr>
          <p:cNvPr id="5" name="Content Placeholder 4" descr="Captura de pantalla de página en braille con una flecha que apunta al número de página">
            <a:extLst>
              <a:ext uri="{FF2B5EF4-FFF2-40B4-BE49-F238E27FC236}">
                <a16:creationId xmlns:a16="http://schemas.microsoft.com/office/drawing/2014/main" id="{9542AE2E-D178-4561-B340-CFEEDBE761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2" t="44919" r="26040" b="14736"/>
          <a:stretch/>
        </p:blipFill>
        <p:spPr>
          <a:xfrm>
            <a:off x="5828976" y="1690688"/>
            <a:ext cx="6080818" cy="386985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BBDF9C-2FF8-40EC-A4FE-0651BF592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140180" y="4379588"/>
            <a:ext cx="150292" cy="46945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23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67245" y="2309567"/>
            <a:ext cx="9144000" cy="1300899"/>
          </a:xfrm>
        </p:spPr>
        <p:txBody>
          <a:bodyPr>
            <a:normAutofit/>
          </a:bodyPr>
          <a:lstStyle/>
          <a:p>
            <a:r>
              <a:rPr lang="es-PE" sz="8000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170682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Academy">
      <a:dk1>
        <a:srgbClr val="1F1C1E"/>
      </a:dk1>
      <a:lt1>
        <a:srgbClr val="FFFFFF"/>
      </a:lt1>
      <a:dk2>
        <a:srgbClr val="1F1C1E"/>
      </a:dk2>
      <a:lt2>
        <a:srgbClr val="FFFFFF"/>
      </a:lt2>
      <a:accent1>
        <a:srgbClr val="49ACBB"/>
      </a:accent1>
      <a:accent2>
        <a:srgbClr val="F8A535"/>
      </a:accent2>
      <a:accent3>
        <a:srgbClr val="E10C5A"/>
      </a:accent3>
      <a:accent4>
        <a:srgbClr val="49ACBB"/>
      </a:accent4>
      <a:accent5>
        <a:srgbClr val="F8A535"/>
      </a:accent5>
      <a:accent6>
        <a:srgbClr val="E10C5A"/>
      </a:accent6>
      <a:hlink>
        <a:srgbClr val="49ACBB"/>
      </a:hlink>
      <a:folHlink>
        <a:srgbClr val="743F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ss-academy-template-nimac-2-22.potx" id="{ED3529D8-DAA7-4576-997A-55AC065D8371}" vid="{184DE457-4233-40A4-8D80-459BA61537C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access-academy-template-nimac-2-22</Template>
  <TotalTime>6813</TotalTime>
  <Words>980</Words>
  <Application>Microsoft Office PowerPoint</Application>
  <PresentationFormat>Widescreen</PresentationFormat>
  <Paragraphs>84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Office Theme</vt:lpstr>
      <vt:lpstr>Capacitación de transcriptores de APH Uso de archivos NIMAS y Duxbury/NimPro </vt:lpstr>
      <vt:lpstr>La importancia de usar NimPro con Duxbury</vt:lpstr>
      <vt:lpstr>NimPro y Duxbury</vt:lpstr>
      <vt:lpstr>OBJETIVOS DE APRENDIZAJE:</vt:lpstr>
      <vt:lpstr>Qué hace Duxbury con NimPro y qué no hace Duxbury sin NimPro: Lo que no hace</vt:lpstr>
      <vt:lpstr>NIMAS y DUXBURY (DBT)</vt:lpstr>
      <vt:lpstr>Abrir un archivo NIMAS en Duxbury</vt:lpstr>
      <vt:lpstr>Abrir un archivo NIMAS en Duxbury (cont.)</vt:lpstr>
      <vt:lpstr>Abrir un archivo NIMAS con Duxbury:  </vt:lpstr>
      <vt:lpstr>Problemas al abrir un archivo en Duxbury:</vt:lpstr>
      <vt:lpstr>Conversión directa en Duxbury</vt:lpstr>
      <vt:lpstr>Una conversión incorrecta</vt:lpstr>
      <vt:lpstr>Una conversión NimPro/Duxbury</vt:lpstr>
      <vt:lpstr>Lo que sí hace</vt:lpstr>
      <vt:lpstr>Qué hace NimPro</vt:lpstr>
      <vt:lpstr>Qué hace NimPro (cont.)</vt:lpstr>
      <vt:lpstr>¿Por qué NimPro?</vt:lpstr>
      <vt:lpstr>Trabajar con un archivo convertido por NimPro en Duxbury</vt:lpstr>
      <vt:lpstr>Llegar a Duxbury</vt:lpstr>
      <vt:lpstr>Configurar un documento en Duxbury</vt:lpstr>
      <vt:lpstr>Trabajar en Duxbury:</vt:lpstr>
      <vt:lpstr>Trabajar en Duxbury: (cont.)</vt:lpstr>
      <vt:lpstr>Agregar las páginas t</vt:lpstr>
      <vt:lpstr>Configurar las páginas generadas por el transcriptor</vt:lpstr>
      <vt:lpstr>Aplicar estilos (Apply Styles): </vt:lpstr>
      <vt:lpstr>Aplicar estilos: (cont.)</vt:lpstr>
      <vt:lpstr>Aplicar estilos: (cont.)</vt:lpstr>
      <vt:lpstr> Aplicar estilos: (cont.)</vt:lpstr>
      <vt:lpstr>Aplicar las páginas T a su documento:</vt:lpstr>
      <vt:lpstr>Aplicar las páginas T a su documento: (cont.)</vt:lpstr>
      <vt:lpstr>Preguntas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 Krise</dc:creator>
  <cp:lastModifiedBy>Monica Garcia Moran</cp:lastModifiedBy>
  <cp:revision>253</cp:revision>
  <dcterms:created xsi:type="dcterms:W3CDTF">2022-03-05T15:09:39Z</dcterms:created>
  <dcterms:modified xsi:type="dcterms:W3CDTF">2022-09-28T09:56:03Z</dcterms:modified>
</cp:coreProperties>
</file>