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57" r:id="rId3"/>
    <p:sldId id="258" r:id="rId4"/>
    <p:sldId id="275" r:id="rId5"/>
    <p:sldId id="274" r:id="rId6"/>
    <p:sldId id="338" r:id="rId7"/>
    <p:sldId id="339" r:id="rId8"/>
    <p:sldId id="340" r:id="rId9"/>
    <p:sldId id="341" r:id="rId10"/>
    <p:sldId id="342" r:id="rId11"/>
    <p:sldId id="262" r:id="rId12"/>
    <p:sldId id="343" r:id="rId13"/>
    <p:sldId id="344" r:id="rId14"/>
    <p:sldId id="345" r:id="rId15"/>
    <p:sldId id="268" r:id="rId16"/>
    <p:sldId id="346" r:id="rId17"/>
    <p:sldId id="326" r:id="rId18"/>
    <p:sldId id="347" r:id="rId19"/>
    <p:sldId id="348" r:id="rId20"/>
    <p:sldId id="330" r:id="rId21"/>
    <p:sldId id="271" r:id="rId22"/>
    <p:sldId id="272" r:id="rId23"/>
    <p:sldId id="273" r:id="rId24"/>
    <p:sldId id="281" r:id="rId25"/>
    <p:sldId id="276" r:id="rId26"/>
    <p:sldId id="283" r:id="rId27"/>
    <p:sldId id="305" r:id="rId28"/>
    <p:sldId id="349" r:id="rId29"/>
    <p:sldId id="350" r:id="rId30"/>
    <p:sldId id="293" r:id="rId31"/>
    <p:sldId id="284" r:id="rId32"/>
    <p:sldId id="351" r:id="rId33"/>
    <p:sldId id="352" r:id="rId34"/>
    <p:sldId id="298" r:id="rId35"/>
    <p:sldId id="300" r:id="rId36"/>
    <p:sldId id="302" r:id="rId37"/>
    <p:sldId id="278" r:id="rId38"/>
    <p:sldId id="331" r:id="rId39"/>
    <p:sldId id="353" r:id="rId40"/>
    <p:sldId id="354" r:id="rId41"/>
    <p:sldId id="304" r:id="rId42"/>
    <p:sldId id="355" r:id="rId43"/>
    <p:sldId id="280" r:id="rId44"/>
    <p:sldId id="356" r:id="rId45"/>
    <p:sldId id="337" r:id="rId46"/>
    <p:sldId id="357" r:id="rId47"/>
    <p:sldId id="321" r:id="rId48"/>
    <p:sldId id="334" r:id="rId49"/>
    <p:sldId id="336" r:id="rId50"/>
    <p:sldId id="313" r:id="rId51"/>
    <p:sldId id="322" r:id="rId52"/>
    <p:sldId id="31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8" clrIdx="0">
    <p:extLst>
      <p:ext uri="{19B8F6BF-5375-455C-9EA6-DF929625EA0E}">
        <p15:presenceInfo xmlns:p15="http://schemas.microsoft.com/office/powerpoint/2012/main" userId="1e3a0a8699a60a84" providerId="Windows Live"/>
      </p:ext>
    </p:extLst>
  </p:cmAuthor>
  <p:cmAuthor id="2" name="Cristina" initials="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13185" autoAdjust="0"/>
    <p:restoredTop sz="86449" autoAdjust="0"/>
  </p:normalViewPr>
  <p:slideViewPr>
    <p:cSldViewPr snapToGrid="0" snapToObjects="1">
      <p:cViewPr varScale="1">
        <p:scale>
          <a:sx n="32" d="100"/>
          <a:sy n="32" d="100"/>
        </p:scale>
        <p:origin x="58" y="6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D6931-50A9-4757-8E6F-87607C362665}" type="datetimeFigureOut">
              <a:rPr lang="es-PE" smtClean="0"/>
              <a:t>28/09/2022</a:t>
            </a:fld>
            <a:endParaRPr lang="es-PE"/>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55F441-31EA-48A4-B964-91B328CCC9E1}" type="slidenum">
              <a:rPr lang="es-PE" smtClean="0"/>
              <a:t>‹#›</a:t>
            </a:fld>
            <a:endParaRPr lang="es-PE"/>
          </a:p>
        </p:txBody>
      </p:sp>
    </p:spTree>
    <p:extLst>
      <p:ext uri="{BB962C8B-B14F-4D97-AF65-F5344CB8AC3E}">
        <p14:creationId xmlns:p14="http://schemas.microsoft.com/office/powerpoint/2010/main" val="121143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dirty="0"/>
          </a:p>
        </p:txBody>
      </p:sp>
      <p:sp>
        <p:nvSpPr>
          <p:cNvPr id="4" name="3 Marcador de número de diapositiva"/>
          <p:cNvSpPr>
            <a:spLocks noGrp="1"/>
          </p:cNvSpPr>
          <p:nvPr>
            <p:ph type="sldNum" sz="quarter" idx="10"/>
          </p:nvPr>
        </p:nvSpPr>
        <p:spPr/>
        <p:txBody>
          <a:bodyPr/>
          <a:lstStyle/>
          <a:p>
            <a:fld id="{1E55F441-31EA-48A4-B964-91B328CCC9E1}" type="slidenum">
              <a:rPr lang="es-PE" smtClean="0"/>
              <a:t>3</a:t>
            </a:fld>
            <a:endParaRPr lang="es-PE"/>
          </a:p>
        </p:txBody>
      </p:sp>
    </p:spTree>
    <p:extLst>
      <p:ext uri="{BB962C8B-B14F-4D97-AF65-F5344CB8AC3E}">
        <p14:creationId xmlns:p14="http://schemas.microsoft.com/office/powerpoint/2010/main" val="522247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dirty="0"/>
          </a:p>
        </p:txBody>
      </p:sp>
      <p:sp>
        <p:nvSpPr>
          <p:cNvPr id="4" name="3 Marcador de número de diapositiva"/>
          <p:cNvSpPr>
            <a:spLocks noGrp="1"/>
          </p:cNvSpPr>
          <p:nvPr>
            <p:ph type="sldNum" sz="quarter" idx="10"/>
          </p:nvPr>
        </p:nvSpPr>
        <p:spPr/>
        <p:txBody>
          <a:bodyPr/>
          <a:lstStyle/>
          <a:p>
            <a:fld id="{1E55F441-31EA-48A4-B964-91B328CCC9E1}" type="slidenum">
              <a:rPr lang="es-PE" smtClean="0"/>
              <a:t>36</a:t>
            </a:fld>
            <a:endParaRPr lang="es-PE"/>
          </a:p>
        </p:txBody>
      </p:sp>
    </p:spTree>
    <p:extLst>
      <p:ext uri="{BB962C8B-B14F-4D97-AF65-F5344CB8AC3E}">
        <p14:creationId xmlns:p14="http://schemas.microsoft.com/office/powerpoint/2010/main" val="1983499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55B4-AA3E-4C48-B388-C93B56C831C4}"/>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FC4C8BD-B04A-7944-A387-4C8637FBB5A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122140-A5A1-754A-83B2-F77928588944}"/>
              </a:ext>
            </a:extLst>
          </p:cNvPr>
          <p:cNvSpPr>
            <a:spLocks noGrp="1"/>
          </p:cNvSpPr>
          <p:nvPr>
            <p:ph type="dt" sz="half" idx="10"/>
          </p:nvPr>
        </p:nvSpPr>
        <p:spPr/>
        <p:txBody>
          <a:bodyPr/>
          <a:lstStyle/>
          <a:p>
            <a:fld id="{092E3268-EE89-8E49-B4B4-ED1BE122A280}" type="datetimeFigureOut">
              <a:rPr lang="en-US" smtClean="0"/>
              <a:t>9/28/2022</a:t>
            </a:fld>
            <a:endParaRPr lang="en-US" dirty="0"/>
          </a:p>
        </p:txBody>
      </p:sp>
      <p:sp>
        <p:nvSpPr>
          <p:cNvPr id="5" name="Footer Placeholder 4">
            <a:extLst>
              <a:ext uri="{FF2B5EF4-FFF2-40B4-BE49-F238E27FC236}">
                <a16:creationId xmlns:a16="http://schemas.microsoft.com/office/drawing/2014/main" id="{49735546-A896-A24F-9B4A-F7AF28BE37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149DA8-2F05-CC44-9B32-5189C203E68F}"/>
              </a:ext>
            </a:extLst>
          </p:cNvPr>
          <p:cNvSpPr>
            <a:spLocks noGrp="1"/>
          </p:cNvSpPr>
          <p:nvPr>
            <p:ph type="sldNum" sz="quarter" idx="12"/>
          </p:nvPr>
        </p:nvSpPr>
        <p:spPr/>
        <p:txBody>
          <a:bodyPr/>
          <a:lstStyle/>
          <a:p>
            <a:fld id="{9EE47205-E8A6-9045-BF92-87CE2B06BC63}" type="slidenum">
              <a:rPr lang="en-US" smtClean="0"/>
              <a:t>‹#›</a:t>
            </a:fld>
            <a:endParaRPr lang="en-US" dirty="0"/>
          </a:p>
        </p:txBody>
      </p:sp>
      <p:pic>
        <p:nvPicPr>
          <p:cNvPr id="8" name="Picture 7">
            <a:extLst>
              <a:ext uri="{FF2B5EF4-FFF2-40B4-BE49-F238E27FC236}">
                <a16:creationId xmlns:a16="http://schemas.microsoft.com/office/drawing/2014/main" id="{234C5D2C-8C18-AF4D-BF0B-AACA65FBA37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663356" y="-853348"/>
            <a:ext cx="3274961" cy="3356836"/>
          </a:xfrm>
          <a:prstGeom prst="rect">
            <a:avLst/>
          </a:prstGeom>
        </p:spPr>
      </p:pic>
      <p:pic>
        <p:nvPicPr>
          <p:cNvPr id="10" name="Picture 9">
            <a:extLst>
              <a:ext uri="{FF2B5EF4-FFF2-40B4-BE49-F238E27FC236}">
                <a16:creationId xmlns:a16="http://schemas.microsoft.com/office/drawing/2014/main" id="{86519D05-C2A0-854E-9A4B-0E2D2D968CCD}"/>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extLst>
      <p:ext uri="{BB962C8B-B14F-4D97-AF65-F5344CB8AC3E}">
        <p14:creationId xmlns:p14="http://schemas.microsoft.com/office/powerpoint/2010/main" val="240337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6259-FD47-EC42-BAB3-889B946E2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C41CB7-F82F-4E4A-98D8-9A51B49FAA0B}"/>
              </a:ext>
            </a:extLst>
          </p:cNvPr>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D16AE23D-3E4A-6844-91EF-DDDFF5F13909}"/>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01E3320-E7B4-5946-BC09-AF8BED8E2F4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a:extLst>
              <a:ext uri="{FF2B5EF4-FFF2-40B4-BE49-F238E27FC236}">
                <a16:creationId xmlns:a16="http://schemas.microsoft.com/office/drawing/2014/main" id="{F6804D1C-A365-CD4F-B424-22B34197D21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3207824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6AE23D-3E4A-6844-91EF-DDDFF5F13909}"/>
              </a:ext>
              <a:ext uri="{C183D7F6-B498-43B3-948B-1728B52AA6E4}">
                <adec:decorative xmlns:adec="http://schemas.microsoft.com/office/drawing/2017/decorative" val="1"/>
              </a:ext>
            </a:extLst>
          </p:cNvPr>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01E3320-E7B4-5946-BC09-AF8BED8E2F4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a:extLst>
              <a:ext uri="{FF2B5EF4-FFF2-40B4-BE49-F238E27FC236}">
                <a16:creationId xmlns:a16="http://schemas.microsoft.com/office/drawing/2014/main" id="{F6804D1C-A365-CD4F-B424-22B34197D21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a:extLst>
              <a:ext uri="{FF2B5EF4-FFF2-40B4-BE49-F238E27FC236}">
                <a16:creationId xmlns:a16="http://schemas.microsoft.com/office/drawing/2014/main" id="{A2AF5731-74D4-3D4E-8EC3-93F28284180E}"/>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extLst>
      <p:ext uri="{BB962C8B-B14F-4D97-AF65-F5344CB8AC3E}">
        <p14:creationId xmlns:p14="http://schemas.microsoft.com/office/powerpoint/2010/main" val="347774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2F0-206B-A642-8C90-4FB954725E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6775A7-B02D-CE4E-A16C-4862088B10C5}"/>
              </a:ext>
            </a:extLst>
          </p:cNvPr>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A32A5-6796-5048-9F7F-EC50D1A6AA19}"/>
              </a:ext>
            </a:extLst>
          </p:cNvPr>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08D6513A-62C8-1844-8675-B40A238C3FAE}"/>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6268AE3-EF14-1C4C-BBE5-49D275B0B20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a:extLst>
              <a:ext uri="{FF2B5EF4-FFF2-40B4-BE49-F238E27FC236}">
                <a16:creationId xmlns:a16="http://schemas.microsoft.com/office/drawing/2014/main" id="{BA50E261-8833-5E47-9281-6B33EFD7DF68}"/>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8023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3CF4-D47B-FD45-8464-51CEEC6882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2DE8D-E9D7-4C4F-A366-F1E8EBA41B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D03CC-1F25-AE4B-82E9-EBE56F20B148}"/>
              </a:ext>
            </a:extLst>
          </p:cNvPr>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A06D14-D118-0544-8136-EC45A137A1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0C97F1-6AA1-754B-A322-091308E3ED71}"/>
              </a:ext>
            </a:extLst>
          </p:cNvPr>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67BA1C8-617E-BC46-9C17-57F7F162E471}"/>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2624344-2416-7D44-A271-5BF512A402D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a:extLst>
              <a:ext uri="{FF2B5EF4-FFF2-40B4-BE49-F238E27FC236}">
                <a16:creationId xmlns:a16="http://schemas.microsoft.com/office/drawing/2014/main" id="{B8AE5623-7CD3-FB48-A51D-9F86C48370A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2440554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5023-54DE-D74B-B106-B5A5803DA945}"/>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9C02C4A6-71BC-C342-B7A9-E17E5693CD27}"/>
              </a:ext>
            </a:extLst>
          </p:cNvPr>
          <p:cNvSpPr>
            <a:spLocks noGrp="1"/>
          </p:cNvSpPr>
          <p:nvPr>
            <p:ph sz="quarter" idx="13"/>
          </p:nvPr>
        </p:nvSpPr>
        <p:spPr>
          <a:xfrm>
            <a:off x="838200" y="1792288"/>
            <a:ext cx="3385836"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21587685-02E9-3140-8269-24DEF5359188}"/>
              </a:ext>
            </a:extLst>
          </p:cNvPr>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E35C07E6-7F98-1C49-AA61-77ACC044243B}"/>
              </a:ext>
            </a:extLst>
          </p:cNvPr>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4009663-9DDD-5D4F-B26C-8119E43C68A0}"/>
              </a:ext>
              <a:ext uri="{C183D7F6-B498-43B3-948B-1728B52AA6E4}">
                <adec:decorative xmlns:adec="http://schemas.microsoft.com/office/drawing/2017/decorative" val="1"/>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9C92944-4C7A-C442-8C1B-8F7BBEC1509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a:extLst>
              <a:ext uri="{FF2B5EF4-FFF2-40B4-BE49-F238E27FC236}">
                <a16:creationId xmlns:a16="http://schemas.microsoft.com/office/drawing/2014/main" id="{5BE16984-A119-CB49-B3F9-129054CF4C6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53537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DB4FF-4DD2-6141-AE6D-A0A029D061CD}"/>
              </a:ext>
            </a:extLst>
          </p:cNvPr>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047DE9-45F7-EC48-AA2E-8DC67113D2D2}"/>
              </a:ext>
            </a:extLst>
          </p:cNvPr>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Rectangle 12">
            <a:extLst>
              <a:ext uri="{FF2B5EF4-FFF2-40B4-BE49-F238E27FC236}">
                <a16:creationId xmlns:a16="http://schemas.microsoft.com/office/drawing/2014/main" id="{FB32A177-00AC-DC4B-A2DB-BB0C5C2F33D4}"/>
              </a:ext>
              <a:ext uri="{C183D7F6-B498-43B3-948B-1728B52AA6E4}">
                <adec:decorative xmlns:adec="http://schemas.microsoft.com/office/drawing/2017/decorative" val="1"/>
              </a:ext>
            </a:extLst>
          </p:cNvPr>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17CC17-C0CB-7942-933A-012F7E930718}"/>
              </a:ext>
              <a:ext uri="{C183D7F6-B498-43B3-948B-1728B52AA6E4}">
                <adec:decorative xmlns:adec="http://schemas.microsoft.com/office/drawing/2017/decorative" val="1"/>
              </a:ext>
            </a:extLst>
          </p:cNvPr>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055A1FB1-D1D4-FD47-ACE2-61964E1328AC}"/>
              </a:ext>
            </a:extLst>
          </p:cNvPr>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25744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F047DE9-45F7-EC48-AA2E-8DC67113D2D2}"/>
              </a:ext>
            </a:extLst>
          </p:cNvPr>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Rectangle 12">
            <a:extLst>
              <a:ext uri="{FF2B5EF4-FFF2-40B4-BE49-F238E27FC236}">
                <a16:creationId xmlns:a16="http://schemas.microsoft.com/office/drawing/2014/main" id="{FB32A177-00AC-DC4B-A2DB-BB0C5C2F33D4}"/>
              </a:ext>
              <a:ext uri="{C183D7F6-B498-43B3-948B-1728B52AA6E4}">
                <adec:decorative xmlns:adec="http://schemas.microsoft.com/office/drawing/2017/decorative" val="1"/>
              </a:ext>
            </a:extLst>
          </p:cNvPr>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17CC17-C0CB-7942-933A-012F7E930718}"/>
              </a:ext>
              <a:ext uri="{C183D7F6-B498-43B3-948B-1728B52AA6E4}">
                <adec:decorative xmlns:adec="http://schemas.microsoft.com/office/drawing/2017/decorative" val="1"/>
              </a:ext>
            </a:extLst>
          </p:cNvPr>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824817C8-54D6-7F41-BB69-A92331523C19}"/>
              </a:ext>
            </a:extLst>
          </p:cNvPr>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a:extLst>
              <a:ext uri="{FF2B5EF4-FFF2-40B4-BE49-F238E27FC236}">
                <a16:creationId xmlns:a16="http://schemas.microsoft.com/office/drawing/2014/main" id="{B2D59984-9274-F04F-A597-7F3D7761ED43}"/>
              </a:ext>
            </a:extLst>
          </p:cNvPr>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7783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891738-AB2D-9E49-B75B-158F4204B750}"/>
              </a:ext>
              <a:ext uri="{C183D7F6-B498-43B3-948B-1728B52AA6E4}">
                <adec:decorative xmlns:adec="http://schemas.microsoft.com/office/drawing/2017/decorative" val="1"/>
              </a:ext>
            </a:extLst>
          </p:cNvPr>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13AF5C-6BA5-A04D-830F-BE62F7C71928}"/>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A2761403-71E6-0541-8E98-DB3FBDE759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F3ACF036-F52C-854D-B6ED-C8DA82A8A8B0}"/>
              </a:ext>
            </a:extLst>
          </p:cNvPr>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172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E32E6E4-EC51-0C4C-A46A-C27E7CBBD814}"/>
              </a:ext>
            </a:extLst>
          </p:cNvPr>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C16A69CD-8D6F-344C-9244-7FB90ABBAE1C}"/>
              </a:ext>
              <a:ext uri="{C183D7F6-B498-43B3-948B-1728B52AA6E4}">
                <adec:decorative xmlns:adec="http://schemas.microsoft.com/office/drawing/2017/decorative" val="1"/>
              </a:ext>
            </a:extLst>
          </p:cNvPr>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5EB135C-15F6-4346-B4CA-A7A37BA42B31}"/>
              </a:ext>
            </a:extLst>
          </p:cNvPr>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F409E78-5E0C-0241-9189-A2C0B65F7427}"/>
              </a:ext>
            </a:extLst>
          </p:cNvPr>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5664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757D-4977-B944-B014-0A8FB7CB67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EA5507-5957-1D4D-B4EE-6FF8A5787B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7080C-9E68-D645-AA4C-FAEA10BFD35B}"/>
              </a:ext>
            </a:extLst>
          </p:cNvPr>
          <p:cNvSpPr>
            <a:spLocks noGrp="1"/>
          </p:cNvSpPr>
          <p:nvPr>
            <p:ph type="dt" sz="half" idx="10"/>
          </p:nvPr>
        </p:nvSpPr>
        <p:spPr/>
        <p:txBody>
          <a:bodyPr/>
          <a:lstStyle/>
          <a:p>
            <a:fld id="{092E3268-EE89-8E49-B4B4-ED1BE122A280}" type="datetimeFigureOut">
              <a:rPr lang="en-US" smtClean="0"/>
              <a:t>9/28/2022</a:t>
            </a:fld>
            <a:endParaRPr lang="en-US" dirty="0"/>
          </a:p>
        </p:txBody>
      </p:sp>
      <p:sp>
        <p:nvSpPr>
          <p:cNvPr id="5" name="Footer Placeholder 4">
            <a:extLst>
              <a:ext uri="{FF2B5EF4-FFF2-40B4-BE49-F238E27FC236}">
                <a16:creationId xmlns:a16="http://schemas.microsoft.com/office/drawing/2014/main" id="{85924DF5-0E78-A040-8733-668BEE3B8E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459E7DC-1CDB-CF40-9B0D-53A84F737089}"/>
              </a:ext>
            </a:extLst>
          </p:cNvPr>
          <p:cNvSpPr>
            <a:spLocks noGrp="1"/>
          </p:cNvSpPr>
          <p:nvPr>
            <p:ph type="sldNum" sz="quarter" idx="12"/>
          </p:nvPr>
        </p:nvSpPr>
        <p:spPr/>
        <p:txBody>
          <a:bodyPr/>
          <a:lstStyle/>
          <a:p>
            <a:fld id="{9EE47205-E8A6-9045-BF92-87CE2B06BC63}" type="slidenum">
              <a:rPr lang="en-US" smtClean="0"/>
              <a:t>‹#›</a:t>
            </a:fld>
            <a:endParaRPr lang="en-US" dirty="0"/>
          </a:p>
        </p:txBody>
      </p:sp>
    </p:spTree>
    <p:extLst>
      <p:ext uri="{BB962C8B-B14F-4D97-AF65-F5344CB8AC3E}">
        <p14:creationId xmlns:p14="http://schemas.microsoft.com/office/powerpoint/2010/main" val="495448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48659E-BB28-484C-B403-A98250142F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8433ED-DF79-B04E-B7F1-CE22B25489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6134F5-227A-7444-AF18-3B2EB5B1A20D}"/>
              </a:ext>
            </a:extLst>
          </p:cNvPr>
          <p:cNvSpPr>
            <a:spLocks noGrp="1"/>
          </p:cNvSpPr>
          <p:nvPr>
            <p:ph type="dt" sz="half" idx="10"/>
          </p:nvPr>
        </p:nvSpPr>
        <p:spPr/>
        <p:txBody>
          <a:bodyPr/>
          <a:lstStyle/>
          <a:p>
            <a:fld id="{092E3268-EE89-8E49-B4B4-ED1BE122A280}" type="datetimeFigureOut">
              <a:rPr lang="en-US" smtClean="0"/>
              <a:t>9/28/2022</a:t>
            </a:fld>
            <a:endParaRPr lang="en-US" dirty="0"/>
          </a:p>
        </p:txBody>
      </p:sp>
      <p:sp>
        <p:nvSpPr>
          <p:cNvPr id="5" name="Footer Placeholder 4">
            <a:extLst>
              <a:ext uri="{FF2B5EF4-FFF2-40B4-BE49-F238E27FC236}">
                <a16:creationId xmlns:a16="http://schemas.microsoft.com/office/drawing/2014/main" id="{56937CFE-7DA1-AB4A-9A63-34D230E4EA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939F06-322F-394C-98F8-D6FE036EADE6}"/>
              </a:ext>
            </a:extLst>
          </p:cNvPr>
          <p:cNvSpPr>
            <a:spLocks noGrp="1"/>
          </p:cNvSpPr>
          <p:nvPr>
            <p:ph type="sldNum" sz="quarter" idx="12"/>
          </p:nvPr>
        </p:nvSpPr>
        <p:spPr/>
        <p:txBody>
          <a:bodyPr/>
          <a:lstStyle/>
          <a:p>
            <a:fld id="{9EE47205-E8A6-9045-BF92-87CE2B06BC63}" type="slidenum">
              <a:rPr lang="en-US" smtClean="0"/>
              <a:t>‹#›</a:t>
            </a:fld>
            <a:endParaRPr lang="en-US" dirty="0"/>
          </a:p>
        </p:txBody>
      </p:sp>
    </p:spTree>
    <p:extLst>
      <p:ext uri="{BB962C8B-B14F-4D97-AF65-F5344CB8AC3E}">
        <p14:creationId xmlns:p14="http://schemas.microsoft.com/office/powerpoint/2010/main" val="303941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BF8CE8-C45B-8345-BC93-60697ECD88AD}"/>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38416193-87DE-CB4A-A24E-ED9D839F01AD}"/>
              </a:ext>
            </a:extLst>
          </p:cNvPr>
          <p:cNvSpPr>
            <a:spLocks noGrp="1"/>
          </p:cNvSpPr>
          <p:nvPr>
            <p:ph type="ftr" sz="quarter" idx="11"/>
          </p:nvPr>
        </p:nvSpPr>
        <p:spPr>
          <a:xfrm>
            <a:off x="4840941" y="6387676"/>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b="1" dirty="0"/>
              <a:t>NBA Professional Development Conference. June 7, 2022.</a:t>
            </a:r>
            <a:endParaRPr lang="en-US" dirty="0"/>
          </a:p>
        </p:txBody>
      </p:sp>
      <p:sp>
        <p:nvSpPr>
          <p:cNvPr id="6" name="Slide Number Placeholder 5">
            <a:extLst>
              <a:ext uri="{FF2B5EF4-FFF2-40B4-BE49-F238E27FC236}">
                <a16:creationId xmlns:a16="http://schemas.microsoft.com/office/drawing/2014/main" id="{16D4DB16-526C-064B-8B98-4AEB57223E04}"/>
              </a:ext>
            </a:extLst>
          </p:cNvPr>
          <p:cNvSpPr>
            <a:spLocks noGrp="1"/>
          </p:cNvSpPr>
          <p:nvPr>
            <p:ph type="sldNum" sz="quarter" idx="12"/>
          </p:nvPr>
        </p:nvSpPr>
        <p:spPr>
          <a:xfrm>
            <a:off x="10822898" y="6387676"/>
            <a:ext cx="530902" cy="130500"/>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sp>
        <p:nvSpPr>
          <p:cNvPr id="10" name="Content Placeholder 4">
            <a:extLst>
              <a:ext uri="{FF2B5EF4-FFF2-40B4-BE49-F238E27FC236}">
                <a16:creationId xmlns:a16="http://schemas.microsoft.com/office/drawing/2014/main" id="{5F5FAD1D-151C-DD4E-A0D5-983A6E271CC6}"/>
              </a:ext>
            </a:extLst>
          </p:cNvPr>
          <p:cNvSpPr>
            <a:spLocks noGrp="1"/>
          </p:cNvSpPr>
          <p:nvPr>
            <p:ph idx="1"/>
          </p:nvPr>
        </p:nvSpPr>
        <p:spPr>
          <a:xfrm>
            <a:off x="838200" y="1607040"/>
            <a:ext cx="10515600" cy="3931611"/>
          </a:xfrm>
        </p:spPr>
        <p:txBody>
          <a:bodyPr>
            <a:normAutofit/>
          </a:bodyPr>
          <a:lstStyle/>
          <a:p>
            <a:pPr marL="0" indent="0">
              <a:buNone/>
            </a:pPr>
            <a:r>
              <a:rPr lang="en-US" sz="3000" dirty="0"/>
              <a:t>Body copy Helvetica 30 pt.</a:t>
            </a:r>
          </a:p>
        </p:txBody>
      </p:sp>
      <p:sp>
        <p:nvSpPr>
          <p:cNvPr id="13" name="Text Placeholder 2">
            <a:extLst>
              <a:ext uri="{FF2B5EF4-FFF2-40B4-BE49-F238E27FC236}">
                <a16:creationId xmlns:a16="http://schemas.microsoft.com/office/drawing/2014/main" id="{8039556C-115A-DA46-9CC2-04B818D8A7BD}"/>
              </a:ext>
            </a:extLst>
          </p:cNvPr>
          <p:cNvSpPr>
            <a:spLocks noGrp="1"/>
          </p:cNvSpPr>
          <p:nvPr>
            <p:ph type="body" sz="quarter" idx="14" hasCustomPrompt="1"/>
          </p:nvPr>
        </p:nvSpPr>
        <p:spPr>
          <a:xfrm>
            <a:off x="838200" y="743522"/>
            <a:ext cx="10526713" cy="768350"/>
          </a:xfrm>
        </p:spPr>
        <p:txBody>
          <a:bodyPr>
            <a:normAutofit/>
          </a:bodyPr>
          <a:lstStyle>
            <a:lvl1pPr marL="0" indent="0">
              <a:buNone/>
              <a:defRPr sz="4400" b="1"/>
            </a:lvl1pPr>
            <a:lvl2pPr marL="457200" indent="0">
              <a:buNone/>
              <a:defRPr/>
            </a:lvl2pPr>
            <a:lvl3pPr marL="914400" indent="0">
              <a:buNone/>
              <a:defRPr/>
            </a:lvl3pPr>
            <a:lvl4pPr marL="1371600" indent="0">
              <a:buNone/>
              <a:defRPr/>
            </a:lvl4pPr>
            <a:lvl5pPr marL="1828800" indent="0">
              <a:buNone/>
              <a:defRPr/>
            </a:lvl5pPr>
          </a:lstStyle>
          <a:p>
            <a:pPr lvl="0"/>
            <a:r>
              <a:rPr lang="en-US" dirty="0"/>
              <a:t>Title Helvetica bold 44 pt.</a:t>
            </a:r>
          </a:p>
        </p:txBody>
      </p:sp>
      <p:sp>
        <p:nvSpPr>
          <p:cNvPr id="8" name="Rectangle 7"/>
          <p:cNvSpPr/>
          <p:nvPr userDrawn="1"/>
        </p:nvSpPr>
        <p:spPr>
          <a:xfrm>
            <a:off x="266700" y="6126066"/>
            <a:ext cx="2428875" cy="523220"/>
          </a:xfrm>
          <a:prstGeom prst="rect">
            <a:avLst/>
          </a:prstGeom>
        </p:spPr>
        <p:txBody>
          <a:bodyPr wrap="square">
            <a:spAutoFit/>
          </a:bodyPr>
          <a:lstStyle/>
          <a:p>
            <a:pPr marL="0" marR="0" indent="228600">
              <a:spcBef>
                <a:spcPts val="0"/>
              </a:spcBef>
              <a:spcAft>
                <a:spcPts val="600"/>
              </a:spcAft>
            </a:pPr>
            <a:r>
              <a:rPr lang="en-US" sz="2800" dirty="0">
                <a:solidFill>
                  <a:srgbClr val="FFFFFF"/>
                </a:solidFill>
                <a:effectLst/>
                <a:latin typeface="SimBraille" panose="01010609060101010103" pitchFamily="49" charset="0"/>
                <a:ea typeface="Times New Roman" panose="02020603050405020304" pitchFamily="18" charset="0"/>
              </a:rPr>
              <a:t>=</a:t>
            </a:r>
            <a:r>
              <a:rPr lang="en-US" sz="2800" b="1" dirty="0">
                <a:solidFill>
                  <a:srgbClr val="FF0000"/>
                </a:solidFill>
                <a:effectLst/>
                <a:latin typeface="Calibri" panose="020F0502020204030204" pitchFamily="34" charset="0"/>
                <a:ea typeface="Times New Roman" panose="02020603050405020304" pitchFamily="18" charset="0"/>
              </a:rPr>
              <a:t>TN</a:t>
            </a:r>
            <a:r>
              <a:rPr lang="en-US" sz="2000" b="1" dirty="0">
                <a:solidFill>
                  <a:srgbClr val="FF0000"/>
                </a:solidFill>
                <a:effectLst/>
                <a:latin typeface="Calibri" panose="020F0502020204030204" pitchFamily="34" charset="0"/>
                <a:ea typeface="Times New Roman" panose="02020603050405020304" pitchFamily="18" charset="0"/>
              </a:rPr>
              <a:t>AMPS</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1957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78B49-1925-A543-9968-097479C32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B17302-7F9E-164F-B536-DE4E623C5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CF7D0-90F4-F546-8C65-FC0454FED3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9/28/2022</a:t>
            </a:fld>
            <a:endParaRPr lang="en-US" dirty="0"/>
          </a:p>
        </p:txBody>
      </p:sp>
      <p:sp>
        <p:nvSpPr>
          <p:cNvPr id="5" name="Footer Placeholder 4">
            <a:extLst>
              <a:ext uri="{FF2B5EF4-FFF2-40B4-BE49-F238E27FC236}">
                <a16:creationId xmlns:a16="http://schemas.microsoft.com/office/drawing/2014/main" id="{A1234418-1C75-4945-903D-72356C5BA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723AAC1-8F5A-3044-8377-F9F604ABB0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a:t>
            </a:fld>
            <a:endParaRPr lang="en-US" dirty="0"/>
          </a:p>
        </p:txBody>
      </p:sp>
    </p:spTree>
    <p:extLst>
      <p:ext uri="{BB962C8B-B14F-4D97-AF65-F5344CB8AC3E}">
        <p14:creationId xmlns:p14="http://schemas.microsoft.com/office/powerpoint/2010/main" val="466266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2" r:id="rId4"/>
    <p:sldLayoutId id="2147483653" r:id="rId5"/>
    <p:sldLayoutId id="2147483660" r:id="rId6"/>
    <p:sldLayoutId id="2147483657" r:id="rId7"/>
    <p:sldLayoutId id="2147483663" r:id="rId8"/>
    <p:sldLayoutId id="2147483656" r:id="rId9"/>
    <p:sldLayoutId id="2147483661" r:id="rId10"/>
    <p:sldLayoutId id="2147483658" r:id="rId11"/>
    <p:sldLayoutId id="2147483659" r:id="rId12"/>
    <p:sldLayoutId id="214748366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5794-DE5B-FF40-826F-73C177A06D3F}"/>
              </a:ext>
            </a:extLst>
          </p:cNvPr>
          <p:cNvSpPr>
            <a:spLocks noGrp="1"/>
          </p:cNvSpPr>
          <p:nvPr>
            <p:ph type="ctrTitle"/>
          </p:nvPr>
        </p:nvSpPr>
        <p:spPr>
          <a:xfrm>
            <a:off x="1524000" y="5386422"/>
            <a:ext cx="9144000" cy="798720"/>
          </a:xfrm>
        </p:spPr>
        <p:txBody>
          <a:bodyPr anchor="ctr">
            <a:normAutofit/>
          </a:bodyPr>
          <a:lstStyle/>
          <a:p>
            <a:r>
              <a:rPr lang="es-PE" sz="4800" dirty="0"/>
              <a:t>Sesión 3: Editar/Formatear</a:t>
            </a:r>
          </a:p>
        </p:txBody>
      </p:sp>
      <p:sp>
        <p:nvSpPr>
          <p:cNvPr id="3" name="Subtitle 2">
            <a:extLst>
              <a:ext uri="{FF2B5EF4-FFF2-40B4-BE49-F238E27FC236}">
                <a16:creationId xmlns:a16="http://schemas.microsoft.com/office/drawing/2014/main" id="{9DB8BFC4-3262-E14C-AC21-1AF2EAC76038}"/>
              </a:ext>
            </a:extLst>
          </p:cNvPr>
          <p:cNvSpPr>
            <a:spLocks noGrp="1"/>
          </p:cNvSpPr>
          <p:nvPr>
            <p:ph type="subTitle" idx="1"/>
          </p:nvPr>
        </p:nvSpPr>
        <p:spPr>
          <a:xfrm>
            <a:off x="1524000" y="1752335"/>
            <a:ext cx="9144000" cy="691288"/>
          </a:xfrm>
        </p:spPr>
        <p:txBody>
          <a:bodyPr>
            <a:noAutofit/>
          </a:bodyPr>
          <a:lstStyle/>
          <a:p>
            <a:r>
              <a:rPr lang="es-PE" sz="6000" dirty="0">
                <a:latin typeface="Calibri" panose="020F0502020204030204" pitchFamily="34" charset="0"/>
                <a:ea typeface="SimSun" panose="02010600030101010101" pitchFamily="2" charset="-122"/>
                <a:cs typeface="Times New Roman" panose="02020603050405020304" pitchFamily="18" charset="0"/>
              </a:rPr>
              <a:t>Capacitación de transcriptores de APH</a:t>
            </a:r>
            <a:br>
              <a:rPr lang="es-PE" sz="6000" dirty="0">
                <a:latin typeface="Calibri" panose="020F0502020204030204" pitchFamily="34" charset="0"/>
                <a:ea typeface="SimSun" panose="02010600030101010101" pitchFamily="2" charset="-122"/>
                <a:cs typeface="Times New Roman" panose="02020603050405020304" pitchFamily="18" charset="0"/>
              </a:rPr>
            </a:br>
            <a:r>
              <a:rPr lang="es-PE" sz="6000" dirty="0">
                <a:latin typeface="Calibri" panose="020F0502020204030204" pitchFamily="34" charset="0"/>
                <a:ea typeface="SimSun" panose="02010600030101010101" pitchFamily="2" charset="-122"/>
                <a:cs typeface="Times New Roman" panose="02020603050405020304" pitchFamily="18" charset="0"/>
              </a:rPr>
              <a:t>Uso de archivos </a:t>
            </a:r>
            <a:r>
              <a:rPr lang="en-US" sz="6000" dirty="0">
                <a:latin typeface="Calibri" panose="020F0502020204030204" pitchFamily="34" charset="0"/>
                <a:ea typeface="SimSun" panose="02010600030101010101" pitchFamily="2" charset="-122"/>
                <a:cs typeface="Times New Roman" panose="02020603050405020304" pitchFamily="18" charset="0"/>
              </a:rPr>
              <a:t>NIMAS</a:t>
            </a:r>
            <a:br>
              <a:rPr lang="en-US" sz="6000" dirty="0">
                <a:latin typeface="Calibri" panose="020F0502020204030204" pitchFamily="34" charset="0"/>
                <a:ea typeface="SimSun" panose="02010600030101010101" pitchFamily="2" charset="-122"/>
                <a:cs typeface="Times New Roman" panose="02020603050405020304" pitchFamily="18" charset="0"/>
              </a:rPr>
            </a:br>
            <a:r>
              <a:rPr lang="en-US" sz="6000" dirty="0">
                <a:latin typeface="Calibri" panose="020F0502020204030204" pitchFamily="34" charset="0"/>
                <a:ea typeface="SimSun" panose="02010600030101010101" pitchFamily="2" charset="-122"/>
                <a:cs typeface="Times New Roman" panose="02020603050405020304" pitchFamily="18" charset="0"/>
              </a:rPr>
              <a:t>y Duxbury/</a:t>
            </a:r>
            <a:r>
              <a:rPr lang="en-US" sz="6000" dirty="0" err="1">
                <a:latin typeface="Calibri" panose="020F0502020204030204" pitchFamily="34" charset="0"/>
                <a:ea typeface="SimSun" panose="02010600030101010101" pitchFamily="2" charset="-122"/>
                <a:cs typeface="Times New Roman" panose="02020603050405020304" pitchFamily="18" charset="0"/>
              </a:rPr>
              <a:t>NimPro</a:t>
            </a:r>
            <a:endParaRPr lang="en-US" sz="6000" dirty="0"/>
          </a:p>
        </p:txBody>
      </p:sp>
    </p:spTree>
    <p:extLst>
      <p:ext uri="{BB962C8B-B14F-4D97-AF65-F5344CB8AC3E}">
        <p14:creationId xmlns:p14="http://schemas.microsoft.com/office/powerpoint/2010/main" val="2391210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85255-DD95-40E3-BAA4-37F51E9288A3}"/>
              </a:ext>
            </a:extLst>
          </p:cNvPr>
          <p:cNvSpPr>
            <a:spLocks noGrp="1"/>
          </p:cNvSpPr>
          <p:nvPr>
            <p:ph type="title"/>
          </p:nvPr>
        </p:nvSpPr>
        <p:spPr>
          <a:xfrm>
            <a:off x="3930287" y="174171"/>
            <a:ext cx="4331426" cy="1001486"/>
          </a:xfrm>
        </p:spPr>
        <p:txBody>
          <a:bodyPr anchor="t">
            <a:normAutofit fontScale="90000"/>
          </a:bodyPr>
          <a:lstStyle/>
          <a:p>
            <a:r>
              <a:rPr lang="en-US" sz="8000" dirty="0"/>
              <a:t>DUXBURY</a:t>
            </a:r>
          </a:p>
        </p:txBody>
      </p:sp>
      <p:sp>
        <p:nvSpPr>
          <p:cNvPr id="3" name="Content Placeholder 2">
            <a:extLst>
              <a:ext uri="{FF2B5EF4-FFF2-40B4-BE49-F238E27FC236}">
                <a16:creationId xmlns:a16="http://schemas.microsoft.com/office/drawing/2014/main" id="{F92334FE-06E6-4C0F-BEFE-24ADCAE2322C}"/>
              </a:ext>
            </a:extLst>
          </p:cNvPr>
          <p:cNvSpPr>
            <a:spLocks noGrp="1"/>
          </p:cNvSpPr>
          <p:nvPr>
            <p:ph idx="1"/>
          </p:nvPr>
        </p:nvSpPr>
        <p:spPr>
          <a:xfrm>
            <a:off x="1077685" y="1377541"/>
            <a:ext cx="2614750" cy="798016"/>
          </a:xfrm>
        </p:spPr>
        <p:txBody>
          <a:bodyPr>
            <a:normAutofit/>
          </a:bodyPr>
          <a:lstStyle/>
          <a:p>
            <a:pPr marL="0" indent="0">
              <a:buNone/>
            </a:pPr>
            <a:r>
              <a:rPr lang="es-PE" sz="4000" dirty="0"/>
              <a:t>Objetivos</a:t>
            </a:r>
            <a:r>
              <a:rPr lang="en-US" sz="4000" dirty="0"/>
              <a:t>:</a:t>
            </a:r>
          </a:p>
        </p:txBody>
      </p:sp>
      <p:sp>
        <p:nvSpPr>
          <p:cNvPr id="4" name="Content Placeholder 2">
            <a:extLst>
              <a:ext uri="{FF2B5EF4-FFF2-40B4-BE49-F238E27FC236}">
                <a16:creationId xmlns:a16="http://schemas.microsoft.com/office/drawing/2014/main" id="{F92334FE-06E6-4C0F-BEFE-24ADCAE2322C}"/>
              </a:ext>
            </a:extLst>
          </p:cNvPr>
          <p:cNvSpPr txBox="1">
            <a:spLocks/>
          </p:cNvSpPr>
          <p:nvPr/>
        </p:nvSpPr>
        <p:spPr>
          <a:xfrm>
            <a:off x="990599" y="2394857"/>
            <a:ext cx="8876211" cy="32308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PE" dirty="0"/>
              <a:t>Problemas de edición y formateo en Duxbury de un archivo NimPro exportado.</a:t>
            </a:r>
          </a:p>
          <a:p>
            <a:r>
              <a:rPr lang="es-PE" dirty="0"/>
              <a:t>Cómo usar Duxbury para editar los números de página para impresión en el texto de un archivo NIMAS.</a:t>
            </a:r>
          </a:p>
          <a:p>
            <a:r>
              <a:rPr lang="es-PE" dirty="0"/>
              <a:t>Configurar y editar el Índice de un archivo NimPro exportado. </a:t>
            </a:r>
          </a:p>
          <a:p>
            <a:endParaRPr lang="es-PE" dirty="0"/>
          </a:p>
        </p:txBody>
      </p:sp>
    </p:spTree>
    <p:extLst>
      <p:ext uri="{BB962C8B-B14F-4D97-AF65-F5344CB8AC3E}">
        <p14:creationId xmlns:p14="http://schemas.microsoft.com/office/powerpoint/2010/main" val="214146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6C17-8F51-473C-8DB3-A41DFA77FA2D}"/>
              </a:ext>
            </a:extLst>
          </p:cNvPr>
          <p:cNvSpPr>
            <a:spLocks noGrp="1"/>
          </p:cNvSpPr>
          <p:nvPr>
            <p:ph type="ctrTitle"/>
          </p:nvPr>
        </p:nvSpPr>
        <p:spPr>
          <a:xfrm>
            <a:off x="3283132" y="1082652"/>
            <a:ext cx="5625737" cy="1072197"/>
          </a:xfrm>
        </p:spPr>
        <p:txBody>
          <a:bodyPr>
            <a:normAutofit fontScale="90000"/>
          </a:bodyPr>
          <a:lstStyle/>
          <a:p>
            <a:r>
              <a:rPr lang="en-US" sz="8000" dirty="0"/>
              <a:t>PAGINACIÓN</a:t>
            </a:r>
          </a:p>
        </p:txBody>
      </p:sp>
      <p:sp>
        <p:nvSpPr>
          <p:cNvPr id="3" name="Content Placeholder 2">
            <a:extLst>
              <a:ext uri="{FF2B5EF4-FFF2-40B4-BE49-F238E27FC236}">
                <a16:creationId xmlns:a16="http://schemas.microsoft.com/office/drawing/2014/main" id="{F92334FE-06E6-4C0F-BEFE-24ADCAE2322C}"/>
              </a:ext>
            </a:extLst>
          </p:cNvPr>
          <p:cNvSpPr txBox="1">
            <a:spLocks/>
          </p:cNvSpPr>
          <p:nvPr/>
        </p:nvSpPr>
        <p:spPr>
          <a:xfrm>
            <a:off x="365761" y="1724297"/>
            <a:ext cx="11530148" cy="191621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s-PE" sz="3500" dirty="0">
                <a:solidFill>
                  <a:schemeClr val="bg1"/>
                </a:solidFill>
              </a:rPr>
              <a:t>Paginación es el sistema con el que se numeran las páginas</a:t>
            </a:r>
            <a:r>
              <a:rPr lang="en-US" sz="3500" dirty="0">
                <a:solidFill>
                  <a:schemeClr val="bg1"/>
                </a:solidFill>
              </a:rPr>
              <a:t>.</a:t>
            </a:r>
          </a:p>
        </p:txBody>
      </p:sp>
    </p:spTree>
    <p:extLst>
      <p:ext uri="{BB962C8B-B14F-4D97-AF65-F5344CB8AC3E}">
        <p14:creationId xmlns:p14="http://schemas.microsoft.com/office/powerpoint/2010/main" val="2922254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636C17-8F51-473C-8DB3-A41DFA77FA2D}"/>
              </a:ext>
            </a:extLst>
          </p:cNvPr>
          <p:cNvSpPr>
            <a:spLocks noGrp="1"/>
          </p:cNvSpPr>
          <p:nvPr>
            <p:ph type="title"/>
          </p:nvPr>
        </p:nvSpPr>
        <p:spPr>
          <a:xfrm>
            <a:off x="0" y="31839"/>
            <a:ext cx="12192000" cy="1325563"/>
          </a:xfrm>
        </p:spPr>
        <p:txBody>
          <a:bodyPr>
            <a:noAutofit/>
          </a:bodyPr>
          <a:lstStyle/>
          <a:p>
            <a:pPr algn="ctr"/>
            <a:r>
              <a:rPr lang="es-PE" sz="4800" dirty="0"/>
              <a:t>Desde </a:t>
            </a:r>
            <a:r>
              <a:rPr lang="es-PE" sz="4800" dirty="0">
                <a:solidFill>
                  <a:schemeClr val="tx1"/>
                </a:solidFill>
              </a:rPr>
              <a:t>su archivo NimPro</a:t>
            </a:r>
          </a:p>
        </p:txBody>
      </p:sp>
      <p:sp>
        <p:nvSpPr>
          <p:cNvPr id="3" name="Content Placeholder 2">
            <a:extLst>
              <a:ext uri="{FF2B5EF4-FFF2-40B4-BE49-F238E27FC236}">
                <a16:creationId xmlns:a16="http://schemas.microsoft.com/office/drawing/2014/main" id="{F92334FE-06E6-4C0F-BEFE-24ADCAE2322C}"/>
              </a:ext>
            </a:extLst>
          </p:cNvPr>
          <p:cNvSpPr txBox="1">
            <a:spLocks/>
          </p:cNvSpPr>
          <p:nvPr/>
        </p:nvSpPr>
        <p:spPr>
          <a:xfrm>
            <a:off x="1592366" y="1119636"/>
            <a:ext cx="9144000" cy="363251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s-PE" dirty="0"/>
              <a:t>Abra su archivo usando Duxbury desde NimPro como se mostró en la presentación anterior.</a:t>
            </a:r>
          </a:p>
          <a:p>
            <a:pPr>
              <a:lnSpc>
                <a:spcPct val="150000"/>
              </a:lnSpc>
            </a:pPr>
            <a:r>
              <a:rPr lang="es-PE" dirty="0"/>
              <a:t>Una vez que su archivo está abierto, puede controlar la paginación con códigos de formato. </a:t>
            </a:r>
          </a:p>
        </p:txBody>
      </p:sp>
    </p:spTree>
    <p:extLst>
      <p:ext uri="{BB962C8B-B14F-4D97-AF65-F5344CB8AC3E}">
        <p14:creationId xmlns:p14="http://schemas.microsoft.com/office/powerpoint/2010/main" val="1057178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636C17-8F51-473C-8DB3-A41DFA77FA2D}"/>
              </a:ext>
            </a:extLst>
          </p:cNvPr>
          <p:cNvSpPr txBox="1">
            <a:spLocks/>
          </p:cNvSpPr>
          <p:nvPr/>
        </p:nvSpPr>
        <p:spPr>
          <a:xfrm>
            <a:off x="2127903" y="667889"/>
            <a:ext cx="7947589" cy="6821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s-PE" sz="4800" dirty="0">
                <a:solidFill>
                  <a:schemeClr val="tx1"/>
                </a:solidFill>
              </a:rPr>
              <a:t>Empezar una página nueva</a:t>
            </a:r>
          </a:p>
        </p:txBody>
      </p:sp>
      <p:sp>
        <p:nvSpPr>
          <p:cNvPr id="3" name="Content Placeholder 2">
            <a:extLst>
              <a:ext uri="{FF2B5EF4-FFF2-40B4-BE49-F238E27FC236}">
                <a16:creationId xmlns:a16="http://schemas.microsoft.com/office/drawing/2014/main" id="{F92334FE-06E6-4C0F-BEFE-24ADCAE2322C}"/>
              </a:ext>
            </a:extLst>
          </p:cNvPr>
          <p:cNvSpPr txBox="1">
            <a:spLocks noGrp="1"/>
          </p:cNvSpPr>
          <p:nvPr>
            <p:ph type="title"/>
          </p:nvPr>
        </p:nvSpPr>
        <p:spPr>
          <a:xfrm>
            <a:off x="906567" y="2048647"/>
            <a:ext cx="10515600" cy="1325563"/>
          </a:xfrm>
          <a:prstGeom prst="rect">
            <a:avLst/>
          </a:prstGeom>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s-US" sz="3000" dirty="0"/>
              <a:t>Una página nueva insertará un código para forzar un salto de página, aunque haya bastante espacio existente en la página actual. Esto se usa comúnmente entre los capítulos de un libro</a:t>
            </a:r>
            <a:r>
              <a:rPr lang="en-US" sz="3000" dirty="0"/>
              <a:t>.</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894175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72AC1-4A1A-4294-A2AD-63EA3C1C971D}"/>
              </a:ext>
            </a:extLst>
          </p:cNvPr>
          <p:cNvSpPr>
            <a:spLocks noGrp="1"/>
          </p:cNvSpPr>
          <p:nvPr>
            <p:ph type="title"/>
          </p:nvPr>
        </p:nvSpPr>
        <p:spPr>
          <a:xfrm>
            <a:off x="811001" y="93117"/>
            <a:ext cx="10515600" cy="1325563"/>
          </a:xfrm>
        </p:spPr>
        <p:txBody>
          <a:bodyPr/>
          <a:lstStyle/>
          <a:p>
            <a:pPr algn="ctr"/>
            <a:r>
              <a:rPr lang="es-PE" dirty="0">
                <a:solidFill>
                  <a:schemeClr val="tx1"/>
                </a:solidFill>
              </a:rPr>
              <a:t>Empezar</a:t>
            </a:r>
            <a:endParaRPr lang="es-PE" dirty="0"/>
          </a:p>
        </p:txBody>
      </p:sp>
      <p:sp>
        <p:nvSpPr>
          <p:cNvPr id="3" name="Content Placeholder 2">
            <a:extLst>
              <a:ext uri="{FF2B5EF4-FFF2-40B4-BE49-F238E27FC236}">
                <a16:creationId xmlns:a16="http://schemas.microsoft.com/office/drawing/2014/main" id="{FB910CC9-2AD0-4A7D-B6B3-6D1EC529163A}"/>
              </a:ext>
            </a:extLst>
          </p:cNvPr>
          <p:cNvSpPr>
            <a:spLocks noGrp="1"/>
          </p:cNvSpPr>
          <p:nvPr>
            <p:ph sz="half" idx="1"/>
          </p:nvPr>
        </p:nvSpPr>
        <p:spPr/>
        <p:txBody>
          <a:bodyPr/>
          <a:lstStyle/>
          <a:p>
            <a:r>
              <a:rPr lang="es-PE" sz="2800" dirty="0">
                <a:solidFill>
                  <a:schemeClr val="tx1"/>
                </a:solidFill>
              </a:rPr>
              <a:t>Seleccione dónde quiere colocar una página nueva en su documento</a:t>
            </a:r>
            <a:r>
              <a:rPr lang="es-PE" sz="2800" dirty="0"/>
              <a:t>.</a:t>
            </a:r>
          </a:p>
          <a:p>
            <a:r>
              <a:rPr lang="es-PE" sz="2800" dirty="0">
                <a:solidFill>
                  <a:schemeClr val="tx1"/>
                </a:solidFill>
              </a:rPr>
              <a:t>El texto resaltado es donde trabajará.</a:t>
            </a:r>
          </a:p>
          <a:p>
            <a:endParaRPr lang="en-US" dirty="0"/>
          </a:p>
        </p:txBody>
      </p:sp>
      <p:pic>
        <p:nvPicPr>
          <p:cNvPr id="5" name="Content Placeholder 4" descr="Captura de pantalla de Duxbury con una flecha que apunta a una etiqueta de lista resaltada">
            <a:extLst>
              <a:ext uri="{FF2B5EF4-FFF2-40B4-BE49-F238E27FC236}">
                <a16:creationId xmlns:a16="http://schemas.microsoft.com/office/drawing/2014/main" id="{9E6E988E-D19F-4476-B6BF-6D4AD4759E6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50653" b="39160"/>
          <a:stretch/>
        </p:blipFill>
        <p:spPr>
          <a:xfrm>
            <a:off x="6486311" y="1357460"/>
            <a:ext cx="4840290" cy="4410294"/>
          </a:xfrm>
          <a:prstGeom prst="rect">
            <a:avLst/>
          </a:prstGeom>
        </p:spPr>
      </p:pic>
      <p:cxnSp>
        <p:nvCxnSpPr>
          <p:cNvPr id="6" name="Straight Arrow Connector 5">
            <a:extLst>
              <a:ext uri="{FF2B5EF4-FFF2-40B4-BE49-F238E27FC236}">
                <a16:creationId xmlns:a16="http://schemas.microsoft.com/office/drawing/2014/main" id="{06B20A44-3344-436D-8BF7-2C114399984D}"/>
              </a:ext>
              <a:ext uri="{C183D7F6-B498-43B3-948B-1728B52AA6E4}">
                <adec:decorative xmlns:adec="http://schemas.microsoft.com/office/drawing/2017/decorative" val="1"/>
              </a:ext>
            </a:extLst>
          </p:cNvPr>
          <p:cNvCxnSpPr/>
          <p:nvPr/>
        </p:nvCxnSpPr>
        <p:spPr>
          <a:xfrm>
            <a:off x="5389683" y="4396811"/>
            <a:ext cx="1007365" cy="94004"/>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53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85AD-58A9-4965-8763-7F8C73C71593}"/>
              </a:ext>
            </a:extLst>
          </p:cNvPr>
          <p:cNvSpPr>
            <a:spLocks noGrp="1"/>
          </p:cNvSpPr>
          <p:nvPr>
            <p:ph type="title"/>
          </p:nvPr>
        </p:nvSpPr>
        <p:spPr>
          <a:xfrm>
            <a:off x="838200" y="120844"/>
            <a:ext cx="10515600" cy="1325563"/>
          </a:xfrm>
        </p:spPr>
        <p:txBody>
          <a:bodyPr/>
          <a:lstStyle/>
          <a:p>
            <a:pPr algn="ctr"/>
            <a:r>
              <a:rPr lang="es-PE" dirty="0"/>
              <a:t>Opciones de diseño </a:t>
            </a:r>
            <a:r>
              <a:rPr lang="en-US" dirty="0"/>
              <a:t>(</a:t>
            </a:r>
            <a:r>
              <a:rPr lang="en-US" dirty="0">
                <a:solidFill>
                  <a:schemeClr val="tx1"/>
                </a:solidFill>
              </a:rPr>
              <a:t>Layout):</a:t>
            </a:r>
            <a:endParaRPr lang="en-US" dirty="0"/>
          </a:p>
        </p:txBody>
      </p:sp>
      <p:sp>
        <p:nvSpPr>
          <p:cNvPr id="3" name="Content Placeholder 2">
            <a:extLst>
              <a:ext uri="{FF2B5EF4-FFF2-40B4-BE49-F238E27FC236}">
                <a16:creationId xmlns:a16="http://schemas.microsoft.com/office/drawing/2014/main" id="{066299C9-D76B-4E97-BD52-1C0B850929DE}"/>
              </a:ext>
            </a:extLst>
          </p:cNvPr>
          <p:cNvSpPr>
            <a:spLocks noGrp="1"/>
          </p:cNvSpPr>
          <p:nvPr>
            <p:ph sz="half" idx="1"/>
          </p:nvPr>
        </p:nvSpPr>
        <p:spPr/>
        <p:txBody>
          <a:bodyPr/>
          <a:lstStyle/>
          <a:p>
            <a:r>
              <a:rPr lang="es-PE" dirty="0"/>
              <a:t>Con un documento abierto, seleccione la pestaña Diseño (</a:t>
            </a:r>
            <a:r>
              <a:rPr lang="es-PE" sz="2800" dirty="0" err="1">
                <a:solidFill>
                  <a:schemeClr val="tx1"/>
                </a:solidFill>
              </a:rPr>
              <a:t>Layout</a:t>
            </a:r>
            <a:r>
              <a:rPr lang="es-PE" sz="2800" dirty="0">
                <a:solidFill>
                  <a:schemeClr val="tx1"/>
                </a:solidFill>
              </a:rPr>
              <a:t>).</a:t>
            </a:r>
          </a:p>
          <a:p>
            <a:r>
              <a:rPr lang="es-PE" sz="2800" dirty="0">
                <a:solidFill>
                  <a:schemeClr val="tx1"/>
                </a:solidFill>
              </a:rPr>
              <a:t>Luego, seleccione la pestaña Códigos de página (Page </a:t>
            </a:r>
            <a:r>
              <a:rPr lang="es-PE" sz="2800" dirty="0" err="1">
                <a:solidFill>
                  <a:schemeClr val="tx1"/>
                </a:solidFill>
              </a:rPr>
              <a:t>Codes</a:t>
            </a:r>
            <a:r>
              <a:rPr lang="es-PE" sz="2800" dirty="0">
                <a:solidFill>
                  <a:schemeClr val="tx1"/>
                </a:solidFill>
              </a:rPr>
              <a:t>).</a:t>
            </a:r>
            <a:endParaRPr lang="es-PE" dirty="0"/>
          </a:p>
        </p:txBody>
      </p:sp>
      <p:pic>
        <p:nvPicPr>
          <p:cNvPr id="5" name="Content Placeholder 4" descr="Captura de pantalla de Duxbury con flechas que apuntan a la pestaña Layout (Diseño) y la opción Page Codes (Códigos de página)">
            <a:extLst>
              <a:ext uri="{FF2B5EF4-FFF2-40B4-BE49-F238E27FC236}">
                <a16:creationId xmlns:a16="http://schemas.microsoft.com/office/drawing/2014/main" id="{E0D6D96A-5CBE-4398-BE8B-555D3DFE35C3}"/>
              </a:ext>
            </a:extLst>
          </p:cNvPr>
          <p:cNvPicPr>
            <a:picLocks noGrp="1"/>
          </p:cNvPicPr>
          <p:nvPr>
            <p:ph sz="half" idx="2"/>
          </p:nvPr>
        </p:nvPicPr>
        <p:blipFill rotWithShape="1">
          <a:blip r:embed="rId2"/>
          <a:srcRect l="23974" t="11168" r="41849" b="42373"/>
          <a:stretch/>
        </p:blipFill>
        <p:spPr bwMode="auto">
          <a:xfrm>
            <a:off x="6172202" y="1507253"/>
            <a:ext cx="5393451" cy="4214534"/>
          </a:xfrm>
          <a:prstGeom prst="rect">
            <a:avLst/>
          </a:prstGeom>
          <a:ln>
            <a:noFill/>
          </a:ln>
          <a:extLst>
            <a:ext uri="{53640926-AAD7-44D8-BBD7-CCE9431645EC}">
              <a14:shadowObscured xmlns:a14="http://schemas.microsoft.com/office/drawing/2010/main"/>
            </a:ext>
          </a:extLst>
        </p:spPr>
      </p:pic>
      <p:cxnSp>
        <p:nvCxnSpPr>
          <p:cNvPr id="6" name="Straight Arrow Connector 5">
            <a:extLst>
              <a:ext uri="{FF2B5EF4-FFF2-40B4-BE49-F238E27FC236}">
                <a16:creationId xmlns:a16="http://schemas.microsoft.com/office/drawing/2014/main" id="{FB025334-5656-493C-ADF4-ABC2D34F900B}"/>
              </a:ext>
              <a:ext uri="{C183D7F6-B498-43B3-948B-1728B52AA6E4}">
                <adec:decorative xmlns:adec="http://schemas.microsoft.com/office/drawing/2017/decorative" val="1"/>
              </a:ext>
            </a:extLst>
          </p:cNvPr>
          <p:cNvCxnSpPr/>
          <p:nvPr/>
        </p:nvCxnSpPr>
        <p:spPr>
          <a:xfrm flipV="1">
            <a:off x="7771891" y="2040836"/>
            <a:ext cx="0" cy="971603"/>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F9BB811-3551-44C1-AD7F-C4BD2965E4C7}"/>
              </a:ext>
              <a:ext uri="{C183D7F6-B498-43B3-948B-1728B52AA6E4}">
                <adec:decorative xmlns:adec="http://schemas.microsoft.com/office/drawing/2017/decorative" val="1"/>
              </a:ext>
            </a:extLst>
          </p:cNvPr>
          <p:cNvCxnSpPr/>
          <p:nvPr/>
        </p:nvCxnSpPr>
        <p:spPr>
          <a:xfrm>
            <a:off x="6518852" y="5342568"/>
            <a:ext cx="987606"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40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F9CD-416A-4919-988F-9A8319F0DBD3}"/>
              </a:ext>
            </a:extLst>
          </p:cNvPr>
          <p:cNvSpPr>
            <a:spLocks noGrp="1"/>
          </p:cNvSpPr>
          <p:nvPr>
            <p:ph type="title"/>
          </p:nvPr>
        </p:nvSpPr>
        <p:spPr/>
        <p:txBody>
          <a:bodyPr/>
          <a:lstStyle/>
          <a:p>
            <a:pPr algn="ctr"/>
            <a:r>
              <a:rPr lang="es-PE" dirty="0">
                <a:solidFill>
                  <a:schemeClr val="tx1"/>
                </a:solidFill>
              </a:rPr>
              <a:t>Más funciones</a:t>
            </a:r>
            <a:r>
              <a:rPr lang="en-US" dirty="0">
                <a:solidFill>
                  <a:schemeClr val="tx1"/>
                </a:solidFill>
              </a:rPr>
              <a:t>:</a:t>
            </a:r>
            <a:endParaRPr lang="en-US" dirty="0"/>
          </a:p>
        </p:txBody>
      </p:sp>
      <p:sp>
        <p:nvSpPr>
          <p:cNvPr id="3" name="Content Placeholder 2">
            <a:extLst>
              <a:ext uri="{FF2B5EF4-FFF2-40B4-BE49-F238E27FC236}">
                <a16:creationId xmlns:a16="http://schemas.microsoft.com/office/drawing/2014/main" id="{BF8119EE-6DDE-4812-B107-EA7D4E8BC7C1}"/>
              </a:ext>
            </a:extLst>
          </p:cNvPr>
          <p:cNvSpPr>
            <a:spLocks noGrp="1"/>
          </p:cNvSpPr>
          <p:nvPr>
            <p:ph sz="half" idx="1"/>
          </p:nvPr>
        </p:nvSpPr>
        <p:spPr/>
        <p:txBody>
          <a:bodyPr/>
          <a:lstStyle/>
          <a:p>
            <a:r>
              <a:rPr lang="es-PE" dirty="0"/>
              <a:t>Luego, seleccione la pestaña Página nueva (</a:t>
            </a:r>
            <a:r>
              <a:rPr lang="es-PE" sz="2800" dirty="0">
                <a:solidFill>
                  <a:schemeClr val="tx1"/>
                </a:solidFill>
              </a:rPr>
              <a:t>New page), o puede utilizar las teclas “</a:t>
            </a:r>
            <a:r>
              <a:rPr lang="es-PE" sz="2800" dirty="0" err="1">
                <a:solidFill>
                  <a:schemeClr val="tx1"/>
                </a:solidFill>
              </a:rPr>
              <a:t>Ctrl-Enter</a:t>
            </a:r>
            <a:r>
              <a:rPr lang="es-PE" sz="2800" dirty="0">
                <a:solidFill>
                  <a:schemeClr val="tx1"/>
                </a:solidFill>
              </a:rPr>
              <a:t>” en su teclado para </a:t>
            </a:r>
            <a:r>
              <a:rPr lang="es-PE" dirty="0"/>
              <a:t>utilizar esta función</a:t>
            </a:r>
            <a:r>
              <a:rPr lang="es-PE" sz="2800" dirty="0">
                <a:solidFill>
                  <a:schemeClr val="tx1"/>
                </a:solidFill>
              </a:rPr>
              <a:t>.</a:t>
            </a:r>
            <a:endParaRPr lang="es-PE" dirty="0"/>
          </a:p>
        </p:txBody>
      </p:sp>
      <p:pic>
        <p:nvPicPr>
          <p:cNvPr id="5" name="Content Placeholder 4" descr="Captura de pantalla de Duxbury con una flecha que apunta a la opción New Page (Página nueva)">
            <a:extLst>
              <a:ext uri="{FF2B5EF4-FFF2-40B4-BE49-F238E27FC236}">
                <a16:creationId xmlns:a16="http://schemas.microsoft.com/office/drawing/2014/main" id="{3CC7ABBB-E2F2-4731-9721-61A5D9E11FC4}"/>
              </a:ext>
            </a:extLst>
          </p:cNvPr>
          <p:cNvPicPr>
            <a:picLocks noGrp="1"/>
          </p:cNvPicPr>
          <p:nvPr>
            <p:ph sz="half" idx="2"/>
          </p:nvPr>
        </p:nvPicPr>
        <p:blipFill rotWithShape="1">
          <a:blip r:embed="rId2" cstate="print">
            <a:extLst>
              <a:ext uri="{28A0092B-C50C-407E-A947-70E740481C1C}">
                <a14:useLocalDpi xmlns:a14="http://schemas.microsoft.com/office/drawing/2010/main" val="0"/>
              </a:ext>
            </a:extLst>
          </a:blip>
          <a:srcRect l="20513" t="6610" r="36428" b="40102"/>
          <a:stretch/>
        </p:blipFill>
        <p:spPr bwMode="auto">
          <a:xfrm>
            <a:off x="6752492" y="1497205"/>
            <a:ext cx="4350937" cy="4350936"/>
          </a:xfrm>
          <a:prstGeom prst="rect">
            <a:avLst/>
          </a:prstGeom>
          <a:ln>
            <a:noFill/>
          </a:ln>
          <a:extLst>
            <a:ext uri="{53640926-AAD7-44D8-BBD7-CCE9431645EC}">
              <a14:shadowObscured xmlns:a14="http://schemas.microsoft.com/office/drawing/2010/main"/>
            </a:ext>
          </a:extLst>
        </p:spPr>
      </p:pic>
      <p:cxnSp>
        <p:nvCxnSpPr>
          <p:cNvPr id="6" name="Straight Arrow Connector 5">
            <a:extLst>
              <a:ext uri="{FF2B5EF4-FFF2-40B4-BE49-F238E27FC236}">
                <a16:creationId xmlns:a16="http://schemas.microsoft.com/office/drawing/2014/main" id="{5F4DC2DA-5DBA-4D70-9894-97B4E0732FE1}"/>
              </a:ext>
              <a:ext uri="{C183D7F6-B498-43B3-948B-1728B52AA6E4}">
                <adec:decorative xmlns:adec="http://schemas.microsoft.com/office/drawing/2017/decorative" val="1"/>
              </a:ext>
            </a:extLst>
          </p:cNvPr>
          <p:cNvCxnSpPr/>
          <p:nvPr/>
        </p:nvCxnSpPr>
        <p:spPr>
          <a:xfrm>
            <a:off x="10147759" y="3224481"/>
            <a:ext cx="0" cy="1589042"/>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42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947BF-6809-48D3-BC5A-0032CA12BB0E}"/>
              </a:ext>
            </a:extLst>
          </p:cNvPr>
          <p:cNvSpPr>
            <a:spLocks noGrp="1"/>
          </p:cNvSpPr>
          <p:nvPr>
            <p:ph type="title"/>
          </p:nvPr>
        </p:nvSpPr>
        <p:spPr/>
        <p:txBody>
          <a:bodyPr/>
          <a:lstStyle/>
          <a:p>
            <a:pPr algn="ctr"/>
            <a:r>
              <a:rPr lang="es-ES" dirty="0"/>
              <a:t>Antes de la paginación</a:t>
            </a:r>
          </a:p>
        </p:txBody>
      </p:sp>
      <p:sp>
        <p:nvSpPr>
          <p:cNvPr id="3" name="Content Placeholder 2">
            <a:extLst>
              <a:ext uri="{FF2B5EF4-FFF2-40B4-BE49-F238E27FC236}">
                <a16:creationId xmlns:a16="http://schemas.microsoft.com/office/drawing/2014/main" id="{CEC66F39-5E99-496D-BE37-BE1F7618E421}"/>
              </a:ext>
            </a:extLst>
          </p:cNvPr>
          <p:cNvSpPr>
            <a:spLocks noGrp="1"/>
          </p:cNvSpPr>
          <p:nvPr>
            <p:ph sz="half" idx="1"/>
          </p:nvPr>
        </p:nvSpPr>
        <p:spPr/>
        <p:txBody>
          <a:bodyPr/>
          <a:lstStyle/>
          <a:p>
            <a:r>
              <a:rPr lang="es-PE" sz="2800" dirty="0">
                <a:solidFill>
                  <a:schemeClr val="tx1"/>
                </a:solidFill>
              </a:rPr>
              <a:t>El número de página seleccionado en el documento braille está resaltado </a:t>
            </a:r>
            <a:r>
              <a:rPr lang="es-PE" dirty="0"/>
              <a:t> para que lo vea.</a:t>
            </a:r>
            <a:endParaRPr lang="es-PE" sz="2800" dirty="0">
              <a:solidFill>
                <a:schemeClr val="tx1"/>
              </a:solidFill>
            </a:endParaRPr>
          </a:p>
          <a:p>
            <a:endParaRPr lang="en-US" dirty="0"/>
          </a:p>
        </p:txBody>
      </p:sp>
      <p:pic>
        <p:nvPicPr>
          <p:cNvPr id="5" name="Content Placeholder 4" descr="Recorte de pantalla">
            <a:extLst>
              <a:ext uri="{FF2B5EF4-FFF2-40B4-BE49-F238E27FC236}">
                <a16:creationId xmlns:a16="http://schemas.microsoft.com/office/drawing/2014/main" id="{038B8A3D-7EAC-40E4-B307-22FED59F2F9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645" r="29419" b="28032"/>
          <a:stretch/>
        </p:blipFill>
        <p:spPr>
          <a:xfrm>
            <a:off x="6258376" y="1528455"/>
            <a:ext cx="5407760" cy="4032558"/>
          </a:xfrm>
          <a:prstGeom prst="rect">
            <a:avLst/>
          </a:prstGeom>
        </p:spPr>
      </p:pic>
      <p:cxnSp>
        <p:nvCxnSpPr>
          <p:cNvPr id="6" name="Straight Arrow Connector 5">
            <a:extLst>
              <a:ext uri="{FF2B5EF4-FFF2-40B4-BE49-F238E27FC236}">
                <a16:creationId xmlns:a16="http://schemas.microsoft.com/office/drawing/2014/main" id="{6293DF59-63F9-48D8-9FD6-8D4A6D7F8B43}"/>
              </a:ext>
              <a:ext uri="{C183D7F6-B498-43B3-948B-1728B52AA6E4}">
                <adec:decorative xmlns:adec="http://schemas.microsoft.com/office/drawing/2017/decorative" val="1"/>
              </a:ext>
            </a:extLst>
          </p:cNvPr>
          <p:cNvCxnSpPr/>
          <p:nvPr/>
        </p:nvCxnSpPr>
        <p:spPr>
          <a:xfrm>
            <a:off x="4648923" y="4932652"/>
            <a:ext cx="160945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07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3B74-5BA2-49EF-B0E4-25CD12149F1D}"/>
              </a:ext>
            </a:extLst>
          </p:cNvPr>
          <p:cNvSpPr>
            <a:spLocks noGrp="1"/>
          </p:cNvSpPr>
          <p:nvPr>
            <p:ph type="title"/>
          </p:nvPr>
        </p:nvSpPr>
        <p:spPr/>
        <p:txBody>
          <a:bodyPr/>
          <a:lstStyle/>
          <a:p>
            <a:pPr algn="ctr"/>
            <a:r>
              <a:rPr lang="es-ES" dirty="0"/>
              <a:t>Después de la paginación</a:t>
            </a:r>
            <a:endParaRPr lang="en-US" dirty="0"/>
          </a:p>
        </p:txBody>
      </p:sp>
      <p:sp>
        <p:nvSpPr>
          <p:cNvPr id="3" name="Content Placeholder 2">
            <a:extLst>
              <a:ext uri="{FF2B5EF4-FFF2-40B4-BE49-F238E27FC236}">
                <a16:creationId xmlns:a16="http://schemas.microsoft.com/office/drawing/2014/main" id="{BED99992-51BA-4F83-9620-51FA5B55D0C6}"/>
              </a:ext>
            </a:extLst>
          </p:cNvPr>
          <p:cNvSpPr>
            <a:spLocks noGrp="1"/>
          </p:cNvSpPr>
          <p:nvPr>
            <p:ph sz="half" idx="1"/>
          </p:nvPr>
        </p:nvSpPr>
        <p:spPr/>
        <p:txBody>
          <a:bodyPr/>
          <a:lstStyle/>
          <a:p>
            <a:r>
              <a:rPr lang="es-PE" sz="2800" dirty="0">
                <a:solidFill>
                  <a:schemeClr val="tx1"/>
                </a:solidFill>
              </a:rPr>
              <a:t>Una vez que el código </a:t>
            </a:r>
            <a:r>
              <a:rPr lang="es-PE" dirty="0"/>
              <a:t>está implantado, esto creará un “principio de página ” para este documento</a:t>
            </a:r>
            <a:r>
              <a:rPr lang="es-PE" sz="2800" dirty="0">
                <a:solidFill>
                  <a:schemeClr val="tx1"/>
                </a:solidFill>
              </a:rPr>
              <a:t>.</a:t>
            </a:r>
          </a:p>
          <a:p>
            <a:endParaRPr lang="en-US" dirty="0"/>
          </a:p>
        </p:txBody>
      </p:sp>
      <p:pic>
        <p:nvPicPr>
          <p:cNvPr id="5" name="Content Placeholder 4" descr="Captura de pantalla de Duxbury con el número de página resaltado">
            <a:extLst>
              <a:ext uri="{FF2B5EF4-FFF2-40B4-BE49-F238E27FC236}">
                <a16:creationId xmlns:a16="http://schemas.microsoft.com/office/drawing/2014/main" id="{2A086761-50BC-4D21-B4FF-826D302349F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3488" r="65472" b="37919"/>
          <a:stretch/>
        </p:blipFill>
        <p:spPr>
          <a:xfrm>
            <a:off x="7499994" y="1825625"/>
            <a:ext cx="3442661" cy="3563117"/>
          </a:xfrm>
          <a:prstGeom prst="rect">
            <a:avLst/>
          </a:prstGeom>
        </p:spPr>
      </p:pic>
      <p:cxnSp>
        <p:nvCxnSpPr>
          <p:cNvPr id="6" name="Straight Arrow Connector 5">
            <a:extLst>
              <a:ext uri="{FF2B5EF4-FFF2-40B4-BE49-F238E27FC236}">
                <a16:creationId xmlns:a16="http://schemas.microsoft.com/office/drawing/2014/main" id="{C2BAFAF8-F296-461C-88EA-DAFD84FDEFD4}"/>
              </a:ext>
              <a:ext uri="{C183D7F6-B498-43B3-948B-1728B52AA6E4}">
                <adec:decorative xmlns:adec="http://schemas.microsoft.com/office/drawing/2017/decorative" val="1"/>
              </a:ext>
            </a:extLst>
          </p:cNvPr>
          <p:cNvCxnSpPr/>
          <p:nvPr/>
        </p:nvCxnSpPr>
        <p:spPr>
          <a:xfrm>
            <a:off x="5890541" y="4326533"/>
            <a:ext cx="160945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271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636C17-8F51-473C-8DB3-A41DFA77FA2D}"/>
              </a:ext>
            </a:extLst>
          </p:cNvPr>
          <p:cNvSpPr txBox="1">
            <a:spLocks noGrp="1"/>
          </p:cNvSpPr>
          <p:nvPr>
            <p:ph type="title" idx="4294967295"/>
          </p:nvPr>
        </p:nvSpPr>
        <p:spPr>
          <a:xfrm>
            <a:off x="3462384" y="548307"/>
            <a:ext cx="5267231" cy="9328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4800" b="0" i="0" u="none" strike="noStrike" kern="1200" cap="none" spc="0" normalizeH="0" baseline="0" dirty="0">
                <a:ln>
                  <a:noFill/>
                </a:ln>
                <a:solidFill>
                  <a:schemeClr val="tx1"/>
                </a:solidFill>
                <a:effectLst/>
                <a:uLnTx/>
                <a:uFillTx/>
                <a:latin typeface="+mj-lt"/>
                <a:ea typeface="+mj-ea"/>
                <a:cs typeface="+mj-cs"/>
              </a:rPr>
              <a:t>Cambio realizado correctamente </a:t>
            </a:r>
          </a:p>
        </p:txBody>
      </p:sp>
      <p:sp>
        <p:nvSpPr>
          <p:cNvPr id="12" name="Rectangle 11"/>
          <p:cNvSpPr/>
          <p:nvPr/>
        </p:nvSpPr>
        <p:spPr>
          <a:xfrm>
            <a:off x="731720" y="1969980"/>
            <a:ext cx="4476005" cy="1477328"/>
          </a:xfrm>
          <a:prstGeom prst="rect">
            <a:avLst/>
          </a:prstGeom>
        </p:spPr>
        <p:txBody>
          <a:bodyPr wrap="square">
            <a:spAutoFit/>
          </a:bodyPr>
          <a:lstStyle/>
          <a:p>
            <a:pPr algn="ctr">
              <a:lnSpc>
                <a:spcPct val="150000"/>
              </a:lnSpc>
            </a:pPr>
            <a:r>
              <a:rPr lang="en-US" sz="3000" dirty="0"/>
              <a:t>DOCUMENTO TRADUCIDO A SIMBRAILLE</a:t>
            </a:r>
          </a:p>
        </p:txBody>
      </p:sp>
      <p:pic>
        <p:nvPicPr>
          <p:cNvPr id="10" name="Picture 9" descr="Captura de pantalla de SimBraille"/>
          <p:cNvPicPr>
            <a:picLocks noChangeAspect="1"/>
          </p:cNvPicPr>
          <p:nvPr/>
        </p:nvPicPr>
        <p:blipFill rotWithShape="1">
          <a:blip r:embed="rId2">
            <a:extLst>
              <a:ext uri="{28A0092B-C50C-407E-A947-70E740481C1C}">
                <a14:useLocalDpi xmlns:a14="http://schemas.microsoft.com/office/drawing/2010/main" val="0"/>
              </a:ext>
            </a:extLst>
          </a:blip>
          <a:srcRect l="1469" t="64000" r="21091" b="2019"/>
          <a:stretch/>
        </p:blipFill>
        <p:spPr>
          <a:xfrm>
            <a:off x="5881871" y="1912617"/>
            <a:ext cx="6312493" cy="3196127"/>
          </a:xfrm>
          <a:prstGeom prst="rect">
            <a:avLst/>
          </a:prstGeom>
        </p:spPr>
      </p:pic>
      <p:cxnSp>
        <p:nvCxnSpPr>
          <p:cNvPr id="11" name="Straight Arrow Connector 10">
            <a:extLst>
              <a:ext uri="{C183D7F6-B498-43B3-948B-1728B52AA6E4}">
                <adec:decorative xmlns:adec="http://schemas.microsoft.com/office/drawing/2017/decorative" val="1"/>
              </a:ext>
            </a:extLst>
          </p:cNvPr>
          <p:cNvCxnSpPr/>
          <p:nvPr/>
        </p:nvCxnSpPr>
        <p:spPr>
          <a:xfrm>
            <a:off x="4104834" y="3749963"/>
            <a:ext cx="160945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60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4928-15AD-486B-87B8-55194605100E}"/>
              </a:ext>
            </a:extLst>
          </p:cNvPr>
          <p:cNvSpPr>
            <a:spLocks noGrp="1"/>
          </p:cNvSpPr>
          <p:nvPr>
            <p:ph type="title"/>
          </p:nvPr>
        </p:nvSpPr>
        <p:spPr/>
        <p:txBody>
          <a:bodyPr/>
          <a:lstStyle/>
          <a:p>
            <a:pPr algn="ctr"/>
            <a:r>
              <a:rPr lang="es-US" dirty="0"/>
              <a:t>Números de referencia de página</a:t>
            </a:r>
            <a:endParaRPr lang="en-US" dirty="0"/>
          </a:p>
        </p:txBody>
      </p:sp>
      <p:sp>
        <p:nvSpPr>
          <p:cNvPr id="3" name="Content Placeholder 2">
            <a:extLst>
              <a:ext uri="{FF2B5EF4-FFF2-40B4-BE49-F238E27FC236}">
                <a16:creationId xmlns:a16="http://schemas.microsoft.com/office/drawing/2014/main" id="{B8912EE8-4DFC-49DD-841D-5840F8F7A3EF}"/>
              </a:ext>
            </a:extLst>
          </p:cNvPr>
          <p:cNvSpPr>
            <a:spLocks noGrp="1"/>
          </p:cNvSpPr>
          <p:nvPr>
            <p:ph sz="half" idx="1"/>
          </p:nvPr>
        </p:nvSpPr>
        <p:spPr/>
        <p:txBody>
          <a:bodyPr/>
          <a:lstStyle/>
          <a:p>
            <a:r>
              <a:rPr lang="es-PE" sz="2800" dirty="0">
                <a:solidFill>
                  <a:schemeClr val="tx1"/>
                </a:solidFill>
              </a:rPr>
              <a:t>El siguiente paso es agregar su número de referencia de </a:t>
            </a:r>
            <a:r>
              <a:rPr lang="es-PE" dirty="0"/>
              <a:t>página</a:t>
            </a:r>
            <a:r>
              <a:rPr lang="es-PE" sz="2800" dirty="0">
                <a:solidFill>
                  <a:schemeClr val="tx1"/>
                </a:solidFill>
              </a:rPr>
              <a:t>.</a:t>
            </a:r>
          </a:p>
          <a:p>
            <a:r>
              <a:rPr lang="es-PE" sz="2800" dirty="0"/>
              <a:t>Seleccione Diseño (</a:t>
            </a:r>
            <a:r>
              <a:rPr lang="es-PE" sz="2800" dirty="0" err="1"/>
              <a:t>Layout</a:t>
            </a:r>
            <a:r>
              <a:rPr lang="es-PE" sz="2800" dirty="0"/>
              <a:t>), luego Aplicar estilos (</a:t>
            </a:r>
            <a:r>
              <a:rPr lang="es-PE" sz="2800" dirty="0" err="1"/>
              <a:t>Apply</a:t>
            </a:r>
            <a:r>
              <a:rPr lang="es-PE" sz="2800" dirty="0"/>
              <a:t> </a:t>
            </a:r>
            <a:r>
              <a:rPr lang="es-PE" sz="2800" dirty="0" err="1"/>
              <a:t>Styles</a:t>
            </a:r>
            <a:r>
              <a:rPr lang="es-PE" sz="2800" dirty="0"/>
              <a:t>).</a:t>
            </a:r>
          </a:p>
          <a:p>
            <a:endParaRPr lang="es-PE" dirty="0"/>
          </a:p>
        </p:txBody>
      </p:sp>
      <p:pic>
        <p:nvPicPr>
          <p:cNvPr id="5" name="Content Placeholder 4" descr="Captura de pantalla del menú Layout (Diseño) con una flecha que apunta a la opción Apply Style (Aplicar estilo)">
            <a:extLst>
              <a:ext uri="{FF2B5EF4-FFF2-40B4-BE49-F238E27FC236}">
                <a16:creationId xmlns:a16="http://schemas.microsoft.com/office/drawing/2014/main" id="{2867CCC5-E0D3-4E50-AE38-087196259AFA}"/>
              </a:ext>
            </a:extLst>
          </p:cNvPr>
          <p:cNvPicPr>
            <a:picLocks noGrp="1"/>
          </p:cNvPicPr>
          <p:nvPr>
            <p:ph sz="half" idx="2"/>
          </p:nvPr>
        </p:nvPicPr>
        <p:blipFill rotWithShape="1">
          <a:blip r:embed="rId2"/>
          <a:srcRect l="25128" t="13277" r="33491" b="69321"/>
          <a:stretch/>
        </p:blipFill>
        <p:spPr bwMode="auto">
          <a:xfrm>
            <a:off x="5466303" y="3265715"/>
            <a:ext cx="6471139" cy="1753888"/>
          </a:xfrm>
          <a:prstGeom prst="rect">
            <a:avLst/>
          </a:prstGeom>
          <a:ln>
            <a:noFill/>
          </a:ln>
          <a:extLst>
            <a:ext uri="{53640926-AAD7-44D8-BBD7-CCE9431645EC}">
              <a14:shadowObscured xmlns:a14="http://schemas.microsoft.com/office/drawing/2010/main"/>
            </a:ext>
          </a:extLst>
        </p:spPr>
      </p:pic>
      <p:cxnSp>
        <p:nvCxnSpPr>
          <p:cNvPr id="6" name="Straight Arrow Connector 5">
            <a:extLst>
              <a:ext uri="{FF2B5EF4-FFF2-40B4-BE49-F238E27FC236}">
                <a16:creationId xmlns:a16="http://schemas.microsoft.com/office/drawing/2014/main" id="{706DABEC-E403-406B-B6C2-E5A538C69FBC}"/>
              </a:ext>
              <a:ext uri="{C183D7F6-B498-43B3-948B-1728B52AA6E4}">
                <adec:decorative xmlns:adec="http://schemas.microsoft.com/office/drawing/2017/decorative" val="1"/>
              </a:ext>
            </a:extLst>
          </p:cNvPr>
          <p:cNvCxnSpPr/>
          <p:nvPr/>
        </p:nvCxnSpPr>
        <p:spPr>
          <a:xfrm flipH="1">
            <a:off x="9446126" y="3731669"/>
            <a:ext cx="98960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47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8642-9732-477D-B00B-892E7ED535CC}"/>
              </a:ext>
            </a:extLst>
          </p:cNvPr>
          <p:cNvSpPr>
            <a:spLocks noGrp="1"/>
          </p:cNvSpPr>
          <p:nvPr>
            <p:ph type="title"/>
          </p:nvPr>
        </p:nvSpPr>
        <p:spPr/>
        <p:txBody>
          <a:bodyPr/>
          <a:lstStyle/>
          <a:p>
            <a:pPr algn="ctr"/>
            <a:r>
              <a:rPr lang="es-PE" dirty="0">
                <a:solidFill>
                  <a:schemeClr val="tx1"/>
                </a:solidFill>
              </a:rPr>
              <a:t>Encontrar el estilo</a:t>
            </a:r>
            <a:endParaRPr lang="es-PE" dirty="0"/>
          </a:p>
        </p:txBody>
      </p:sp>
      <p:sp>
        <p:nvSpPr>
          <p:cNvPr id="3" name="Content Placeholder 2">
            <a:extLst>
              <a:ext uri="{FF2B5EF4-FFF2-40B4-BE49-F238E27FC236}">
                <a16:creationId xmlns:a16="http://schemas.microsoft.com/office/drawing/2014/main" id="{E8A9D2ED-FDB1-4F4F-92C8-A0F14BF63B6F}"/>
              </a:ext>
            </a:extLst>
          </p:cNvPr>
          <p:cNvSpPr>
            <a:spLocks noGrp="1"/>
          </p:cNvSpPr>
          <p:nvPr>
            <p:ph sz="half" idx="1"/>
          </p:nvPr>
        </p:nvSpPr>
        <p:spPr/>
        <p:txBody>
          <a:bodyPr/>
          <a:lstStyle/>
          <a:p>
            <a:r>
              <a:rPr lang="en-US" sz="2800" dirty="0">
                <a:solidFill>
                  <a:schemeClr val="tx1"/>
                </a:solidFill>
              </a:rPr>
              <a:t> </a:t>
            </a:r>
            <a:r>
              <a:rPr lang="es-PE" sz="2800" dirty="0">
                <a:solidFill>
                  <a:schemeClr val="tx1"/>
                </a:solidFill>
              </a:rPr>
              <a:t>Desplácese hasta el estilo </a:t>
            </a:r>
            <a:r>
              <a:rPr lang="es-PE" dirty="0"/>
              <a:t>Número de referencia de página (</a:t>
            </a:r>
            <a:r>
              <a:rPr lang="es-PE" sz="2800" dirty="0">
                <a:solidFill>
                  <a:schemeClr val="tx1"/>
                </a:solidFill>
              </a:rPr>
              <a:t>“</a:t>
            </a:r>
            <a:r>
              <a:rPr lang="es-PE" sz="2800" dirty="0" err="1">
                <a:solidFill>
                  <a:schemeClr val="tx1"/>
                </a:solidFill>
              </a:rPr>
              <a:t>RefPageNumber</a:t>
            </a:r>
            <a:r>
              <a:rPr lang="es-PE" sz="2800" dirty="0">
                <a:solidFill>
                  <a:schemeClr val="tx1"/>
                </a:solidFill>
              </a:rPr>
              <a:t>”) </a:t>
            </a:r>
            <a:r>
              <a:rPr lang="es-PE" dirty="0"/>
              <a:t>y seleccione este código en el lugar apropiado en su documento</a:t>
            </a:r>
            <a:r>
              <a:rPr lang="es-PE" sz="2800" dirty="0">
                <a:solidFill>
                  <a:schemeClr val="tx1"/>
                </a:solidFill>
              </a:rPr>
              <a:t>. </a:t>
            </a:r>
          </a:p>
          <a:p>
            <a:endParaRPr lang="es-PE" dirty="0"/>
          </a:p>
        </p:txBody>
      </p:sp>
      <p:pic>
        <p:nvPicPr>
          <p:cNvPr id="5" name="Content Placeholder 7" descr="Recorte de pantalla">
            <a:extLst>
              <a:ext uri="{FF2B5EF4-FFF2-40B4-BE49-F238E27FC236}">
                <a16:creationId xmlns:a16="http://schemas.microsoft.com/office/drawing/2014/main" id="{2F079F80-0D05-40AC-BBB4-55965D21EFF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7261" b="19110"/>
          <a:stretch/>
        </p:blipFill>
        <p:spPr>
          <a:xfrm>
            <a:off x="6172202" y="1548074"/>
            <a:ext cx="5515739" cy="4012467"/>
          </a:xfrm>
        </p:spPr>
      </p:pic>
      <p:cxnSp>
        <p:nvCxnSpPr>
          <p:cNvPr id="6" name="Straight Arrow Connector 5">
            <a:extLst>
              <a:ext uri="{FF2B5EF4-FFF2-40B4-BE49-F238E27FC236}">
                <a16:creationId xmlns:a16="http://schemas.microsoft.com/office/drawing/2014/main" id="{761E03EE-318B-4821-885F-B9845B6C3A03}"/>
              </a:ext>
              <a:ext uri="{C183D7F6-B498-43B3-948B-1728B52AA6E4}">
                <adec:decorative xmlns:adec="http://schemas.microsoft.com/office/drawing/2017/decorative" val="1"/>
              </a:ext>
            </a:extLst>
          </p:cNvPr>
          <p:cNvCxnSpPr/>
          <p:nvPr/>
        </p:nvCxnSpPr>
        <p:spPr>
          <a:xfrm>
            <a:off x="5291273" y="4375109"/>
            <a:ext cx="160945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58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20C8-193F-44F8-8688-531CEA666690}"/>
              </a:ext>
            </a:extLst>
          </p:cNvPr>
          <p:cNvSpPr>
            <a:spLocks noGrp="1"/>
          </p:cNvSpPr>
          <p:nvPr>
            <p:ph type="title"/>
          </p:nvPr>
        </p:nvSpPr>
        <p:spPr>
          <a:xfrm>
            <a:off x="838200" y="96457"/>
            <a:ext cx="10515600" cy="1325563"/>
          </a:xfrm>
        </p:spPr>
        <p:txBody>
          <a:bodyPr/>
          <a:lstStyle/>
          <a:p>
            <a:pPr algn="ctr"/>
            <a:r>
              <a:rPr lang="es-PE" dirty="0">
                <a:solidFill>
                  <a:schemeClr val="tx1"/>
                </a:solidFill>
              </a:rPr>
              <a:t>Revisar su trabajo:</a:t>
            </a:r>
            <a:endParaRPr lang="es-PE" dirty="0"/>
          </a:p>
        </p:txBody>
      </p:sp>
      <p:sp>
        <p:nvSpPr>
          <p:cNvPr id="3" name="Content Placeholder 2">
            <a:extLst>
              <a:ext uri="{FF2B5EF4-FFF2-40B4-BE49-F238E27FC236}">
                <a16:creationId xmlns:a16="http://schemas.microsoft.com/office/drawing/2014/main" id="{39A68208-AA50-410F-9A94-F4AD9C56D1C8}"/>
              </a:ext>
            </a:extLst>
          </p:cNvPr>
          <p:cNvSpPr>
            <a:spLocks noGrp="1"/>
          </p:cNvSpPr>
          <p:nvPr>
            <p:ph sz="half" idx="1"/>
          </p:nvPr>
        </p:nvSpPr>
        <p:spPr/>
        <p:txBody>
          <a:bodyPr/>
          <a:lstStyle/>
          <a:p>
            <a:r>
              <a:rPr lang="es-PE" sz="2800" dirty="0">
                <a:solidFill>
                  <a:schemeClr val="tx1"/>
                </a:solidFill>
              </a:rPr>
              <a:t>Esto debe aparecer justo antes del número. Ejemplo: (381)</a:t>
            </a:r>
            <a:endParaRPr lang="es-PE" dirty="0"/>
          </a:p>
        </p:txBody>
      </p:sp>
      <p:pic>
        <p:nvPicPr>
          <p:cNvPr id="5" name="Content Placeholder 4" descr="Captura de pantalla de Duxbury con una flecha que apunta al número de página 381">
            <a:extLst>
              <a:ext uri="{FF2B5EF4-FFF2-40B4-BE49-F238E27FC236}">
                <a16:creationId xmlns:a16="http://schemas.microsoft.com/office/drawing/2014/main" id="{8E157968-EFCC-48B6-8F5F-D44BFCB60A17}"/>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tretch/>
        </p:blipFill>
        <p:spPr>
          <a:xfrm>
            <a:off x="5876758" y="1416818"/>
            <a:ext cx="5978727" cy="4401178"/>
          </a:xfrm>
        </p:spPr>
      </p:pic>
      <p:cxnSp>
        <p:nvCxnSpPr>
          <p:cNvPr id="6" name="Straight Arrow Connector 5">
            <a:extLst>
              <a:ext uri="{FF2B5EF4-FFF2-40B4-BE49-F238E27FC236}">
                <a16:creationId xmlns:a16="http://schemas.microsoft.com/office/drawing/2014/main" id="{A49E98D3-DDBD-46DC-8BDF-6B34F518BF6D}"/>
              </a:ext>
              <a:ext uri="{C183D7F6-B498-43B3-948B-1728B52AA6E4}">
                <adec:decorative xmlns:adec="http://schemas.microsoft.com/office/drawing/2017/decorative" val="1"/>
              </a:ext>
            </a:extLst>
          </p:cNvPr>
          <p:cNvCxnSpPr/>
          <p:nvPr/>
        </p:nvCxnSpPr>
        <p:spPr>
          <a:xfrm>
            <a:off x="6972377" y="1825625"/>
            <a:ext cx="0" cy="1704702"/>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6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636C17-8F51-473C-8DB3-A41DFA77FA2D}"/>
              </a:ext>
            </a:extLst>
          </p:cNvPr>
          <p:cNvSpPr txBox="1">
            <a:spLocks noGrp="1"/>
          </p:cNvSpPr>
          <p:nvPr>
            <p:ph type="title" idx="4294967295"/>
          </p:nvPr>
        </p:nvSpPr>
        <p:spPr>
          <a:xfrm>
            <a:off x="1" y="4883"/>
            <a:ext cx="12126482" cy="9328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4800" b="0" i="0" u="none" strike="noStrike" kern="1200" cap="none" spc="0" normalizeH="0" baseline="0" dirty="0">
                <a:ln>
                  <a:noFill/>
                </a:ln>
                <a:solidFill>
                  <a:schemeClr val="tx1"/>
                </a:solidFill>
                <a:effectLst/>
                <a:uLnTx/>
                <a:uFillTx/>
                <a:latin typeface="+mj-lt"/>
                <a:ea typeface="+mj-ea"/>
                <a:cs typeface="+mj-cs"/>
              </a:rPr>
              <a:t>Usar</a:t>
            </a:r>
            <a:r>
              <a:rPr kumimoji="0" lang="es-PE" sz="4800" b="0" i="0" u="none" strike="noStrike" kern="1200" cap="none" spc="0" normalizeH="0" dirty="0">
                <a:ln>
                  <a:noFill/>
                </a:ln>
                <a:solidFill>
                  <a:schemeClr val="tx1"/>
                </a:solidFill>
                <a:effectLst/>
                <a:uLnTx/>
                <a:uFillTx/>
                <a:latin typeface="+mj-lt"/>
                <a:ea typeface="+mj-ea"/>
                <a:cs typeface="+mj-cs"/>
              </a:rPr>
              <a:t> lo aprendido</a:t>
            </a:r>
            <a:endParaRPr kumimoji="0" lang="es-PE" sz="4800" b="0" i="0" u="none" strike="noStrike" kern="1200" cap="none" spc="0" normalizeH="0" baseline="0" dirty="0">
              <a:ln>
                <a:noFill/>
              </a:ln>
              <a:solidFill>
                <a:schemeClr val="tx1"/>
              </a:solidFill>
              <a:effectLst/>
              <a:uLnTx/>
              <a:uFillTx/>
              <a:latin typeface="+mj-lt"/>
              <a:ea typeface="+mj-ea"/>
              <a:cs typeface="+mj-cs"/>
            </a:endParaRPr>
          </a:p>
        </p:txBody>
      </p:sp>
      <p:sp>
        <p:nvSpPr>
          <p:cNvPr id="7" name="Text Placeholder 6"/>
          <p:cNvSpPr>
            <a:spLocks noGrp="1"/>
          </p:cNvSpPr>
          <p:nvPr>
            <p:ph idx="1"/>
          </p:nvPr>
        </p:nvSpPr>
        <p:spPr>
          <a:xfrm>
            <a:off x="6332375" y="1347061"/>
            <a:ext cx="5418092" cy="3722559"/>
          </a:xfrm>
        </p:spPr>
        <p:txBody>
          <a:bodyPr>
            <a:normAutofit fontScale="92500" lnSpcReduction="10000"/>
          </a:bodyPr>
          <a:lstStyle/>
          <a:p>
            <a:pPr marL="457200" indent="-457200">
              <a:buFont typeface="Arial" panose="020B0604020202020204" pitchFamily="34" charset="0"/>
              <a:buChar char="•"/>
            </a:pPr>
            <a:r>
              <a:rPr lang="es-PE" sz="3000" dirty="0">
                <a:solidFill>
                  <a:schemeClr val="tx1"/>
                </a:solidFill>
              </a:rPr>
              <a:t>Esto permite que el código coloque el número de página para impresión en </a:t>
            </a:r>
            <a:r>
              <a:rPr lang="es-PE" sz="3000" dirty="0"/>
              <a:t>su formato correcto en el margen derecho, también con la regla de tres células.</a:t>
            </a:r>
            <a:endParaRPr lang="es-PE" sz="3000" dirty="0">
              <a:solidFill>
                <a:schemeClr val="tx1"/>
              </a:solidFill>
            </a:endParaRPr>
          </a:p>
          <a:p>
            <a:pPr marL="457200" indent="-457200">
              <a:buFont typeface="Arial" panose="020B0604020202020204" pitchFamily="34" charset="0"/>
              <a:buChar char="•"/>
            </a:pPr>
            <a:endParaRPr lang="es-PE" sz="800" dirty="0">
              <a:solidFill>
                <a:schemeClr val="tx1"/>
              </a:solidFill>
            </a:endParaRPr>
          </a:p>
          <a:p>
            <a:pPr marL="457200" indent="-457200">
              <a:buFont typeface="Arial" panose="020B0604020202020204" pitchFamily="34" charset="0"/>
              <a:buChar char="•"/>
            </a:pPr>
            <a:r>
              <a:rPr lang="es-PE" sz="3000" dirty="0">
                <a:solidFill>
                  <a:schemeClr val="tx1"/>
                </a:solidFill>
              </a:rPr>
              <a:t>Esto también se usa para editar los </a:t>
            </a:r>
            <a:r>
              <a:rPr lang="es-PE" sz="3000" dirty="0"/>
              <a:t>números de página en los documentos</a:t>
            </a:r>
            <a:r>
              <a:rPr lang="es-PE" sz="3000" dirty="0">
                <a:solidFill>
                  <a:schemeClr val="tx1"/>
                </a:solidFill>
              </a:rPr>
              <a:t>.</a:t>
            </a:r>
          </a:p>
        </p:txBody>
      </p:sp>
      <p:pic>
        <p:nvPicPr>
          <p:cNvPr id="8" name="Picture 7" descr="Captura de pantalla de SimBraille en Duxbury con una flecha que apunta al número de página"/>
          <p:cNvPicPr>
            <a:picLocks noChangeAspect="1"/>
          </p:cNvPicPr>
          <p:nvPr/>
        </p:nvPicPr>
        <p:blipFill rotWithShape="1">
          <a:blip r:embed="rId2">
            <a:extLst>
              <a:ext uri="{28A0092B-C50C-407E-A947-70E740481C1C}">
                <a14:useLocalDpi xmlns:a14="http://schemas.microsoft.com/office/drawing/2010/main" val="0"/>
              </a:ext>
            </a:extLst>
          </a:blip>
          <a:srcRect t="52426" r="1602"/>
          <a:stretch/>
        </p:blipFill>
        <p:spPr>
          <a:xfrm>
            <a:off x="189199" y="1410055"/>
            <a:ext cx="5670425" cy="3298131"/>
          </a:xfrm>
          <a:prstGeom prst="rect">
            <a:avLst/>
          </a:prstGeom>
        </p:spPr>
      </p:pic>
      <p:cxnSp>
        <p:nvCxnSpPr>
          <p:cNvPr id="9" name="Straight Arrow Connector 8">
            <a:extLst>
              <a:ext uri="{C183D7F6-B498-43B3-948B-1728B52AA6E4}">
                <adec:decorative xmlns:adec="http://schemas.microsoft.com/office/drawing/2017/decorative" val="1"/>
              </a:ext>
            </a:extLst>
          </p:cNvPr>
          <p:cNvCxnSpPr/>
          <p:nvPr/>
        </p:nvCxnSpPr>
        <p:spPr>
          <a:xfrm flipH="1">
            <a:off x="4434929" y="3607997"/>
            <a:ext cx="1252569"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99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2E284-7878-4D0C-A710-B868A61D0BE5}"/>
              </a:ext>
            </a:extLst>
          </p:cNvPr>
          <p:cNvSpPr>
            <a:spLocks noGrp="1"/>
          </p:cNvSpPr>
          <p:nvPr>
            <p:ph type="ctrTitle"/>
          </p:nvPr>
        </p:nvSpPr>
        <p:spPr>
          <a:xfrm>
            <a:off x="1524000" y="898626"/>
            <a:ext cx="9144000" cy="2387600"/>
          </a:xfrm>
        </p:spPr>
        <p:txBody>
          <a:bodyPr/>
          <a:lstStyle/>
          <a:p>
            <a:r>
              <a:rPr lang="en-US" dirty="0"/>
              <a:t>ÍNDICE</a:t>
            </a:r>
          </a:p>
        </p:txBody>
      </p:sp>
      <p:sp>
        <p:nvSpPr>
          <p:cNvPr id="4" name="TextBox 3">
            <a:extLst>
              <a:ext uri="{FF2B5EF4-FFF2-40B4-BE49-F238E27FC236}">
                <a16:creationId xmlns:a16="http://schemas.microsoft.com/office/drawing/2014/main" id="{B14F6C62-15FB-46E8-BE3E-9137F5BFC7B9}"/>
              </a:ext>
            </a:extLst>
          </p:cNvPr>
          <p:cNvSpPr txBox="1"/>
          <p:nvPr/>
        </p:nvSpPr>
        <p:spPr>
          <a:xfrm>
            <a:off x="1830421" y="3852154"/>
            <a:ext cx="8531157" cy="707886"/>
          </a:xfrm>
          <a:prstGeom prst="rect">
            <a:avLst/>
          </a:prstGeom>
          <a:noFill/>
        </p:spPr>
        <p:txBody>
          <a:bodyPr wrap="square" rtlCol="0">
            <a:spAutoFit/>
          </a:bodyPr>
          <a:lstStyle/>
          <a:p>
            <a:pPr algn="ctr"/>
            <a:r>
              <a:rPr lang="es-PE" sz="4000" dirty="0">
                <a:solidFill>
                  <a:schemeClr val="bg1"/>
                </a:solidFill>
              </a:rPr>
              <a:t>Configurar y editar el índice</a:t>
            </a:r>
          </a:p>
        </p:txBody>
      </p:sp>
    </p:spTree>
    <p:extLst>
      <p:ext uri="{BB962C8B-B14F-4D97-AF65-F5344CB8AC3E}">
        <p14:creationId xmlns:p14="http://schemas.microsoft.com/office/powerpoint/2010/main" val="6181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82766"/>
          </a:xfrm>
        </p:spPr>
        <p:txBody>
          <a:bodyPr>
            <a:normAutofit/>
          </a:bodyPr>
          <a:lstStyle/>
          <a:p>
            <a:pPr algn="ctr"/>
            <a:r>
              <a:rPr lang="es-PE" dirty="0">
                <a:solidFill>
                  <a:schemeClr val="tx1"/>
                </a:solidFill>
              </a:rPr>
              <a:t>Índice</a:t>
            </a:r>
            <a:r>
              <a:rPr lang="en-US" dirty="0">
                <a:solidFill>
                  <a:schemeClr val="tx1"/>
                </a:solidFill>
              </a:rPr>
              <a:t> </a:t>
            </a:r>
            <a:r>
              <a:rPr lang="en-US" sz="3200" dirty="0">
                <a:solidFill>
                  <a:schemeClr val="tx1"/>
                </a:solidFill>
              </a:rPr>
              <a:t>(cont.)</a:t>
            </a:r>
          </a:p>
        </p:txBody>
      </p:sp>
      <p:sp>
        <p:nvSpPr>
          <p:cNvPr id="3" name="TextBox 2"/>
          <p:cNvSpPr txBox="1"/>
          <p:nvPr/>
        </p:nvSpPr>
        <p:spPr>
          <a:xfrm>
            <a:off x="85458" y="1230595"/>
            <a:ext cx="11935626" cy="3200876"/>
          </a:xfrm>
          <a:prstGeom prst="rect">
            <a:avLst/>
          </a:prstGeom>
          <a:noFill/>
        </p:spPr>
        <p:txBody>
          <a:bodyPr wrap="square" rtlCol="0">
            <a:spAutoFit/>
          </a:bodyPr>
          <a:lstStyle/>
          <a:p>
            <a:r>
              <a:rPr lang="es-PE" sz="3200" dirty="0"/>
              <a:t>En esta parte de la presentación, se le mostrará cómo configurar una página de Índice:</a:t>
            </a:r>
          </a:p>
          <a:p>
            <a:endParaRPr lang="es-PE" sz="800" dirty="0"/>
          </a:p>
          <a:p>
            <a:pPr marL="285750" indent="-285750">
              <a:buFont typeface="Arial" panose="020B0604020202020204" pitchFamily="34" charset="0"/>
              <a:buChar char="•"/>
            </a:pPr>
            <a:r>
              <a:rPr lang="es-PE" sz="2800" dirty="0"/>
              <a:t>Como explicamos en sesiones anteriores: después de abrir su archivo NIMAS en NimPro y guardar el archivo en Duxbury como archivo </a:t>
            </a:r>
            <a:r>
              <a:rPr lang="es-PE" sz="2800" dirty="0" err="1"/>
              <a:t>dxp</a:t>
            </a:r>
            <a:r>
              <a:rPr lang="es-PE" sz="2800" dirty="0"/>
              <a:t>., necesitará iniciar su programa Duxbury y luego abrir su archivo recién creado.</a:t>
            </a:r>
          </a:p>
          <a:p>
            <a:pPr marL="285750" indent="-285750">
              <a:buFont typeface="Arial" panose="020B0604020202020204" pitchFamily="34" charset="0"/>
              <a:buChar char="•"/>
            </a:pPr>
            <a:endParaRPr lang="es-PE" dirty="0"/>
          </a:p>
          <a:p>
            <a:pPr marL="285750" indent="-285750">
              <a:buFont typeface="Arial" panose="020B0604020202020204" pitchFamily="34" charset="0"/>
              <a:buChar char="•"/>
            </a:pPr>
            <a:r>
              <a:rPr lang="es-PE" sz="2800" dirty="0"/>
              <a:t>Desde aquí, se le va a dar los pasos para crear un índice.     </a:t>
            </a:r>
          </a:p>
        </p:txBody>
      </p:sp>
    </p:spTree>
    <p:extLst>
      <p:ext uri="{BB962C8B-B14F-4D97-AF65-F5344CB8AC3E}">
        <p14:creationId xmlns:p14="http://schemas.microsoft.com/office/powerpoint/2010/main" val="1841411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621D3-FCF3-4734-BA9D-68C4932C4098}"/>
              </a:ext>
            </a:extLst>
          </p:cNvPr>
          <p:cNvSpPr>
            <a:spLocks noGrp="1"/>
          </p:cNvSpPr>
          <p:nvPr>
            <p:ph type="title"/>
          </p:nvPr>
        </p:nvSpPr>
        <p:spPr/>
        <p:txBody>
          <a:bodyPr/>
          <a:lstStyle/>
          <a:p>
            <a:pPr algn="ctr"/>
            <a:r>
              <a:rPr lang="es-PE" sz="4400" dirty="0"/>
              <a:t>NimPro y el archivo de índice </a:t>
            </a:r>
            <a:r>
              <a:rPr lang="en-US" sz="4400" dirty="0"/>
              <a:t>NIMAS</a:t>
            </a:r>
            <a:endParaRPr lang="en-US" dirty="0"/>
          </a:p>
        </p:txBody>
      </p:sp>
      <p:sp>
        <p:nvSpPr>
          <p:cNvPr id="3" name="Content Placeholder 2">
            <a:extLst>
              <a:ext uri="{FF2B5EF4-FFF2-40B4-BE49-F238E27FC236}">
                <a16:creationId xmlns:a16="http://schemas.microsoft.com/office/drawing/2014/main" id="{89910F0D-DE3E-4D84-87DA-EE752EAD6F44}"/>
              </a:ext>
            </a:extLst>
          </p:cNvPr>
          <p:cNvSpPr>
            <a:spLocks noGrp="1"/>
          </p:cNvSpPr>
          <p:nvPr>
            <p:ph sz="half" idx="1"/>
          </p:nvPr>
        </p:nvSpPr>
        <p:spPr>
          <a:xfrm>
            <a:off x="185057" y="1825625"/>
            <a:ext cx="5181600" cy="3734916"/>
          </a:xfrm>
        </p:spPr>
        <p:txBody>
          <a:bodyPr/>
          <a:lstStyle/>
          <a:p>
            <a:pPr marL="0" indent="0">
              <a:buNone/>
            </a:pPr>
            <a:r>
              <a:rPr lang="es-PE" dirty="0"/>
              <a:t>Empezar:</a:t>
            </a:r>
          </a:p>
          <a:p>
            <a:pPr marL="0" indent="0">
              <a:buNone/>
            </a:pPr>
            <a:r>
              <a:rPr lang="es-PE" dirty="0"/>
              <a:t>Al iniciar</a:t>
            </a:r>
            <a:r>
              <a:rPr lang="es-PE" sz="2800" dirty="0"/>
              <a:t> NimPro, puede ver cómo se ha configurado el Índice, antes de guardar como un archivo Duxbury.</a:t>
            </a:r>
          </a:p>
          <a:p>
            <a:pPr marL="0" indent="0">
              <a:buNone/>
            </a:pPr>
            <a:endParaRPr lang="en-US" dirty="0"/>
          </a:p>
          <a:p>
            <a:pPr marL="0" indent="0">
              <a:buNone/>
            </a:pPr>
            <a:endParaRPr lang="en-US" dirty="0"/>
          </a:p>
        </p:txBody>
      </p:sp>
      <p:pic>
        <p:nvPicPr>
          <p:cNvPr id="5" name="Content Placeholder 4" descr="Captura de pantalla de NimPro con una flecha que apunta al encabezado del índice de contenido">
            <a:extLst>
              <a:ext uri="{FF2B5EF4-FFF2-40B4-BE49-F238E27FC236}">
                <a16:creationId xmlns:a16="http://schemas.microsoft.com/office/drawing/2014/main" id="{A089B2E2-452F-4E2E-B8EA-5345322F7E8A}"/>
              </a:ext>
            </a:extLst>
          </p:cNvPr>
          <p:cNvPicPr>
            <a:picLocks noGrp="1"/>
          </p:cNvPicPr>
          <p:nvPr>
            <p:ph sz="half" idx="2"/>
          </p:nvPr>
        </p:nvPicPr>
        <p:blipFill rotWithShape="1">
          <a:blip r:embed="rId2"/>
          <a:srcRect l="235" t="232" r="48479" b="62917"/>
          <a:stretch/>
        </p:blipFill>
        <p:spPr>
          <a:xfrm>
            <a:off x="5466303" y="1825625"/>
            <a:ext cx="6451041" cy="2914839"/>
          </a:xfrm>
          <a:prstGeom prst="rect">
            <a:avLst/>
          </a:prstGeom>
        </p:spPr>
      </p:pic>
      <p:cxnSp>
        <p:nvCxnSpPr>
          <p:cNvPr id="6" name="Straight Arrow Connector 5">
            <a:extLst>
              <a:ext uri="{FF2B5EF4-FFF2-40B4-BE49-F238E27FC236}">
                <a16:creationId xmlns:a16="http://schemas.microsoft.com/office/drawing/2014/main" id="{043B4DF6-823D-4DB3-B183-E06E915EFA5C}"/>
              </a:ext>
              <a:ext uri="{C183D7F6-B498-43B3-948B-1728B52AA6E4}">
                <adec:decorative xmlns:adec="http://schemas.microsoft.com/office/drawing/2017/decorative" val="1"/>
              </a:ext>
            </a:extLst>
          </p:cNvPr>
          <p:cNvCxnSpPr/>
          <p:nvPr/>
        </p:nvCxnSpPr>
        <p:spPr>
          <a:xfrm flipH="1">
            <a:off x="9171060" y="2526455"/>
            <a:ext cx="629539" cy="44438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22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0B67B-D17A-4B29-9A7E-66B60812F34D}"/>
              </a:ext>
            </a:extLst>
          </p:cNvPr>
          <p:cNvSpPr>
            <a:spLocks noGrp="1"/>
          </p:cNvSpPr>
          <p:nvPr>
            <p:ph type="title"/>
          </p:nvPr>
        </p:nvSpPr>
        <p:spPr/>
        <p:txBody>
          <a:bodyPr>
            <a:normAutofit/>
          </a:bodyPr>
          <a:lstStyle/>
          <a:p>
            <a:pPr algn="ctr"/>
            <a:r>
              <a:rPr lang="es-PE" sz="4400" dirty="0"/>
              <a:t>Cómo aparece un índice desde un archivo NIMAS</a:t>
            </a:r>
            <a:endParaRPr lang="es-PE" dirty="0"/>
          </a:p>
        </p:txBody>
      </p:sp>
      <p:sp>
        <p:nvSpPr>
          <p:cNvPr id="3" name="Content Placeholder 2">
            <a:extLst>
              <a:ext uri="{FF2B5EF4-FFF2-40B4-BE49-F238E27FC236}">
                <a16:creationId xmlns:a16="http://schemas.microsoft.com/office/drawing/2014/main" id="{340017BB-BEE9-4F28-9FED-DC6A52DFB276}"/>
              </a:ext>
            </a:extLst>
          </p:cNvPr>
          <p:cNvSpPr>
            <a:spLocks noGrp="1"/>
          </p:cNvSpPr>
          <p:nvPr>
            <p:ph sz="half" idx="1"/>
          </p:nvPr>
        </p:nvSpPr>
        <p:spPr>
          <a:xfrm>
            <a:off x="510745" y="1825625"/>
            <a:ext cx="5181600" cy="3734916"/>
          </a:xfrm>
        </p:spPr>
        <p:txBody>
          <a:bodyPr/>
          <a:lstStyle/>
          <a:p>
            <a:r>
              <a:rPr lang="es-PE" sz="2800" dirty="0"/>
              <a:t>Aquí hemos movido el archivo de NimPro a Duxbury y lo hemos abierto. Cómo puede ver, hay bastante por hacer.  </a:t>
            </a:r>
          </a:p>
          <a:p>
            <a:endParaRPr lang="en-US" dirty="0"/>
          </a:p>
        </p:txBody>
      </p:sp>
      <p:pic>
        <p:nvPicPr>
          <p:cNvPr id="5" name="Content Placeholder 4" descr="Captura de pantalla de SimBraille en Duxbury">
            <a:extLst>
              <a:ext uri="{FF2B5EF4-FFF2-40B4-BE49-F238E27FC236}">
                <a16:creationId xmlns:a16="http://schemas.microsoft.com/office/drawing/2014/main" id="{29ED55A2-B207-4F8A-8238-65FCA662F60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21287" b="45856"/>
          <a:stretch/>
        </p:blipFill>
        <p:spPr>
          <a:xfrm>
            <a:off x="5692345" y="1690688"/>
            <a:ext cx="6343828" cy="3157006"/>
          </a:xfrm>
          <a:prstGeom prst="rect">
            <a:avLst/>
          </a:prstGeom>
        </p:spPr>
      </p:pic>
    </p:spTree>
    <p:extLst>
      <p:ext uri="{BB962C8B-B14F-4D97-AF65-F5344CB8AC3E}">
        <p14:creationId xmlns:p14="http://schemas.microsoft.com/office/powerpoint/2010/main" val="1678455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noGrp="1"/>
          </p:cNvSpPr>
          <p:nvPr>
            <p:ph type="title" idx="4294967295"/>
          </p:nvPr>
        </p:nvSpPr>
        <p:spPr>
          <a:xfrm>
            <a:off x="0" y="239440"/>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mj-lt"/>
                <a:ea typeface="+mj-ea"/>
                <a:cs typeface="+mj-cs"/>
              </a:rPr>
              <a:t>  </a:t>
            </a:r>
            <a:r>
              <a:rPr kumimoji="0" lang="es-PE" sz="5400" b="0" i="0" u="none" strike="noStrike" kern="1200" cap="none" spc="0" normalizeH="0" baseline="0" dirty="0">
                <a:ln>
                  <a:noFill/>
                </a:ln>
                <a:solidFill>
                  <a:schemeClr val="tx1"/>
                </a:solidFill>
                <a:effectLst/>
                <a:uLnTx/>
                <a:uFillTx/>
                <a:latin typeface="+mj-lt"/>
                <a:ea typeface="+mj-ea"/>
                <a:cs typeface="+mj-cs"/>
              </a:rPr>
              <a:t>Empezar</a:t>
            </a:r>
          </a:p>
        </p:txBody>
      </p:sp>
      <p:sp>
        <p:nvSpPr>
          <p:cNvPr id="4" name="Text Placeholder 3"/>
          <p:cNvSpPr>
            <a:spLocks noGrp="1"/>
          </p:cNvSpPr>
          <p:nvPr>
            <p:ph idx="1"/>
          </p:nvPr>
        </p:nvSpPr>
        <p:spPr>
          <a:xfrm>
            <a:off x="7785218" y="1287240"/>
            <a:ext cx="3765135" cy="3722559"/>
          </a:xfrm>
        </p:spPr>
        <p:txBody>
          <a:bodyPr>
            <a:noAutofit/>
          </a:bodyPr>
          <a:lstStyle/>
          <a:p>
            <a:pPr marL="457200" indent="-457200">
              <a:buFont typeface="Arial" panose="020B0604020202020204" pitchFamily="34" charset="0"/>
              <a:buChar char="•"/>
            </a:pPr>
            <a:r>
              <a:rPr lang="es-PE" sz="3000" dirty="0"/>
              <a:t>Su archivo braille se debe abrir en </a:t>
            </a:r>
            <a:r>
              <a:rPr lang="es-PE" sz="3000" dirty="0" err="1"/>
              <a:t>SimBraille</a:t>
            </a:r>
            <a:r>
              <a:rPr lang="es-PE" sz="3000" dirty="0"/>
              <a:t>.</a:t>
            </a:r>
          </a:p>
          <a:p>
            <a:pPr marL="457200" indent="-457200">
              <a:buFont typeface="Arial" panose="020B0604020202020204" pitchFamily="34" charset="0"/>
              <a:buChar char="•"/>
            </a:pPr>
            <a:r>
              <a:rPr lang="es-PE" sz="3000" dirty="0"/>
              <a:t>Desplácese en su archivo hasta el inicio de su Índice.</a:t>
            </a:r>
          </a:p>
        </p:txBody>
      </p:sp>
      <p:pic>
        <p:nvPicPr>
          <p:cNvPr id="9" name="Picture 8" descr="Captura de pantalla de Duxbury que muestra SimBraille con una flecha que apunta al índice de contenido"/>
          <p:cNvPicPr>
            <a:picLocks noChangeAspect="1"/>
          </p:cNvPicPr>
          <p:nvPr/>
        </p:nvPicPr>
        <p:blipFill rotWithShape="1">
          <a:blip r:embed="rId2">
            <a:extLst>
              <a:ext uri="{28A0092B-C50C-407E-A947-70E740481C1C}">
                <a14:useLocalDpi xmlns:a14="http://schemas.microsoft.com/office/drawing/2010/main" val="0"/>
              </a:ext>
            </a:extLst>
          </a:blip>
          <a:srcRect r="27409" b="55208"/>
          <a:stretch/>
        </p:blipFill>
        <p:spPr>
          <a:xfrm>
            <a:off x="398409" y="1358781"/>
            <a:ext cx="6673455" cy="3401226"/>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H="1">
            <a:off x="4350529" y="2426921"/>
            <a:ext cx="1481108"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noGrp="1"/>
          </p:cNvSpPr>
          <p:nvPr>
            <p:ph type="title" idx="4294967295"/>
          </p:nvPr>
        </p:nvSpPr>
        <p:spPr>
          <a:xfrm>
            <a:off x="0" y="-83414"/>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mj-lt"/>
                <a:ea typeface="+mj-ea"/>
                <a:cs typeface="+mj-cs"/>
              </a:rPr>
              <a:t>  </a:t>
            </a:r>
            <a:r>
              <a:rPr kumimoji="0" lang="en-US" sz="4800" b="0" i="0" u="none" strike="noStrike" kern="1200" cap="none" spc="0" normalizeH="0" baseline="0" noProof="0" dirty="0">
                <a:ln>
                  <a:noFill/>
                </a:ln>
                <a:solidFill>
                  <a:schemeClr val="tx1"/>
                </a:solidFill>
                <a:effectLst/>
                <a:uLnTx/>
                <a:uFillTx/>
                <a:latin typeface="+mj-lt"/>
                <a:ea typeface="+mj-ea"/>
                <a:cs typeface="+mj-cs"/>
              </a:rPr>
              <a:t>Duxbury y el </a:t>
            </a:r>
            <a:r>
              <a:rPr lang="es-PE" sz="4800" noProof="0" dirty="0">
                <a:solidFill>
                  <a:schemeClr val="tx1"/>
                </a:solidFill>
              </a:rPr>
              <a:t>í</a:t>
            </a:r>
            <a:r>
              <a:rPr kumimoji="0" lang="es-PE" sz="4800" b="0" i="0" u="none" strike="noStrike" kern="1200" cap="none" spc="0" normalizeH="0" baseline="0" dirty="0" err="1">
                <a:ln>
                  <a:noFill/>
                </a:ln>
                <a:solidFill>
                  <a:schemeClr val="tx1"/>
                </a:solidFill>
                <a:effectLst/>
                <a:uLnTx/>
                <a:uFillTx/>
              </a:rPr>
              <a:t>ndice</a:t>
            </a:r>
            <a:endParaRPr kumimoji="0" lang="es-PE" sz="4800" b="0" i="0" u="none" strike="noStrike" kern="1200" cap="none" spc="0" normalizeH="0" baseline="0" dirty="0">
              <a:ln>
                <a:noFill/>
              </a:ln>
              <a:solidFill>
                <a:schemeClr val="tx1"/>
              </a:solidFill>
              <a:effectLst/>
              <a:uLnTx/>
              <a:uFillTx/>
            </a:endParaRPr>
          </a:p>
        </p:txBody>
      </p:sp>
      <p:sp>
        <p:nvSpPr>
          <p:cNvPr id="2" name="Content Placeholder 1"/>
          <p:cNvSpPr>
            <a:spLocks noGrp="1"/>
          </p:cNvSpPr>
          <p:nvPr>
            <p:ph idx="1"/>
          </p:nvPr>
        </p:nvSpPr>
        <p:spPr>
          <a:xfrm>
            <a:off x="453638" y="988137"/>
            <a:ext cx="5314772" cy="4318802"/>
          </a:xfrm>
        </p:spPr>
        <p:txBody>
          <a:bodyPr>
            <a:normAutofit/>
          </a:bodyPr>
          <a:lstStyle/>
          <a:p>
            <a:r>
              <a:rPr lang="es-PE" dirty="0"/>
              <a:t>Ir a Diseño (</a:t>
            </a:r>
            <a:r>
              <a:rPr lang="es-PE" dirty="0" err="1"/>
              <a:t>Layout</a:t>
            </a:r>
            <a:r>
              <a:rPr lang="es-PE" dirty="0"/>
              <a:t>).</a:t>
            </a:r>
          </a:p>
          <a:p>
            <a:r>
              <a:rPr lang="es-PE" dirty="0"/>
              <a:t>Seleccionar: Generar índice (</a:t>
            </a:r>
            <a:r>
              <a:rPr lang="es-PE" dirty="0" err="1"/>
              <a:t>Generate</a:t>
            </a:r>
            <a:r>
              <a:rPr lang="es-PE" dirty="0"/>
              <a:t> </a:t>
            </a:r>
            <a:r>
              <a:rPr lang="es-PE" dirty="0" err="1"/>
              <a:t>Table</a:t>
            </a:r>
            <a:r>
              <a:rPr lang="es-PE" dirty="0"/>
              <a:t> of </a:t>
            </a:r>
            <a:r>
              <a:rPr lang="es-PE" dirty="0" err="1"/>
              <a:t>Contents</a:t>
            </a:r>
            <a:r>
              <a:rPr lang="es-PE" dirty="0"/>
              <a:t>) o simplemente presione B. </a:t>
            </a:r>
          </a:p>
          <a:p>
            <a:pPr marL="0" indent="0">
              <a:buNone/>
            </a:pPr>
            <a:endParaRPr lang="es-PE" sz="800" dirty="0"/>
          </a:p>
          <a:p>
            <a:r>
              <a:rPr lang="es-PE" dirty="0"/>
              <a:t>Si su archivo no está abierto en </a:t>
            </a:r>
            <a:r>
              <a:rPr lang="es-PE" dirty="0" err="1"/>
              <a:t>SimBraille</a:t>
            </a:r>
            <a:r>
              <a:rPr lang="es-PE" dirty="0"/>
              <a:t>, no funcionará su opción de </a:t>
            </a:r>
            <a:r>
              <a:rPr lang="es-PE" dirty="0" err="1"/>
              <a:t>Layout</a:t>
            </a:r>
            <a:r>
              <a:rPr lang="es-PE" dirty="0"/>
              <a:t>, “</a:t>
            </a:r>
            <a:r>
              <a:rPr lang="es-PE" dirty="0" err="1"/>
              <a:t>Generate</a:t>
            </a:r>
            <a:r>
              <a:rPr lang="es-PE" dirty="0"/>
              <a:t> </a:t>
            </a:r>
            <a:r>
              <a:rPr lang="es-PE" dirty="0" err="1"/>
              <a:t>Table</a:t>
            </a:r>
            <a:r>
              <a:rPr lang="es-PE" dirty="0"/>
              <a:t> of </a:t>
            </a:r>
            <a:r>
              <a:rPr lang="es-PE" dirty="0" err="1"/>
              <a:t>Contents</a:t>
            </a:r>
            <a:r>
              <a:rPr lang="es-PE" dirty="0"/>
              <a:t>”</a:t>
            </a:r>
            <a:r>
              <a:rPr lang="en-US" dirty="0"/>
              <a:t>.</a:t>
            </a:r>
          </a:p>
          <a:p>
            <a:endParaRPr lang="en-US" dirty="0"/>
          </a:p>
        </p:txBody>
      </p:sp>
      <p:cxnSp>
        <p:nvCxnSpPr>
          <p:cNvPr id="6" name="Straight Arrow Connector 5">
            <a:extLst>
              <a:ext uri="{C183D7F6-B498-43B3-948B-1728B52AA6E4}">
                <adec:decorative xmlns:adec="http://schemas.microsoft.com/office/drawing/2017/decorative" val="1"/>
              </a:ext>
            </a:extLst>
          </p:cNvPr>
          <p:cNvCxnSpPr/>
          <p:nvPr/>
        </p:nvCxnSpPr>
        <p:spPr>
          <a:xfrm flipH="1">
            <a:off x="9596846" y="5475513"/>
            <a:ext cx="1933303"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descr="Captura de pantalla de Duxbury con flechas que apuntan a la pestaña Layout (Diseño) y la opción Generate Table of Contents (Generar índice de contenido)"/>
          <p:cNvPicPr>
            <a:picLocks noChangeAspect="1"/>
          </p:cNvPicPr>
          <p:nvPr/>
        </p:nvPicPr>
        <p:blipFill rotWithShape="1">
          <a:blip r:embed="rId2"/>
          <a:srcRect l="19031" t="16185" r="67508" b="34402"/>
          <a:stretch/>
        </p:blipFill>
        <p:spPr>
          <a:xfrm>
            <a:off x="6443529" y="846034"/>
            <a:ext cx="5325346" cy="5097238"/>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flipV="1">
            <a:off x="7711479" y="1373337"/>
            <a:ext cx="1" cy="934028"/>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C183D7F6-B498-43B3-948B-1728B52AA6E4}">
                <adec:decorative xmlns:adec="http://schemas.microsoft.com/office/drawing/2017/decorative" val="1"/>
              </a:ext>
            </a:extLst>
          </p:cNvPr>
          <p:cNvCxnSpPr/>
          <p:nvPr/>
        </p:nvCxnSpPr>
        <p:spPr>
          <a:xfrm flipH="1">
            <a:off x="9185548" y="4136743"/>
            <a:ext cx="455613" cy="909861"/>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5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anim calcmode="lin" valueType="num">
                                      <p:cBhvr additive="base">
                                        <p:cTn id="3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
                                            <p:txEl>
                                              <p:pRg st="3" end="3"/>
                                            </p:txEl>
                                          </p:spTgt>
                                        </p:tgtEl>
                                        <p:attrNameLst>
                                          <p:attrName>style.visibility</p:attrName>
                                        </p:attrNameLst>
                                      </p:cBhvr>
                                      <p:to>
                                        <p:strVal val="visible"/>
                                      </p:to>
                                    </p:set>
                                    <p:anim calcmode="lin" valueType="num">
                                      <p:cBhvr>
                                        <p:cTn id="4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4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noGrp="1"/>
          </p:cNvSpPr>
          <p:nvPr>
            <p:ph type="title" idx="4294967295"/>
          </p:nvPr>
        </p:nvSpPr>
        <p:spPr>
          <a:xfrm>
            <a:off x="0" y="367667"/>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kumimoji="0" lang="en-US" sz="4000" b="0" i="0" u="none" strike="noStrike" kern="1200" cap="none" spc="0" normalizeH="0" baseline="0" noProof="0" dirty="0">
                <a:ln>
                  <a:noFill/>
                </a:ln>
                <a:solidFill>
                  <a:schemeClr val="bg1"/>
                </a:solidFill>
                <a:effectLst/>
                <a:uLnTx/>
                <a:uFillTx/>
                <a:latin typeface="+mj-lt"/>
                <a:ea typeface="+mj-ea"/>
                <a:cs typeface="+mj-cs"/>
              </a:rPr>
              <a:t>  </a:t>
            </a:r>
            <a:r>
              <a:rPr kumimoji="0" lang="en-US" sz="4800" b="0" i="0" u="none" strike="noStrike" kern="1200" cap="none" spc="0" normalizeH="0" baseline="0" noProof="0" dirty="0">
                <a:ln>
                  <a:noFill/>
                </a:ln>
                <a:solidFill>
                  <a:schemeClr val="tx1"/>
                </a:solidFill>
                <a:effectLst/>
                <a:uLnTx/>
                <a:uFillTx/>
                <a:latin typeface="+mj-lt"/>
                <a:ea typeface="+mj-ea"/>
                <a:cs typeface="+mj-cs"/>
              </a:rPr>
              <a:t>Duxbury </a:t>
            </a:r>
            <a:r>
              <a:rPr lang="en-US" sz="4800" dirty="0">
                <a:solidFill>
                  <a:schemeClr val="tx1"/>
                </a:solidFill>
              </a:rPr>
              <a:t>y el </a:t>
            </a:r>
            <a:r>
              <a:rPr lang="es-PE" sz="4800" dirty="0">
                <a:solidFill>
                  <a:schemeClr val="tx1"/>
                </a:solidFill>
              </a:rPr>
              <a:t>índice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2" name="Content Placeholder 1"/>
          <p:cNvSpPr>
            <a:spLocks noGrp="1"/>
          </p:cNvSpPr>
          <p:nvPr>
            <p:ph idx="1"/>
          </p:nvPr>
        </p:nvSpPr>
        <p:spPr>
          <a:xfrm>
            <a:off x="894460" y="1309475"/>
            <a:ext cx="10515600" cy="3722559"/>
          </a:xfrm>
        </p:spPr>
        <p:txBody>
          <a:bodyPr>
            <a:normAutofit fontScale="92500" lnSpcReduction="20000"/>
          </a:bodyPr>
          <a:lstStyle/>
          <a:p>
            <a:r>
              <a:rPr lang="es-PE" sz="3200" dirty="0"/>
              <a:t>Usar estilo</a:t>
            </a:r>
          </a:p>
          <a:p>
            <a:pPr marL="0" indent="0">
              <a:buNone/>
            </a:pPr>
            <a:r>
              <a:rPr lang="en-US" sz="3200" dirty="0"/>
              <a:t>(Styles to use):</a:t>
            </a:r>
          </a:p>
          <a:p>
            <a:pPr marL="0" indent="0">
              <a:buNone/>
            </a:pPr>
            <a:endParaRPr lang="en-US" sz="800" dirty="0"/>
          </a:p>
          <a:p>
            <a:pPr lvl="1"/>
            <a:r>
              <a:rPr lang="en-US" sz="2800" dirty="0">
                <a:ea typeface="Times New Roman" panose="02020603050405020304" pitchFamily="18" charset="0"/>
                <a:cs typeface="Times New Roman" panose="02020603050405020304" pitchFamily="18" charset="0"/>
              </a:rPr>
              <a:t>BANA</a:t>
            </a:r>
          </a:p>
          <a:p>
            <a:pPr lvl="1"/>
            <a:r>
              <a:rPr lang="en-US" sz="2800" dirty="0">
                <a:ea typeface="Times New Roman" panose="02020603050405020304" pitchFamily="18" charset="0"/>
                <a:cs typeface="Times New Roman" panose="02020603050405020304" pitchFamily="18" charset="0"/>
              </a:rPr>
              <a:t>French</a:t>
            </a:r>
          </a:p>
          <a:p>
            <a:pPr lvl="1"/>
            <a:r>
              <a:rPr lang="en-US" sz="2800" dirty="0">
                <a:ea typeface="Times New Roman" panose="02020603050405020304" pitchFamily="18" charset="0"/>
                <a:cs typeface="Times New Roman" panose="02020603050405020304" pitchFamily="18" charset="0"/>
              </a:rPr>
              <a:t>UK Basic</a:t>
            </a:r>
          </a:p>
          <a:p>
            <a:pPr lvl="1"/>
            <a:r>
              <a:rPr lang="en-US" sz="2800" dirty="0">
                <a:ea typeface="Times New Roman" panose="02020603050405020304" pitchFamily="18" charset="0"/>
                <a:cs typeface="Times New Roman" panose="02020603050405020304" pitchFamily="18" charset="0"/>
              </a:rPr>
              <a:t>UK Book</a:t>
            </a:r>
          </a:p>
          <a:p>
            <a:pPr lvl="1"/>
            <a:r>
              <a:rPr lang="en-US" sz="2800" dirty="0">
                <a:ea typeface="Times New Roman" panose="02020603050405020304" pitchFamily="18" charset="0"/>
                <a:cs typeface="Times New Roman" panose="02020603050405020304" pitchFamily="18" charset="0"/>
              </a:rPr>
              <a:t>Custom</a:t>
            </a:r>
            <a:endParaRPr lang="en-US" sz="2800" dirty="0"/>
          </a:p>
          <a:p>
            <a:pPr lvl="1"/>
            <a:endParaRPr lang="en-US" sz="2800" dirty="0">
              <a:ea typeface="Times New Roman" panose="02020603050405020304" pitchFamily="18" charset="0"/>
              <a:cs typeface="Times New Roman" panose="02020603050405020304" pitchFamily="18" charset="0"/>
            </a:endParaRPr>
          </a:p>
          <a:p>
            <a:pPr lvl="1"/>
            <a:r>
              <a:rPr lang="es-PE" sz="2800" dirty="0">
                <a:ea typeface="Times New Roman" panose="02020603050405020304" pitchFamily="18" charset="0"/>
                <a:cs typeface="Times New Roman" panose="02020603050405020304" pitchFamily="18" charset="0"/>
              </a:rPr>
              <a:t>Para este archivo, seleccionar </a:t>
            </a:r>
            <a:r>
              <a:rPr lang="en-US" sz="2800" dirty="0">
                <a:ea typeface="Times New Roman" panose="02020603050405020304" pitchFamily="18" charset="0"/>
                <a:cs typeface="Times New Roman" panose="02020603050405020304" pitchFamily="18" charset="0"/>
              </a:rPr>
              <a:t>BANA.</a:t>
            </a:r>
          </a:p>
        </p:txBody>
      </p:sp>
      <p:pic>
        <p:nvPicPr>
          <p:cNvPr id="5" name="Picture 4" descr="Menú Table of Contents (Índice de contenido) con una flecha que apunta a la opción BANA Textbook"/>
          <p:cNvPicPr/>
          <p:nvPr/>
        </p:nvPicPr>
        <p:blipFill rotWithShape="1">
          <a:blip r:embed="rId2" cstate="print">
            <a:extLst>
              <a:ext uri="{28A0092B-C50C-407E-A947-70E740481C1C}">
                <a14:useLocalDpi xmlns:a14="http://schemas.microsoft.com/office/drawing/2010/main" val="0"/>
              </a:ext>
            </a:extLst>
          </a:blip>
          <a:srcRect l="10659" t="20952" r="48216" b="59416"/>
          <a:stretch/>
        </p:blipFill>
        <p:spPr bwMode="auto">
          <a:xfrm>
            <a:off x="5389685" y="1444731"/>
            <a:ext cx="5907855" cy="2520518"/>
          </a:xfrm>
          <a:prstGeom prst="rect">
            <a:avLst/>
          </a:prstGeom>
          <a:ln>
            <a:noFill/>
          </a:ln>
          <a:extLst>
            <a:ext uri="{53640926-AAD7-44D8-BBD7-CCE9431645EC}">
              <a14:shadowObscured xmlns:a14="http://schemas.microsoft.com/office/drawing/2010/main"/>
            </a:ext>
          </a:extLst>
        </p:spPr>
      </p:pic>
      <p:cxnSp>
        <p:nvCxnSpPr>
          <p:cNvPr id="6" name="Straight Arrow Connector 5">
            <a:extLst>
              <a:ext uri="{C183D7F6-B498-43B3-948B-1728B52AA6E4}">
                <adec:decorative xmlns:adec="http://schemas.microsoft.com/office/drawing/2017/decorative" val="1"/>
              </a:ext>
            </a:extLst>
          </p:cNvPr>
          <p:cNvCxnSpPr/>
          <p:nvPr/>
        </p:nvCxnSpPr>
        <p:spPr>
          <a:xfrm flipH="1" flipV="1">
            <a:off x="7921870" y="2488733"/>
            <a:ext cx="1034122" cy="345151"/>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75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noGrp="1"/>
          </p:cNvSpPr>
          <p:nvPr>
            <p:ph type="title" idx="4294967295"/>
          </p:nvPr>
        </p:nvSpPr>
        <p:spPr>
          <a:xfrm>
            <a:off x="0" y="142297"/>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PE" sz="5400" dirty="0">
                <a:solidFill>
                  <a:schemeClr val="tx1"/>
                </a:solidFill>
              </a:rPr>
              <a:t>Usar estilo </a:t>
            </a:r>
            <a:r>
              <a:rPr lang="en-US" sz="5400" noProof="0" dirty="0">
                <a:solidFill>
                  <a:schemeClr val="tx1"/>
                </a:solidFill>
              </a:rPr>
              <a:t>(S</a:t>
            </a:r>
            <a:r>
              <a:rPr kumimoji="0" lang="en-US" sz="5400" b="0" i="0" u="none" strike="noStrike" kern="1200" cap="none" spc="0" normalizeH="0" baseline="0" noProof="0" dirty="0">
                <a:ln>
                  <a:noFill/>
                </a:ln>
                <a:solidFill>
                  <a:schemeClr val="tx1"/>
                </a:solidFill>
                <a:effectLst/>
                <a:uLnTx/>
                <a:uFillTx/>
                <a:latin typeface="+mj-lt"/>
                <a:ea typeface="+mj-ea"/>
                <a:cs typeface="+mj-cs"/>
              </a:rPr>
              <a:t>tyles to Use)</a:t>
            </a:r>
          </a:p>
        </p:txBody>
      </p:sp>
      <p:sp>
        <p:nvSpPr>
          <p:cNvPr id="5" name="Content Placeholder 1"/>
          <p:cNvSpPr txBox="1">
            <a:spLocks/>
          </p:cNvSpPr>
          <p:nvPr/>
        </p:nvSpPr>
        <p:spPr>
          <a:xfrm>
            <a:off x="6720311" y="1400314"/>
            <a:ext cx="5271392" cy="263330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ELEGIR LIBRO DE TEXTO BANA (BANA Textbook):</a:t>
            </a:r>
          </a:p>
          <a:p>
            <a:r>
              <a:rPr lang="es-PE" dirty="0"/>
              <a:t>Sus niveles “Único” y “Multinivel” están preconfigurados.</a:t>
            </a:r>
          </a:p>
          <a:p>
            <a:r>
              <a:rPr lang="es-PE" dirty="0"/>
              <a:t>Sin embargo, puede escoger sus encabezados/etiquetas de encabezado.</a:t>
            </a:r>
          </a:p>
          <a:p>
            <a:endParaRPr lang="en-US" dirty="0">
              <a:solidFill>
                <a:schemeClr val="bg1"/>
              </a:solidFill>
            </a:endParaRPr>
          </a:p>
          <a:p>
            <a:pPr marL="457200" lvl="1" indent="0">
              <a:buFont typeface="Arial" panose="020B0604020202020204" pitchFamily="34" charset="0"/>
              <a:buNone/>
            </a:pPr>
            <a:endParaRPr lang="en-US" dirty="0"/>
          </a:p>
        </p:txBody>
      </p:sp>
      <p:pic>
        <p:nvPicPr>
          <p:cNvPr id="6" name="Picture 5" descr="Captura de pantalla del Menú Table of Contents (Índice de contenido) con una flecha que apunta a la opción de estilo BANA Textbook"/>
          <p:cNvPicPr>
            <a:picLocks noChangeAspect="1"/>
          </p:cNvPicPr>
          <p:nvPr/>
        </p:nvPicPr>
        <p:blipFill rotWithShape="1">
          <a:blip r:embed="rId2">
            <a:extLst>
              <a:ext uri="{28A0092B-C50C-407E-A947-70E740481C1C}">
                <a14:useLocalDpi xmlns:a14="http://schemas.microsoft.com/office/drawing/2010/main" val="0"/>
              </a:ext>
            </a:extLst>
          </a:blip>
          <a:srcRect l="756" t="1638" b="41259"/>
          <a:stretch/>
        </p:blipFill>
        <p:spPr>
          <a:xfrm>
            <a:off x="200297" y="1240383"/>
            <a:ext cx="5967264" cy="3738067"/>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V="1">
            <a:off x="1996706" y="2162274"/>
            <a:ext cx="0" cy="1530528"/>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12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noGrp="1"/>
          </p:cNvSpPr>
          <p:nvPr>
            <p:ph type="title" idx="4294967295"/>
          </p:nvPr>
        </p:nvSpPr>
        <p:spPr>
          <a:xfrm>
            <a:off x="8546" y="133753"/>
            <a:ext cx="12191999"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mj-lt"/>
                <a:ea typeface="+mj-ea"/>
                <a:cs typeface="+mj-cs"/>
              </a:rPr>
              <a:t>  </a:t>
            </a:r>
            <a:r>
              <a:rPr lang="en-US" sz="5400" dirty="0">
                <a:solidFill>
                  <a:schemeClr val="tx1"/>
                </a:solidFill>
              </a:rPr>
              <a:t>CONFIGURAR EL ÍNDICE</a:t>
            </a: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 Placeholder 3"/>
          <p:cNvSpPr>
            <a:spLocks noGrp="1"/>
          </p:cNvSpPr>
          <p:nvPr>
            <p:ph idx="1"/>
          </p:nvPr>
        </p:nvSpPr>
        <p:spPr>
          <a:xfrm>
            <a:off x="6452074" y="1347060"/>
            <a:ext cx="4901725" cy="3722559"/>
          </a:xfrm>
        </p:spPr>
        <p:txBody>
          <a:bodyPr anchor="t">
            <a:noAutofit/>
          </a:bodyPr>
          <a:lstStyle/>
          <a:p>
            <a:pPr marL="457200" indent="-457200">
              <a:buFont typeface="Arial" panose="020B0604020202020204" pitchFamily="34" charset="0"/>
              <a:buChar char="•"/>
            </a:pPr>
            <a:r>
              <a:rPr lang="es-PE" dirty="0"/>
              <a:t>BANA establece su “Índice”, pero no configura completamente todo el formateo.</a:t>
            </a:r>
          </a:p>
          <a:p>
            <a:pPr marL="457200" indent="-457200">
              <a:buFont typeface="Arial" panose="020B0604020202020204" pitchFamily="34" charset="0"/>
              <a:buChar char="•"/>
            </a:pPr>
            <a:r>
              <a:rPr lang="es-PE" dirty="0"/>
              <a:t>Por ejemplo, no agrega el formato para omitir la primera y la última línea de texto en el índice.</a:t>
            </a:r>
          </a:p>
        </p:txBody>
      </p:sp>
      <p:pic>
        <p:nvPicPr>
          <p:cNvPr id="5" name="Picture 4" descr="Captura de pantalla de SimBraille en Duxbury"/>
          <p:cNvPicPr>
            <a:picLocks noChangeAspect="1"/>
          </p:cNvPicPr>
          <p:nvPr/>
        </p:nvPicPr>
        <p:blipFill rotWithShape="1">
          <a:blip r:embed="rId2">
            <a:extLst>
              <a:ext uri="{28A0092B-C50C-407E-A947-70E740481C1C}">
                <a14:useLocalDpi xmlns:a14="http://schemas.microsoft.com/office/drawing/2010/main" val="0"/>
              </a:ext>
            </a:extLst>
          </a:blip>
          <a:srcRect l="399" t="1287" r="22878" b="49272"/>
          <a:stretch/>
        </p:blipFill>
        <p:spPr>
          <a:xfrm>
            <a:off x="256373" y="1204958"/>
            <a:ext cx="6005113" cy="3965248"/>
          </a:xfrm>
          <a:prstGeom prst="rect">
            <a:avLst/>
          </a:prstGeom>
        </p:spPr>
      </p:pic>
    </p:spTree>
    <p:extLst>
      <p:ext uri="{BB962C8B-B14F-4D97-AF65-F5344CB8AC3E}">
        <p14:creationId xmlns:p14="http://schemas.microsoft.com/office/powerpoint/2010/main" val="284134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noGrp="1"/>
          </p:cNvSpPr>
          <p:nvPr>
            <p:ph type="title" idx="4294967295"/>
          </p:nvPr>
        </p:nvSpPr>
        <p:spPr>
          <a:xfrm>
            <a:off x="1" y="125207"/>
            <a:ext cx="12191999"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4000" b="0" i="0" u="none" strike="noStrike" kern="1200" cap="none" spc="0" normalizeH="0" dirty="0">
                <a:ln>
                  <a:noFill/>
                </a:ln>
                <a:solidFill>
                  <a:schemeClr val="tx1"/>
                </a:solidFill>
                <a:effectLst/>
                <a:uLnTx/>
                <a:uFillTx/>
                <a:latin typeface="+mj-lt"/>
                <a:ea typeface="+mj-ea"/>
                <a:cs typeface="+mj-cs"/>
              </a:rPr>
              <a:t>Configurar el índice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5" name="Content Placeholder 1"/>
          <p:cNvSpPr txBox="1">
            <a:spLocks/>
          </p:cNvSpPr>
          <p:nvPr/>
        </p:nvSpPr>
        <p:spPr>
          <a:xfrm>
            <a:off x="143792" y="1199496"/>
            <a:ext cx="5593609" cy="4155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PE" sz="3800" dirty="0"/>
              <a:t>Elegir Personalizado (</a:t>
            </a:r>
            <a:r>
              <a:rPr lang="es-PE" sz="3800" dirty="0" err="1"/>
              <a:t>Custom</a:t>
            </a:r>
            <a:r>
              <a:rPr lang="es-PE" sz="3800" dirty="0"/>
              <a:t>) como estilo</a:t>
            </a:r>
          </a:p>
          <a:p>
            <a:r>
              <a:rPr lang="es-PE" sz="2800" dirty="0"/>
              <a:t>En el estilo Personalizado (</a:t>
            </a:r>
            <a:r>
              <a:rPr lang="es-PE" sz="2800" dirty="0" err="1"/>
              <a:t>Custom</a:t>
            </a:r>
            <a:r>
              <a:rPr lang="es-PE" sz="2800" dirty="0"/>
              <a:t>), usted podrá seleccionar sus niveles y excedentes (</a:t>
            </a:r>
            <a:r>
              <a:rPr lang="es-PE" sz="2800" dirty="0" err="1"/>
              <a:t>runovers</a:t>
            </a:r>
            <a:r>
              <a:rPr lang="es-PE" sz="2800" dirty="0"/>
              <a:t>).</a:t>
            </a:r>
          </a:p>
          <a:p>
            <a:r>
              <a:rPr lang="es-PE" sz="2800" dirty="0" err="1"/>
              <a:t>Custom</a:t>
            </a:r>
            <a:r>
              <a:rPr lang="es-PE" sz="2800" dirty="0"/>
              <a:t> le permite una mejor modificación para ajustarse a su documento.</a:t>
            </a:r>
          </a:p>
          <a:p>
            <a:pPr marL="457200" lvl="1" indent="0">
              <a:buFont typeface="Arial" panose="020B0604020202020204" pitchFamily="34" charset="0"/>
              <a:buNone/>
            </a:pPr>
            <a:endParaRPr lang="en-US" dirty="0"/>
          </a:p>
        </p:txBody>
      </p:sp>
      <p:pic>
        <p:nvPicPr>
          <p:cNvPr id="6" name="Picture 5" descr="Menú Table of Contents (Índice de contenido) con una flecha que apunta a la opción de estilo Custom (Personalizado)"/>
          <p:cNvPicPr>
            <a:picLocks noChangeAspect="1"/>
          </p:cNvPicPr>
          <p:nvPr/>
        </p:nvPicPr>
        <p:blipFill rotWithShape="1">
          <a:blip r:embed="rId2">
            <a:extLst>
              <a:ext uri="{28A0092B-C50C-407E-A947-70E740481C1C}">
                <a14:useLocalDpi xmlns:a14="http://schemas.microsoft.com/office/drawing/2010/main" val="0"/>
              </a:ext>
            </a:extLst>
          </a:blip>
          <a:srcRect l="602" t="686" r="-1" b="52429"/>
          <a:stretch/>
        </p:blipFill>
        <p:spPr>
          <a:xfrm>
            <a:off x="6196352" y="1538162"/>
            <a:ext cx="5756366" cy="2931289"/>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V="1">
            <a:off x="7580120" y="2431566"/>
            <a:ext cx="247828" cy="1234581"/>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91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noGrp="1"/>
          </p:cNvSpPr>
          <p:nvPr>
            <p:ph type="title" idx="4294967295"/>
          </p:nvPr>
        </p:nvSpPr>
        <p:spPr>
          <a:xfrm>
            <a:off x="0" y="210665"/>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lang="es-PE" sz="4000" dirty="0">
                <a:solidFill>
                  <a:schemeClr val="tx1"/>
                </a:solidFill>
              </a:rPr>
              <a:t>Configurar el índice </a:t>
            </a:r>
            <a:r>
              <a:rPr kumimoji="0" lang="en-US" sz="4000" b="0" i="0" u="none" strike="noStrike" kern="1200" cap="none" spc="0" normalizeH="0" noProof="0" dirty="0">
                <a:ln>
                  <a:noFill/>
                </a:ln>
                <a:solidFill>
                  <a:schemeClr val="tx1"/>
                </a:solidFill>
                <a:effectLst/>
                <a:uLnTx/>
                <a:uFillTx/>
                <a:latin typeface="+mj-lt"/>
                <a:ea typeface="+mj-ea"/>
                <a:cs typeface="+mj-cs"/>
              </a:rPr>
              <a:t>(cont.)</a:t>
            </a: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 Placeholder 3"/>
          <p:cNvSpPr>
            <a:spLocks noGrp="1"/>
          </p:cNvSpPr>
          <p:nvPr>
            <p:ph idx="1"/>
          </p:nvPr>
        </p:nvSpPr>
        <p:spPr>
          <a:xfrm>
            <a:off x="7195558" y="1170775"/>
            <a:ext cx="4158241" cy="4377410"/>
          </a:xfrm>
        </p:spPr>
        <p:txBody>
          <a:bodyPr>
            <a:normAutofit fontScale="92500" lnSpcReduction="20000"/>
          </a:bodyPr>
          <a:lstStyle/>
          <a:p>
            <a:pPr marL="342900" lvl="0" indent="-342900"/>
            <a:r>
              <a:rPr lang="es-PE" dirty="0"/>
              <a:t>Incluir los niveles 1 al </a:t>
            </a:r>
            <a:r>
              <a:rPr lang="en-US" dirty="0"/>
              <a:t>(Include Levels One Through): </a:t>
            </a:r>
            <a:r>
              <a:rPr lang="en-US" sz="2800" dirty="0"/>
              <a:t>(el valor </a:t>
            </a:r>
            <a:r>
              <a:rPr lang="es-PE" sz="2800" dirty="0"/>
              <a:t>predeterminado es 99). Su documento podría contener estilos de encabezado DBT de H1. a H3., pero quizás solo necesite que los dos primeros niveles, H1. y H2., </a:t>
            </a:r>
            <a:r>
              <a:rPr lang="es-PE" dirty="0"/>
              <a:t>aparezcan en el Índice</a:t>
            </a:r>
            <a:r>
              <a:rPr lang="es-PE" sz="2800" dirty="0"/>
              <a:t>. </a:t>
            </a:r>
          </a:p>
          <a:p>
            <a:pPr marL="342900" lvl="0" indent="-342900">
              <a:buFont typeface="Arial" panose="020B0604020202020204" pitchFamily="34" charset="0"/>
              <a:buChar char="•"/>
            </a:pPr>
            <a:r>
              <a:rPr lang="es-PE" dirty="0"/>
              <a:t>Para ello, introduciría 2 en este recuadro</a:t>
            </a:r>
            <a:r>
              <a:rPr lang="es-PE" sz="2800" dirty="0"/>
              <a:t>. </a:t>
            </a:r>
          </a:p>
          <a:p>
            <a:pPr lvl="0"/>
            <a:endParaRPr lang="en-US" sz="2500" dirty="0"/>
          </a:p>
          <a:p>
            <a:endParaRPr lang="en-US" dirty="0"/>
          </a:p>
        </p:txBody>
      </p:sp>
      <p:pic>
        <p:nvPicPr>
          <p:cNvPr id="5" name="Picture 4" descr="Menú Table of Contents (Índice de contenido) con una flecha que apunta al cuadro de entrada de texto “Include Levels One Through” (Incluir los niveles 1 al…)"/>
          <p:cNvPicPr>
            <a:picLocks noChangeAspect="1"/>
          </p:cNvPicPr>
          <p:nvPr/>
        </p:nvPicPr>
        <p:blipFill rotWithShape="1">
          <a:blip r:embed="rId2">
            <a:extLst>
              <a:ext uri="{28A0092B-C50C-407E-A947-70E740481C1C}">
                <a14:useLocalDpi xmlns:a14="http://schemas.microsoft.com/office/drawing/2010/main" val="0"/>
              </a:ext>
            </a:extLst>
          </a:blip>
          <a:srcRect l="604" t="1801" r="-388" b="38624"/>
          <a:stretch/>
        </p:blipFill>
        <p:spPr>
          <a:xfrm>
            <a:off x="273465" y="1462192"/>
            <a:ext cx="6389914" cy="3725105"/>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V="1">
            <a:off x="2861830" y="2857464"/>
            <a:ext cx="0" cy="1337624"/>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29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noGrp="1"/>
          </p:cNvSpPr>
          <p:nvPr>
            <p:ph type="title" idx="4294967295"/>
          </p:nvPr>
        </p:nvSpPr>
        <p:spPr>
          <a:xfrm>
            <a:off x="0" y="65386"/>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lang="es-PE" sz="4000" dirty="0">
                <a:solidFill>
                  <a:schemeClr val="tx1"/>
                </a:solidFill>
              </a:rPr>
              <a:t>Configurar el índice </a:t>
            </a:r>
            <a:r>
              <a:rPr kumimoji="0" lang="en-US" sz="4000" b="0" i="0" u="none" strike="noStrike" kern="1200" cap="none" spc="0" normalizeH="0" baseline="0" noProof="0" dirty="0">
                <a:ln>
                  <a:noFill/>
                </a:ln>
                <a:solidFill>
                  <a:schemeClr val="tx1"/>
                </a:solidFill>
                <a:effectLst/>
                <a:uLnTx/>
                <a:uFillTx/>
                <a:latin typeface="+mj-lt"/>
                <a:ea typeface="+mj-ea"/>
                <a:cs typeface="+mj-cs"/>
              </a:rPr>
              <a:t>(</a:t>
            </a:r>
            <a:r>
              <a:rPr kumimoji="0" lang="es-PE" sz="4000" b="0" i="0" u="none" strike="noStrike" kern="1200" cap="none" spc="0" normalizeH="0" baseline="0" dirty="0">
                <a:ln>
                  <a:noFill/>
                </a:ln>
                <a:solidFill>
                  <a:schemeClr val="tx1"/>
                </a:solidFill>
                <a:effectLst/>
                <a:uLnTx/>
                <a:uFillTx/>
                <a:latin typeface="+mj-lt"/>
                <a:ea typeface="+mj-ea"/>
                <a:cs typeface="+mj-cs"/>
              </a:rPr>
              <a:t>continuación</a:t>
            </a:r>
            <a:r>
              <a:rPr kumimoji="0" lang="en-US" sz="4000" b="0" i="0" u="none" strike="noStrike" kern="1200" cap="none" spc="0" normalizeH="0" baseline="0" noProof="0" dirty="0">
                <a:ln>
                  <a:noFill/>
                </a:ln>
                <a:solidFill>
                  <a:schemeClr val="tx1"/>
                </a:solidFill>
                <a:effectLst/>
                <a:uLnTx/>
                <a:uFillTx/>
                <a:latin typeface="+mj-lt"/>
                <a:ea typeface="+mj-ea"/>
                <a:cs typeface="+mj-cs"/>
              </a:rPr>
              <a:t>)</a:t>
            </a:r>
          </a:p>
        </p:txBody>
      </p:sp>
      <p:sp>
        <p:nvSpPr>
          <p:cNvPr id="4" name="Text Placeholder 3"/>
          <p:cNvSpPr>
            <a:spLocks noGrp="1"/>
          </p:cNvSpPr>
          <p:nvPr>
            <p:ph idx="1"/>
          </p:nvPr>
        </p:nvSpPr>
        <p:spPr>
          <a:xfrm>
            <a:off x="6615157" y="1558680"/>
            <a:ext cx="5366047" cy="1284469"/>
          </a:xfrm>
        </p:spPr>
        <p:txBody>
          <a:bodyPr>
            <a:normAutofit fontScale="85000" lnSpcReduction="20000"/>
          </a:bodyPr>
          <a:lstStyle/>
          <a:p>
            <a:pPr marL="342900" lvl="0" indent="-342900">
              <a:buFont typeface="Arial" panose="020B0604020202020204" pitchFamily="34" charset="0"/>
              <a:buChar char="•"/>
            </a:pPr>
            <a:r>
              <a:rPr lang="es-PE" sz="2800" dirty="0">
                <a:solidFill>
                  <a:schemeClr val="tx1"/>
                </a:solidFill>
              </a:rPr>
              <a:t>Centrar nivel </a:t>
            </a:r>
            <a:r>
              <a:rPr lang="es-PE" dirty="0"/>
              <a:t>s</a:t>
            </a:r>
            <a:r>
              <a:rPr lang="es-PE" sz="2800" dirty="0">
                <a:solidFill>
                  <a:schemeClr val="tx1"/>
                </a:solidFill>
              </a:rPr>
              <a:t>uperior (Center Top </a:t>
            </a:r>
            <a:r>
              <a:rPr lang="es-PE" sz="2800" dirty="0" err="1">
                <a:solidFill>
                  <a:schemeClr val="tx1"/>
                </a:solidFill>
              </a:rPr>
              <a:t>Level</a:t>
            </a:r>
            <a:r>
              <a:rPr lang="es-PE" sz="2800" dirty="0">
                <a:solidFill>
                  <a:schemeClr val="tx1"/>
                </a:solidFill>
              </a:rPr>
              <a:t>): (</a:t>
            </a:r>
            <a:r>
              <a:rPr lang="es-PE" dirty="0"/>
              <a:t>marque el recuadro</a:t>
            </a:r>
            <a:r>
              <a:rPr lang="es-PE" sz="2800" dirty="0">
                <a:solidFill>
                  <a:schemeClr val="tx1"/>
                </a:solidFill>
              </a:rPr>
              <a:t>) </a:t>
            </a:r>
          </a:p>
          <a:p>
            <a:pPr marL="342900" lvl="0" indent="-342900"/>
            <a:r>
              <a:rPr lang="es-PE" sz="2800" dirty="0">
                <a:solidFill>
                  <a:schemeClr val="tx1"/>
                </a:solidFill>
              </a:rPr>
              <a:t>Numerar </a:t>
            </a:r>
            <a:r>
              <a:rPr lang="es-PE" dirty="0"/>
              <a:t>nivel superior (</a:t>
            </a:r>
            <a:r>
              <a:rPr lang="es-PE" sz="2800" dirty="0" err="1">
                <a:solidFill>
                  <a:schemeClr val="tx1"/>
                </a:solidFill>
              </a:rPr>
              <a:t>Number</a:t>
            </a:r>
            <a:r>
              <a:rPr lang="es-PE" sz="2800" dirty="0">
                <a:solidFill>
                  <a:schemeClr val="tx1"/>
                </a:solidFill>
              </a:rPr>
              <a:t> Top </a:t>
            </a:r>
            <a:r>
              <a:rPr lang="es-PE" sz="2800" dirty="0" err="1">
                <a:solidFill>
                  <a:schemeClr val="tx1"/>
                </a:solidFill>
              </a:rPr>
              <a:t>Level</a:t>
            </a:r>
            <a:r>
              <a:rPr lang="es-PE" sz="2800" dirty="0">
                <a:solidFill>
                  <a:schemeClr val="tx1"/>
                </a:solidFill>
              </a:rPr>
              <a:t>): (</a:t>
            </a:r>
            <a:r>
              <a:rPr lang="es-PE" dirty="0"/>
              <a:t>marque el recuadro</a:t>
            </a:r>
            <a:r>
              <a:rPr lang="es-PE" sz="2800" dirty="0">
                <a:solidFill>
                  <a:schemeClr val="tx1"/>
                </a:solidFill>
              </a:rPr>
              <a:t>) </a:t>
            </a:r>
          </a:p>
          <a:p>
            <a:endParaRPr lang="en-US" dirty="0"/>
          </a:p>
        </p:txBody>
      </p:sp>
      <p:pic>
        <p:nvPicPr>
          <p:cNvPr id="6" name="Picture 5" descr="Captura de pantalla del Menú Table of Contents (Índice de contenido) con una flecha que apunta a las casillas Center Top Level (Centrar nivel superior) y Number Top Level (Numerar nivel superior)"/>
          <p:cNvPicPr>
            <a:picLocks noChangeAspect="1"/>
          </p:cNvPicPr>
          <p:nvPr/>
        </p:nvPicPr>
        <p:blipFill rotWithShape="1">
          <a:blip r:embed="rId2">
            <a:extLst>
              <a:ext uri="{28A0092B-C50C-407E-A947-70E740481C1C}">
                <a14:useLocalDpi xmlns:a14="http://schemas.microsoft.com/office/drawing/2010/main" val="0"/>
              </a:ext>
            </a:extLst>
          </a:blip>
          <a:srcRect l="602" t="685" r="-1" b="41510"/>
          <a:stretch/>
        </p:blipFill>
        <p:spPr>
          <a:xfrm>
            <a:off x="100580" y="1331120"/>
            <a:ext cx="6419861" cy="4217064"/>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a:off x="5192263" y="2750524"/>
            <a:ext cx="1328178"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87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00BE-FBC1-4580-8747-AAC88998D3FF}"/>
              </a:ext>
            </a:extLst>
          </p:cNvPr>
          <p:cNvSpPr>
            <a:spLocks noGrp="1"/>
          </p:cNvSpPr>
          <p:nvPr>
            <p:ph type="title"/>
          </p:nvPr>
        </p:nvSpPr>
        <p:spPr/>
        <p:txBody>
          <a:bodyPr/>
          <a:lstStyle/>
          <a:p>
            <a:pPr algn="ctr"/>
            <a:r>
              <a:rPr lang="es-PE" dirty="0"/>
              <a:t>Personalizar su documento</a:t>
            </a:r>
          </a:p>
        </p:txBody>
      </p:sp>
      <p:sp>
        <p:nvSpPr>
          <p:cNvPr id="3" name="Content Placeholder 2">
            <a:extLst>
              <a:ext uri="{FF2B5EF4-FFF2-40B4-BE49-F238E27FC236}">
                <a16:creationId xmlns:a16="http://schemas.microsoft.com/office/drawing/2014/main" id="{174045C4-D208-48EF-90E3-1E28E7187882}"/>
              </a:ext>
            </a:extLst>
          </p:cNvPr>
          <p:cNvSpPr>
            <a:spLocks noGrp="1"/>
          </p:cNvSpPr>
          <p:nvPr>
            <p:ph sz="half" idx="1"/>
          </p:nvPr>
        </p:nvSpPr>
        <p:spPr/>
        <p:txBody>
          <a:bodyPr/>
          <a:lstStyle/>
          <a:p>
            <a:r>
              <a:rPr lang="es-PE" dirty="0"/>
              <a:t>Los tres elementos siguientes se agrupan para definir un índice de nivel único.</a:t>
            </a:r>
          </a:p>
          <a:p>
            <a:pPr marL="0" indent="0">
              <a:buNone/>
            </a:pPr>
            <a:endParaRPr lang="en-US" dirty="0"/>
          </a:p>
        </p:txBody>
      </p:sp>
      <p:pic>
        <p:nvPicPr>
          <p:cNvPr id="5" name="Content Placeholder 4" descr="Menú Table of Contents (Índice de contenido) con una flecha que apunta a las opciones anidadas bajo el encabezado “Single Level” (Nivel único)">
            <a:extLst>
              <a:ext uri="{FF2B5EF4-FFF2-40B4-BE49-F238E27FC236}">
                <a16:creationId xmlns:a16="http://schemas.microsoft.com/office/drawing/2014/main" id="{82198D62-FD53-410F-A63E-42B5825898D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tretch/>
        </p:blipFill>
        <p:spPr>
          <a:xfrm>
            <a:off x="6212003" y="1487156"/>
            <a:ext cx="5564292" cy="4073857"/>
          </a:xfrm>
        </p:spPr>
      </p:pic>
      <p:cxnSp>
        <p:nvCxnSpPr>
          <p:cNvPr id="6" name="Straight Arrow Connector 5">
            <a:extLst>
              <a:ext uri="{FF2B5EF4-FFF2-40B4-BE49-F238E27FC236}">
                <a16:creationId xmlns:a16="http://schemas.microsoft.com/office/drawing/2014/main" id="{336061B6-1B91-4133-BD32-3CE5A7766343}"/>
              </a:ext>
              <a:ext uri="{C183D7F6-B498-43B3-948B-1728B52AA6E4}">
                <adec:decorative xmlns:adec="http://schemas.microsoft.com/office/drawing/2017/decorative" val="1"/>
              </a:ext>
            </a:extLst>
          </p:cNvPr>
          <p:cNvCxnSpPr/>
          <p:nvPr/>
        </p:nvCxnSpPr>
        <p:spPr>
          <a:xfrm>
            <a:off x="7398524" y="1405442"/>
            <a:ext cx="0" cy="1236618"/>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13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DEBF-87B6-4151-A2FA-E0854AF3042D}"/>
              </a:ext>
            </a:extLst>
          </p:cNvPr>
          <p:cNvSpPr>
            <a:spLocks noGrp="1"/>
          </p:cNvSpPr>
          <p:nvPr>
            <p:ph type="title"/>
          </p:nvPr>
        </p:nvSpPr>
        <p:spPr/>
        <p:txBody>
          <a:bodyPr/>
          <a:lstStyle/>
          <a:p>
            <a:pPr algn="ctr"/>
            <a:r>
              <a:rPr lang="es-US" dirty="0"/>
              <a:t>Sangría del excedente (</a:t>
            </a:r>
            <a:r>
              <a:rPr lang="en-US" sz="4400" dirty="0" err="1">
                <a:solidFill>
                  <a:schemeClr val="tx1"/>
                </a:solidFill>
              </a:rPr>
              <a:t>Runover</a:t>
            </a:r>
            <a:r>
              <a:rPr lang="en-US" sz="4400" dirty="0">
                <a:solidFill>
                  <a:schemeClr val="tx1"/>
                </a:solidFill>
              </a:rPr>
              <a:t> Indent)</a:t>
            </a:r>
            <a:endParaRPr lang="en-US" dirty="0"/>
          </a:p>
        </p:txBody>
      </p:sp>
      <p:sp>
        <p:nvSpPr>
          <p:cNvPr id="3" name="Content Placeholder 2">
            <a:extLst>
              <a:ext uri="{FF2B5EF4-FFF2-40B4-BE49-F238E27FC236}">
                <a16:creationId xmlns:a16="http://schemas.microsoft.com/office/drawing/2014/main" id="{ADF28DE5-2D7C-49B4-B1DD-F094AEFFF9FA}"/>
              </a:ext>
            </a:extLst>
          </p:cNvPr>
          <p:cNvSpPr>
            <a:spLocks noGrp="1"/>
          </p:cNvSpPr>
          <p:nvPr>
            <p:ph sz="half" idx="1"/>
          </p:nvPr>
        </p:nvSpPr>
        <p:spPr>
          <a:xfrm>
            <a:off x="396072" y="1825625"/>
            <a:ext cx="5181600" cy="3734916"/>
          </a:xfrm>
        </p:spPr>
        <p:txBody>
          <a:bodyPr/>
          <a:lstStyle/>
          <a:p>
            <a:r>
              <a:rPr lang="es-PE" sz="2800" dirty="0"/>
              <a:t>Cambiar</a:t>
            </a:r>
            <a:r>
              <a:rPr lang="es-PE" dirty="0"/>
              <a:t> la sangría del excedente de 4 a 3 para que encaje mejor con el formato </a:t>
            </a:r>
            <a:r>
              <a:rPr lang="es-PE" sz="2800" dirty="0"/>
              <a:t>de su documento.</a:t>
            </a:r>
          </a:p>
          <a:p>
            <a:endParaRPr lang="en-US" dirty="0"/>
          </a:p>
        </p:txBody>
      </p:sp>
      <p:pic>
        <p:nvPicPr>
          <p:cNvPr id="5" name="Content Placeholder 4" descr="Menú Table of Contents (Índice de contenido) con una flecha que apunta al cuadro de entrada de texto Runover Indent (Sangría del excedente)">
            <a:extLst>
              <a:ext uri="{FF2B5EF4-FFF2-40B4-BE49-F238E27FC236}">
                <a16:creationId xmlns:a16="http://schemas.microsoft.com/office/drawing/2014/main" id="{CEE9818F-14C9-483A-BC27-0478C783456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602" t="685" r="-1" b="41768"/>
          <a:stretch/>
        </p:blipFill>
        <p:spPr>
          <a:xfrm>
            <a:off x="5910943" y="1825625"/>
            <a:ext cx="5989560" cy="2559774"/>
          </a:xfrm>
          <a:prstGeom prst="rect">
            <a:avLst/>
          </a:prstGeom>
        </p:spPr>
      </p:pic>
      <p:cxnSp>
        <p:nvCxnSpPr>
          <p:cNvPr id="6" name="Straight Arrow Connector 5">
            <a:extLst>
              <a:ext uri="{FF2B5EF4-FFF2-40B4-BE49-F238E27FC236}">
                <a16:creationId xmlns:a16="http://schemas.microsoft.com/office/drawing/2014/main" id="{4D74ABD3-C9D7-4150-B294-68867536B44A}"/>
              </a:ext>
              <a:ext uri="{C183D7F6-B498-43B3-948B-1728B52AA6E4}">
                <adec:decorative xmlns:adec="http://schemas.microsoft.com/office/drawing/2017/decorative" val="1"/>
              </a:ext>
            </a:extLst>
          </p:cNvPr>
          <p:cNvCxnSpPr/>
          <p:nvPr/>
        </p:nvCxnSpPr>
        <p:spPr>
          <a:xfrm>
            <a:off x="4685212" y="3823033"/>
            <a:ext cx="1410788"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45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0" y="467313"/>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kumimoji="0" lang="en-US" sz="6400" b="0" i="0" u="none" strike="noStrike" kern="1200" cap="none" spc="0" normalizeH="0" baseline="0" noProof="0" dirty="0">
                <a:ln>
                  <a:noFill/>
                </a:ln>
                <a:solidFill>
                  <a:schemeClr val="bg1"/>
                </a:solidFill>
                <a:effectLst/>
                <a:uLnTx/>
                <a:uFillTx/>
                <a:latin typeface="+mj-lt"/>
                <a:ea typeface="+mj-ea"/>
                <a:cs typeface="+mj-cs"/>
              </a:rPr>
              <a:t>  </a:t>
            </a:r>
            <a:r>
              <a:rPr lang="es-PE" sz="6600" dirty="0">
                <a:solidFill>
                  <a:schemeClr val="tx1"/>
                </a:solidFill>
              </a:rPr>
              <a:t>Índice </a:t>
            </a:r>
            <a:r>
              <a:rPr lang="en-US" sz="6600" dirty="0">
                <a:solidFill>
                  <a:schemeClr val="tx1"/>
                </a:solidFill>
              </a:rPr>
              <a:t>(</a:t>
            </a:r>
            <a:r>
              <a:rPr lang="es-PE" sz="6600" dirty="0">
                <a:solidFill>
                  <a:schemeClr val="tx1"/>
                </a:solidFill>
              </a:rPr>
              <a:t>cont.</a:t>
            </a:r>
            <a:r>
              <a:rPr lang="en-US" sz="6600" dirty="0">
                <a:solidFill>
                  <a:schemeClr val="tx1"/>
                </a:solidFill>
              </a:rPr>
              <a:t>)</a:t>
            </a:r>
            <a:endParaRPr kumimoji="0" lang="en-US" sz="4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 Placeholder 3"/>
          <p:cNvSpPr>
            <a:spLocks noGrp="1"/>
          </p:cNvSpPr>
          <p:nvPr>
            <p:ph idx="1"/>
          </p:nvPr>
        </p:nvSpPr>
        <p:spPr>
          <a:xfrm>
            <a:off x="838200" y="1825626"/>
            <a:ext cx="10515600" cy="1943070"/>
          </a:xfrm>
        </p:spPr>
        <p:txBody>
          <a:bodyPr>
            <a:normAutofit/>
          </a:bodyPr>
          <a:lstStyle/>
          <a:p>
            <a:pPr marL="285750" indent="-285750"/>
            <a:r>
              <a:rPr lang="es-US" sz="3600" dirty="0"/>
              <a:t>También puede colocar elementos adicionales de su texto en un índice rodeándolos con los códigos</a:t>
            </a:r>
            <a:r>
              <a:rPr lang="en-US" sz="3600" dirty="0"/>
              <a:t> DBT </a:t>
            </a:r>
            <a:r>
              <a:rPr lang="es-PE" sz="3600" dirty="0"/>
              <a:t>correctos</a:t>
            </a:r>
            <a:r>
              <a:rPr lang="en-US" sz="3600" dirty="0"/>
              <a:t>.</a:t>
            </a:r>
          </a:p>
          <a:p>
            <a:endParaRPr lang="en-US" dirty="0"/>
          </a:p>
        </p:txBody>
      </p:sp>
    </p:spTree>
    <p:extLst>
      <p:ext uri="{BB962C8B-B14F-4D97-AF65-F5344CB8AC3E}">
        <p14:creationId xmlns:p14="http://schemas.microsoft.com/office/powerpoint/2010/main" val="3513748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noGrp="1"/>
          </p:cNvSpPr>
          <p:nvPr>
            <p:ph type="title" idx="4294967295"/>
          </p:nvPr>
        </p:nvSpPr>
        <p:spPr>
          <a:xfrm>
            <a:off x="0" y="364734"/>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kumimoji="0" lang="es-PE" sz="4000" b="0" i="0" u="none" strike="noStrike" kern="1200" cap="none" spc="0" normalizeH="0" baseline="0" noProof="0" dirty="0">
                <a:ln>
                  <a:noFill/>
                </a:ln>
                <a:solidFill>
                  <a:schemeClr val="bg1"/>
                </a:solidFill>
                <a:effectLst/>
                <a:uLnTx/>
                <a:uFillTx/>
              </a:rPr>
              <a:t>  </a:t>
            </a:r>
            <a:r>
              <a:rPr lang="es-PE" sz="4800" dirty="0">
                <a:solidFill>
                  <a:schemeClr val="tx1"/>
                </a:solidFill>
              </a:rPr>
              <a:t>Índice multinivel</a:t>
            </a:r>
            <a:endParaRPr kumimoji="0" lang="es-PE" sz="4000" b="0" i="0" u="none" strike="noStrike" kern="1200" cap="none" spc="0" normalizeH="0" baseline="0" noProof="0" dirty="0">
              <a:ln>
                <a:noFill/>
              </a:ln>
              <a:solidFill>
                <a:schemeClr val="tx1"/>
              </a:solidFill>
              <a:effectLst/>
              <a:uLnTx/>
              <a:uFillTx/>
            </a:endParaRPr>
          </a:p>
        </p:txBody>
      </p:sp>
      <p:sp>
        <p:nvSpPr>
          <p:cNvPr id="4" name="Text Placeholder 3"/>
          <p:cNvSpPr>
            <a:spLocks noGrp="1"/>
          </p:cNvSpPr>
          <p:nvPr>
            <p:ph type="body" sz="half" idx="4294967295"/>
          </p:nvPr>
        </p:nvSpPr>
        <p:spPr>
          <a:xfrm>
            <a:off x="6939185" y="1413477"/>
            <a:ext cx="5302236" cy="4431846"/>
          </a:xfrm>
        </p:spPr>
        <p:txBody>
          <a:bodyPr>
            <a:normAutofit fontScale="40000" lnSpcReduction="20000"/>
          </a:bodyPr>
          <a:lstStyle/>
          <a:p>
            <a:pPr marL="342900" indent="-342900"/>
            <a:r>
              <a:rPr lang="es-PE" sz="7000" dirty="0"/>
              <a:t>Los cinco elementos siguientes están agrupados para definir un índice multinivel</a:t>
            </a:r>
            <a:r>
              <a:rPr lang="es-PE" sz="7000" dirty="0">
                <a:solidFill>
                  <a:schemeClr val="tx1"/>
                </a:solidFill>
              </a:rPr>
              <a:t>.</a:t>
            </a:r>
          </a:p>
          <a:p>
            <a:pPr marL="0" indent="0">
              <a:buNone/>
            </a:pPr>
            <a:endParaRPr lang="es-PE" sz="8600" dirty="0">
              <a:solidFill>
                <a:schemeClr val="tx1"/>
              </a:solidFill>
            </a:endParaRPr>
          </a:p>
          <a:p>
            <a:pPr marL="342900" indent="-342900">
              <a:buFont typeface="Arial" panose="020B0604020202020204" pitchFamily="34" charset="0"/>
              <a:buChar char="•"/>
            </a:pPr>
            <a:r>
              <a:rPr lang="es-PE" sz="7000" dirty="0">
                <a:solidFill>
                  <a:schemeClr val="tx1"/>
                </a:solidFill>
              </a:rPr>
              <a:t>Paso 1: Margen izquierdo para Nivel 1 (</a:t>
            </a:r>
            <a:r>
              <a:rPr lang="es-PE" sz="7000" dirty="0" err="1">
                <a:solidFill>
                  <a:schemeClr val="tx1"/>
                </a:solidFill>
              </a:rPr>
              <a:t>Left</a:t>
            </a:r>
            <a:r>
              <a:rPr lang="es-PE" sz="7000" dirty="0">
                <a:solidFill>
                  <a:schemeClr val="tx1"/>
                </a:solidFill>
              </a:rPr>
              <a:t> </a:t>
            </a:r>
            <a:r>
              <a:rPr lang="es-PE" sz="7000" dirty="0" err="1">
                <a:solidFill>
                  <a:schemeClr val="tx1"/>
                </a:solidFill>
              </a:rPr>
              <a:t>Margin</a:t>
            </a:r>
            <a:r>
              <a:rPr lang="es-PE" sz="7000" dirty="0">
                <a:solidFill>
                  <a:schemeClr val="tx1"/>
                </a:solidFill>
              </a:rPr>
              <a:t> </a:t>
            </a:r>
            <a:r>
              <a:rPr lang="es-PE" sz="7000" dirty="0" err="1">
                <a:solidFill>
                  <a:schemeClr val="tx1"/>
                </a:solidFill>
              </a:rPr>
              <a:t>for</a:t>
            </a:r>
            <a:r>
              <a:rPr lang="es-PE" sz="7000" dirty="0">
                <a:solidFill>
                  <a:schemeClr val="tx1"/>
                </a:solidFill>
              </a:rPr>
              <a:t> </a:t>
            </a:r>
            <a:r>
              <a:rPr lang="es-PE" sz="7000" dirty="0" err="1">
                <a:solidFill>
                  <a:schemeClr val="tx1"/>
                </a:solidFill>
              </a:rPr>
              <a:t>Level</a:t>
            </a:r>
            <a:r>
              <a:rPr lang="es-PE" sz="7000" dirty="0">
                <a:solidFill>
                  <a:schemeClr val="tx1"/>
                </a:solidFill>
              </a:rPr>
              <a:t> </a:t>
            </a:r>
            <a:r>
              <a:rPr lang="es-PE" sz="7000" dirty="0" err="1">
                <a:solidFill>
                  <a:schemeClr val="tx1"/>
                </a:solidFill>
              </a:rPr>
              <a:t>One</a:t>
            </a:r>
            <a:r>
              <a:rPr lang="es-PE" sz="7000" dirty="0">
                <a:solidFill>
                  <a:schemeClr val="tx1"/>
                </a:solidFill>
              </a:rPr>
              <a:t>): (cuadro de texto)</a:t>
            </a:r>
          </a:p>
          <a:p>
            <a:pPr marL="342900" indent="-342900">
              <a:buFont typeface="Arial" panose="020B0604020202020204" pitchFamily="34" charset="0"/>
              <a:buChar char="•"/>
            </a:pPr>
            <a:endParaRPr lang="es-PE" sz="8600" dirty="0">
              <a:solidFill>
                <a:schemeClr val="tx1"/>
              </a:solidFill>
            </a:endParaRPr>
          </a:p>
          <a:p>
            <a:pPr marL="342900" indent="-342900"/>
            <a:r>
              <a:rPr lang="es-PE" sz="7000" dirty="0"/>
              <a:t>Paso 2: Incremento margen izquierdo (</a:t>
            </a:r>
            <a:r>
              <a:rPr lang="es-PE" sz="7000" dirty="0" err="1"/>
              <a:t>Left</a:t>
            </a:r>
            <a:r>
              <a:rPr lang="es-PE" sz="7000" dirty="0"/>
              <a:t> </a:t>
            </a:r>
            <a:r>
              <a:rPr lang="es-PE" sz="7000" dirty="0" err="1"/>
              <a:t>Margin</a:t>
            </a:r>
            <a:r>
              <a:rPr lang="es-PE" sz="7000" dirty="0"/>
              <a:t> </a:t>
            </a:r>
            <a:r>
              <a:rPr lang="es-PE" sz="7000" dirty="0" err="1"/>
              <a:t>Increment</a:t>
            </a:r>
            <a:r>
              <a:rPr lang="es-PE" sz="7000" dirty="0"/>
              <a:t>): (cuadro de texto)</a:t>
            </a:r>
          </a:p>
          <a:p>
            <a:endParaRPr lang="en-US" dirty="0"/>
          </a:p>
        </p:txBody>
      </p:sp>
      <p:pic>
        <p:nvPicPr>
          <p:cNvPr id="5" name="Content Placeholder 4" descr="Menú Table of Contents (Índice de contenido) con flechas que apuntan a las casillas Left Margin for Level One (Margen izquierdo para Nivel 1) y Left Margin Increment (Incremento margen izquierdo)"/>
          <p:cNvPicPr>
            <a:picLocks noGrp="1" noChangeAspect="1"/>
          </p:cNvPicPr>
          <p:nvPr>
            <p:ph idx="1"/>
          </p:nvPr>
        </p:nvPicPr>
        <p:blipFill rotWithShape="1">
          <a:blip r:embed="rId2">
            <a:extLst>
              <a:ext uri="{28A0092B-C50C-407E-A947-70E740481C1C}">
                <a14:useLocalDpi xmlns:a14="http://schemas.microsoft.com/office/drawing/2010/main" val="0"/>
              </a:ext>
            </a:extLst>
          </a:blip>
          <a:srcRect b="39012"/>
          <a:stretch/>
        </p:blipFill>
        <p:spPr>
          <a:xfrm>
            <a:off x="372942" y="1772399"/>
            <a:ext cx="6059339" cy="2705597"/>
          </a:xfrm>
        </p:spPr>
      </p:pic>
      <p:cxnSp>
        <p:nvCxnSpPr>
          <p:cNvPr id="6" name="Straight Arrow Connector 5">
            <a:extLst>
              <a:ext uri="{C183D7F6-B498-43B3-948B-1728B52AA6E4}">
                <adec:decorative xmlns:adec="http://schemas.microsoft.com/office/drawing/2017/decorative" val="1"/>
              </a:ext>
            </a:extLst>
          </p:cNvPr>
          <p:cNvCxnSpPr/>
          <p:nvPr/>
        </p:nvCxnSpPr>
        <p:spPr>
          <a:xfrm>
            <a:off x="4226588" y="1927878"/>
            <a:ext cx="0" cy="1236618"/>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C183D7F6-B498-43B3-948B-1728B52AA6E4}">
                <adec:decorative xmlns:adec="http://schemas.microsoft.com/office/drawing/2017/decorative" val="1"/>
              </a:ext>
            </a:extLst>
          </p:cNvPr>
          <p:cNvCxnSpPr/>
          <p:nvPr/>
        </p:nvCxnSpPr>
        <p:spPr>
          <a:xfrm flipV="1">
            <a:off x="3695325" y="3580687"/>
            <a:ext cx="0" cy="1145137"/>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25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 calcmode="lin" valueType="num">
                                      <p:cBhvr>
                                        <p:cTn id="34" dur="1000" fill="hold"/>
                                        <p:tgtEl>
                                          <p:spTgt spid="9"/>
                                        </p:tgtEl>
                                        <p:attrNameLst>
                                          <p:attrName>style.rotation</p:attrName>
                                        </p:attrNameLst>
                                      </p:cBhvr>
                                      <p:tavLst>
                                        <p:tav tm="0">
                                          <p:val>
                                            <p:fltVal val="90"/>
                                          </p:val>
                                        </p:tav>
                                        <p:tav tm="100000">
                                          <p:val>
                                            <p:fltVal val="0"/>
                                          </p:val>
                                        </p:tav>
                                      </p:tavLst>
                                    </p:anim>
                                    <p:animEffect transition="in" filter="fade">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9AA52-A170-4CD9-9E8A-C1B8FA9F7F71}"/>
              </a:ext>
            </a:extLst>
          </p:cNvPr>
          <p:cNvSpPr>
            <a:spLocks noGrp="1"/>
          </p:cNvSpPr>
          <p:nvPr>
            <p:ph type="title"/>
          </p:nvPr>
        </p:nvSpPr>
        <p:spPr/>
        <p:txBody>
          <a:bodyPr/>
          <a:lstStyle/>
          <a:p>
            <a:pPr algn="ctr"/>
            <a:r>
              <a:rPr lang="es-PE" dirty="0"/>
              <a:t>Índice multinivel </a:t>
            </a:r>
            <a:r>
              <a:rPr lang="en-US" sz="3600" dirty="0">
                <a:solidFill>
                  <a:schemeClr val="tx1"/>
                </a:solidFill>
              </a:rPr>
              <a:t>(cont.)</a:t>
            </a:r>
            <a:endParaRPr lang="en-US" dirty="0"/>
          </a:p>
        </p:txBody>
      </p:sp>
      <p:sp>
        <p:nvSpPr>
          <p:cNvPr id="3" name="Content Placeholder 2">
            <a:extLst>
              <a:ext uri="{FF2B5EF4-FFF2-40B4-BE49-F238E27FC236}">
                <a16:creationId xmlns:a16="http://schemas.microsoft.com/office/drawing/2014/main" id="{25FA3652-5DC7-4552-B704-173798BF5ECA}"/>
              </a:ext>
            </a:extLst>
          </p:cNvPr>
          <p:cNvSpPr>
            <a:spLocks noGrp="1"/>
          </p:cNvSpPr>
          <p:nvPr>
            <p:ph sz="half" idx="1"/>
          </p:nvPr>
        </p:nvSpPr>
        <p:spPr/>
        <p:txBody>
          <a:bodyPr/>
          <a:lstStyle/>
          <a:p>
            <a:pPr marL="342900" indent="-342900"/>
            <a:r>
              <a:rPr lang="es-PE" sz="2800" dirty="0"/>
              <a:t>Paso 3: Sangría del excedente (</a:t>
            </a:r>
            <a:r>
              <a:rPr lang="es-PE" sz="2800" dirty="0" err="1"/>
              <a:t>Runover</a:t>
            </a:r>
            <a:r>
              <a:rPr lang="es-PE" sz="2800" dirty="0"/>
              <a:t> </a:t>
            </a:r>
            <a:r>
              <a:rPr lang="es-PE" sz="2800" dirty="0" err="1"/>
              <a:t>Indent</a:t>
            </a:r>
            <a:r>
              <a:rPr lang="es-PE" sz="2800" dirty="0"/>
              <a:t>): </a:t>
            </a:r>
            <a:r>
              <a:rPr lang="es-PE" dirty="0"/>
              <a:t>(cuadro de texto)</a:t>
            </a:r>
          </a:p>
          <a:p>
            <a:pPr marL="342900" indent="-342900"/>
            <a:r>
              <a:rPr lang="es-PE" sz="2800" dirty="0"/>
              <a:t>Paso 4: Siempre usar excedente máximo (</a:t>
            </a:r>
            <a:r>
              <a:rPr lang="es-PE" sz="2800" dirty="0" err="1"/>
              <a:t>Always</a:t>
            </a:r>
            <a:r>
              <a:rPr lang="es-PE" sz="2800" dirty="0"/>
              <a:t> Use </a:t>
            </a:r>
            <a:r>
              <a:rPr lang="es-PE" sz="2800" dirty="0" err="1"/>
              <a:t>Maximum</a:t>
            </a:r>
            <a:r>
              <a:rPr lang="es-PE" sz="2800" dirty="0"/>
              <a:t> </a:t>
            </a:r>
            <a:r>
              <a:rPr lang="es-PE" sz="2800" dirty="0" err="1"/>
              <a:t>Run</a:t>
            </a:r>
            <a:r>
              <a:rPr lang="es-PE" sz="2800" dirty="0"/>
              <a:t> </a:t>
            </a:r>
            <a:r>
              <a:rPr lang="es-PE" sz="2800" dirty="0" err="1"/>
              <a:t>over</a:t>
            </a:r>
            <a:r>
              <a:rPr lang="es-PE" sz="2800" dirty="0"/>
              <a:t>): </a:t>
            </a:r>
            <a:r>
              <a:rPr lang="es-PE" dirty="0"/>
              <a:t>(cuadro de texto)</a:t>
            </a:r>
          </a:p>
          <a:p>
            <a:pPr marL="342900" indent="-342900"/>
            <a:r>
              <a:rPr lang="es-PE" dirty="0"/>
              <a:t>Paso 5: Margen derecho (</a:t>
            </a:r>
            <a:r>
              <a:rPr lang="es-PE" dirty="0" err="1"/>
              <a:t>Right</a:t>
            </a:r>
            <a:r>
              <a:rPr lang="es-PE" dirty="0"/>
              <a:t> </a:t>
            </a:r>
            <a:r>
              <a:rPr lang="es-PE" dirty="0" err="1"/>
              <a:t>Margin</a:t>
            </a:r>
            <a:r>
              <a:rPr lang="es-PE" dirty="0"/>
              <a:t>): (cuadro de texto) </a:t>
            </a:r>
          </a:p>
          <a:p>
            <a:pPr marL="342900" indent="-342900"/>
            <a:endParaRPr lang="en-US" sz="2800" dirty="0"/>
          </a:p>
          <a:p>
            <a:pPr marL="342900" lvl="0" indent="-342900">
              <a:buFont typeface="Arial" panose="020B0604020202020204" pitchFamily="34" charset="0"/>
              <a:buChar char="•"/>
            </a:pPr>
            <a:endParaRPr lang="en-US" sz="2800" dirty="0"/>
          </a:p>
          <a:p>
            <a:pPr marL="0" indent="0">
              <a:buNone/>
            </a:pPr>
            <a:endParaRPr lang="en-US" dirty="0"/>
          </a:p>
        </p:txBody>
      </p:sp>
      <p:pic>
        <p:nvPicPr>
          <p:cNvPr id="5" name="Content Placeholder 4" descr="Menú Table of Contents (Índice de contenido) con flechas que apuntan a Runover Indent (Sangría de excedente) y Right Margin (Margen derecho)">
            <a:extLst>
              <a:ext uri="{FF2B5EF4-FFF2-40B4-BE49-F238E27FC236}">
                <a16:creationId xmlns:a16="http://schemas.microsoft.com/office/drawing/2014/main" id="{E2110234-8FF0-498D-BA0F-4176577CE96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39317"/>
          <a:stretch/>
        </p:blipFill>
        <p:spPr>
          <a:xfrm>
            <a:off x="5839429" y="1690688"/>
            <a:ext cx="6152506" cy="2733473"/>
          </a:xfrm>
          <a:prstGeom prst="rect">
            <a:avLst/>
          </a:prstGeom>
        </p:spPr>
      </p:pic>
      <p:cxnSp>
        <p:nvCxnSpPr>
          <p:cNvPr id="6" name="Straight Arrow Connector 5">
            <a:extLst>
              <a:ext uri="{FF2B5EF4-FFF2-40B4-BE49-F238E27FC236}">
                <a16:creationId xmlns:a16="http://schemas.microsoft.com/office/drawing/2014/main" id="{402E2A99-C9F9-4D9F-A4C0-3C0F1E6C9FC1}"/>
              </a:ext>
              <a:ext uri="{C183D7F6-B498-43B3-948B-1728B52AA6E4}">
                <adec:decorative xmlns:adec="http://schemas.microsoft.com/office/drawing/2017/decorative" val="1"/>
              </a:ext>
            </a:extLst>
          </p:cNvPr>
          <p:cNvCxnSpPr/>
          <p:nvPr/>
        </p:nvCxnSpPr>
        <p:spPr>
          <a:xfrm>
            <a:off x="7895187" y="3622048"/>
            <a:ext cx="998477"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B526F7E-D09D-41BC-8466-0B038FB91080}"/>
              </a:ext>
              <a:ext uri="{C183D7F6-B498-43B3-948B-1728B52AA6E4}">
                <adec:decorative xmlns:adec="http://schemas.microsoft.com/office/drawing/2017/decorative" val="1"/>
              </a:ext>
            </a:extLst>
          </p:cNvPr>
          <p:cNvCxnSpPr/>
          <p:nvPr/>
        </p:nvCxnSpPr>
        <p:spPr>
          <a:xfrm>
            <a:off x="7895187" y="4252773"/>
            <a:ext cx="998477"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98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13A8-8E30-4DE5-A05E-033B06119F45}"/>
              </a:ext>
            </a:extLst>
          </p:cNvPr>
          <p:cNvSpPr>
            <a:spLocks noGrp="1"/>
          </p:cNvSpPr>
          <p:nvPr>
            <p:ph type="title"/>
          </p:nvPr>
        </p:nvSpPr>
        <p:spPr/>
        <p:txBody>
          <a:bodyPr/>
          <a:lstStyle/>
          <a:p>
            <a:pPr algn="ctr"/>
            <a:r>
              <a:rPr lang="es-PE" dirty="0"/>
              <a:t>Pasos para completar la configuración del índice</a:t>
            </a:r>
          </a:p>
        </p:txBody>
      </p:sp>
      <p:sp>
        <p:nvSpPr>
          <p:cNvPr id="4" name="Content Placeholder 3">
            <a:extLst>
              <a:ext uri="{FF2B5EF4-FFF2-40B4-BE49-F238E27FC236}">
                <a16:creationId xmlns:a16="http://schemas.microsoft.com/office/drawing/2014/main" id="{7D204CB6-923C-45BE-8CBF-9CE60BB7C75E}"/>
              </a:ext>
            </a:extLst>
          </p:cNvPr>
          <p:cNvSpPr>
            <a:spLocks noGrp="1"/>
          </p:cNvSpPr>
          <p:nvPr>
            <p:ph sz="half" idx="1"/>
          </p:nvPr>
        </p:nvSpPr>
        <p:spPr>
          <a:xfrm>
            <a:off x="251616" y="1812402"/>
            <a:ext cx="5181600" cy="3734916"/>
          </a:xfrm>
        </p:spPr>
        <p:txBody>
          <a:bodyPr/>
          <a:lstStyle/>
          <a:p>
            <a:pPr marL="0" indent="0">
              <a:lnSpc>
                <a:spcPct val="100000"/>
              </a:lnSpc>
              <a:buNone/>
            </a:pPr>
            <a:r>
              <a:rPr lang="en-US" dirty="0"/>
              <a:t>PASO 1:</a:t>
            </a:r>
          </a:p>
          <a:p>
            <a:pPr>
              <a:lnSpc>
                <a:spcPct val="100000"/>
              </a:lnSpc>
            </a:pPr>
            <a:r>
              <a:rPr lang="es-PE" dirty="0"/>
              <a:t>Encabezado centrado (</a:t>
            </a:r>
            <a:r>
              <a:rPr lang="es-PE" dirty="0" err="1"/>
              <a:t>Centered</a:t>
            </a:r>
            <a:r>
              <a:rPr lang="es-PE" dirty="0"/>
              <a:t> </a:t>
            </a:r>
            <a:r>
              <a:rPr lang="es-PE" dirty="0" err="1"/>
              <a:t>Heading</a:t>
            </a:r>
            <a:r>
              <a:rPr lang="es-PE" dirty="0"/>
              <a:t>): Índice (</a:t>
            </a:r>
            <a:r>
              <a:rPr lang="es-PE" dirty="0" err="1"/>
              <a:t>Contents</a:t>
            </a:r>
            <a:r>
              <a:rPr lang="es-PE" dirty="0"/>
              <a:t>)</a:t>
            </a:r>
          </a:p>
          <a:p>
            <a:pPr marL="0" lvl="0" indent="0">
              <a:buNone/>
            </a:pPr>
            <a:r>
              <a:rPr lang="es-PE" dirty="0"/>
              <a:t>PASO 2: </a:t>
            </a:r>
          </a:p>
          <a:p>
            <a:pPr lvl="0"/>
            <a:r>
              <a:rPr lang="es-PE" dirty="0"/>
              <a:t>Encabezado columna izquierda (</a:t>
            </a:r>
            <a:r>
              <a:rPr lang="es-PE" dirty="0" err="1"/>
              <a:t>Left</a:t>
            </a:r>
            <a:r>
              <a:rPr lang="es-PE" dirty="0"/>
              <a:t> </a:t>
            </a:r>
            <a:r>
              <a:rPr lang="es-PE" dirty="0" err="1"/>
              <a:t>Column</a:t>
            </a:r>
            <a:r>
              <a:rPr lang="es-PE" dirty="0"/>
              <a:t> </a:t>
            </a:r>
            <a:r>
              <a:rPr lang="es-PE" dirty="0" err="1"/>
              <a:t>Heading</a:t>
            </a:r>
            <a:r>
              <a:rPr lang="es-PE" dirty="0"/>
              <a:t>): Capítulo (</a:t>
            </a:r>
            <a:r>
              <a:rPr lang="es-PE" dirty="0" err="1"/>
              <a:t>Chapter</a:t>
            </a:r>
            <a:r>
              <a:rPr lang="es-PE" dirty="0"/>
              <a:t>) </a:t>
            </a:r>
          </a:p>
          <a:p>
            <a:pPr marL="0" indent="0">
              <a:buNone/>
            </a:pPr>
            <a:endParaRPr lang="en-US" dirty="0"/>
          </a:p>
        </p:txBody>
      </p:sp>
      <p:pic>
        <p:nvPicPr>
          <p:cNvPr id="6" name="Content Placeholder 4" descr="Captura de pantalla de Duxbury con flechas que apuntan a los cuadros de edición Centered Heading (Encabezado centrado) y Left Column Heading (Encabezado columna izquierda)">
            <a:extLst>
              <a:ext uri="{FF2B5EF4-FFF2-40B4-BE49-F238E27FC236}">
                <a16:creationId xmlns:a16="http://schemas.microsoft.com/office/drawing/2014/main" id="{1E838C98-106F-43AF-A82E-6B4720AD78E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54163"/>
          <a:stretch/>
        </p:blipFill>
        <p:spPr>
          <a:xfrm>
            <a:off x="5709975" y="2270928"/>
            <a:ext cx="6230409" cy="2090876"/>
          </a:xfrm>
          <a:prstGeom prst="rect">
            <a:avLst/>
          </a:prstGeom>
        </p:spPr>
      </p:pic>
      <p:cxnSp>
        <p:nvCxnSpPr>
          <p:cNvPr id="8" name="Straight Arrow Connector 7">
            <a:extLst>
              <a:ext uri="{FF2B5EF4-FFF2-40B4-BE49-F238E27FC236}">
                <a16:creationId xmlns:a16="http://schemas.microsoft.com/office/drawing/2014/main" id="{4B93CB7E-A3F3-49DE-B45F-185D0BEC58C7}"/>
              </a:ext>
              <a:ext uri="{C183D7F6-B498-43B3-948B-1728B52AA6E4}">
                <adec:decorative xmlns:adec="http://schemas.microsoft.com/office/drawing/2017/decorative" val="1"/>
              </a:ext>
            </a:extLst>
          </p:cNvPr>
          <p:cNvCxnSpPr/>
          <p:nvPr/>
        </p:nvCxnSpPr>
        <p:spPr>
          <a:xfrm flipV="1">
            <a:off x="6375720" y="3206180"/>
            <a:ext cx="0" cy="1050564"/>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705630F-7E78-416A-B7A2-9FFB19B54821}"/>
              </a:ext>
              <a:ext uri="{C183D7F6-B498-43B3-948B-1728B52AA6E4}">
                <adec:decorative xmlns:adec="http://schemas.microsoft.com/office/drawing/2017/decorative" val="1"/>
              </a:ext>
            </a:extLst>
          </p:cNvPr>
          <p:cNvCxnSpPr/>
          <p:nvPr/>
        </p:nvCxnSpPr>
        <p:spPr>
          <a:xfrm>
            <a:off x="6357479" y="1691797"/>
            <a:ext cx="0" cy="93817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17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4"/>
          <p:cNvSpPr txBox="1">
            <a:spLocks noGrp="1"/>
          </p:cNvSpPr>
          <p:nvPr>
            <p:ph type="title" idx="4294967295"/>
          </p:nvPr>
        </p:nvSpPr>
        <p:spPr>
          <a:xfrm>
            <a:off x="0" y="150843"/>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lang="es-PE" sz="4000" dirty="0">
                <a:solidFill>
                  <a:schemeClr val="tx1"/>
                </a:solidFill>
              </a:rPr>
              <a:t>Pasos para completar la configuración del índice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2" name="Content Placeholder 1"/>
          <p:cNvSpPr>
            <a:spLocks noGrp="1"/>
          </p:cNvSpPr>
          <p:nvPr>
            <p:ph idx="1"/>
          </p:nvPr>
        </p:nvSpPr>
        <p:spPr>
          <a:xfrm>
            <a:off x="239282" y="1825625"/>
            <a:ext cx="5896598" cy="3361672"/>
          </a:xfrm>
        </p:spPr>
        <p:txBody>
          <a:bodyPr>
            <a:normAutofit fontScale="92500"/>
          </a:bodyPr>
          <a:lstStyle/>
          <a:p>
            <a:pPr marL="0" indent="0">
              <a:buNone/>
            </a:pPr>
            <a:r>
              <a:rPr lang="en-US" dirty="0"/>
              <a:t>PASO 3: </a:t>
            </a:r>
          </a:p>
          <a:p>
            <a:r>
              <a:rPr lang="es-PE" dirty="0"/>
              <a:t>Encabezado columna izquierda (</a:t>
            </a:r>
            <a:r>
              <a:rPr lang="en-US" dirty="0"/>
              <a:t>Right Column Heading): </a:t>
            </a:r>
            <a:r>
              <a:rPr lang="es-PE" dirty="0"/>
              <a:t>Página</a:t>
            </a:r>
            <a:r>
              <a:rPr lang="en-US" dirty="0"/>
              <a:t> (Page)</a:t>
            </a:r>
          </a:p>
          <a:p>
            <a:pPr marL="0" indent="0">
              <a:buNone/>
            </a:pPr>
            <a:endParaRPr lang="en-US" sz="900" dirty="0"/>
          </a:p>
          <a:p>
            <a:pPr marL="0" indent="0">
              <a:buNone/>
            </a:pPr>
            <a:r>
              <a:rPr lang="en-US" dirty="0"/>
              <a:t>PASO 4: </a:t>
            </a:r>
          </a:p>
          <a:p>
            <a:r>
              <a:rPr lang="es-PE" dirty="0"/>
              <a:t>Carácter para puntos guía (</a:t>
            </a:r>
            <a:r>
              <a:rPr lang="es-PE" dirty="0" err="1"/>
              <a:t>Character</a:t>
            </a:r>
            <a:r>
              <a:rPr lang="es-PE" dirty="0"/>
              <a:t> </a:t>
            </a:r>
            <a:r>
              <a:rPr lang="es-PE" dirty="0" err="1"/>
              <a:t>for</a:t>
            </a:r>
            <a:r>
              <a:rPr lang="es-PE" dirty="0"/>
              <a:t> Guide </a:t>
            </a:r>
            <a:r>
              <a:rPr lang="es-PE" dirty="0" err="1"/>
              <a:t>Dots</a:t>
            </a:r>
            <a:r>
              <a:rPr lang="es-PE" dirty="0"/>
              <a:t>): Las opciones desplegables </a:t>
            </a:r>
            <a:r>
              <a:rPr lang="en-US" dirty="0"/>
              <a:t>son Dot 3, 5 o 6, o dots 3 y 6. </a:t>
            </a:r>
          </a:p>
          <a:p>
            <a:endParaRPr lang="en-US" dirty="0"/>
          </a:p>
        </p:txBody>
      </p:sp>
      <p:pic>
        <p:nvPicPr>
          <p:cNvPr id="9" name="Content Placeholder 4" descr="Captura de pantalla de Duxbury con flechas que apuntan a Right Column Heading (Encabezado columna derecha) y Character for Guide Dots (Carácter para puntos guía)"/>
          <p:cNvPicPr>
            <a:picLocks noChangeAspect="1"/>
          </p:cNvPicPr>
          <p:nvPr/>
        </p:nvPicPr>
        <p:blipFill rotWithShape="1">
          <a:blip r:embed="rId2">
            <a:extLst>
              <a:ext uri="{28A0092B-C50C-407E-A947-70E740481C1C}">
                <a14:useLocalDpi xmlns:a14="http://schemas.microsoft.com/office/drawing/2010/main" val="0"/>
              </a:ext>
            </a:extLst>
          </a:blip>
          <a:srcRect t="54163"/>
          <a:stretch/>
        </p:blipFill>
        <p:spPr>
          <a:xfrm>
            <a:off x="6239733" y="1989745"/>
            <a:ext cx="5721531" cy="3073637"/>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flipH="1">
            <a:off x="10089009" y="2068082"/>
            <a:ext cx="541959" cy="1064277"/>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p:nvPr/>
        </p:nvCxnSpPr>
        <p:spPr>
          <a:xfrm flipV="1">
            <a:off x="6751177" y="3825443"/>
            <a:ext cx="91491" cy="832015"/>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6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2000"/>
                                        <p:tgtEl>
                                          <p:spTgt spid="2">
                                            <p:txEl>
                                              <p:pRg st="3" end="3"/>
                                            </p:txEl>
                                          </p:spTgt>
                                        </p:tgtEl>
                                      </p:cBhvr>
                                    </p:animEffect>
                                    <p:anim calcmode="lin" valueType="num">
                                      <p:cBhvr>
                                        <p:cTn id="26"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27" dur="2000" fill="hold"/>
                                        <p:tgtEl>
                                          <p:spTgt spid="2">
                                            <p:txEl>
                                              <p:pRg st="3" end="3"/>
                                            </p:txEl>
                                          </p:spTgt>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fade">
                                      <p:cBhvr>
                                        <p:cTn id="30" dur="2000"/>
                                        <p:tgtEl>
                                          <p:spTgt spid="2">
                                            <p:txEl>
                                              <p:pRg st="4" end="4"/>
                                            </p:txEl>
                                          </p:spTgt>
                                        </p:tgtEl>
                                      </p:cBhvr>
                                    </p:animEffect>
                                    <p:anim calcmode="lin" valueType="num">
                                      <p:cBhvr>
                                        <p:cTn id="31" dur="2000" fill="hold"/>
                                        <p:tgtEl>
                                          <p:spTgt spid="2">
                                            <p:txEl>
                                              <p:pRg st="4" end="4"/>
                                            </p:txEl>
                                          </p:spTgt>
                                        </p:tgtEl>
                                        <p:attrNameLst>
                                          <p:attrName>ppt_w</p:attrName>
                                        </p:attrNameLst>
                                      </p:cBhvr>
                                      <p:tavLst>
                                        <p:tav tm="0" fmla="#ppt_w*sin(2.5*pi*$)">
                                          <p:val>
                                            <p:fltVal val="0"/>
                                          </p:val>
                                        </p:tav>
                                        <p:tav tm="100000">
                                          <p:val>
                                            <p:fltVal val="1"/>
                                          </p:val>
                                        </p:tav>
                                      </p:tavLst>
                                    </p:anim>
                                    <p:anim calcmode="lin" valueType="num">
                                      <p:cBhvr>
                                        <p:cTn id="32" dur="2000" fill="hold"/>
                                        <p:tgtEl>
                                          <p:spTgt spid="2">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p:cNvSpPr txBox="1">
            <a:spLocks noGrp="1"/>
          </p:cNvSpPr>
          <p:nvPr>
            <p:ph type="title" idx="4294967295"/>
          </p:nvPr>
        </p:nvSpPr>
        <p:spPr>
          <a:xfrm>
            <a:off x="0" y="150843"/>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kumimoji="0" lang="en-US" sz="4000" b="0" i="0" u="none" strike="noStrike" kern="1200" cap="none" spc="0" normalizeH="0" baseline="0" noProof="0" dirty="0">
                <a:ln>
                  <a:noFill/>
                </a:ln>
                <a:solidFill>
                  <a:schemeClr val="bg1"/>
                </a:solidFill>
                <a:effectLst/>
                <a:uLnTx/>
                <a:uFillTx/>
                <a:latin typeface="+mj-lt"/>
                <a:ea typeface="+mj-ea"/>
                <a:cs typeface="+mj-cs"/>
              </a:rPr>
              <a:t> </a:t>
            </a:r>
            <a:r>
              <a:rPr lang="es-PE" sz="4000" dirty="0">
                <a:solidFill>
                  <a:schemeClr val="tx1"/>
                </a:solidFill>
              </a:rPr>
              <a:t>Pasos para completar la configuración del índice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2" name="Content Placeholder 1"/>
          <p:cNvSpPr>
            <a:spLocks noGrp="1"/>
          </p:cNvSpPr>
          <p:nvPr>
            <p:ph idx="1"/>
          </p:nvPr>
        </p:nvSpPr>
        <p:spPr>
          <a:xfrm>
            <a:off x="547643" y="1218874"/>
            <a:ext cx="5152402" cy="4173522"/>
          </a:xfrm>
        </p:spPr>
        <p:txBody>
          <a:bodyPr>
            <a:normAutofit fontScale="92500" lnSpcReduction="20000"/>
          </a:bodyPr>
          <a:lstStyle/>
          <a:p>
            <a:pPr marL="0" indent="0">
              <a:buNone/>
            </a:pPr>
            <a:r>
              <a:rPr lang="es-PE" dirty="0"/>
              <a:t>PASO 5: </a:t>
            </a:r>
          </a:p>
          <a:p>
            <a:r>
              <a:rPr lang="es-PE" dirty="0"/>
              <a:t>Colocar números (Place </a:t>
            </a:r>
            <a:r>
              <a:rPr lang="es-PE" dirty="0" err="1"/>
              <a:t>Numbers</a:t>
            </a:r>
            <a:r>
              <a:rPr lang="es-PE" dirty="0"/>
              <a:t>): Cuadro de lista – Los números de pagina se pueden alinear a la derecha o a la izquierda en las últimas dos células o hasta en siete células. </a:t>
            </a:r>
          </a:p>
          <a:p>
            <a:pPr marL="0" indent="0">
              <a:buNone/>
            </a:pPr>
            <a:r>
              <a:rPr lang="es-PE" dirty="0"/>
              <a:t>PASO 6: </a:t>
            </a:r>
          </a:p>
          <a:p>
            <a:r>
              <a:rPr lang="es-PE" dirty="0"/>
              <a:t>Usar (Use): Cuadro de lista donde puede elegir Números de página braille (“Braille Page </a:t>
            </a:r>
            <a:r>
              <a:rPr lang="es-PE" dirty="0" err="1"/>
              <a:t>Numbers</a:t>
            </a:r>
            <a:r>
              <a:rPr lang="es-PE" dirty="0"/>
              <a:t>“) o Números de página para impresión ("</a:t>
            </a:r>
            <a:r>
              <a:rPr lang="es-PE" dirty="0" err="1"/>
              <a:t>Print</a:t>
            </a:r>
            <a:r>
              <a:rPr lang="es-PE" dirty="0"/>
              <a:t> Page </a:t>
            </a:r>
            <a:r>
              <a:rPr lang="es-PE" dirty="0" err="1"/>
              <a:t>Numbers</a:t>
            </a:r>
            <a:r>
              <a:rPr lang="es-PE" dirty="0"/>
              <a:t>“). </a:t>
            </a:r>
          </a:p>
          <a:p>
            <a:pPr marL="0" indent="0">
              <a:buNone/>
            </a:pPr>
            <a:endParaRPr lang="en-US" sz="2500" dirty="0"/>
          </a:p>
          <a:p>
            <a:endParaRPr lang="en-US" dirty="0"/>
          </a:p>
        </p:txBody>
      </p:sp>
      <p:pic>
        <p:nvPicPr>
          <p:cNvPr id="7" name="Content Placeholder 4" descr="Captura de pantalla de Duxbury con flechas que apuntan a las opciones Place Numbers (Colocar números) y Use (Usar)"/>
          <p:cNvPicPr>
            <a:picLocks noChangeAspect="1"/>
          </p:cNvPicPr>
          <p:nvPr/>
        </p:nvPicPr>
        <p:blipFill rotWithShape="1">
          <a:blip r:embed="rId2">
            <a:extLst>
              <a:ext uri="{28A0092B-C50C-407E-A947-70E740481C1C}">
                <a14:useLocalDpi xmlns:a14="http://schemas.microsoft.com/office/drawing/2010/main" val="0"/>
              </a:ext>
            </a:extLst>
          </a:blip>
          <a:srcRect t="55563"/>
          <a:stretch/>
        </p:blipFill>
        <p:spPr>
          <a:xfrm>
            <a:off x="6205549" y="2230452"/>
            <a:ext cx="5721531" cy="2937211"/>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flipV="1">
            <a:off x="8964538" y="3905428"/>
            <a:ext cx="572569" cy="835821"/>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p:nvPr/>
        </p:nvCxnSpPr>
        <p:spPr>
          <a:xfrm flipV="1">
            <a:off x="6348101" y="4409630"/>
            <a:ext cx="78336" cy="982767"/>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82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 calcmode="lin" valueType="num">
                                      <p:cBhvr additive="base">
                                        <p:cTn id="2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fltVal val="0"/>
                                          </p:val>
                                        </p:tav>
                                        <p:tav tm="100000">
                                          <p:val>
                                            <p:strVal val="#ppt_w"/>
                                          </p:val>
                                        </p:tav>
                                      </p:tavLst>
                                    </p:anim>
                                    <p:anim calcmode="lin" valueType="num">
                                      <p:cBhvr>
                                        <p:cTn id="34" dur="1000" fill="hold"/>
                                        <p:tgtEl>
                                          <p:spTgt spid="13"/>
                                        </p:tgtEl>
                                        <p:attrNameLst>
                                          <p:attrName>ppt_h</p:attrName>
                                        </p:attrNameLst>
                                      </p:cBhvr>
                                      <p:tavLst>
                                        <p:tav tm="0">
                                          <p:val>
                                            <p:fltVal val="0"/>
                                          </p:val>
                                        </p:tav>
                                        <p:tav tm="100000">
                                          <p:val>
                                            <p:strVal val="#ppt_h"/>
                                          </p:val>
                                        </p:tav>
                                      </p:tavLst>
                                    </p:anim>
                                    <p:anim calcmode="lin" valueType="num">
                                      <p:cBhvr>
                                        <p:cTn id="35" dur="1000" fill="hold"/>
                                        <p:tgtEl>
                                          <p:spTgt spid="13"/>
                                        </p:tgtEl>
                                        <p:attrNameLst>
                                          <p:attrName>style.rotation</p:attrName>
                                        </p:attrNameLst>
                                      </p:cBhvr>
                                      <p:tavLst>
                                        <p:tav tm="0">
                                          <p:val>
                                            <p:fltVal val="90"/>
                                          </p:val>
                                        </p:tav>
                                        <p:tav tm="100000">
                                          <p:val>
                                            <p:fltVal val="0"/>
                                          </p:val>
                                        </p:tav>
                                      </p:tavLst>
                                    </p:anim>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4"/>
          <p:cNvSpPr txBox="1">
            <a:spLocks noGrp="1"/>
          </p:cNvSpPr>
          <p:nvPr>
            <p:ph type="title" idx="4294967295"/>
          </p:nvPr>
        </p:nvSpPr>
        <p:spPr>
          <a:xfrm>
            <a:off x="0" y="150843"/>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lang="es-PE" sz="4000" dirty="0">
                <a:solidFill>
                  <a:schemeClr val="tx1"/>
                </a:solidFill>
              </a:rPr>
              <a:t>Pasos para completar la configuración del índice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2" name="Content Placeholder 1"/>
          <p:cNvSpPr>
            <a:spLocks noGrp="1"/>
          </p:cNvSpPr>
          <p:nvPr>
            <p:ph idx="1"/>
          </p:nvPr>
        </p:nvSpPr>
        <p:spPr>
          <a:xfrm>
            <a:off x="744196" y="1447647"/>
            <a:ext cx="4280731" cy="3722559"/>
          </a:xfrm>
        </p:spPr>
        <p:txBody>
          <a:bodyPr>
            <a:normAutofit/>
          </a:bodyPr>
          <a:lstStyle/>
          <a:p>
            <a:pPr marL="0" indent="0">
              <a:buNone/>
            </a:pPr>
            <a:r>
              <a:rPr lang="en-US" sz="2500" dirty="0"/>
              <a:t>PASO 7:</a:t>
            </a:r>
          </a:p>
          <a:p>
            <a:pPr lvl="0"/>
            <a:r>
              <a:rPr lang="es-PE" sz="2500" dirty="0"/>
              <a:t>Códigos de fin (</a:t>
            </a:r>
            <a:r>
              <a:rPr lang="es-PE" sz="2500" dirty="0" err="1"/>
              <a:t>End</a:t>
            </a:r>
            <a:r>
              <a:rPr lang="es-PE" sz="2500" dirty="0"/>
              <a:t> </a:t>
            </a:r>
            <a:r>
              <a:rPr lang="es-PE" sz="2500" dirty="0" err="1"/>
              <a:t>Codes</a:t>
            </a:r>
            <a:r>
              <a:rPr lang="es-PE" sz="2500" dirty="0"/>
              <a:t>):  Normalmente DBT irá a una página nueva, </a:t>
            </a:r>
            <a:r>
              <a:rPr lang="es-PE" sz="2400" dirty="0"/>
              <a:t>pero en algunas instancias podría no ser el caso, y por ejemplo, se agrega un separador de dos puntos</a:t>
            </a:r>
            <a:r>
              <a:rPr lang="es-PE" sz="2500" dirty="0"/>
              <a:t>. Este campo le permite introducir los códigos DBT apropiados para hacerlo. </a:t>
            </a:r>
          </a:p>
          <a:p>
            <a:endParaRPr lang="en-US" dirty="0"/>
          </a:p>
        </p:txBody>
      </p:sp>
      <p:pic>
        <p:nvPicPr>
          <p:cNvPr id="7" name="Content Placeholder 4" descr="Captura de pantalla de Duxbury con una flecha que apunta a la opción End Codes (Códigos de fin)"/>
          <p:cNvPicPr>
            <a:picLocks noChangeAspect="1"/>
          </p:cNvPicPr>
          <p:nvPr/>
        </p:nvPicPr>
        <p:blipFill rotWithShape="1">
          <a:blip r:embed="rId3">
            <a:extLst>
              <a:ext uri="{28A0092B-C50C-407E-A947-70E740481C1C}">
                <a14:useLocalDpi xmlns:a14="http://schemas.microsoft.com/office/drawing/2010/main" val="0"/>
              </a:ext>
            </a:extLst>
          </a:blip>
          <a:srcRect l="-597" t="55551" r="597" b="491"/>
          <a:stretch/>
        </p:blipFill>
        <p:spPr>
          <a:xfrm>
            <a:off x="6077362" y="2264635"/>
            <a:ext cx="5721532" cy="2905571"/>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a:xfrm>
            <a:off x="8118505" y="4288016"/>
            <a:ext cx="961689"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82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a:spLocks noGrp="1"/>
          </p:cNvSpPr>
          <p:nvPr>
            <p:ph type="title" idx="4294967295"/>
          </p:nvPr>
        </p:nvSpPr>
        <p:spPr>
          <a:xfrm>
            <a:off x="0" y="-3012"/>
            <a:ext cx="12191999"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5400" b="0" i="0" u="none" strike="noStrike" kern="1200" cap="none" spc="0" normalizeH="0" baseline="0" dirty="0">
                <a:ln>
                  <a:noFill/>
                </a:ln>
                <a:solidFill>
                  <a:schemeClr val="tx1"/>
                </a:solidFill>
                <a:effectLst/>
                <a:uLnTx/>
                <a:uFillTx/>
                <a:latin typeface="+mj-lt"/>
                <a:ea typeface="+mj-ea"/>
                <a:cs typeface="+mj-cs"/>
              </a:rPr>
              <a:t>Configuración</a:t>
            </a:r>
            <a:r>
              <a:rPr kumimoji="0" lang="es-PE" sz="5400" b="0" i="0" u="none" strike="noStrike" kern="1200" cap="none" spc="0" normalizeH="0" dirty="0">
                <a:ln>
                  <a:noFill/>
                </a:ln>
                <a:solidFill>
                  <a:schemeClr val="tx1"/>
                </a:solidFill>
                <a:effectLst/>
                <a:uLnTx/>
                <a:uFillTx/>
                <a:latin typeface="+mj-lt"/>
                <a:ea typeface="+mj-ea"/>
                <a:cs typeface="+mj-cs"/>
              </a:rPr>
              <a:t> del índice antes</a:t>
            </a:r>
            <a:r>
              <a:rPr kumimoji="0" lang="en-US" sz="5400" b="0" i="0" u="none" strike="noStrike" kern="1200" cap="none" spc="0" normalizeH="0" baseline="0" noProof="0" dirty="0">
                <a:ln>
                  <a:noFill/>
                </a:ln>
                <a:solidFill>
                  <a:schemeClr val="tx1"/>
                </a:solidFill>
                <a:effectLst/>
                <a:uLnTx/>
                <a:uFillTx/>
                <a:latin typeface="+mj-lt"/>
                <a:ea typeface="+mj-ea"/>
                <a:cs typeface="+mj-cs"/>
              </a:rPr>
              <a:t>…</a:t>
            </a:r>
          </a:p>
        </p:txBody>
      </p:sp>
      <p:pic>
        <p:nvPicPr>
          <p:cNvPr id="5" name="Picture 4" descr="Captura de pantalla de SimBraille en Duxbury"/>
          <p:cNvPicPr>
            <a:picLocks noChangeAspect="1"/>
          </p:cNvPicPr>
          <p:nvPr/>
        </p:nvPicPr>
        <p:blipFill rotWithShape="1">
          <a:blip r:embed="rId2">
            <a:extLst>
              <a:ext uri="{28A0092B-C50C-407E-A947-70E740481C1C}">
                <a14:useLocalDpi xmlns:a14="http://schemas.microsoft.com/office/drawing/2010/main" val="0"/>
              </a:ext>
            </a:extLst>
          </a:blip>
          <a:srcRect t="123" r="16571" b="36553"/>
          <a:stretch/>
        </p:blipFill>
        <p:spPr>
          <a:xfrm>
            <a:off x="2240837" y="826251"/>
            <a:ext cx="7710325" cy="5205497"/>
          </a:xfrm>
          <a:prstGeom prst="rect">
            <a:avLst/>
          </a:prstGeom>
        </p:spPr>
      </p:pic>
    </p:spTree>
    <p:extLst>
      <p:ext uri="{BB962C8B-B14F-4D97-AF65-F5344CB8AC3E}">
        <p14:creationId xmlns:p14="http://schemas.microsoft.com/office/powerpoint/2010/main" val="1021729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noGrp="1"/>
          </p:cNvSpPr>
          <p:nvPr>
            <p:ph type="title" idx="4294967295"/>
          </p:nvPr>
        </p:nvSpPr>
        <p:spPr>
          <a:xfrm>
            <a:off x="0" y="93230"/>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kumimoji="0" lang="en-US" sz="4600" b="0" i="0" u="none" strike="noStrike" kern="1200" cap="none" spc="0" normalizeH="0" baseline="0" noProof="0" dirty="0">
                <a:ln>
                  <a:noFill/>
                </a:ln>
                <a:solidFill>
                  <a:schemeClr val="tx1"/>
                </a:solidFill>
                <a:effectLst/>
                <a:uLnTx/>
                <a:uFillTx/>
              </a:rPr>
              <a:t> </a:t>
            </a:r>
            <a:r>
              <a:rPr lang="es-PE" sz="4600" dirty="0">
                <a:solidFill>
                  <a:schemeClr val="tx1"/>
                </a:solidFill>
              </a:rPr>
              <a:t>Configuración del índice después</a:t>
            </a:r>
            <a:r>
              <a:rPr kumimoji="0" lang="en-US" sz="4600" b="0" i="0" u="none" strike="noStrike" kern="1200" cap="none" spc="0" normalizeH="0" baseline="0" noProof="0" dirty="0">
                <a:ln>
                  <a:noFill/>
                </a:ln>
                <a:solidFill>
                  <a:schemeClr val="tx1"/>
                </a:solidFill>
                <a:effectLst/>
                <a:uLnTx/>
                <a:uFillTx/>
              </a:rPr>
              <a:t>…</a:t>
            </a:r>
          </a:p>
        </p:txBody>
      </p:sp>
      <p:pic>
        <p:nvPicPr>
          <p:cNvPr id="6" name="Picture 5" descr="Captura de pantalla de SimBraille en Duxbury"/>
          <p:cNvPicPr>
            <a:picLocks noChangeAspect="1"/>
          </p:cNvPicPr>
          <p:nvPr/>
        </p:nvPicPr>
        <p:blipFill rotWithShape="1">
          <a:blip r:embed="rId2">
            <a:extLst>
              <a:ext uri="{28A0092B-C50C-407E-A947-70E740481C1C}">
                <a14:useLocalDpi xmlns:a14="http://schemas.microsoft.com/office/drawing/2010/main" val="0"/>
              </a:ext>
            </a:extLst>
          </a:blip>
          <a:srcRect l="330" t="345" r="8564" b="47834"/>
          <a:stretch/>
        </p:blipFill>
        <p:spPr>
          <a:xfrm>
            <a:off x="1889035" y="979847"/>
            <a:ext cx="8413930" cy="4598350"/>
          </a:xfrm>
          <a:prstGeom prst="rect">
            <a:avLst/>
          </a:prstGeom>
        </p:spPr>
      </p:pic>
    </p:spTree>
    <p:extLst>
      <p:ext uri="{BB962C8B-B14F-4D97-AF65-F5344CB8AC3E}">
        <p14:creationId xmlns:p14="http://schemas.microsoft.com/office/powerpoint/2010/main" val="33738365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2595-0B96-4EE1-BE26-DE267AA6AC84}"/>
              </a:ext>
            </a:extLst>
          </p:cNvPr>
          <p:cNvSpPr>
            <a:spLocks noGrp="1"/>
          </p:cNvSpPr>
          <p:nvPr>
            <p:ph type="title"/>
          </p:nvPr>
        </p:nvSpPr>
        <p:spPr>
          <a:xfrm>
            <a:off x="838200" y="-138636"/>
            <a:ext cx="10515600" cy="1325563"/>
          </a:xfrm>
        </p:spPr>
        <p:txBody>
          <a:bodyPr/>
          <a:lstStyle/>
          <a:p>
            <a:pPr algn="ctr"/>
            <a:r>
              <a:rPr lang="en-US" sz="4400" dirty="0">
                <a:solidFill>
                  <a:schemeClr val="tx1"/>
                </a:solidFill>
              </a:rPr>
              <a:t>CÓDIGOS DE LÍNEA</a:t>
            </a:r>
            <a:endParaRPr lang="en-US" dirty="0"/>
          </a:p>
        </p:txBody>
      </p:sp>
      <p:sp>
        <p:nvSpPr>
          <p:cNvPr id="4" name="Content Placeholder 3">
            <a:extLst>
              <a:ext uri="{FF2B5EF4-FFF2-40B4-BE49-F238E27FC236}">
                <a16:creationId xmlns:a16="http://schemas.microsoft.com/office/drawing/2014/main" id="{7EEB1AD9-FE8D-4ED5-BA8F-C14F0EDC9536}"/>
              </a:ext>
            </a:extLst>
          </p:cNvPr>
          <p:cNvSpPr>
            <a:spLocks noGrp="1"/>
          </p:cNvSpPr>
          <p:nvPr>
            <p:ph sz="half" idx="2"/>
          </p:nvPr>
        </p:nvSpPr>
        <p:spPr>
          <a:xfrm>
            <a:off x="6597919" y="1186927"/>
            <a:ext cx="4719536" cy="3734916"/>
          </a:xfrm>
        </p:spPr>
        <p:txBody>
          <a:bodyPr>
            <a:normAutofit/>
          </a:bodyPr>
          <a:lstStyle/>
          <a:p>
            <a:pPr marL="285750" indent="-285750">
              <a:buFont typeface="Arial" panose="020B0604020202020204" pitchFamily="34" charset="0"/>
              <a:buChar char="•"/>
            </a:pPr>
            <a:r>
              <a:rPr lang="es-PE" dirty="0"/>
              <a:t>Para aplicar el formateo correcto, debe usar los códigos correctamente. </a:t>
            </a:r>
          </a:p>
          <a:p>
            <a:pPr marL="285750" indent="-285750"/>
            <a:r>
              <a:rPr lang="es-PE" dirty="0"/>
              <a:t>Para aplicar el formateo al índice, agregue los códigos [</a:t>
            </a:r>
            <a:r>
              <a:rPr lang="es-PE" dirty="0" err="1"/>
              <a:t>tls</a:t>
            </a:r>
            <a:r>
              <a:rPr lang="es-PE" dirty="0"/>
              <a:t>] y [</a:t>
            </a:r>
            <a:r>
              <a:rPr lang="es-PE" dirty="0" err="1"/>
              <a:t>tle</a:t>
            </a:r>
            <a:r>
              <a:rPr lang="es-PE" dirty="0"/>
              <a:t>], para que el texto no esté en la primera y la última línea después de los formatos.</a:t>
            </a:r>
            <a:endParaRPr lang="es-PE" sz="2500" dirty="0"/>
          </a:p>
          <a:p>
            <a:endParaRPr lang="en-US" dirty="0"/>
          </a:p>
        </p:txBody>
      </p:sp>
      <p:pic>
        <p:nvPicPr>
          <p:cNvPr id="9" name="Content Placeholder 8" descr="SimBraille en Duxbury con una flecha que dice Blank Line (Línea en blanco) y apunta a una línea en blanco de células de braille">
            <a:extLst>
              <a:ext uri="{FF2B5EF4-FFF2-40B4-BE49-F238E27FC236}">
                <a16:creationId xmlns:a16="http://schemas.microsoft.com/office/drawing/2014/main" id="{620E6A88-E7CF-4121-B019-A56545CD66B4}"/>
              </a:ext>
            </a:extLst>
          </p:cNvPr>
          <p:cNvPicPr>
            <a:picLocks noGrp="1" noChangeAspect="1"/>
          </p:cNvPicPr>
          <p:nvPr>
            <p:ph sz="half" idx="1"/>
          </p:nvPr>
        </p:nvPicPr>
        <p:blipFill>
          <a:blip r:embed="rId2"/>
          <a:stretch>
            <a:fillRect/>
          </a:stretch>
        </p:blipFill>
        <p:spPr>
          <a:xfrm>
            <a:off x="643433" y="1070070"/>
            <a:ext cx="5954486" cy="4199049"/>
          </a:xfrm>
          <a:prstGeom prst="rect">
            <a:avLst/>
          </a:prstGeom>
        </p:spPr>
      </p:pic>
    </p:spTree>
    <p:extLst>
      <p:ext uri="{BB962C8B-B14F-4D97-AF65-F5344CB8AC3E}">
        <p14:creationId xmlns:p14="http://schemas.microsoft.com/office/powerpoint/2010/main" val="3788906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5E2EA-89DA-4FE8-8907-2F766FC9753F}"/>
              </a:ext>
            </a:extLst>
          </p:cNvPr>
          <p:cNvSpPr>
            <a:spLocks noGrp="1"/>
          </p:cNvSpPr>
          <p:nvPr>
            <p:ph type="title"/>
          </p:nvPr>
        </p:nvSpPr>
        <p:spPr/>
        <p:txBody>
          <a:bodyPr/>
          <a:lstStyle/>
          <a:p>
            <a:pPr algn="ctr"/>
            <a:r>
              <a:rPr lang="es-US" dirty="0"/>
              <a:t>Notas acerca del formateo de los índices</a:t>
            </a:r>
            <a:endParaRPr lang="en-US" dirty="0"/>
          </a:p>
        </p:txBody>
      </p:sp>
      <p:sp>
        <p:nvSpPr>
          <p:cNvPr id="3" name="Content Placeholder 2">
            <a:extLst>
              <a:ext uri="{FF2B5EF4-FFF2-40B4-BE49-F238E27FC236}">
                <a16:creationId xmlns:a16="http://schemas.microsoft.com/office/drawing/2014/main" id="{225DA9B9-AE7F-481C-87E0-CCD8629DE5DA}"/>
              </a:ext>
            </a:extLst>
          </p:cNvPr>
          <p:cNvSpPr>
            <a:spLocks noGrp="1"/>
          </p:cNvSpPr>
          <p:nvPr>
            <p:ph idx="1"/>
          </p:nvPr>
        </p:nvSpPr>
        <p:spPr/>
        <p:txBody>
          <a:bodyPr/>
          <a:lstStyle/>
          <a:p>
            <a:r>
              <a:rPr lang="en-US" dirty="0">
                <a:ea typeface="Times New Roman" panose="02020603050405020304" pitchFamily="18" charset="0"/>
                <a:cs typeface="Times New Roman" panose="02020603050405020304" pitchFamily="18" charset="0"/>
              </a:rPr>
              <a:t>Nota </a:t>
            </a:r>
            <a:r>
              <a:rPr lang="en-US" sz="2800" dirty="0">
                <a:ea typeface="Times New Roman" panose="02020603050405020304" pitchFamily="18" charset="0"/>
                <a:cs typeface="Times New Roman" panose="02020603050405020304" pitchFamily="18" charset="0"/>
              </a:rPr>
              <a:t>1: </a:t>
            </a:r>
            <a:r>
              <a:rPr lang="es-PE" sz="2800" dirty="0">
                <a:ea typeface="Times New Roman" panose="02020603050405020304" pitchFamily="18" charset="0"/>
                <a:cs typeface="Times New Roman" panose="02020603050405020304" pitchFamily="18" charset="0"/>
              </a:rPr>
              <a:t>Es esencial que los números de </a:t>
            </a:r>
            <a:r>
              <a:rPr lang="es-PE" dirty="0">
                <a:ea typeface="Times New Roman" panose="02020603050405020304" pitchFamily="18" charset="0"/>
                <a:cs typeface="Times New Roman" panose="02020603050405020304" pitchFamily="18" charset="0"/>
              </a:rPr>
              <a:t>página de referencia </a:t>
            </a:r>
            <a:r>
              <a:rPr lang="en-US" dirty="0">
                <a:ea typeface="Times New Roman" panose="02020603050405020304" pitchFamily="18" charset="0"/>
                <a:cs typeface="Times New Roman" panose="02020603050405020304" pitchFamily="18" charset="0"/>
              </a:rPr>
              <a:t>(Reference Page Number) </a:t>
            </a:r>
            <a:r>
              <a:rPr lang="es-US" dirty="0"/>
              <a:t>se usen correctamente en DBT si se van a usar los números de página de impresión</a:t>
            </a:r>
            <a:r>
              <a:rPr lang="en-US" sz="2800" dirty="0">
                <a:ea typeface="Times New Roman" panose="02020603050405020304" pitchFamily="18" charset="0"/>
                <a:cs typeface="Times New Roman" panose="02020603050405020304" pitchFamily="18" charset="0"/>
              </a:rPr>
              <a:t>.</a:t>
            </a:r>
            <a:endParaRPr lang="en-US" sz="2800" dirty="0">
              <a:ea typeface="Calibri" panose="020F0502020204030204" pitchFamily="34" charset="0"/>
              <a:cs typeface="Times New Roman" panose="02020603050405020304" pitchFamily="18" charset="0"/>
            </a:endParaRPr>
          </a:p>
          <a:p>
            <a:r>
              <a:rPr lang="en-US" dirty="0">
                <a:ea typeface="Times New Roman" panose="02020603050405020304" pitchFamily="18" charset="0"/>
                <a:cs typeface="Times New Roman" panose="02020603050405020304" pitchFamily="18" charset="0"/>
              </a:rPr>
              <a:t>Nota 2: </a:t>
            </a:r>
            <a:r>
              <a:rPr lang="es-US" dirty="0"/>
              <a:t>Si crean una plantilla a partir de su documento en braille inmediatamente después de generar un índice, todas las opciones en este cuadro de diálogo se guardan con esa plantilla</a:t>
            </a:r>
            <a:r>
              <a:rPr lang="en-US" dirty="0">
                <a:ea typeface="Times New Roman" panose="02020603050405020304" pitchFamily="18"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88627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noGrp="1"/>
          </p:cNvSpPr>
          <p:nvPr>
            <p:ph type="title" idx="4294967295"/>
          </p:nvPr>
        </p:nvSpPr>
        <p:spPr>
          <a:xfrm>
            <a:off x="0" y="150843"/>
            <a:ext cx="12192000" cy="8866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lvl="0" algn="ctr">
              <a:defRPr/>
            </a:pPr>
            <a:r>
              <a:rPr lang="es-PE" sz="4800" dirty="0">
                <a:solidFill>
                  <a:schemeClr val="tx1"/>
                </a:solidFill>
              </a:rPr>
              <a:t>Notas acerca del formateo de los índices</a:t>
            </a:r>
            <a:r>
              <a:rPr kumimoji="0" lang="en-US" sz="4800" b="0" i="0" u="none" strike="noStrike" kern="1200" cap="none" spc="0" normalizeH="0" baseline="0" noProof="0" dirty="0">
                <a:ln>
                  <a:noFill/>
                </a:ln>
                <a:solidFill>
                  <a:schemeClr val="tx1"/>
                </a:solidFill>
                <a:effectLst/>
                <a:uLnTx/>
                <a:uFillTx/>
                <a:latin typeface="+mj-lt"/>
                <a:ea typeface="+mj-ea"/>
                <a:cs typeface="+mj-cs"/>
              </a:rPr>
              <a:t> </a:t>
            </a:r>
            <a:r>
              <a:rPr kumimoji="0" lang="en-US" sz="4000" b="0" i="0" u="none" strike="noStrike" kern="1200" cap="none" spc="0" normalizeH="0" baseline="0" noProof="0" dirty="0">
                <a:ln>
                  <a:noFill/>
                </a:ln>
                <a:solidFill>
                  <a:schemeClr val="tx1"/>
                </a:solidFill>
                <a:effectLst/>
                <a:uLnTx/>
                <a:uFillTx/>
                <a:latin typeface="+mj-lt"/>
                <a:ea typeface="+mj-ea"/>
                <a:cs typeface="+mj-cs"/>
              </a:rPr>
              <a:t>(cont.)</a:t>
            </a:r>
          </a:p>
        </p:txBody>
      </p:sp>
      <p:sp>
        <p:nvSpPr>
          <p:cNvPr id="3" name="Content Placeholder 2"/>
          <p:cNvSpPr>
            <a:spLocks noGrp="1"/>
          </p:cNvSpPr>
          <p:nvPr>
            <p:ph idx="1"/>
          </p:nvPr>
        </p:nvSpPr>
        <p:spPr>
          <a:xfrm>
            <a:off x="838200" y="1462762"/>
            <a:ext cx="10515600" cy="1631678"/>
          </a:xfrm>
        </p:spPr>
        <p:txBody>
          <a:bodyPr/>
          <a:lstStyle/>
          <a:p>
            <a:r>
              <a:rPr lang="en-US" dirty="0">
                <a:ea typeface="Times New Roman" panose="02020603050405020304" pitchFamily="18" charset="0"/>
                <a:cs typeface="Times New Roman" panose="02020603050405020304" pitchFamily="18" charset="0"/>
              </a:rPr>
              <a:t>Nota 3: </a:t>
            </a:r>
            <a:r>
              <a:rPr lang="es-PE" dirty="0">
                <a:ea typeface="Times New Roman" panose="02020603050405020304" pitchFamily="18" charset="0"/>
                <a:cs typeface="Times New Roman" panose="02020603050405020304" pitchFamily="18" charset="0"/>
              </a:rPr>
              <a:t>En algunos casos</a:t>
            </a:r>
            <a:r>
              <a:rPr lang="en-US" dirty="0">
                <a:ea typeface="Times New Roman" panose="02020603050405020304" pitchFamily="18" charset="0"/>
                <a:cs typeface="Times New Roman" panose="02020603050405020304" pitchFamily="18" charset="0"/>
              </a:rPr>
              <a:t>, </a:t>
            </a:r>
            <a:r>
              <a:rPr lang="es-US" dirty="0"/>
              <a:t>normalmente al crear un índice con una plantilla, podrían ver el mensaje siguiente. Contesten Sí (Yes) para que DBT corrija ese problema por ustedes.</a:t>
            </a:r>
            <a:endParaRPr lang="en-US" dirty="0">
              <a:ea typeface="Calibri" panose="020F0502020204030204" pitchFamily="34" charset="0"/>
              <a:cs typeface="Times New Roman" panose="02020603050405020304" pitchFamily="18" charset="0"/>
            </a:endParaRPr>
          </a:p>
          <a:p>
            <a:endParaRPr lang="en-US" dirty="0"/>
          </a:p>
        </p:txBody>
      </p:sp>
      <p:pic>
        <p:nvPicPr>
          <p:cNvPr id="5" name="Picture 4" descr="Captura de pantalla de mensaje de DBT: “Este documento no tiene los códigos rp en los estilos de encabezado que se necesitan para generar un índice. Elija Sí para que DBT los agregu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7186" y="3537583"/>
            <a:ext cx="6009419" cy="2233121"/>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a:off x="5220603" y="5327560"/>
            <a:ext cx="2386151" cy="0"/>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70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DD3C-8CAB-4AAF-8232-4B7BD3291A5D}"/>
              </a:ext>
            </a:extLst>
          </p:cNvPr>
          <p:cNvSpPr>
            <a:spLocks noGrp="1"/>
          </p:cNvSpPr>
          <p:nvPr>
            <p:ph type="title"/>
          </p:nvPr>
        </p:nvSpPr>
        <p:spPr/>
        <p:txBody>
          <a:bodyPr/>
          <a:lstStyle/>
          <a:p>
            <a:pPr algn="ctr"/>
            <a:r>
              <a:rPr lang="es-PE" dirty="0"/>
              <a:t>Notas acerca del formateo de los índices</a:t>
            </a:r>
            <a:r>
              <a:rPr lang="en-US" dirty="0"/>
              <a:t> </a:t>
            </a:r>
            <a:r>
              <a:rPr lang="en-US" sz="3600" dirty="0"/>
              <a:t>(cont.)</a:t>
            </a:r>
            <a:endParaRPr lang="en-US" dirty="0"/>
          </a:p>
        </p:txBody>
      </p:sp>
      <p:sp>
        <p:nvSpPr>
          <p:cNvPr id="3" name="Content Placeholder 2">
            <a:extLst>
              <a:ext uri="{FF2B5EF4-FFF2-40B4-BE49-F238E27FC236}">
                <a16:creationId xmlns:a16="http://schemas.microsoft.com/office/drawing/2014/main" id="{BA55FCF3-57D0-486E-B1DB-4645A3880F96}"/>
              </a:ext>
            </a:extLst>
          </p:cNvPr>
          <p:cNvSpPr>
            <a:spLocks noGrp="1"/>
          </p:cNvSpPr>
          <p:nvPr>
            <p:ph idx="1"/>
          </p:nvPr>
        </p:nvSpPr>
        <p:spPr/>
        <p:txBody>
          <a:bodyPr/>
          <a:lstStyle/>
          <a:p>
            <a:r>
              <a:rPr lang="en-US" sz="2800" dirty="0">
                <a:solidFill>
                  <a:schemeClr val="tx1"/>
                </a:solidFill>
              </a:rPr>
              <a:t>Nota 4: </a:t>
            </a:r>
            <a:r>
              <a:rPr lang="es-US" dirty="0"/>
              <a:t>También pueden añadir elementos para un índice en los lugares apropiados de su texto y marcarlos con códigos DBT que los hace invisibles en el texto</a:t>
            </a:r>
            <a:r>
              <a:rPr lang="en-US" sz="2800" dirty="0">
                <a:solidFill>
                  <a:schemeClr val="tx1"/>
                </a:solidFill>
              </a:rPr>
              <a:t> </a:t>
            </a:r>
            <a:r>
              <a:rPr lang="es-US" dirty="0"/>
              <a:t>pero los agrega al índice</a:t>
            </a:r>
            <a:r>
              <a:rPr lang="en-US" sz="2800" dirty="0">
                <a:solidFill>
                  <a:schemeClr val="tx1"/>
                </a:solidFill>
              </a:rPr>
              <a:t>.</a:t>
            </a:r>
            <a:endParaRPr lang="en-US" dirty="0"/>
          </a:p>
        </p:txBody>
      </p:sp>
    </p:spTree>
    <p:extLst>
      <p:ext uri="{BB962C8B-B14F-4D97-AF65-F5344CB8AC3E}">
        <p14:creationId xmlns:p14="http://schemas.microsoft.com/office/powerpoint/2010/main" val="4030730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24000" y="1934213"/>
            <a:ext cx="9144000" cy="1279005"/>
          </a:xfrm>
        </p:spPr>
        <p:txBody>
          <a:bodyPr>
            <a:normAutofit/>
          </a:bodyPr>
          <a:lstStyle/>
          <a:p>
            <a:pPr algn="ctr"/>
            <a:r>
              <a:rPr lang="en-US" sz="8000" dirty="0">
                <a:solidFill>
                  <a:schemeClr val="bg1"/>
                </a:solidFill>
              </a:rPr>
              <a:t>TIPOS DE LETRA</a:t>
            </a:r>
          </a:p>
        </p:txBody>
      </p:sp>
      <p:sp>
        <p:nvSpPr>
          <p:cNvPr id="2" name="TextBox 1"/>
          <p:cNvSpPr txBox="1"/>
          <p:nvPr/>
        </p:nvSpPr>
        <p:spPr>
          <a:xfrm>
            <a:off x="0" y="3443955"/>
            <a:ext cx="12192000" cy="523220"/>
          </a:xfrm>
          <a:prstGeom prst="rect">
            <a:avLst/>
          </a:prstGeom>
          <a:noFill/>
        </p:spPr>
        <p:txBody>
          <a:bodyPr wrap="square" rtlCol="0">
            <a:spAutoFit/>
          </a:bodyPr>
          <a:lstStyle/>
          <a:p>
            <a:pPr algn="ctr"/>
            <a:r>
              <a:rPr lang="es-PE" sz="2800" dirty="0">
                <a:solidFill>
                  <a:schemeClr val="bg1"/>
                </a:solidFill>
              </a:rPr>
              <a:t>Cómo NimPro refleja los tipos de letra de imprenta</a:t>
            </a:r>
            <a:endParaRPr lang="en-US" sz="2800" dirty="0">
              <a:solidFill>
                <a:schemeClr val="bg1"/>
              </a:solidFill>
            </a:endParaRPr>
          </a:p>
        </p:txBody>
      </p:sp>
    </p:spTree>
    <p:extLst>
      <p:ext uri="{BB962C8B-B14F-4D97-AF65-F5344CB8AC3E}">
        <p14:creationId xmlns:p14="http://schemas.microsoft.com/office/powerpoint/2010/main" val="9239185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1FD1-07D3-498D-964B-216C095BA544}"/>
              </a:ext>
            </a:extLst>
          </p:cNvPr>
          <p:cNvSpPr>
            <a:spLocks noGrp="1"/>
          </p:cNvSpPr>
          <p:nvPr>
            <p:ph type="title"/>
          </p:nvPr>
        </p:nvSpPr>
        <p:spPr/>
        <p:txBody>
          <a:bodyPr/>
          <a:lstStyle/>
          <a:p>
            <a:pPr algn="ctr"/>
            <a:r>
              <a:rPr lang="es-PE" dirty="0"/>
              <a:t>Tipos de letra</a:t>
            </a:r>
          </a:p>
        </p:txBody>
      </p:sp>
      <p:sp>
        <p:nvSpPr>
          <p:cNvPr id="3" name="Content Placeholder 2">
            <a:extLst>
              <a:ext uri="{FF2B5EF4-FFF2-40B4-BE49-F238E27FC236}">
                <a16:creationId xmlns:a16="http://schemas.microsoft.com/office/drawing/2014/main" id="{031C35D4-3799-46CC-AAEF-A9FDEBC268D8}"/>
              </a:ext>
            </a:extLst>
          </p:cNvPr>
          <p:cNvSpPr>
            <a:spLocks noGrp="1"/>
          </p:cNvSpPr>
          <p:nvPr>
            <p:ph idx="1"/>
          </p:nvPr>
        </p:nvSpPr>
        <p:spPr/>
        <p:txBody>
          <a:bodyPr/>
          <a:lstStyle/>
          <a:p>
            <a:pPr marL="457200" indent="-457200"/>
            <a:r>
              <a:rPr lang="es-PE" dirty="0"/>
              <a:t>Después de abrir un archivo NIMAS en NimPro,</a:t>
            </a:r>
            <a:r>
              <a:rPr lang="es-PE" sz="2800" dirty="0"/>
              <a:t> verá que están presentes los </a:t>
            </a:r>
            <a:r>
              <a:rPr lang="es-PE" dirty="0"/>
              <a:t>tipos de letra negrita o cursiva</a:t>
            </a:r>
            <a:r>
              <a:rPr lang="es-PE" sz="2800" dirty="0"/>
              <a:t>.</a:t>
            </a:r>
          </a:p>
          <a:p>
            <a:pPr marL="457200" indent="-457200"/>
            <a:r>
              <a:rPr lang="es-PE" dirty="0"/>
              <a:t>Braille utiliza poco el texto “fuerte” o “enfatizado”, y elimina el atributo de negrita o cursiva cuando su uso es solo decorativo</a:t>
            </a:r>
            <a:r>
              <a:rPr lang="es-PE" sz="2800" dirty="0"/>
              <a:t>, o cuando se usa para un fin que ya se indica mediante otro formateo.  Uno de estos casos son los encabezados, que ya están identificados por estar centrados o por el nivel de sangría, lo cual hace redundante el uso de indicadores de negrita o cursiva.</a:t>
            </a:r>
          </a:p>
          <a:p>
            <a:endParaRPr lang="en-US" dirty="0"/>
          </a:p>
        </p:txBody>
      </p:sp>
    </p:spTree>
    <p:extLst>
      <p:ext uri="{BB962C8B-B14F-4D97-AF65-F5344CB8AC3E}">
        <p14:creationId xmlns:p14="http://schemas.microsoft.com/office/powerpoint/2010/main" val="862168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9821" y="364492"/>
            <a:ext cx="11810287" cy="941160"/>
          </a:xfrm>
        </p:spPr>
        <p:txBody>
          <a:bodyPr>
            <a:normAutofit/>
          </a:bodyPr>
          <a:lstStyle/>
          <a:p>
            <a:pPr algn="ctr"/>
            <a:r>
              <a:rPr lang="en-US" sz="6000" dirty="0" err="1"/>
              <a:t>NimPro</a:t>
            </a:r>
            <a:r>
              <a:rPr lang="en-US" sz="6000" dirty="0"/>
              <a:t>/</a:t>
            </a:r>
            <a:r>
              <a:rPr lang="es-PE" sz="6000" dirty="0"/>
              <a:t>Tipos de letra</a:t>
            </a:r>
            <a:r>
              <a:rPr lang="en-US" sz="6000" dirty="0"/>
              <a:t> </a:t>
            </a:r>
            <a:r>
              <a:rPr lang="en-US" dirty="0"/>
              <a:t>(cont.)</a:t>
            </a:r>
          </a:p>
        </p:txBody>
      </p:sp>
      <p:sp>
        <p:nvSpPr>
          <p:cNvPr id="3" name="Content Placeholder 2"/>
          <p:cNvSpPr>
            <a:spLocks noGrp="1"/>
          </p:cNvSpPr>
          <p:nvPr>
            <p:ph idx="1"/>
          </p:nvPr>
        </p:nvSpPr>
        <p:spPr>
          <a:xfrm>
            <a:off x="838200" y="1765806"/>
            <a:ext cx="10515600" cy="2942928"/>
          </a:xfrm>
        </p:spPr>
        <p:txBody>
          <a:bodyPr>
            <a:normAutofit fontScale="92500"/>
          </a:bodyPr>
          <a:lstStyle/>
          <a:p>
            <a:pPr marL="457200" indent="-457200"/>
            <a:r>
              <a:rPr lang="es-US" dirty="0"/>
              <a:t>Puede cambiar los tipos de letra en </a:t>
            </a:r>
            <a:r>
              <a:rPr lang="en-US" dirty="0" err="1"/>
              <a:t>NimPro</a:t>
            </a:r>
            <a:r>
              <a:rPr lang="en-US" dirty="0"/>
              <a:t> </a:t>
            </a:r>
            <a:r>
              <a:rPr lang="es-US" dirty="0"/>
              <a:t>como mencionamos anteriormente haciendo clic derecho en una palabra o una frase y luego haciendo clic en Ignorar negrita ("Ignore </a:t>
            </a:r>
            <a:r>
              <a:rPr lang="es-US" dirty="0" err="1"/>
              <a:t>Strong</a:t>
            </a:r>
            <a:r>
              <a:rPr lang="es-US" dirty="0"/>
              <a:t> ") para negrita, o Ignorar énfasis ("Ignore </a:t>
            </a:r>
            <a:r>
              <a:rPr lang="es-US" dirty="0" err="1"/>
              <a:t>Emphasis</a:t>
            </a:r>
            <a:r>
              <a:rPr lang="es-US" dirty="0"/>
              <a:t> ") para cursiva.</a:t>
            </a:r>
            <a:r>
              <a:rPr lang="en-US" dirty="0"/>
              <a:t> </a:t>
            </a:r>
            <a:r>
              <a:rPr lang="es-US" dirty="0"/>
              <a:t>Eso eliminará el tipo de letra.</a:t>
            </a:r>
            <a:endParaRPr lang="en-US" dirty="0"/>
          </a:p>
          <a:p>
            <a:pPr marL="457200" indent="-457200"/>
            <a:r>
              <a:rPr lang="es-US" dirty="0"/>
              <a:t>Al exportar el archivo a un archivo </a:t>
            </a:r>
            <a:r>
              <a:rPr lang="es-US" dirty="0" err="1"/>
              <a:t>Duxbury</a:t>
            </a:r>
            <a:r>
              <a:rPr lang="es-US" dirty="0"/>
              <a:t>/Word, los tipos de letra sin modificar permanecerán intactos y se pueden modificar en el programa que esté usando. </a:t>
            </a:r>
            <a:endParaRPr lang="en-US" dirty="0"/>
          </a:p>
        </p:txBody>
      </p:sp>
    </p:spTree>
    <p:extLst>
      <p:ext uri="{BB962C8B-B14F-4D97-AF65-F5344CB8AC3E}">
        <p14:creationId xmlns:p14="http://schemas.microsoft.com/office/powerpoint/2010/main" val="4152825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8D08-4F06-4BC6-A8A6-C155F7E50BDB}"/>
              </a:ext>
            </a:extLst>
          </p:cNvPr>
          <p:cNvSpPr>
            <a:spLocks noGrp="1"/>
          </p:cNvSpPr>
          <p:nvPr>
            <p:ph type="title"/>
          </p:nvPr>
        </p:nvSpPr>
        <p:spPr/>
        <p:txBody>
          <a:bodyPr/>
          <a:lstStyle/>
          <a:p>
            <a:pPr algn="ctr"/>
            <a:r>
              <a:rPr lang="es-PE" sz="4400" dirty="0"/>
              <a:t>Tipos de letra exportados de </a:t>
            </a:r>
            <a:r>
              <a:rPr lang="en-US" sz="4400" dirty="0" err="1"/>
              <a:t>NimPro</a:t>
            </a:r>
            <a:endParaRPr lang="en-US" dirty="0"/>
          </a:p>
        </p:txBody>
      </p:sp>
      <p:sp>
        <p:nvSpPr>
          <p:cNvPr id="3" name="Content Placeholder 2">
            <a:extLst>
              <a:ext uri="{FF2B5EF4-FFF2-40B4-BE49-F238E27FC236}">
                <a16:creationId xmlns:a16="http://schemas.microsoft.com/office/drawing/2014/main" id="{1BAD7F9C-B89F-47FE-ACDE-BC2E9A1A95D1}"/>
              </a:ext>
            </a:extLst>
          </p:cNvPr>
          <p:cNvSpPr>
            <a:spLocks noGrp="1"/>
          </p:cNvSpPr>
          <p:nvPr>
            <p:ph sz="half" idx="1"/>
          </p:nvPr>
        </p:nvSpPr>
        <p:spPr>
          <a:xfrm>
            <a:off x="1151918" y="1634501"/>
            <a:ext cx="9735766" cy="1520690"/>
          </a:xfrm>
        </p:spPr>
        <p:txBody>
          <a:bodyPr/>
          <a:lstStyle/>
          <a:p>
            <a:pPr marL="0" indent="0" algn="ctr">
              <a:lnSpc>
                <a:spcPct val="100000"/>
              </a:lnSpc>
              <a:buNone/>
            </a:pPr>
            <a:r>
              <a:rPr lang="es-PE" sz="2800" dirty="0"/>
              <a:t>Al exportar de NimPro </a:t>
            </a:r>
            <a:r>
              <a:rPr lang="en-US" sz="2800" dirty="0"/>
              <a:t>a Duxbury, </a:t>
            </a:r>
            <a:r>
              <a:rPr lang="es-US" dirty="0"/>
              <a:t>las negritas y cursivas se trasladan en la conversión.</a:t>
            </a:r>
            <a:endParaRPr lang="en-US" dirty="0"/>
          </a:p>
        </p:txBody>
      </p:sp>
      <p:pic>
        <p:nvPicPr>
          <p:cNvPr id="5" name="Content Placeholder 4" descr="SimBraille en Duxbury con una flecha que apunta a un tipo de letra">
            <a:extLst>
              <a:ext uri="{FF2B5EF4-FFF2-40B4-BE49-F238E27FC236}">
                <a16:creationId xmlns:a16="http://schemas.microsoft.com/office/drawing/2014/main" id="{8E1F824F-438C-4B65-802E-CBF69B93C3D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21287" b="66225"/>
          <a:stretch/>
        </p:blipFill>
        <p:spPr>
          <a:xfrm>
            <a:off x="2174942" y="2786616"/>
            <a:ext cx="7842115" cy="2434456"/>
          </a:xfrm>
          <a:prstGeom prst="rect">
            <a:avLst/>
          </a:prstGeom>
        </p:spPr>
      </p:pic>
      <p:cxnSp>
        <p:nvCxnSpPr>
          <p:cNvPr id="6" name="Straight Arrow Connector 5">
            <a:extLst>
              <a:ext uri="{FF2B5EF4-FFF2-40B4-BE49-F238E27FC236}">
                <a16:creationId xmlns:a16="http://schemas.microsoft.com/office/drawing/2014/main" id="{CD2B8C86-6C4E-49D3-B64D-6C578A641B06}"/>
              </a:ext>
              <a:ext uri="{C183D7F6-B498-43B3-948B-1728B52AA6E4}">
                <adec:decorative xmlns:adec="http://schemas.microsoft.com/office/drawing/2017/decorative" val="1"/>
              </a:ext>
            </a:extLst>
          </p:cNvPr>
          <p:cNvCxnSpPr/>
          <p:nvPr/>
        </p:nvCxnSpPr>
        <p:spPr>
          <a:xfrm>
            <a:off x="2830535" y="3429000"/>
            <a:ext cx="0" cy="743483"/>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55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91661"/>
            <a:ext cx="12192000" cy="993412"/>
          </a:xfrm>
        </p:spPr>
        <p:txBody>
          <a:bodyPr>
            <a:normAutofit/>
          </a:bodyPr>
          <a:lstStyle/>
          <a:p>
            <a:pPr algn="ctr"/>
            <a:r>
              <a:rPr lang="es-PE" sz="6000" dirty="0"/>
              <a:t>Modificar los tipos de letra</a:t>
            </a:r>
            <a:endParaRPr lang="es-PE" dirty="0"/>
          </a:p>
        </p:txBody>
      </p:sp>
      <p:sp>
        <p:nvSpPr>
          <p:cNvPr id="3" name="Content Placeholder 2"/>
          <p:cNvSpPr>
            <a:spLocks noGrp="1"/>
          </p:cNvSpPr>
          <p:nvPr>
            <p:ph idx="1"/>
          </p:nvPr>
        </p:nvSpPr>
        <p:spPr>
          <a:xfrm>
            <a:off x="174171" y="1358539"/>
            <a:ext cx="4868092" cy="4189646"/>
          </a:xfrm>
        </p:spPr>
        <p:txBody>
          <a:bodyPr>
            <a:normAutofit/>
          </a:bodyPr>
          <a:lstStyle/>
          <a:p>
            <a:r>
              <a:rPr lang="es-PE" sz="2700" dirty="0"/>
              <a:t>Desde la pestaña Diseño (</a:t>
            </a:r>
            <a:r>
              <a:rPr lang="es-PE" sz="2700" dirty="0" err="1"/>
              <a:t>Layout</a:t>
            </a:r>
            <a:r>
              <a:rPr lang="es-PE" sz="2700" dirty="0"/>
              <a:t>), mediante el comando Aplicar estilo (</a:t>
            </a:r>
            <a:r>
              <a:rPr lang="es-PE" sz="2700" dirty="0" err="1"/>
              <a:t>Apply</a:t>
            </a:r>
            <a:r>
              <a:rPr lang="es-PE" sz="2700" dirty="0"/>
              <a:t> </a:t>
            </a:r>
            <a:r>
              <a:rPr lang="es-PE" sz="2700" dirty="0" err="1"/>
              <a:t>Styles</a:t>
            </a:r>
            <a:r>
              <a:rPr lang="es-PE" sz="2700" dirty="0"/>
              <a:t>) puede modificar los tipos de letra.</a:t>
            </a:r>
          </a:p>
          <a:p>
            <a:pPr marL="0" indent="0">
              <a:buNone/>
            </a:pPr>
            <a:endParaRPr lang="en-US" dirty="0"/>
          </a:p>
        </p:txBody>
      </p:sp>
      <p:pic>
        <p:nvPicPr>
          <p:cNvPr id="4" name="Picture 3" descr="Captura de pantalla de Duxbury con flechas que apuntan a la pestaña Layout (Diseño) y la opción Apply Style (Aplicar estilo)"/>
          <p:cNvPicPr>
            <a:picLocks noChangeAspect="1"/>
          </p:cNvPicPr>
          <p:nvPr/>
        </p:nvPicPr>
        <p:blipFill rotWithShape="1">
          <a:blip r:embed="rId2"/>
          <a:srcRect l="28109" t="16837" r="43060" b="57568"/>
          <a:stretch/>
        </p:blipFill>
        <p:spPr>
          <a:xfrm>
            <a:off x="5042263" y="1495514"/>
            <a:ext cx="6863091" cy="3427107"/>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flipH="1">
            <a:off x="7226349" y="1495514"/>
            <a:ext cx="769283" cy="297575"/>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C183D7F6-B498-43B3-948B-1728B52AA6E4}">
                <adec:decorative xmlns:adec="http://schemas.microsoft.com/office/drawing/2017/decorative" val="1"/>
              </a:ext>
            </a:extLst>
          </p:cNvPr>
          <p:cNvCxnSpPr/>
          <p:nvPr/>
        </p:nvCxnSpPr>
        <p:spPr>
          <a:xfrm flipV="1">
            <a:off x="5347064" y="2273181"/>
            <a:ext cx="1618331" cy="492297"/>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6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91661"/>
            <a:ext cx="12192000" cy="993412"/>
          </a:xfrm>
        </p:spPr>
        <p:txBody>
          <a:bodyPr>
            <a:normAutofit/>
          </a:bodyPr>
          <a:lstStyle/>
          <a:p>
            <a:pPr algn="ctr"/>
            <a:r>
              <a:rPr lang="es-PE" sz="6000" dirty="0"/>
              <a:t>Modificar los tipos de letra </a:t>
            </a:r>
            <a:r>
              <a:rPr lang="en-US" dirty="0"/>
              <a:t>(cont.)</a:t>
            </a:r>
            <a:endParaRPr lang="en-US" sz="4000" dirty="0"/>
          </a:p>
        </p:txBody>
      </p:sp>
      <p:sp>
        <p:nvSpPr>
          <p:cNvPr id="8" name="Content Placeholder 2"/>
          <p:cNvSpPr>
            <a:spLocks noGrp="1"/>
          </p:cNvSpPr>
          <p:nvPr>
            <p:ph idx="1"/>
          </p:nvPr>
        </p:nvSpPr>
        <p:spPr>
          <a:xfrm>
            <a:off x="174170" y="1358539"/>
            <a:ext cx="5149859" cy="1478665"/>
          </a:xfrm>
        </p:spPr>
        <p:txBody>
          <a:bodyPr>
            <a:normAutofit/>
          </a:bodyPr>
          <a:lstStyle/>
          <a:p>
            <a:r>
              <a:rPr lang="es-PE" dirty="0"/>
              <a:t>Desde aquí puede modificar o agregar el tipo de letra que se necesita o se imprime.</a:t>
            </a:r>
          </a:p>
          <a:p>
            <a:endParaRPr lang="en-US" dirty="0"/>
          </a:p>
        </p:txBody>
      </p:sp>
      <p:pic>
        <p:nvPicPr>
          <p:cNvPr id="4" name="Picture 3" descr="Captura de pantalla de las opciones de Apply Style (Aplicar estilo) con una flecha que apunta a “bold” (negri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5360" y="1358539"/>
            <a:ext cx="5508176" cy="3547447"/>
          </a:xfrm>
          <a:prstGeom prst="rect">
            <a:avLst/>
          </a:prstGeom>
        </p:spPr>
      </p:pic>
      <p:cxnSp>
        <p:nvCxnSpPr>
          <p:cNvPr id="6" name="Straight Arrow Connector 5">
            <a:extLst>
              <a:ext uri="{C183D7F6-B498-43B3-948B-1728B52AA6E4}">
                <adec:decorative xmlns:adec="http://schemas.microsoft.com/office/drawing/2017/decorative" val="1"/>
              </a:ext>
            </a:extLst>
          </p:cNvPr>
          <p:cNvCxnSpPr/>
          <p:nvPr/>
        </p:nvCxnSpPr>
        <p:spPr>
          <a:xfrm flipV="1">
            <a:off x="4851899" y="3860426"/>
            <a:ext cx="1001970" cy="119642"/>
          </a:xfrm>
          <a:prstGeom prst="straightConnector1">
            <a:avLst/>
          </a:prstGeom>
          <a:ln w="177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98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91661"/>
            <a:ext cx="12192000" cy="993412"/>
          </a:xfrm>
        </p:spPr>
        <p:txBody>
          <a:bodyPr>
            <a:normAutofit/>
          </a:bodyPr>
          <a:lstStyle/>
          <a:p>
            <a:pPr algn="ctr"/>
            <a:r>
              <a:rPr lang="es-PE" sz="6000" dirty="0"/>
              <a:t>Tipos de letra antes y después</a:t>
            </a:r>
            <a:endParaRPr lang="es-PE" sz="4000" dirty="0"/>
          </a:p>
        </p:txBody>
      </p:sp>
      <p:sp>
        <p:nvSpPr>
          <p:cNvPr id="7" name="TextBox 6"/>
          <p:cNvSpPr txBox="1"/>
          <p:nvPr/>
        </p:nvSpPr>
        <p:spPr>
          <a:xfrm>
            <a:off x="1589518" y="1384419"/>
            <a:ext cx="1598063" cy="707886"/>
          </a:xfrm>
          <a:prstGeom prst="rect">
            <a:avLst/>
          </a:prstGeom>
          <a:noFill/>
        </p:spPr>
        <p:txBody>
          <a:bodyPr wrap="square" rtlCol="0">
            <a:spAutoFit/>
          </a:bodyPr>
          <a:lstStyle/>
          <a:p>
            <a:r>
              <a:rPr lang="en-US" sz="4000" dirty="0"/>
              <a:t>Antes</a:t>
            </a:r>
          </a:p>
        </p:txBody>
      </p:sp>
      <p:pic>
        <p:nvPicPr>
          <p:cNvPr id="4" name="Content Placeholder 3" descr="SimBraille en Duxbury antes de aplicar el estilo"/>
          <p:cNvPicPr>
            <a:picLocks noGrp="1" noChangeAspect="1"/>
          </p:cNvPicPr>
          <p:nvPr>
            <p:ph idx="1"/>
          </p:nvPr>
        </p:nvPicPr>
        <p:blipFill rotWithShape="1">
          <a:blip r:embed="rId2">
            <a:extLst>
              <a:ext uri="{28A0092B-C50C-407E-A947-70E740481C1C}">
                <a14:useLocalDpi xmlns:a14="http://schemas.microsoft.com/office/drawing/2010/main" val="0"/>
              </a:ext>
            </a:extLst>
          </a:blip>
          <a:srcRect r="33447" b="77877"/>
          <a:stretch/>
        </p:blipFill>
        <p:spPr>
          <a:xfrm>
            <a:off x="4452215" y="1085073"/>
            <a:ext cx="7356695" cy="1769222"/>
          </a:xfrm>
        </p:spPr>
      </p:pic>
      <p:sp>
        <p:nvSpPr>
          <p:cNvPr id="8" name="TextBox 7"/>
          <p:cNvSpPr txBox="1"/>
          <p:nvPr/>
        </p:nvSpPr>
        <p:spPr>
          <a:xfrm>
            <a:off x="1454046" y="4066374"/>
            <a:ext cx="2083633" cy="707886"/>
          </a:xfrm>
          <a:prstGeom prst="rect">
            <a:avLst/>
          </a:prstGeom>
          <a:noFill/>
        </p:spPr>
        <p:txBody>
          <a:bodyPr wrap="square" rtlCol="0">
            <a:spAutoFit/>
          </a:bodyPr>
          <a:lstStyle/>
          <a:p>
            <a:r>
              <a:rPr lang="es-PE" sz="4000" dirty="0"/>
              <a:t>Después</a:t>
            </a:r>
          </a:p>
        </p:txBody>
      </p:sp>
      <p:pic>
        <p:nvPicPr>
          <p:cNvPr id="6" name="Picture 5" descr="SimBraille en Duxbury después de aplicar el estilo"/>
          <p:cNvPicPr>
            <a:picLocks noChangeAspect="1"/>
          </p:cNvPicPr>
          <p:nvPr/>
        </p:nvPicPr>
        <p:blipFill rotWithShape="1">
          <a:blip r:embed="rId3">
            <a:extLst>
              <a:ext uri="{28A0092B-C50C-407E-A947-70E740481C1C}">
                <a14:useLocalDpi xmlns:a14="http://schemas.microsoft.com/office/drawing/2010/main" val="0"/>
              </a:ext>
            </a:extLst>
          </a:blip>
          <a:srcRect l="92" t="-126" r="35550" b="79259"/>
          <a:stretch/>
        </p:blipFill>
        <p:spPr>
          <a:xfrm>
            <a:off x="4452216" y="3426713"/>
            <a:ext cx="7359716" cy="1726402"/>
          </a:xfrm>
          <a:prstGeom prst="rect">
            <a:avLst/>
          </a:prstGeom>
        </p:spPr>
      </p:pic>
    </p:spTree>
    <p:extLst>
      <p:ext uri="{BB962C8B-B14F-4D97-AF65-F5344CB8AC3E}">
        <p14:creationId xmlns:p14="http://schemas.microsoft.com/office/powerpoint/2010/main" val="165200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80">
                                          <p:stCondLst>
                                            <p:cond delay="0"/>
                                          </p:stCondLst>
                                        </p:cTn>
                                        <p:tgtEl>
                                          <p:spTgt spid="6"/>
                                        </p:tgtEl>
                                      </p:cBhvr>
                                    </p:animEffect>
                                    <p:anim calcmode="lin" valueType="num">
                                      <p:cBhvr>
                                        <p:cTn id="3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3" dur="26">
                                          <p:stCondLst>
                                            <p:cond delay="650"/>
                                          </p:stCondLst>
                                        </p:cTn>
                                        <p:tgtEl>
                                          <p:spTgt spid="6"/>
                                        </p:tgtEl>
                                      </p:cBhvr>
                                      <p:to x="100000" y="60000"/>
                                    </p:animScale>
                                    <p:animScale>
                                      <p:cBhvr>
                                        <p:cTn id="44" dur="166" decel="50000">
                                          <p:stCondLst>
                                            <p:cond delay="676"/>
                                          </p:stCondLst>
                                        </p:cTn>
                                        <p:tgtEl>
                                          <p:spTgt spid="6"/>
                                        </p:tgtEl>
                                      </p:cBhvr>
                                      <p:to x="100000" y="100000"/>
                                    </p:animScale>
                                    <p:animScale>
                                      <p:cBhvr>
                                        <p:cTn id="45" dur="26">
                                          <p:stCondLst>
                                            <p:cond delay="1312"/>
                                          </p:stCondLst>
                                        </p:cTn>
                                        <p:tgtEl>
                                          <p:spTgt spid="6"/>
                                        </p:tgtEl>
                                      </p:cBhvr>
                                      <p:to x="100000" y="80000"/>
                                    </p:animScale>
                                    <p:animScale>
                                      <p:cBhvr>
                                        <p:cTn id="46" dur="166" decel="50000">
                                          <p:stCondLst>
                                            <p:cond delay="1338"/>
                                          </p:stCondLst>
                                        </p:cTn>
                                        <p:tgtEl>
                                          <p:spTgt spid="6"/>
                                        </p:tgtEl>
                                      </p:cBhvr>
                                      <p:to x="100000" y="100000"/>
                                    </p:animScale>
                                    <p:animScale>
                                      <p:cBhvr>
                                        <p:cTn id="47" dur="26">
                                          <p:stCondLst>
                                            <p:cond delay="1642"/>
                                          </p:stCondLst>
                                        </p:cTn>
                                        <p:tgtEl>
                                          <p:spTgt spid="6"/>
                                        </p:tgtEl>
                                      </p:cBhvr>
                                      <p:to x="100000" y="90000"/>
                                    </p:animScale>
                                    <p:animScale>
                                      <p:cBhvr>
                                        <p:cTn id="48" dur="166" decel="50000">
                                          <p:stCondLst>
                                            <p:cond delay="1668"/>
                                          </p:stCondLst>
                                        </p:cTn>
                                        <p:tgtEl>
                                          <p:spTgt spid="6"/>
                                        </p:tgtEl>
                                      </p:cBhvr>
                                      <p:to x="100000" y="100000"/>
                                    </p:animScale>
                                    <p:animScale>
                                      <p:cBhvr>
                                        <p:cTn id="49" dur="26">
                                          <p:stCondLst>
                                            <p:cond delay="1808"/>
                                          </p:stCondLst>
                                        </p:cTn>
                                        <p:tgtEl>
                                          <p:spTgt spid="6"/>
                                        </p:tgtEl>
                                      </p:cBhvr>
                                      <p:to x="100000" y="95000"/>
                                    </p:animScale>
                                    <p:animScale>
                                      <p:cBhvr>
                                        <p:cTn id="5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838200" y="6203"/>
            <a:ext cx="10515600" cy="1325563"/>
          </a:xfrm>
        </p:spPr>
        <p:txBody>
          <a:bodyPr>
            <a:normAutofit/>
          </a:bodyPr>
          <a:lstStyle/>
          <a:p>
            <a:pPr algn="ctr"/>
            <a:r>
              <a:rPr lang="es-PE" sz="6000" dirty="0"/>
              <a:t>Notas acerca de los tipos de letra</a:t>
            </a:r>
            <a:endParaRPr lang="en-US" sz="4000" dirty="0"/>
          </a:p>
        </p:txBody>
      </p:sp>
      <p:sp>
        <p:nvSpPr>
          <p:cNvPr id="3" name="Content Placeholder 2"/>
          <p:cNvSpPr>
            <a:spLocks noGrp="1"/>
          </p:cNvSpPr>
          <p:nvPr>
            <p:ph idx="1"/>
          </p:nvPr>
        </p:nvSpPr>
        <p:spPr>
          <a:xfrm>
            <a:off x="838200" y="1567720"/>
            <a:ext cx="10515600" cy="3722559"/>
          </a:xfrm>
        </p:spPr>
        <p:txBody>
          <a:bodyPr>
            <a:normAutofit/>
          </a:bodyPr>
          <a:lstStyle/>
          <a:p>
            <a:r>
              <a:rPr lang="es-PE" dirty="0"/>
              <a:t>Analice el documento. Determine los fines para los que se usan las negritas, cursivas u otras formas de énfasis. Decida cómo quiere dividir el documento en volúmenes para braille. Busque los problemas que podría querer resolver en NimPro o en Word antes de ir a DBT. </a:t>
            </a:r>
          </a:p>
          <a:p>
            <a:r>
              <a:rPr lang="es-PE" dirty="0"/>
              <a:t>Usar un archivo NIMAS convertido por NimPro a un archivo Duxbury o Word enviará por usted los tipos de letra </a:t>
            </a:r>
            <a:r>
              <a:rPr lang="es-PE" b="1" dirty="0"/>
              <a:t>negrita</a:t>
            </a:r>
            <a:r>
              <a:rPr lang="es-PE" dirty="0"/>
              <a:t> o </a:t>
            </a:r>
            <a:r>
              <a:rPr lang="es-PE" i="1" dirty="0"/>
              <a:t>cursiva</a:t>
            </a:r>
            <a:r>
              <a:rPr lang="es-PE" dirty="0"/>
              <a:t> a su archivo nuevo, lo cual facilita la transcripción y ahorra tiempo. </a:t>
            </a:r>
          </a:p>
        </p:txBody>
      </p:sp>
    </p:spTree>
    <p:extLst>
      <p:ext uri="{BB962C8B-B14F-4D97-AF65-F5344CB8AC3E}">
        <p14:creationId xmlns:p14="http://schemas.microsoft.com/office/powerpoint/2010/main" val="17088455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txBox="1">
            <a:spLocks noGrp="1"/>
          </p:cNvSpPr>
          <p:nvPr>
            <p:ph type="title" idx="4294967295"/>
          </p:nvPr>
        </p:nvSpPr>
        <p:spPr>
          <a:xfrm>
            <a:off x="1133856" y="-8313"/>
            <a:ext cx="963777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a:lnSpc>
                <a:spcPct val="100000"/>
              </a:lnSpc>
              <a:spcBef>
                <a:spcPts val="0"/>
              </a:spcBef>
              <a:defRPr/>
            </a:pPr>
            <a:r>
              <a:rPr lang="es-US" dirty="0"/>
              <a:t>Comandos con teclas de formateo</a:t>
            </a:r>
            <a:endParaRPr kumimoji="0" lang="en-US"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endParaRPr>
          </a:p>
        </p:txBody>
      </p:sp>
      <p:graphicFrame>
        <p:nvGraphicFramePr>
          <p:cNvPr id="2" name="Table 2" descr="Tabla con los comandos con teclas en la columna 1 y el estilo/efecto en la columna 2">
            <a:extLst>
              <a:ext uri="{FF2B5EF4-FFF2-40B4-BE49-F238E27FC236}">
                <a16:creationId xmlns:a16="http://schemas.microsoft.com/office/drawing/2014/main" id="{BCE50292-9579-4E8C-A98D-0CD64C398416}"/>
              </a:ext>
            </a:extLst>
          </p:cNvPr>
          <p:cNvGraphicFramePr>
            <a:graphicFrameLocks noGrp="1"/>
          </p:cNvGraphicFramePr>
          <p:nvPr>
            <p:extLst>
              <p:ext uri="{D42A27DB-BD31-4B8C-83A1-F6EECF244321}">
                <p14:modId xmlns:p14="http://schemas.microsoft.com/office/powerpoint/2010/main" val="625623025"/>
              </p:ext>
            </p:extLst>
          </p:nvPr>
        </p:nvGraphicFramePr>
        <p:xfrm>
          <a:off x="851200" y="907619"/>
          <a:ext cx="10489600" cy="5042762"/>
        </p:xfrm>
        <a:graphic>
          <a:graphicData uri="http://schemas.openxmlformats.org/drawingml/2006/table">
            <a:tbl>
              <a:tblPr firstRow="1" bandRow="1">
                <a:tableStyleId>{1FECB4D8-DB02-4DC6-A0A2-4F2EBAE1DC90}</a:tableStyleId>
              </a:tblPr>
              <a:tblGrid>
                <a:gridCol w="2093745">
                  <a:extLst>
                    <a:ext uri="{9D8B030D-6E8A-4147-A177-3AD203B41FA5}">
                      <a16:colId xmlns:a16="http://schemas.microsoft.com/office/drawing/2014/main" val="143604491"/>
                    </a:ext>
                  </a:extLst>
                </a:gridCol>
                <a:gridCol w="8395855">
                  <a:extLst>
                    <a:ext uri="{9D8B030D-6E8A-4147-A177-3AD203B41FA5}">
                      <a16:colId xmlns:a16="http://schemas.microsoft.com/office/drawing/2014/main" val="1381247154"/>
                    </a:ext>
                  </a:extLst>
                </a:gridCol>
              </a:tblGrid>
              <a:tr h="370840">
                <a:tc>
                  <a:txBody>
                    <a:bodyPr/>
                    <a:lstStyle/>
                    <a:p>
                      <a:r>
                        <a:rPr lang="es-PE" noProof="0" dirty="0"/>
                        <a:t>Tecla</a:t>
                      </a:r>
                    </a:p>
                  </a:txBody>
                  <a:tcPr/>
                </a:tc>
                <a:tc>
                  <a:txBody>
                    <a:bodyPr/>
                    <a:lstStyle/>
                    <a:p>
                      <a:r>
                        <a:rPr lang="es-PE" noProof="0" dirty="0"/>
                        <a:t>Estilo/Efecto</a:t>
                      </a:r>
                    </a:p>
                  </a:txBody>
                  <a:tcPr/>
                </a:tc>
                <a:extLst>
                  <a:ext uri="{0D108BD9-81ED-4DB2-BD59-A6C34878D82A}">
                    <a16:rowId xmlns:a16="http://schemas.microsoft.com/office/drawing/2014/main" val="2567456122"/>
                  </a:ext>
                </a:extLst>
              </a:tr>
              <a:tr h="370840">
                <a:tc>
                  <a:txBody>
                    <a:bodyPr/>
                    <a:lstStyle/>
                    <a:p>
                      <a:r>
                        <a:rPr lang="en-US" dirty="0"/>
                        <a:t>B</a:t>
                      </a:r>
                    </a:p>
                  </a:txBody>
                  <a:tcPr/>
                </a:tc>
                <a:tc>
                  <a:txBody>
                    <a:bodyPr/>
                    <a:lstStyle/>
                    <a:p>
                      <a:r>
                        <a:rPr lang="es-PE" noProof="0" dirty="0"/>
                        <a:t>Texto principal (es decir, convertir en párrafo</a:t>
                      </a:r>
                      <a:r>
                        <a:rPr lang="es-PE" baseline="0" noProof="0" dirty="0"/>
                        <a:t> de texto normal)</a:t>
                      </a:r>
                      <a:endParaRPr lang="es-PE" noProof="0" dirty="0"/>
                    </a:p>
                  </a:txBody>
                  <a:tcPr/>
                </a:tc>
                <a:extLst>
                  <a:ext uri="{0D108BD9-81ED-4DB2-BD59-A6C34878D82A}">
                    <a16:rowId xmlns:a16="http://schemas.microsoft.com/office/drawing/2014/main" val="890438266"/>
                  </a:ext>
                </a:extLst>
              </a:tr>
              <a:tr h="370840">
                <a:tc>
                  <a:txBody>
                    <a:bodyPr/>
                    <a:lstStyle/>
                    <a:p>
                      <a:r>
                        <a:rPr lang="en-US" dirty="0"/>
                        <a:t>D</a:t>
                      </a:r>
                    </a:p>
                  </a:txBody>
                  <a:tcPr/>
                </a:tc>
                <a:tc>
                  <a:txBody>
                    <a:bodyPr/>
                    <a:lstStyle/>
                    <a:p>
                      <a:r>
                        <a:rPr lang="es-PE" noProof="0"/>
                        <a:t>Instrucciones</a:t>
                      </a:r>
                      <a:endParaRPr lang="en-US" dirty="0"/>
                    </a:p>
                  </a:txBody>
                  <a:tcPr/>
                </a:tc>
                <a:extLst>
                  <a:ext uri="{0D108BD9-81ED-4DB2-BD59-A6C34878D82A}">
                    <a16:rowId xmlns:a16="http://schemas.microsoft.com/office/drawing/2014/main" val="692590170"/>
                  </a:ext>
                </a:extLst>
              </a:tr>
              <a:tr h="370840">
                <a:tc>
                  <a:txBody>
                    <a:bodyPr/>
                    <a:lstStyle/>
                    <a:p>
                      <a:r>
                        <a:rPr lang="en-US" dirty="0"/>
                        <a:t>E</a:t>
                      </a:r>
                    </a:p>
                  </a:txBody>
                  <a:tcPr/>
                </a:tc>
                <a:tc>
                  <a:txBody>
                    <a:bodyPr/>
                    <a:lstStyle/>
                    <a:p>
                      <a:r>
                        <a:rPr lang="es-PE" noProof="0" dirty="0"/>
                        <a:t>Ejercicio (un estilo de lista especializado)</a:t>
                      </a:r>
                    </a:p>
                  </a:txBody>
                  <a:tcPr/>
                </a:tc>
                <a:extLst>
                  <a:ext uri="{0D108BD9-81ED-4DB2-BD59-A6C34878D82A}">
                    <a16:rowId xmlns:a16="http://schemas.microsoft.com/office/drawing/2014/main" val="3219198656"/>
                  </a:ext>
                </a:extLst>
              </a:tr>
              <a:tr h="370840">
                <a:tc>
                  <a:txBody>
                    <a:bodyPr/>
                    <a:lstStyle/>
                    <a:p>
                      <a:r>
                        <a:rPr lang="en-US" dirty="0"/>
                        <a:t>H1</a:t>
                      </a:r>
                    </a:p>
                  </a:txBody>
                  <a:tcPr/>
                </a:tc>
                <a:tc>
                  <a:txBody>
                    <a:bodyPr/>
                    <a:lstStyle/>
                    <a:p>
                      <a:r>
                        <a:rPr lang="es-PE" noProof="0"/>
                        <a:t>Nivel de Encabezado</a:t>
                      </a:r>
                      <a:r>
                        <a:rPr lang="es-PE" baseline="0" noProof="0"/>
                        <a:t> </a:t>
                      </a:r>
                      <a:r>
                        <a:rPr lang="es-PE" noProof="0"/>
                        <a:t>1</a:t>
                      </a:r>
                    </a:p>
                  </a:txBody>
                  <a:tcPr/>
                </a:tc>
                <a:extLst>
                  <a:ext uri="{0D108BD9-81ED-4DB2-BD59-A6C34878D82A}">
                    <a16:rowId xmlns:a16="http://schemas.microsoft.com/office/drawing/2014/main" val="925009730"/>
                  </a:ext>
                </a:extLst>
              </a:tr>
              <a:tr h="370840">
                <a:tc>
                  <a:txBody>
                    <a:bodyPr/>
                    <a:lstStyle/>
                    <a:p>
                      <a:r>
                        <a:rPr lang="en-US" dirty="0"/>
                        <a:t>H2</a:t>
                      </a:r>
                    </a:p>
                  </a:txBody>
                  <a:tcPr/>
                </a:tc>
                <a:tc>
                  <a:txBody>
                    <a:bodyPr/>
                    <a:lstStyle/>
                    <a:p>
                      <a:r>
                        <a:rPr lang="es-PE" noProof="0"/>
                        <a:t>Nivel de Encabezado</a:t>
                      </a:r>
                      <a:r>
                        <a:rPr lang="es-PE" baseline="0" noProof="0"/>
                        <a:t> </a:t>
                      </a:r>
                      <a:r>
                        <a:rPr lang="es-PE" noProof="0"/>
                        <a:t> 2</a:t>
                      </a:r>
                    </a:p>
                  </a:txBody>
                  <a:tcPr/>
                </a:tc>
                <a:extLst>
                  <a:ext uri="{0D108BD9-81ED-4DB2-BD59-A6C34878D82A}">
                    <a16:rowId xmlns:a16="http://schemas.microsoft.com/office/drawing/2014/main" val="3424334711"/>
                  </a:ext>
                </a:extLst>
              </a:tr>
              <a:tr h="370840">
                <a:tc>
                  <a:txBody>
                    <a:bodyPr/>
                    <a:lstStyle/>
                    <a:p>
                      <a:r>
                        <a:rPr lang="en-US" dirty="0"/>
                        <a:t>H3</a:t>
                      </a:r>
                    </a:p>
                  </a:txBody>
                  <a:tcPr/>
                </a:tc>
                <a:tc>
                  <a:txBody>
                    <a:bodyPr/>
                    <a:lstStyle/>
                    <a:p>
                      <a:r>
                        <a:rPr lang="es-PE" noProof="0"/>
                        <a:t>Nivel de Encabezado</a:t>
                      </a:r>
                      <a:r>
                        <a:rPr lang="es-PE" baseline="0" noProof="0"/>
                        <a:t> </a:t>
                      </a:r>
                      <a:r>
                        <a:rPr lang="es-PE" noProof="0"/>
                        <a:t>3</a:t>
                      </a:r>
                    </a:p>
                  </a:txBody>
                  <a:tcPr/>
                </a:tc>
                <a:extLst>
                  <a:ext uri="{0D108BD9-81ED-4DB2-BD59-A6C34878D82A}">
                    <a16:rowId xmlns:a16="http://schemas.microsoft.com/office/drawing/2014/main" val="1257562807"/>
                  </a:ext>
                </a:extLst>
              </a:tr>
              <a:tr h="370840">
                <a:tc>
                  <a:txBody>
                    <a:bodyPr/>
                    <a:lstStyle/>
                    <a:p>
                      <a:r>
                        <a:rPr lang="en-US" dirty="0"/>
                        <a:t>H4</a:t>
                      </a:r>
                    </a:p>
                  </a:txBody>
                  <a:tcPr/>
                </a:tc>
                <a:tc>
                  <a:txBody>
                    <a:bodyPr/>
                    <a:lstStyle/>
                    <a:p>
                      <a:r>
                        <a:rPr lang="es-PE" noProof="0"/>
                        <a:t>Nivel de Encabezado</a:t>
                      </a:r>
                      <a:r>
                        <a:rPr lang="es-PE" baseline="0" noProof="0"/>
                        <a:t> </a:t>
                      </a:r>
                      <a:r>
                        <a:rPr lang="es-PE" noProof="0"/>
                        <a:t>4</a:t>
                      </a:r>
                    </a:p>
                  </a:txBody>
                  <a:tcPr/>
                </a:tc>
                <a:extLst>
                  <a:ext uri="{0D108BD9-81ED-4DB2-BD59-A6C34878D82A}">
                    <a16:rowId xmlns:a16="http://schemas.microsoft.com/office/drawing/2014/main" val="23409314"/>
                  </a:ext>
                </a:extLst>
              </a:tr>
              <a:tr h="370840">
                <a:tc>
                  <a:txBody>
                    <a:bodyPr/>
                    <a:lstStyle/>
                    <a:p>
                      <a:r>
                        <a:rPr lang="en-US" dirty="0"/>
                        <a:t>H5</a:t>
                      </a:r>
                    </a:p>
                  </a:txBody>
                  <a:tcPr/>
                </a:tc>
                <a:tc>
                  <a:txBody>
                    <a:bodyPr/>
                    <a:lstStyle/>
                    <a:p>
                      <a:r>
                        <a:rPr lang="es-PE" noProof="0"/>
                        <a:t>Nivel de Encabezado</a:t>
                      </a:r>
                      <a:r>
                        <a:rPr lang="es-PE" baseline="0" noProof="0"/>
                        <a:t> </a:t>
                      </a:r>
                      <a:r>
                        <a:rPr lang="es-PE" noProof="0"/>
                        <a:t>5</a:t>
                      </a:r>
                    </a:p>
                  </a:txBody>
                  <a:tcPr/>
                </a:tc>
                <a:extLst>
                  <a:ext uri="{0D108BD9-81ED-4DB2-BD59-A6C34878D82A}">
                    <a16:rowId xmlns:a16="http://schemas.microsoft.com/office/drawing/2014/main" val="4051782871"/>
                  </a:ext>
                </a:extLst>
              </a:tr>
              <a:tr h="592682">
                <a:tc>
                  <a:txBody>
                    <a:bodyPr/>
                    <a:lstStyle/>
                    <a:p>
                      <a:r>
                        <a:rPr lang="en-US" dirty="0"/>
                        <a:t>H6</a:t>
                      </a:r>
                    </a:p>
                  </a:txBody>
                  <a:tcPr/>
                </a:tc>
                <a:tc>
                  <a:txBody>
                    <a:bodyPr/>
                    <a:lstStyle/>
                    <a:p>
                      <a:r>
                        <a:rPr lang="es-PE" noProof="0" dirty="0"/>
                        <a:t>Nivel de Encabezado</a:t>
                      </a:r>
                      <a:r>
                        <a:rPr lang="es-PE" baseline="0" noProof="0" dirty="0"/>
                        <a:t> </a:t>
                      </a:r>
                      <a:r>
                        <a:rPr lang="es-PE" noProof="0" dirty="0"/>
                        <a:t>6</a:t>
                      </a:r>
                    </a:p>
                  </a:txBody>
                  <a:tcPr/>
                </a:tc>
                <a:extLst>
                  <a:ext uri="{0D108BD9-81ED-4DB2-BD59-A6C34878D82A}">
                    <a16:rowId xmlns:a16="http://schemas.microsoft.com/office/drawing/2014/main" val="3947913814"/>
                  </a:ext>
                </a:extLst>
              </a:tr>
              <a:tr h="370840">
                <a:tc>
                  <a:txBody>
                    <a:bodyPr/>
                    <a:lstStyle/>
                    <a:p>
                      <a:r>
                        <a:rPr lang="en-US" dirty="0"/>
                        <a:t>L</a:t>
                      </a:r>
                    </a:p>
                  </a:txBody>
                  <a:tcPr/>
                </a:tc>
                <a:tc>
                  <a:txBody>
                    <a:bodyPr/>
                    <a:lstStyle/>
                    <a:p>
                      <a:r>
                        <a:rPr kumimoji="0" lang="es-PE" sz="1800" b="0" i="0" u="none" strike="noStrike" kern="1200" cap="none" spc="0" normalizeH="0" baseline="0" noProof="0" dirty="0">
                          <a:ln>
                            <a:noFill/>
                          </a:ln>
                          <a:solidFill>
                            <a:srgbClr val="000000"/>
                          </a:solidFill>
                          <a:effectLst/>
                          <a:uLnTx/>
                          <a:uFillTx/>
                          <a:latin typeface="+mn-lt"/>
                          <a:ea typeface="+mn-ea"/>
                          <a:cs typeface="+mn-cs"/>
                        </a:rPr>
                        <a:t>Elemento de lista (un elemento en una lista, ver Notas abajo)</a:t>
                      </a:r>
                      <a:endParaRPr lang="es-PE" noProof="0" dirty="0"/>
                    </a:p>
                  </a:txBody>
                  <a:tcPr/>
                </a:tc>
                <a:extLst>
                  <a:ext uri="{0D108BD9-81ED-4DB2-BD59-A6C34878D82A}">
                    <a16:rowId xmlns:a16="http://schemas.microsoft.com/office/drawing/2014/main" val="132543492"/>
                  </a:ext>
                </a:extLst>
              </a:tr>
              <a:tr h="370840">
                <a:tc>
                  <a:txBody>
                    <a:bodyPr/>
                    <a:lstStyle/>
                    <a:p>
                      <a:r>
                        <a:rPr lang="en-US" dirty="0"/>
                        <a:t>T</a:t>
                      </a:r>
                    </a:p>
                  </a:txBody>
                  <a:tcPr/>
                </a:tc>
                <a:tc>
                  <a:txBody>
                    <a:bodyPr/>
                    <a:lstStyle/>
                    <a:p>
                      <a:r>
                        <a:rPr lang="es-PE" noProof="0" dirty="0"/>
                        <a:t>Nota del transcriptor (también</a:t>
                      </a:r>
                      <a:r>
                        <a:rPr lang="es-PE" baseline="0" noProof="0" dirty="0"/>
                        <a:t> llamada Nota de producción</a:t>
                      </a:r>
                      <a:r>
                        <a:rPr lang="es-PE" noProof="0" dirty="0"/>
                        <a:t>)</a:t>
                      </a:r>
                    </a:p>
                  </a:txBody>
                  <a:tcPr/>
                </a:tc>
                <a:extLst>
                  <a:ext uri="{0D108BD9-81ED-4DB2-BD59-A6C34878D82A}">
                    <a16:rowId xmlns:a16="http://schemas.microsoft.com/office/drawing/2014/main" val="1810113685"/>
                  </a:ext>
                </a:extLst>
              </a:tr>
              <a:tr h="370840">
                <a:tc>
                  <a:txBody>
                    <a:bodyPr/>
                    <a:lstStyle/>
                    <a:p>
                      <a:r>
                        <a:rPr lang="es-PE" noProof="0"/>
                        <a:t>Espacio</a:t>
                      </a:r>
                    </a:p>
                  </a:txBody>
                  <a:tcPr/>
                </a:tc>
                <a:tc>
                  <a:txBody>
                    <a:bodyPr/>
                    <a:lstStyle/>
                    <a:p>
                      <a:r>
                        <a:rPr lang="es-PE" noProof="0" dirty="0"/>
                        <a:t>Mover el cursor</a:t>
                      </a:r>
                      <a:r>
                        <a:rPr lang="es-PE" baseline="0" noProof="0" dirty="0"/>
                        <a:t> al siguiente párrafo</a:t>
                      </a:r>
                      <a:endParaRPr lang="es-PE" noProof="0" dirty="0"/>
                    </a:p>
                  </a:txBody>
                  <a:tcPr/>
                </a:tc>
                <a:extLst>
                  <a:ext uri="{0D108BD9-81ED-4DB2-BD59-A6C34878D82A}">
                    <a16:rowId xmlns:a16="http://schemas.microsoft.com/office/drawing/2014/main" val="2613615433"/>
                  </a:ext>
                </a:extLst>
              </a:tr>
            </a:tbl>
          </a:graphicData>
        </a:graphic>
      </p:graphicFrame>
    </p:spTree>
    <p:extLst>
      <p:ext uri="{BB962C8B-B14F-4D97-AF65-F5344CB8AC3E}">
        <p14:creationId xmlns:p14="http://schemas.microsoft.com/office/powerpoint/2010/main" val="2247727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noGrp="1"/>
          </p:cNvSpPr>
          <p:nvPr>
            <p:ph type="title" idx="4294967295"/>
          </p:nvPr>
        </p:nvSpPr>
        <p:spPr>
          <a:xfrm>
            <a:off x="1367245" y="2376964"/>
            <a:ext cx="9144000" cy="13008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PE" sz="8000" b="0" i="0" u="none" strike="noStrike" kern="1200" cap="none" spc="0" normalizeH="0" baseline="0" dirty="0">
                <a:ln>
                  <a:noFill/>
                </a:ln>
                <a:solidFill>
                  <a:schemeClr val="bg1"/>
                </a:solidFill>
                <a:effectLst/>
                <a:uLnTx/>
                <a:uFillTx/>
                <a:latin typeface="+mj-lt"/>
                <a:ea typeface="+mj-ea"/>
                <a:cs typeface="+mj-cs"/>
              </a:rPr>
              <a:t>Preguntas</a:t>
            </a:r>
          </a:p>
        </p:txBody>
      </p:sp>
    </p:spTree>
    <p:extLst>
      <p:ext uri="{BB962C8B-B14F-4D97-AF65-F5344CB8AC3E}">
        <p14:creationId xmlns:p14="http://schemas.microsoft.com/office/powerpoint/2010/main" val="2849571076"/>
      </p:ext>
    </p:extLst>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ss-academy-template-nimac-2-22.potx" id="{ED3529D8-DAA7-4576-997A-55AC065D8371}" vid="{184DE457-4233-40A4-8D80-459BA61537C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access-academy-template-nimac-2-22</Template>
  <TotalTime>4467</TotalTime>
  <Words>1980</Words>
  <Application>Microsoft Office PowerPoint</Application>
  <PresentationFormat>Widescreen</PresentationFormat>
  <Paragraphs>186</Paragraphs>
  <Slides>52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Calibri Light</vt:lpstr>
      <vt:lpstr>Helvetica</vt:lpstr>
      <vt:lpstr>SimBraille</vt:lpstr>
      <vt:lpstr>Times New Roman</vt:lpstr>
      <vt:lpstr>Office Theme</vt:lpstr>
      <vt:lpstr>Sesión 3: Editar/Formatear</vt:lpstr>
      <vt:lpstr>DUXBURY</vt:lpstr>
      <vt:lpstr>PAGINACIÓN</vt:lpstr>
      <vt:lpstr>Desde su archivo NimPro</vt:lpstr>
      <vt:lpstr>Una página nueva insertará un código para forzar un salto de página, aunque haya bastante espacio existente en la página actual. Esto se usa comúnmente entre los capítulos de un libro. </vt:lpstr>
      <vt:lpstr>Empezar</vt:lpstr>
      <vt:lpstr>Opciones de diseño (Layout):</vt:lpstr>
      <vt:lpstr>Más funciones:</vt:lpstr>
      <vt:lpstr>Antes de la paginación</vt:lpstr>
      <vt:lpstr>Después de la paginación</vt:lpstr>
      <vt:lpstr>Cambio realizado correctamente </vt:lpstr>
      <vt:lpstr>Números de referencia de página</vt:lpstr>
      <vt:lpstr>Encontrar el estilo</vt:lpstr>
      <vt:lpstr>Revisar su trabajo:</vt:lpstr>
      <vt:lpstr>Usar lo aprendido</vt:lpstr>
      <vt:lpstr>ÍNDICE</vt:lpstr>
      <vt:lpstr>Índice (cont.)</vt:lpstr>
      <vt:lpstr>NimPro y el archivo de índice NIMAS</vt:lpstr>
      <vt:lpstr>Cómo aparece un índice desde un archivo NIMAS</vt:lpstr>
      <vt:lpstr>  Empezar</vt:lpstr>
      <vt:lpstr>  Duxbury y el índice</vt:lpstr>
      <vt:lpstr>  Duxbury y el índice (cont.)</vt:lpstr>
      <vt:lpstr>Usar estilo (Styles to Use)</vt:lpstr>
      <vt:lpstr>  CONFIGURAR EL ÍNDICE</vt:lpstr>
      <vt:lpstr>Configurar el índice (cont.)</vt:lpstr>
      <vt:lpstr>Configurar el índice (cont.)</vt:lpstr>
      <vt:lpstr>Configurar el índice (continuación)</vt:lpstr>
      <vt:lpstr>Personalizar su documento</vt:lpstr>
      <vt:lpstr>Sangría del excedente (Runover Indent)</vt:lpstr>
      <vt:lpstr>  Índice (cont.)</vt:lpstr>
      <vt:lpstr>  Índice multinivel</vt:lpstr>
      <vt:lpstr>Índice multinivel (cont.)</vt:lpstr>
      <vt:lpstr>Pasos para completar la configuración del índice</vt:lpstr>
      <vt:lpstr>Pasos para completar la configuración del índice (cont.)</vt:lpstr>
      <vt:lpstr> Pasos para completar la configuración del índice (cont.)</vt:lpstr>
      <vt:lpstr>Pasos para completar la configuración del índice (cont.)</vt:lpstr>
      <vt:lpstr>Configuración del índice antes…</vt:lpstr>
      <vt:lpstr> Configuración del índice después…</vt:lpstr>
      <vt:lpstr>CÓDIGOS DE LÍNEA</vt:lpstr>
      <vt:lpstr>Notas acerca del formateo de los índices</vt:lpstr>
      <vt:lpstr>Notas acerca del formateo de los índices (cont.)</vt:lpstr>
      <vt:lpstr>Notas acerca del formateo de los índices (cont.)</vt:lpstr>
      <vt:lpstr>TIPOS DE LETRA</vt:lpstr>
      <vt:lpstr>Tipos de letra</vt:lpstr>
      <vt:lpstr>NimPro/Tipos de letra (cont.)</vt:lpstr>
      <vt:lpstr>Tipos de letra exportados de NimPro</vt:lpstr>
      <vt:lpstr>Modificar los tipos de letra</vt:lpstr>
      <vt:lpstr>Modificar los tipos de letra (cont.)</vt:lpstr>
      <vt:lpstr>Tipos de letra antes y después</vt:lpstr>
      <vt:lpstr>Notas acerca de los tipos de letra</vt:lpstr>
      <vt:lpstr>Comandos con teclas de formateo</vt:lpstr>
      <vt:lpstr>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 Krise</dc:creator>
  <cp:lastModifiedBy>Monica Garcia Moran</cp:lastModifiedBy>
  <cp:revision>220</cp:revision>
  <dcterms:created xsi:type="dcterms:W3CDTF">2022-03-05T15:09:39Z</dcterms:created>
  <dcterms:modified xsi:type="dcterms:W3CDTF">2022-09-28T10:06:22Z</dcterms:modified>
</cp:coreProperties>
</file>