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56" r:id="rId2"/>
    <p:sldId id="339" r:id="rId3"/>
    <p:sldId id="336" r:id="rId4"/>
    <p:sldId id="297" r:id="rId5"/>
    <p:sldId id="337" r:id="rId6"/>
    <p:sldId id="300" r:id="rId7"/>
    <p:sldId id="301" r:id="rId8"/>
    <p:sldId id="291" r:id="rId9"/>
    <p:sldId id="257" r:id="rId10"/>
    <p:sldId id="340" r:id="rId11"/>
    <p:sldId id="338" r:id="rId12"/>
    <p:sldId id="259" r:id="rId13"/>
    <p:sldId id="262" r:id="rId14"/>
    <p:sldId id="260" r:id="rId15"/>
    <p:sldId id="341" r:id="rId16"/>
    <p:sldId id="342" r:id="rId17"/>
    <p:sldId id="265" r:id="rId18"/>
    <p:sldId id="281" r:id="rId19"/>
    <p:sldId id="282" r:id="rId20"/>
    <p:sldId id="333" r:id="rId21"/>
    <p:sldId id="335" r:id="rId22"/>
    <p:sldId id="283" r:id="rId23"/>
    <p:sldId id="284" r:id="rId24"/>
    <p:sldId id="285" r:id="rId25"/>
    <p:sldId id="322" r:id="rId26"/>
    <p:sldId id="302" r:id="rId27"/>
    <p:sldId id="308" r:id="rId28"/>
    <p:sldId id="309" r:id="rId29"/>
    <p:sldId id="310" r:id="rId30"/>
    <p:sldId id="311" r:id="rId31"/>
    <p:sldId id="312" r:id="rId32"/>
    <p:sldId id="313" r:id="rId33"/>
    <p:sldId id="314" r:id="rId34"/>
    <p:sldId id="315" r:id="rId35"/>
    <p:sldId id="316" r:id="rId36"/>
    <p:sldId id="320" r:id="rId37"/>
    <p:sldId id="317" r:id="rId38"/>
    <p:sldId id="321" r:id="rId39"/>
    <p:sldId id="318" r:id="rId40"/>
    <p:sldId id="343" r:id="rId41"/>
    <p:sldId id="323" r:id="rId42"/>
    <p:sldId id="324" r:id="rId43"/>
    <p:sldId id="325" r:id="rId44"/>
    <p:sldId id="326" r:id="rId45"/>
    <p:sldId id="327" r:id="rId46"/>
    <p:sldId id="330" r:id="rId47"/>
    <p:sldId id="328" r:id="rId48"/>
    <p:sldId id="329" r:id="rId49"/>
    <p:sldId id="331" r:id="rId50"/>
    <p:sldId id="332" r:id="rId51"/>
    <p:sldId id="266" r:id="rId52"/>
    <p:sldId id="344" r:id="rId53"/>
    <p:sldId id="277" r:id="rId54"/>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tha Pancorvo" initials="BP" lastIdx="15" clrIdx="0">
    <p:extLst>
      <p:ext uri="{19B8F6BF-5375-455C-9EA6-DF929625EA0E}">
        <p15:presenceInfo xmlns:p15="http://schemas.microsoft.com/office/powerpoint/2012/main" userId="1e3a0a8699a60a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p:restoredLeft sz="6447" autoAdjust="0"/>
    <p:restoredTop sz="93060" autoAdjust="0"/>
  </p:normalViewPr>
  <p:slideViewPr>
    <p:cSldViewPr snapToGrid="0" snapToObjects="1">
      <p:cViewPr varScale="1">
        <p:scale>
          <a:sx n="32" d="100"/>
          <a:sy n="32" d="100"/>
        </p:scale>
        <p:origin x="58" y="72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fld id="{421F9AAC-B0CF-4710-9346-CA2DD136095F}" type="datetimeFigureOut">
              <a:rPr lang="es-PE" smtClean="0"/>
              <a:t>28/09/2022</a:t>
            </a:fld>
            <a:endParaRPr lang="es-PE"/>
          </a:p>
        </p:txBody>
      </p:sp>
      <p:sp>
        <p:nvSpPr>
          <p:cNvPr id="4" name="3 Marcador de imagen de diapositiva"/>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1440" tIns="45720" rIns="91440" bIns="45720" rtlCol="0" anchor="ctr"/>
          <a:lstStyle/>
          <a:p>
            <a:endParaRPr lang="es-PE"/>
          </a:p>
        </p:txBody>
      </p:sp>
      <p:sp>
        <p:nvSpPr>
          <p:cNvPr id="5" name="4 Marcador de notas"/>
          <p:cNvSpPr>
            <a:spLocks noGrp="1"/>
          </p:cNvSpPr>
          <p:nvPr>
            <p:ph type="body" sz="quarter" idx="3"/>
          </p:nvPr>
        </p:nvSpPr>
        <p:spPr>
          <a:xfrm>
            <a:off x="695325" y="4387850"/>
            <a:ext cx="5559425" cy="4156075"/>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5 Marcador de pie de página"/>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s-PE"/>
          </a:p>
        </p:txBody>
      </p:sp>
      <p:sp>
        <p:nvSpPr>
          <p:cNvPr id="7" name="6 Marcador de número de diapositiva"/>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22364A04-9D86-433C-A27E-D2616F261091}" type="slidenum">
              <a:rPr lang="es-PE" smtClean="0"/>
              <a:t>‹#›</a:t>
            </a:fld>
            <a:endParaRPr lang="es-PE"/>
          </a:p>
        </p:txBody>
      </p:sp>
    </p:spTree>
    <p:extLst>
      <p:ext uri="{BB962C8B-B14F-4D97-AF65-F5344CB8AC3E}">
        <p14:creationId xmlns:p14="http://schemas.microsoft.com/office/powerpoint/2010/main" val="3564099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noProof="0" dirty="0"/>
          </a:p>
        </p:txBody>
      </p:sp>
      <p:sp>
        <p:nvSpPr>
          <p:cNvPr id="4" name="3 Marcador de número de diapositiva"/>
          <p:cNvSpPr>
            <a:spLocks noGrp="1"/>
          </p:cNvSpPr>
          <p:nvPr>
            <p:ph type="sldNum" sz="quarter" idx="10"/>
          </p:nvPr>
        </p:nvSpPr>
        <p:spPr/>
        <p:txBody>
          <a:bodyPr/>
          <a:lstStyle/>
          <a:p>
            <a:fld id="{22364A04-9D86-433C-A27E-D2616F261091}" type="slidenum">
              <a:rPr lang="es-PE" smtClean="0"/>
              <a:t>31</a:t>
            </a:fld>
            <a:endParaRPr lang="es-PE"/>
          </a:p>
        </p:txBody>
      </p:sp>
    </p:spTree>
    <p:extLst>
      <p:ext uri="{BB962C8B-B14F-4D97-AF65-F5344CB8AC3E}">
        <p14:creationId xmlns:p14="http://schemas.microsoft.com/office/powerpoint/2010/main" val="4150327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noProof="0" dirty="0"/>
          </a:p>
        </p:txBody>
      </p:sp>
      <p:sp>
        <p:nvSpPr>
          <p:cNvPr id="4" name="3 Marcador de número de diapositiva"/>
          <p:cNvSpPr>
            <a:spLocks noGrp="1"/>
          </p:cNvSpPr>
          <p:nvPr>
            <p:ph type="sldNum" sz="quarter" idx="10"/>
          </p:nvPr>
        </p:nvSpPr>
        <p:spPr/>
        <p:txBody>
          <a:bodyPr/>
          <a:lstStyle/>
          <a:p>
            <a:fld id="{22364A04-9D86-433C-A27E-D2616F261091}" type="slidenum">
              <a:rPr lang="es-PE" smtClean="0"/>
              <a:t>47</a:t>
            </a:fld>
            <a:endParaRPr lang="es-PE"/>
          </a:p>
        </p:txBody>
      </p:sp>
    </p:spTree>
    <p:extLst>
      <p:ext uri="{BB962C8B-B14F-4D97-AF65-F5344CB8AC3E}">
        <p14:creationId xmlns:p14="http://schemas.microsoft.com/office/powerpoint/2010/main" val="8459974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55B4-AA3E-4C48-B388-C93B56C831C4}"/>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FC4C8BD-B04A-7944-A387-4C8637FBB5A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122140-A5A1-754A-83B2-F77928588944}"/>
              </a:ext>
            </a:extLst>
          </p:cNvPr>
          <p:cNvSpPr>
            <a:spLocks noGrp="1"/>
          </p:cNvSpPr>
          <p:nvPr>
            <p:ph type="dt" sz="half" idx="10"/>
          </p:nvPr>
        </p:nvSpPr>
        <p:spPr/>
        <p:txBody>
          <a:bodyPr/>
          <a:lstStyle/>
          <a:p>
            <a:fld id="{092E3268-EE89-8E49-B4B4-ED1BE122A280}" type="datetimeFigureOut">
              <a:rPr lang="en-US" smtClean="0"/>
              <a:t>9/28/2022</a:t>
            </a:fld>
            <a:endParaRPr lang="en-US"/>
          </a:p>
        </p:txBody>
      </p:sp>
      <p:sp>
        <p:nvSpPr>
          <p:cNvPr id="5" name="Footer Placeholder 4">
            <a:extLst>
              <a:ext uri="{FF2B5EF4-FFF2-40B4-BE49-F238E27FC236}">
                <a16:creationId xmlns:a16="http://schemas.microsoft.com/office/drawing/2014/main" id="{49735546-A896-A24F-9B4A-F7AF28BE37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149DA8-2F05-CC44-9B32-5189C203E68F}"/>
              </a:ext>
            </a:extLst>
          </p:cNvPr>
          <p:cNvSpPr>
            <a:spLocks noGrp="1"/>
          </p:cNvSpPr>
          <p:nvPr>
            <p:ph type="sldNum" sz="quarter" idx="12"/>
          </p:nvPr>
        </p:nvSpPr>
        <p:spPr/>
        <p:txBody>
          <a:bodyPr/>
          <a:lstStyle/>
          <a:p>
            <a:fld id="{9EE47205-E8A6-9045-BF92-87CE2B06BC63}" type="slidenum">
              <a:rPr lang="en-US" smtClean="0"/>
              <a:t>‹#›</a:t>
            </a:fld>
            <a:endParaRPr lang="en-US"/>
          </a:p>
        </p:txBody>
      </p:sp>
      <p:pic>
        <p:nvPicPr>
          <p:cNvPr id="8" name="Picture 7">
            <a:extLst>
              <a:ext uri="{FF2B5EF4-FFF2-40B4-BE49-F238E27FC236}">
                <a16:creationId xmlns:a16="http://schemas.microsoft.com/office/drawing/2014/main" id="{234C5D2C-8C18-AF4D-BF0B-AACA65FBA37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663356" y="-853348"/>
            <a:ext cx="3274961" cy="3356836"/>
          </a:xfrm>
          <a:prstGeom prst="rect">
            <a:avLst/>
          </a:prstGeom>
        </p:spPr>
      </p:pic>
      <p:pic>
        <p:nvPicPr>
          <p:cNvPr id="10" name="Picture 9">
            <a:extLst>
              <a:ext uri="{FF2B5EF4-FFF2-40B4-BE49-F238E27FC236}">
                <a16:creationId xmlns:a16="http://schemas.microsoft.com/office/drawing/2014/main" id="{86519D05-C2A0-854E-9A4B-0E2D2D968CCD}"/>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091774" y="0"/>
            <a:ext cx="1886110" cy="1030288"/>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58162" y="122667"/>
            <a:ext cx="1976952" cy="681561"/>
          </a:xfrm>
          <a:prstGeom prst="rect">
            <a:avLst/>
          </a:prstGeom>
        </p:spPr>
      </p:pic>
    </p:spTree>
    <p:extLst>
      <p:ext uri="{BB962C8B-B14F-4D97-AF65-F5344CB8AC3E}">
        <p14:creationId xmlns:p14="http://schemas.microsoft.com/office/powerpoint/2010/main" val="2403375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56259-FD47-EC42-BAB3-889B946E25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C41CB7-F82F-4E4A-98D8-9A51B49FAA0B}"/>
              </a:ext>
            </a:extLst>
          </p:cNvPr>
          <p:cNvSpPr>
            <a:spLocks noGrp="1"/>
          </p:cNvSpPr>
          <p:nvPr>
            <p:ph idx="1"/>
          </p:nvPr>
        </p:nvSpPr>
        <p:spPr>
          <a:xfrm>
            <a:off x="838200" y="1825625"/>
            <a:ext cx="10515600" cy="372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D16AE23D-3E4A-6844-91EF-DDDFF5F13909}"/>
              </a:ext>
              <a:ext uri="{C183D7F6-B498-43B3-948B-1728B52AA6E4}">
                <adec:decorative xmlns:adec="http://schemas.microsoft.com/office/drawing/2017/decorative" val="1"/>
              </a:ext>
            </a:extLst>
          </p:cNvPr>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01E3320-E7B4-5946-BC09-AF8BED8E2F4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a:extLst>
              <a:ext uri="{FF2B5EF4-FFF2-40B4-BE49-F238E27FC236}">
                <a16:creationId xmlns:a16="http://schemas.microsoft.com/office/drawing/2014/main" id="{F6804D1C-A365-CD4F-B424-22B34197D21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28604" y="5228523"/>
            <a:ext cx="1597526" cy="1629477"/>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extLst>
      <p:ext uri="{BB962C8B-B14F-4D97-AF65-F5344CB8AC3E}">
        <p14:creationId xmlns:p14="http://schemas.microsoft.com/office/powerpoint/2010/main" val="3207824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16AE23D-3E4A-6844-91EF-DDDFF5F13909}"/>
              </a:ext>
              <a:ext uri="{C183D7F6-B498-43B3-948B-1728B52AA6E4}">
                <adec:decorative xmlns:adec="http://schemas.microsoft.com/office/drawing/2017/decorative" val="1"/>
              </a:ext>
            </a:extLst>
          </p:cNvPr>
          <p:cNvSpPr/>
          <p:nvPr userDrawn="1"/>
        </p:nvSpPr>
        <p:spPr>
          <a:xfrm>
            <a:off x="0" y="-144379"/>
            <a:ext cx="12192000" cy="700237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01E3320-E7B4-5946-BC09-AF8BED8E2F4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a:extLst>
              <a:ext uri="{FF2B5EF4-FFF2-40B4-BE49-F238E27FC236}">
                <a16:creationId xmlns:a16="http://schemas.microsoft.com/office/drawing/2014/main" id="{F6804D1C-A365-CD4F-B424-22B34197D21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28604" y="5228523"/>
            <a:ext cx="1597526" cy="1629477"/>
          </a:xfrm>
          <a:prstGeom prst="rect">
            <a:avLst/>
          </a:prstGeom>
        </p:spPr>
      </p:pic>
      <p:sp>
        <p:nvSpPr>
          <p:cNvPr id="8" name="Title 1">
            <a:extLst>
              <a:ext uri="{FF2B5EF4-FFF2-40B4-BE49-F238E27FC236}">
                <a16:creationId xmlns:a16="http://schemas.microsoft.com/office/drawing/2014/main" id="{A2AF5731-74D4-3D4E-8EC3-93F28284180E}"/>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pic>
        <p:nvPicPr>
          <p:cNvPr id="2" name="Picture 1"/>
          <p:cNvPicPr>
            <a:picLocks noChangeAspect="1"/>
          </p:cNvPicPr>
          <p:nvPr userDrawn="1"/>
        </p:nvPicPr>
        <p:blipFill>
          <a:blip r:embed="rId4"/>
          <a:stretch>
            <a:fillRect/>
          </a:stretch>
        </p:blipFill>
        <p:spPr>
          <a:xfrm>
            <a:off x="5173361" y="6201036"/>
            <a:ext cx="1499287" cy="485639"/>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73361" y="6124350"/>
            <a:ext cx="1631091" cy="562325"/>
          </a:xfrm>
          <a:prstGeom prst="rect">
            <a:avLst/>
          </a:prstGeom>
        </p:spPr>
      </p:pic>
    </p:spTree>
    <p:extLst>
      <p:ext uri="{BB962C8B-B14F-4D97-AF65-F5344CB8AC3E}">
        <p14:creationId xmlns:p14="http://schemas.microsoft.com/office/powerpoint/2010/main" val="3477749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92F0-206B-A642-8C90-4FB954725E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6775A7-B02D-CE4E-A16C-4862088B10C5}"/>
              </a:ext>
            </a:extLst>
          </p:cNvPr>
          <p:cNvSpPr>
            <a:spLocks noGrp="1"/>
          </p:cNvSpPr>
          <p:nvPr>
            <p:ph sz="half" idx="1"/>
          </p:nvPr>
        </p:nvSpPr>
        <p:spPr>
          <a:xfrm>
            <a:off x="838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BA32A5-6796-5048-9F7F-EC50D1A6AA19}"/>
              </a:ext>
            </a:extLst>
          </p:cNvPr>
          <p:cNvSpPr>
            <a:spLocks noGrp="1"/>
          </p:cNvSpPr>
          <p:nvPr>
            <p:ph sz="half" idx="2"/>
          </p:nvPr>
        </p:nvSpPr>
        <p:spPr>
          <a:xfrm>
            <a:off x="6172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08D6513A-62C8-1844-8675-B40A238C3FAE}"/>
              </a:ext>
              <a:ext uri="{C183D7F6-B498-43B3-948B-1728B52AA6E4}">
                <adec:decorative xmlns:adec="http://schemas.microsoft.com/office/drawing/2017/decorative" val="1"/>
              </a:ext>
            </a:extLst>
          </p:cNvPr>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268AE3-EF14-1C4C-BBE5-49D275B0B20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793396" y="6140918"/>
            <a:ext cx="1270000" cy="685800"/>
          </a:xfrm>
          <a:prstGeom prst="rect">
            <a:avLst/>
          </a:prstGeom>
        </p:spPr>
      </p:pic>
      <p:pic>
        <p:nvPicPr>
          <p:cNvPr id="10" name="Picture 9">
            <a:extLst>
              <a:ext uri="{FF2B5EF4-FFF2-40B4-BE49-F238E27FC236}">
                <a16:creationId xmlns:a16="http://schemas.microsoft.com/office/drawing/2014/main" id="{BA50E261-8833-5E47-9281-6B33EFD7DF68}"/>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28604" y="5228523"/>
            <a:ext cx="1597526" cy="1629477"/>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extLst>
      <p:ext uri="{BB962C8B-B14F-4D97-AF65-F5344CB8AC3E}">
        <p14:creationId xmlns:p14="http://schemas.microsoft.com/office/powerpoint/2010/main" val="802399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93CF4-D47B-FD45-8464-51CEEC6882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D2DE8D-E9D7-4C4F-A366-F1E8EBA41B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8D03CC-1F25-AE4B-82E9-EBE56F20B148}"/>
              </a:ext>
            </a:extLst>
          </p:cNvPr>
          <p:cNvSpPr>
            <a:spLocks noGrp="1"/>
          </p:cNvSpPr>
          <p:nvPr>
            <p:ph sz="half" idx="2"/>
          </p:nvPr>
        </p:nvSpPr>
        <p:spPr>
          <a:xfrm>
            <a:off x="839788"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A06D14-D118-0544-8136-EC45A137A1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0C97F1-6AA1-754B-A322-091308E3ED71}"/>
              </a:ext>
            </a:extLst>
          </p:cNvPr>
          <p:cNvSpPr>
            <a:spLocks noGrp="1"/>
          </p:cNvSpPr>
          <p:nvPr>
            <p:ph sz="quarter" idx="4"/>
          </p:nvPr>
        </p:nvSpPr>
        <p:spPr>
          <a:xfrm>
            <a:off x="6172200"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F67BA1C8-617E-BC46-9C17-57F7F162E471}"/>
              </a:ext>
              <a:ext uri="{C183D7F6-B498-43B3-948B-1728B52AA6E4}">
                <adec:decorative xmlns:adec="http://schemas.microsoft.com/office/drawing/2017/decorative" val="1"/>
              </a:ext>
            </a:extLst>
          </p:cNvPr>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2624344-2416-7D44-A271-5BF512A402D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793396" y="6140918"/>
            <a:ext cx="1270000" cy="685800"/>
          </a:xfrm>
          <a:prstGeom prst="rect">
            <a:avLst/>
          </a:prstGeom>
        </p:spPr>
      </p:pic>
      <p:pic>
        <p:nvPicPr>
          <p:cNvPr id="12" name="Picture 11">
            <a:extLst>
              <a:ext uri="{FF2B5EF4-FFF2-40B4-BE49-F238E27FC236}">
                <a16:creationId xmlns:a16="http://schemas.microsoft.com/office/drawing/2014/main" id="{B8AE5623-7CD3-FB48-A51D-9F86C48370A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28604" y="5228523"/>
            <a:ext cx="1597526" cy="1629477"/>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extLst>
      <p:ext uri="{BB962C8B-B14F-4D97-AF65-F5344CB8AC3E}">
        <p14:creationId xmlns:p14="http://schemas.microsoft.com/office/powerpoint/2010/main" val="2440554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5023-54DE-D74B-B106-B5A5803DA945}"/>
              </a:ext>
            </a:extLst>
          </p:cNvPr>
          <p:cNvSpPr>
            <a:spLocks noGrp="1"/>
          </p:cNvSpPr>
          <p:nvPr>
            <p:ph type="title"/>
          </p:nvPr>
        </p:nvSpPr>
        <p:spPr/>
        <p:txBody>
          <a:bodyPr/>
          <a:lstStyle/>
          <a:p>
            <a:r>
              <a:rPr lang="en-US"/>
              <a:t>Click to edit Master title style</a:t>
            </a:r>
          </a:p>
        </p:txBody>
      </p:sp>
      <p:sp>
        <p:nvSpPr>
          <p:cNvPr id="7" name="Content Placeholder 6">
            <a:extLst>
              <a:ext uri="{FF2B5EF4-FFF2-40B4-BE49-F238E27FC236}">
                <a16:creationId xmlns:a16="http://schemas.microsoft.com/office/drawing/2014/main" id="{9C02C4A6-71BC-C342-B7A9-E17E5693CD27}"/>
              </a:ext>
            </a:extLst>
          </p:cNvPr>
          <p:cNvSpPr>
            <a:spLocks noGrp="1"/>
          </p:cNvSpPr>
          <p:nvPr>
            <p:ph sz="quarter" idx="13"/>
          </p:nvPr>
        </p:nvSpPr>
        <p:spPr>
          <a:xfrm>
            <a:off x="838200" y="1792288"/>
            <a:ext cx="3385836" cy="3755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21587685-02E9-3140-8269-24DEF5359188}"/>
              </a:ext>
            </a:extLst>
          </p:cNvPr>
          <p:cNvSpPr>
            <a:spLocks noGrp="1"/>
          </p:cNvSpPr>
          <p:nvPr>
            <p:ph sz="quarter" idx="14"/>
          </p:nvPr>
        </p:nvSpPr>
        <p:spPr>
          <a:xfrm>
            <a:off x="4403081" y="1792287"/>
            <a:ext cx="3385837" cy="3755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E35C07E6-7F98-1C49-AA61-77ACC044243B}"/>
              </a:ext>
            </a:extLst>
          </p:cNvPr>
          <p:cNvSpPr>
            <a:spLocks noGrp="1"/>
          </p:cNvSpPr>
          <p:nvPr>
            <p:ph sz="quarter" idx="15"/>
          </p:nvPr>
        </p:nvSpPr>
        <p:spPr>
          <a:xfrm>
            <a:off x="7967963" y="1792287"/>
            <a:ext cx="3385837" cy="3755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64009663-9DDD-5D4F-B26C-8119E43C68A0}"/>
              </a:ext>
              <a:ext uri="{C183D7F6-B498-43B3-948B-1728B52AA6E4}">
                <adec:decorative xmlns:adec="http://schemas.microsoft.com/office/drawing/2017/decorative" val="1"/>
              </a:ext>
            </a:extLst>
          </p:cNvPr>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9C92944-4C7A-C442-8C1B-8F7BBEC1509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793396" y="6140918"/>
            <a:ext cx="1270000" cy="685800"/>
          </a:xfrm>
          <a:prstGeom prst="rect">
            <a:avLst/>
          </a:prstGeom>
        </p:spPr>
      </p:pic>
      <p:pic>
        <p:nvPicPr>
          <p:cNvPr id="13" name="Picture 12">
            <a:extLst>
              <a:ext uri="{FF2B5EF4-FFF2-40B4-BE49-F238E27FC236}">
                <a16:creationId xmlns:a16="http://schemas.microsoft.com/office/drawing/2014/main" id="{5BE16984-A119-CB49-B3F9-129054CF4C6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28604" y="5228523"/>
            <a:ext cx="1597526" cy="1629477"/>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extLst>
      <p:ext uri="{BB962C8B-B14F-4D97-AF65-F5344CB8AC3E}">
        <p14:creationId xmlns:p14="http://schemas.microsoft.com/office/powerpoint/2010/main" val="535376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DB4FF-4DD2-6141-AE6D-A0A029D061CD}"/>
              </a:ext>
            </a:extLst>
          </p:cNvPr>
          <p:cNvSpPr>
            <a:spLocks noGrp="1"/>
          </p:cNvSpPr>
          <p:nvPr>
            <p:ph type="title"/>
          </p:nvPr>
        </p:nvSpPr>
        <p:spPr>
          <a:xfrm>
            <a:off x="1148707" y="581239"/>
            <a:ext cx="439947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047DE9-45F7-EC48-AA2E-8DC67113D2D2}"/>
              </a:ext>
            </a:extLst>
          </p:cNvPr>
          <p:cNvSpPr>
            <a:spLocks noGrp="1"/>
          </p:cNvSpPr>
          <p:nvPr>
            <p:ph type="pic" idx="1"/>
          </p:nvPr>
        </p:nvSpPr>
        <p:spPr>
          <a:xfrm>
            <a:off x="6301946"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a:extLst>
              <a:ext uri="{FF2B5EF4-FFF2-40B4-BE49-F238E27FC236}">
                <a16:creationId xmlns:a16="http://schemas.microsoft.com/office/drawing/2014/main" id="{FB32A177-00AC-DC4B-A2DB-BB0C5C2F33D4}"/>
              </a:ext>
              <a:ext uri="{C183D7F6-B498-43B3-948B-1728B52AA6E4}">
                <adec:decorative xmlns:adec="http://schemas.microsoft.com/office/drawing/2017/decorative" val="1"/>
              </a:ext>
            </a:extLst>
          </p:cNvPr>
          <p:cNvSpPr/>
          <p:nvPr userDrawn="1"/>
        </p:nvSpPr>
        <p:spPr>
          <a:xfrm>
            <a:off x="5857103"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17CC17-C0CB-7942-933A-012F7E930718}"/>
              </a:ext>
              <a:ext uri="{C183D7F6-B498-43B3-948B-1728B52AA6E4}">
                <adec:decorative xmlns:adec="http://schemas.microsoft.com/office/drawing/2017/decorative" val="1"/>
              </a:ext>
            </a:extLst>
          </p:cNvPr>
          <p:cNvSpPr/>
          <p:nvPr userDrawn="1"/>
        </p:nvSpPr>
        <p:spPr>
          <a:xfrm>
            <a:off x="6096000"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55A1FB1-D1D4-FD47-ACE2-61964E1328AC}"/>
              </a:ext>
            </a:extLst>
          </p:cNvPr>
          <p:cNvSpPr>
            <a:spLocks noGrp="1"/>
          </p:cNvSpPr>
          <p:nvPr>
            <p:ph type="body" sz="half" idx="2"/>
          </p:nvPr>
        </p:nvSpPr>
        <p:spPr>
          <a:xfrm>
            <a:off x="1148707"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25744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F047DE9-45F7-EC48-AA2E-8DC67113D2D2}"/>
              </a:ext>
            </a:extLst>
          </p:cNvPr>
          <p:cNvSpPr>
            <a:spLocks noGrp="1"/>
          </p:cNvSpPr>
          <p:nvPr>
            <p:ph type="pic" idx="1"/>
          </p:nvPr>
        </p:nvSpPr>
        <p:spPr>
          <a:xfrm>
            <a:off x="803659"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a:extLst>
              <a:ext uri="{FF2B5EF4-FFF2-40B4-BE49-F238E27FC236}">
                <a16:creationId xmlns:a16="http://schemas.microsoft.com/office/drawing/2014/main" id="{FB32A177-00AC-DC4B-A2DB-BB0C5C2F33D4}"/>
              </a:ext>
              <a:ext uri="{C183D7F6-B498-43B3-948B-1728B52AA6E4}">
                <adec:decorative xmlns:adec="http://schemas.microsoft.com/office/drawing/2017/decorative" val="1"/>
              </a:ext>
            </a:extLst>
          </p:cNvPr>
          <p:cNvSpPr/>
          <p:nvPr userDrawn="1"/>
        </p:nvSpPr>
        <p:spPr>
          <a:xfrm>
            <a:off x="0"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17CC17-C0CB-7942-933A-012F7E930718}"/>
              </a:ext>
              <a:ext uri="{C183D7F6-B498-43B3-948B-1728B52AA6E4}">
                <adec:decorative xmlns:adec="http://schemas.microsoft.com/office/drawing/2017/decorative" val="1"/>
              </a:ext>
            </a:extLst>
          </p:cNvPr>
          <p:cNvSpPr/>
          <p:nvPr userDrawn="1"/>
        </p:nvSpPr>
        <p:spPr>
          <a:xfrm>
            <a:off x="597713"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824817C8-54D6-7F41-BB69-A92331523C19}"/>
              </a:ext>
            </a:extLst>
          </p:cNvPr>
          <p:cNvSpPr>
            <a:spLocks noGrp="1"/>
          </p:cNvSpPr>
          <p:nvPr>
            <p:ph type="title"/>
          </p:nvPr>
        </p:nvSpPr>
        <p:spPr>
          <a:xfrm>
            <a:off x="6665350" y="581239"/>
            <a:ext cx="4399477" cy="1600200"/>
          </a:xfrm>
        </p:spPr>
        <p:txBody>
          <a:bodyPr anchor="b"/>
          <a:lstStyle>
            <a:lvl1pPr>
              <a:defRPr sz="3200"/>
            </a:lvl1pPr>
          </a:lstStyle>
          <a:p>
            <a:r>
              <a:rPr lang="en-US"/>
              <a:t>Click to edit Master title style</a:t>
            </a:r>
          </a:p>
        </p:txBody>
      </p:sp>
      <p:sp>
        <p:nvSpPr>
          <p:cNvPr id="15" name="Text Placeholder 3">
            <a:extLst>
              <a:ext uri="{FF2B5EF4-FFF2-40B4-BE49-F238E27FC236}">
                <a16:creationId xmlns:a16="http://schemas.microsoft.com/office/drawing/2014/main" id="{B2D59984-9274-F04F-A597-7F3D7761ED43}"/>
              </a:ext>
            </a:extLst>
          </p:cNvPr>
          <p:cNvSpPr>
            <a:spLocks noGrp="1"/>
          </p:cNvSpPr>
          <p:nvPr>
            <p:ph type="body" sz="half" idx="2"/>
          </p:nvPr>
        </p:nvSpPr>
        <p:spPr>
          <a:xfrm>
            <a:off x="6665350"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77830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1_Content with Captio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0891738-AB2D-9E49-B75B-158F4204B750}"/>
              </a:ext>
              <a:ext uri="{C183D7F6-B498-43B3-948B-1728B52AA6E4}">
                <adec:decorative xmlns:adec="http://schemas.microsoft.com/office/drawing/2017/decorative" val="1"/>
              </a:ext>
            </a:extLst>
          </p:cNvPr>
          <p:cNvSpPr/>
          <p:nvPr userDrawn="1"/>
        </p:nvSpPr>
        <p:spPr>
          <a:xfrm>
            <a:off x="0"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613AF5C-6BA5-A04D-830F-BE62F7C71928}"/>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A2761403-71E6-0541-8E98-DB3FBDE7592C}"/>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F3ACF036-F52C-854D-B6ED-C8DA82A8A8B0}"/>
              </a:ext>
            </a:extLst>
          </p:cNvPr>
          <p:cNvSpPr>
            <a:spLocks noGrp="1"/>
          </p:cNvSpPr>
          <p:nvPr>
            <p:ph idx="1"/>
          </p:nvPr>
        </p:nvSpPr>
        <p:spPr>
          <a:xfrm>
            <a:off x="6096000" y="987425"/>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172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solidFill>
          <a:schemeClr val="bg1"/>
        </a:solid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E32E6E4-EC51-0C4C-A46A-C27E7CBBD814}"/>
              </a:ext>
            </a:extLst>
          </p:cNvPr>
          <p:cNvSpPr>
            <a:spLocks noGrp="1"/>
          </p:cNvSpPr>
          <p:nvPr>
            <p:ph idx="10"/>
          </p:nvPr>
        </p:nvSpPr>
        <p:spPr>
          <a:xfrm>
            <a:off x="432723" y="995363"/>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C16A69CD-8D6F-344C-9244-7FB90ABBAE1C}"/>
              </a:ext>
              <a:ext uri="{C183D7F6-B498-43B3-948B-1728B52AA6E4}">
                <adec:decorative xmlns:adec="http://schemas.microsoft.com/office/drawing/2017/decorative" val="1"/>
              </a:ext>
            </a:extLst>
          </p:cNvPr>
          <p:cNvSpPr/>
          <p:nvPr userDrawn="1"/>
        </p:nvSpPr>
        <p:spPr>
          <a:xfrm>
            <a:off x="6421395"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75EB135C-15F6-4346-B4CA-A7A37BA42B31}"/>
              </a:ext>
            </a:extLst>
          </p:cNvPr>
          <p:cNvSpPr>
            <a:spLocks noGrp="1"/>
          </p:cNvSpPr>
          <p:nvPr>
            <p:ph type="title"/>
          </p:nvPr>
        </p:nvSpPr>
        <p:spPr>
          <a:xfrm>
            <a:off x="7405562" y="457200"/>
            <a:ext cx="3932237" cy="1600200"/>
          </a:xfrm>
        </p:spPr>
        <p:txBody>
          <a:bodyPr anchor="b"/>
          <a:lstStyle>
            <a:lvl1pPr>
              <a:defRPr sz="3200">
                <a:solidFill>
                  <a:schemeClr val="bg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F409E78-5E0C-0241-9189-A2C0B65F7427}"/>
              </a:ext>
            </a:extLst>
          </p:cNvPr>
          <p:cNvSpPr>
            <a:spLocks noGrp="1"/>
          </p:cNvSpPr>
          <p:nvPr>
            <p:ph type="body" sz="half" idx="2"/>
          </p:nvPr>
        </p:nvSpPr>
        <p:spPr>
          <a:xfrm>
            <a:off x="740556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56645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5757D-4977-B944-B014-0A8FB7CB67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EA5507-5957-1D4D-B4EE-6FF8A5787B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7080C-9E68-D645-AA4C-FAEA10BFD35B}"/>
              </a:ext>
            </a:extLst>
          </p:cNvPr>
          <p:cNvSpPr>
            <a:spLocks noGrp="1"/>
          </p:cNvSpPr>
          <p:nvPr>
            <p:ph type="dt" sz="half" idx="10"/>
          </p:nvPr>
        </p:nvSpPr>
        <p:spPr/>
        <p:txBody>
          <a:bodyPr/>
          <a:lstStyle/>
          <a:p>
            <a:fld id="{092E3268-EE89-8E49-B4B4-ED1BE122A280}" type="datetimeFigureOut">
              <a:rPr lang="en-US" smtClean="0"/>
              <a:t>9/28/2022</a:t>
            </a:fld>
            <a:endParaRPr lang="en-US"/>
          </a:p>
        </p:txBody>
      </p:sp>
      <p:sp>
        <p:nvSpPr>
          <p:cNvPr id="5" name="Footer Placeholder 4">
            <a:extLst>
              <a:ext uri="{FF2B5EF4-FFF2-40B4-BE49-F238E27FC236}">
                <a16:creationId xmlns:a16="http://schemas.microsoft.com/office/drawing/2014/main" id="{85924DF5-0E78-A040-8733-668BEE3B8E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59E7DC-1CDB-CF40-9B0D-53A84F737089}"/>
              </a:ext>
            </a:extLst>
          </p:cNvPr>
          <p:cNvSpPr>
            <a:spLocks noGrp="1"/>
          </p:cNvSpPr>
          <p:nvPr>
            <p:ph type="sldNum" sz="quarter" idx="12"/>
          </p:nvPr>
        </p:nvSpPr>
        <p:spPr/>
        <p:txBody>
          <a:bodyPr/>
          <a:lstStyle/>
          <a:p>
            <a:fld id="{9EE47205-E8A6-9045-BF92-87CE2B06BC63}" type="slidenum">
              <a:rPr lang="en-US" smtClean="0"/>
              <a:t>‹#›</a:t>
            </a:fld>
            <a:endParaRPr lang="en-US"/>
          </a:p>
        </p:txBody>
      </p:sp>
    </p:spTree>
    <p:extLst>
      <p:ext uri="{BB962C8B-B14F-4D97-AF65-F5344CB8AC3E}">
        <p14:creationId xmlns:p14="http://schemas.microsoft.com/office/powerpoint/2010/main" val="4954489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48659E-BB28-484C-B403-A98250142F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8433ED-DF79-B04E-B7F1-CE22B25489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6134F5-227A-7444-AF18-3B2EB5B1A20D}"/>
              </a:ext>
            </a:extLst>
          </p:cNvPr>
          <p:cNvSpPr>
            <a:spLocks noGrp="1"/>
          </p:cNvSpPr>
          <p:nvPr>
            <p:ph type="dt" sz="half" idx="10"/>
          </p:nvPr>
        </p:nvSpPr>
        <p:spPr/>
        <p:txBody>
          <a:bodyPr/>
          <a:lstStyle/>
          <a:p>
            <a:fld id="{092E3268-EE89-8E49-B4B4-ED1BE122A280}" type="datetimeFigureOut">
              <a:rPr lang="en-US" smtClean="0"/>
              <a:t>9/28/2022</a:t>
            </a:fld>
            <a:endParaRPr lang="en-US"/>
          </a:p>
        </p:txBody>
      </p:sp>
      <p:sp>
        <p:nvSpPr>
          <p:cNvPr id="5" name="Footer Placeholder 4">
            <a:extLst>
              <a:ext uri="{FF2B5EF4-FFF2-40B4-BE49-F238E27FC236}">
                <a16:creationId xmlns:a16="http://schemas.microsoft.com/office/drawing/2014/main" id="{56937CFE-7DA1-AB4A-9A63-34D230E4EA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939F06-322F-394C-98F8-D6FE036EADE6}"/>
              </a:ext>
            </a:extLst>
          </p:cNvPr>
          <p:cNvSpPr>
            <a:spLocks noGrp="1"/>
          </p:cNvSpPr>
          <p:nvPr>
            <p:ph type="sldNum" sz="quarter" idx="12"/>
          </p:nvPr>
        </p:nvSpPr>
        <p:spPr/>
        <p:txBody>
          <a:bodyPr/>
          <a:lstStyle/>
          <a:p>
            <a:fld id="{9EE47205-E8A6-9045-BF92-87CE2B06BC63}" type="slidenum">
              <a:rPr lang="en-US" smtClean="0"/>
              <a:t>‹#›</a:t>
            </a:fld>
            <a:endParaRPr lang="en-US"/>
          </a:p>
        </p:txBody>
      </p:sp>
    </p:spTree>
    <p:extLst>
      <p:ext uri="{BB962C8B-B14F-4D97-AF65-F5344CB8AC3E}">
        <p14:creationId xmlns:p14="http://schemas.microsoft.com/office/powerpoint/2010/main" val="3039419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478B49-1925-A543-9968-097479C320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B17302-7F9E-164F-B536-DE4E623C5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ECF7D0-90F4-F546-8C65-FC0454FED3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E3268-EE89-8E49-B4B4-ED1BE122A280}" type="datetimeFigureOut">
              <a:rPr lang="en-US" smtClean="0"/>
              <a:t>9/28/2022</a:t>
            </a:fld>
            <a:endParaRPr lang="en-US"/>
          </a:p>
        </p:txBody>
      </p:sp>
      <p:sp>
        <p:nvSpPr>
          <p:cNvPr id="5" name="Footer Placeholder 4">
            <a:extLst>
              <a:ext uri="{FF2B5EF4-FFF2-40B4-BE49-F238E27FC236}">
                <a16:creationId xmlns:a16="http://schemas.microsoft.com/office/drawing/2014/main" id="{A1234418-1C75-4945-903D-72356C5BA7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23AAC1-8F5A-3044-8377-F9F604ABB0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47205-E8A6-9045-BF92-87CE2B06BC63}" type="slidenum">
              <a:rPr lang="en-US" smtClean="0"/>
              <a:t>‹#›</a:t>
            </a:fld>
            <a:endParaRPr lang="en-US"/>
          </a:p>
        </p:txBody>
      </p:sp>
    </p:spTree>
    <p:extLst>
      <p:ext uri="{BB962C8B-B14F-4D97-AF65-F5344CB8AC3E}">
        <p14:creationId xmlns:p14="http://schemas.microsoft.com/office/powerpoint/2010/main" val="466266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2" r:id="rId4"/>
    <p:sldLayoutId id="2147483653" r:id="rId5"/>
    <p:sldLayoutId id="2147483660" r:id="rId6"/>
    <p:sldLayoutId id="2147483657" r:id="rId7"/>
    <p:sldLayoutId id="2147483663" r:id="rId8"/>
    <p:sldLayoutId id="2147483656" r:id="rId9"/>
    <p:sldLayoutId id="2147483661"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5794-DE5B-FF40-826F-73C177A06D3F}"/>
              </a:ext>
            </a:extLst>
          </p:cNvPr>
          <p:cNvSpPr>
            <a:spLocks noGrp="1"/>
          </p:cNvSpPr>
          <p:nvPr>
            <p:ph type="ctrTitle"/>
          </p:nvPr>
        </p:nvSpPr>
        <p:spPr>
          <a:xfrm>
            <a:off x="1279020" y="2091886"/>
            <a:ext cx="9633959" cy="3790753"/>
          </a:xfrm>
        </p:spPr>
        <p:txBody>
          <a:bodyPr anchor="ctr">
            <a:normAutofit fontScale="90000"/>
          </a:bodyPr>
          <a:lstStyle/>
          <a:p>
            <a:r>
              <a:rPr lang="es-PE" sz="8000" dirty="0">
                <a:latin typeface="Calibri" panose="020F0502020204030204" pitchFamily="34" charset="0"/>
                <a:ea typeface="SimSun" panose="02010600030101010101" pitchFamily="2" charset="-122"/>
                <a:cs typeface="Times New Roman" panose="02020603050405020304" pitchFamily="18" charset="0"/>
              </a:rPr>
              <a:t>Capacitación de transcriptores de APH</a:t>
            </a:r>
            <a:br>
              <a:rPr lang="es-PE" sz="8000" dirty="0">
                <a:latin typeface="Calibri" panose="020F0502020204030204" pitchFamily="34" charset="0"/>
                <a:ea typeface="SimSun" panose="02010600030101010101" pitchFamily="2" charset="-122"/>
                <a:cs typeface="Times New Roman" panose="02020603050405020304" pitchFamily="18" charset="0"/>
              </a:rPr>
            </a:br>
            <a:r>
              <a:rPr lang="es-PE" sz="8000" dirty="0">
                <a:latin typeface="Calibri" panose="020F0502020204030204" pitchFamily="34" charset="0"/>
                <a:ea typeface="SimSun" panose="02010600030101010101" pitchFamily="2" charset="-122"/>
                <a:cs typeface="Times New Roman" panose="02020603050405020304" pitchFamily="18" charset="0"/>
              </a:rPr>
              <a:t>Uso de archivos </a:t>
            </a:r>
            <a:r>
              <a:rPr lang="en-US" sz="8000" dirty="0">
                <a:latin typeface="Calibri" panose="020F0502020204030204" pitchFamily="34" charset="0"/>
                <a:ea typeface="SimSun" panose="02010600030101010101" pitchFamily="2" charset="-122"/>
                <a:cs typeface="Times New Roman" panose="02020603050405020304" pitchFamily="18" charset="0"/>
              </a:rPr>
              <a:t>NIMAS</a:t>
            </a:r>
            <a:br>
              <a:rPr lang="en-US" sz="8000" dirty="0">
                <a:latin typeface="Calibri" panose="020F0502020204030204" pitchFamily="34" charset="0"/>
                <a:ea typeface="SimSun" panose="02010600030101010101" pitchFamily="2" charset="-122"/>
                <a:cs typeface="Times New Roman" panose="02020603050405020304" pitchFamily="18" charset="0"/>
              </a:rPr>
            </a:br>
            <a:r>
              <a:rPr lang="en-US" sz="8000" dirty="0">
                <a:latin typeface="Calibri" panose="020F0502020204030204" pitchFamily="34" charset="0"/>
                <a:ea typeface="SimSun" panose="02010600030101010101" pitchFamily="2" charset="-122"/>
                <a:cs typeface="Times New Roman" panose="02020603050405020304" pitchFamily="18" charset="0"/>
              </a:rPr>
              <a:t>y Duxbury/</a:t>
            </a:r>
            <a:r>
              <a:rPr lang="en-US" sz="8000" dirty="0" err="1">
                <a:latin typeface="Calibri" panose="020F0502020204030204" pitchFamily="34" charset="0"/>
                <a:ea typeface="SimSun" panose="02010600030101010101" pitchFamily="2" charset="-122"/>
                <a:cs typeface="Times New Roman" panose="02020603050405020304" pitchFamily="18" charset="0"/>
              </a:rPr>
              <a:t>NimPro</a:t>
            </a:r>
            <a:br>
              <a:rPr lang="en-US" sz="8000" dirty="0"/>
            </a:br>
            <a:r>
              <a:rPr lang="es-PE" sz="4800" dirty="0"/>
              <a:t>Sesión 4: Encabezados, Listas, Tablas</a:t>
            </a:r>
            <a:br>
              <a:rPr lang="en-US" sz="8000" dirty="0"/>
            </a:br>
            <a:endParaRPr lang="en-US" sz="8000" dirty="0"/>
          </a:p>
        </p:txBody>
      </p:sp>
    </p:spTree>
    <p:extLst>
      <p:ext uri="{BB962C8B-B14F-4D97-AF65-F5344CB8AC3E}">
        <p14:creationId xmlns:p14="http://schemas.microsoft.com/office/powerpoint/2010/main" val="2391210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D429D-24C9-4392-889B-4AF9B9E52654}"/>
              </a:ext>
            </a:extLst>
          </p:cNvPr>
          <p:cNvSpPr>
            <a:spLocks noGrp="1"/>
          </p:cNvSpPr>
          <p:nvPr>
            <p:ph type="title"/>
          </p:nvPr>
        </p:nvSpPr>
        <p:spPr/>
        <p:txBody>
          <a:bodyPr/>
          <a:lstStyle/>
          <a:p>
            <a:r>
              <a:rPr lang="es-PE" dirty="0"/>
              <a:t>Objetivos de aprendizaje</a:t>
            </a:r>
            <a:endParaRPr lang="en-US" dirty="0"/>
          </a:p>
        </p:txBody>
      </p:sp>
      <p:sp>
        <p:nvSpPr>
          <p:cNvPr id="3" name="Content Placeholder 2">
            <a:extLst>
              <a:ext uri="{FF2B5EF4-FFF2-40B4-BE49-F238E27FC236}">
                <a16:creationId xmlns:a16="http://schemas.microsoft.com/office/drawing/2014/main" id="{F367CC4C-77F4-4764-A188-520A7B10F9C4}"/>
              </a:ext>
            </a:extLst>
          </p:cNvPr>
          <p:cNvSpPr>
            <a:spLocks noGrp="1"/>
          </p:cNvSpPr>
          <p:nvPr>
            <p:ph idx="1"/>
          </p:nvPr>
        </p:nvSpPr>
        <p:spPr>
          <a:xfrm>
            <a:off x="838200" y="1447801"/>
            <a:ext cx="10515600" cy="4100384"/>
          </a:xfrm>
        </p:spPr>
        <p:txBody>
          <a:bodyPr>
            <a:normAutofit/>
          </a:bodyPr>
          <a:lstStyle/>
          <a:p>
            <a:r>
              <a:rPr lang="es-PE" dirty="0"/>
              <a:t>Identificar 3 funciones de edición y formateo de Duxbury (Encabezados, Listas y Tablas, Referencias alfabéticas)</a:t>
            </a:r>
          </a:p>
          <a:p>
            <a:r>
              <a:rPr lang="es-PE" dirty="0"/>
              <a:t>Diferenciar entre las opciones para encabezados generadas por NIMAS y definidas por el transcriptor</a:t>
            </a:r>
          </a:p>
          <a:p>
            <a:r>
              <a:rPr lang="es-PE" dirty="0"/>
              <a:t>Describir el procedimiento de edición usado para desbloquear las “tablas” con la conversión de NimPro/Duxbury desde NIMAS</a:t>
            </a:r>
          </a:p>
          <a:p>
            <a:r>
              <a:rPr lang="es-PE" dirty="0"/>
              <a:t>Describir las funciones de edición para diferentes tipos de tablas, con la conversión de NimPro/Duxbury </a:t>
            </a:r>
          </a:p>
        </p:txBody>
      </p:sp>
    </p:spTree>
    <p:extLst>
      <p:ext uri="{BB962C8B-B14F-4D97-AF65-F5344CB8AC3E}">
        <p14:creationId xmlns:p14="http://schemas.microsoft.com/office/powerpoint/2010/main" val="779694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2902"/>
            <a:ext cx="12192000" cy="942381"/>
          </a:xfrm>
        </p:spPr>
        <p:txBody>
          <a:bodyPr>
            <a:normAutofit/>
          </a:bodyPr>
          <a:lstStyle/>
          <a:p>
            <a:pPr algn="ctr"/>
            <a:r>
              <a:rPr lang="es-PE" sz="5400" b="1" dirty="0"/>
              <a:t>Recuerde: ¡Guarde una copia!</a:t>
            </a:r>
          </a:p>
        </p:txBody>
      </p:sp>
      <p:sp>
        <p:nvSpPr>
          <p:cNvPr id="3" name="Content Placeholder 2"/>
          <p:cNvSpPr>
            <a:spLocks noGrp="1"/>
          </p:cNvSpPr>
          <p:nvPr>
            <p:ph idx="1"/>
          </p:nvPr>
        </p:nvSpPr>
        <p:spPr>
          <a:xfrm>
            <a:off x="778379" y="1304331"/>
            <a:ext cx="10515600" cy="3722559"/>
          </a:xfrm>
        </p:spPr>
        <p:txBody>
          <a:bodyPr/>
          <a:lstStyle/>
          <a:p>
            <a:r>
              <a:rPr lang="es-PE" dirty="0"/>
              <a:t>Antes de hacer </a:t>
            </a:r>
            <a:r>
              <a:rPr lang="es-PE" b="1" dirty="0"/>
              <a:t>cambio</a:t>
            </a:r>
            <a:r>
              <a:rPr lang="es-PE" dirty="0"/>
              <a:t> </a:t>
            </a:r>
            <a:r>
              <a:rPr lang="es-PE" b="1" dirty="0"/>
              <a:t>alguno</a:t>
            </a:r>
            <a:r>
              <a:rPr lang="es-PE" dirty="0"/>
              <a:t> en un archivo NimPro, </a:t>
            </a:r>
            <a:r>
              <a:rPr lang="es-PE" b="1" dirty="0"/>
              <a:t>siempre</a:t>
            </a:r>
            <a:r>
              <a:rPr lang="es-PE" dirty="0"/>
              <a:t> debe guardar una copia del archivo NIMAS. </a:t>
            </a:r>
          </a:p>
          <a:p>
            <a:r>
              <a:rPr lang="es-PE" dirty="0"/>
              <a:t>Esta es su “copia de trabajo” porque NimPro no tiene una función de deshacer.</a:t>
            </a:r>
          </a:p>
          <a:p>
            <a:r>
              <a:rPr lang="es-PE" dirty="0"/>
              <a:t>Al trabajar con NimPro, guarde su trabajo frecuentemente. En caso de cometer un error, reinicie el programa, y volverá a la última versión guardada.</a:t>
            </a:r>
          </a:p>
          <a:p>
            <a:endParaRPr lang="en-US" dirty="0"/>
          </a:p>
        </p:txBody>
      </p:sp>
    </p:spTree>
    <p:extLst>
      <p:ext uri="{BB962C8B-B14F-4D97-AF65-F5344CB8AC3E}">
        <p14:creationId xmlns:p14="http://schemas.microsoft.com/office/powerpoint/2010/main" val="332501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normAutofit/>
          </a:bodyPr>
          <a:lstStyle/>
          <a:p>
            <a:pPr algn="ctr"/>
            <a:r>
              <a:rPr lang="en-US" sz="5400" dirty="0"/>
              <a:t>CAMBIAR ESTILOS</a:t>
            </a:r>
          </a:p>
        </p:txBody>
      </p:sp>
      <p:sp>
        <p:nvSpPr>
          <p:cNvPr id="3" name="Content Placeholder 2"/>
          <p:cNvSpPr>
            <a:spLocks noGrp="1"/>
          </p:cNvSpPr>
          <p:nvPr>
            <p:ph idx="1"/>
          </p:nvPr>
        </p:nvSpPr>
        <p:spPr>
          <a:xfrm>
            <a:off x="769834" y="1430939"/>
            <a:ext cx="10515600" cy="1790826"/>
          </a:xfrm>
        </p:spPr>
        <p:txBody>
          <a:bodyPr>
            <a:normAutofit fontScale="92500" lnSpcReduction="20000"/>
          </a:bodyPr>
          <a:lstStyle/>
          <a:p>
            <a:pPr>
              <a:lnSpc>
                <a:spcPct val="100000"/>
              </a:lnSpc>
            </a:pPr>
            <a:r>
              <a:rPr lang="es-PE" dirty="0"/>
              <a:t>Puede realizar cambios globales de estilo a un documento usando los asistentes (</a:t>
            </a:r>
            <a:r>
              <a:rPr lang="es-PE" dirty="0" err="1"/>
              <a:t>Wizards</a:t>
            </a:r>
            <a:r>
              <a:rPr lang="es-PE" dirty="0"/>
              <a:t>), que automatizan los cambios de estilo típicos que se necesitan para braille. Sin embargo, podría querer revisar otros estilos interactivamente. Al usar NimPro en el modo Editar estilos ("</a:t>
            </a:r>
            <a:r>
              <a:rPr lang="es-PE" dirty="0" err="1"/>
              <a:t>Edit</a:t>
            </a:r>
            <a:r>
              <a:rPr lang="es-PE" dirty="0"/>
              <a:t> </a:t>
            </a:r>
            <a:r>
              <a:rPr lang="es-PE" dirty="0" err="1"/>
              <a:t>Styles</a:t>
            </a:r>
            <a:r>
              <a:rPr lang="es-PE" dirty="0"/>
              <a:t>“), esto se puede hacer muy rápidamente.</a:t>
            </a:r>
          </a:p>
          <a:p>
            <a:endParaRPr lang="en-US" dirty="0"/>
          </a:p>
        </p:txBody>
      </p:sp>
      <p:sp>
        <p:nvSpPr>
          <p:cNvPr id="4" name="Content Placeholder 2"/>
          <p:cNvSpPr txBox="1">
            <a:spLocks/>
          </p:cNvSpPr>
          <p:nvPr/>
        </p:nvSpPr>
        <p:spPr>
          <a:xfrm>
            <a:off x="769834" y="3221765"/>
            <a:ext cx="11293979" cy="22551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s-PE" dirty="0"/>
              <a:t>En el menú Editar (</a:t>
            </a:r>
            <a:r>
              <a:rPr lang="es-PE" dirty="0" err="1"/>
              <a:t>Edit</a:t>
            </a:r>
            <a:r>
              <a:rPr lang="es-PE" dirty="0"/>
              <a:t>) puede alternar entre Editar estilos (</a:t>
            </a:r>
            <a:r>
              <a:rPr lang="es-PE" dirty="0" err="1"/>
              <a:t>Edit</a:t>
            </a:r>
            <a:r>
              <a:rPr lang="es-PE" dirty="0"/>
              <a:t> </a:t>
            </a:r>
            <a:r>
              <a:rPr lang="es-PE" dirty="0" err="1"/>
              <a:t>Styles</a:t>
            </a:r>
            <a:r>
              <a:rPr lang="es-PE" dirty="0"/>
              <a:t>) y Editar texto (</a:t>
            </a:r>
            <a:r>
              <a:rPr lang="es-PE" dirty="0" err="1"/>
              <a:t>Edit</a:t>
            </a:r>
            <a:r>
              <a:rPr lang="es-PE" dirty="0"/>
              <a:t> Text). En el modo Editar estilos, puede usar una o dos teclas para cambiar el estilo en la posición actual del cursor al estilo que usted necesita. Al completar cada edición de estilo, NimPro salta automáticamente al siguiente párrafo, encabezado, etc. </a:t>
            </a:r>
          </a:p>
          <a:p>
            <a:endParaRPr lang="en-US" dirty="0"/>
          </a:p>
        </p:txBody>
      </p:sp>
    </p:spTree>
    <p:extLst>
      <p:ext uri="{BB962C8B-B14F-4D97-AF65-F5344CB8AC3E}">
        <p14:creationId xmlns:p14="http://schemas.microsoft.com/office/powerpoint/2010/main" val="2762531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838200" y="41275"/>
            <a:ext cx="10515600" cy="1325563"/>
          </a:xfrm>
        </p:spPr>
        <p:txBody>
          <a:bodyPr anchor="t">
            <a:normAutofit/>
          </a:bodyPr>
          <a:lstStyle/>
          <a:p>
            <a:pPr algn="ctr"/>
            <a:r>
              <a:rPr lang="es-PE" sz="4400" dirty="0"/>
              <a:t>Comandos de teclado</a:t>
            </a:r>
            <a:endParaRPr lang="es-PE" sz="3600" dirty="0"/>
          </a:p>
        </p:txBody>
      </p:sp>
      <p:graphicFrame>
        <p:nvGraphicFramePr>
          <p:cNvPr id="7" name="Table 2" descr="Table with keystrokes in column 1 and style/effect in column 2">
            <a:extLst>
              <a:ext uri="{FF2B5EF4-FFF2-40B4-BE49-F238E27FC236}">
                <a16:creationId xmlns:a16="http://schemas.microsoft.com/office/drawing/2014/main" id="{AFD452EB-C2BE-4D19-A345-F9D120D124EE}"/>
              </a:ext>
            </a:extLst>
          </p:cNvPr>
          <p:cNvGraphicFramePr>
            <a:graphicFrameLocks noGrp="1"/>
          </p:cNvGraphicFramePr>
          <p:nvPr>
            <p:extLst>
              <p:ext uri="{D42A27DB-BD31-4B8C-83A1-F6EECF244321}">
                <p14:modId xmlns:p14="http://schemas.microsoft.com/office/powerpoint/2010/main" val="2692708477"/>
              </p:ext>
            </p:extLst>
          </p:nvPr>
        </p:nvGraphicFramePr>
        <p:xfrm>
          <a:off x="1552575" y="704056"/>
          <a:ext cx="10054926" cy="4948956"/>
        </p:xfrm>
        <a:graphic>
          <a:graphicData uri="http://schemas.openxmlformats.org/drawingml/2006/table">
            <a:tbl>
              <a:tblPr firstRow="1" bandRow="1">
                <a:tableStyleId>{1FECB4D8-DB02-4DC6-A0A2-4F2EBAE1DC90}</a:tableStyleId>
              </a:tblPr>
              <a:tblGrid>
                <a:gridCol w="2006983">
                  <a:extLst>
                    <a:ext uri="{9D8B030D-6E8A-4147-A177-3AD203B41FA5}">
                      <a16:colId xmlns:a16="http://schemas.microsoft.com/office/drawing/2014/main" val="143604491"/>
                    </a:ext>
                  </a:extLst>
                </a:gridCol>
                <a:gridCol w="8047943">
                  <a:extLst>
                    <a:ext uri="{9D8B030D-6E8A-4147-A177-3AD203B41FA5}">
                      <a16:colId xmlns:a16="http://schemas.microsoft.com/office/drawing/2014/main" val="1381247154"/>
                    </a:ext>
                  </a:extLst>
                </a:gridCol>
              </a:tblGrid>
              <a:tr h="350288">
                <a:tc>
                  <a:txBody>
                    <a:bodyPr/>
                    <a:lstStyle/>
                    <a:p>
                      <a:r>
                        <a:rPr lang="es-PE" noProof="0" dirty="0"/>
                        <a:t>Tecla</a:t>
                      </a:r>
                    </a:p>
                  </a:txBody>
                  <a:tcPr/>
                </a:tc>
                <a:tc>
                  <a:txBody>
                    <a:bodyPr/>
                    <a:lstStyle/>
                    <a:p>
                      <a:r>
                        <a:rPr lang="es-PE" noProof="0" dirty="0"/>
                        <a:t>Estilo/Efecto</a:t>
                      </a:r>
                    </a:p>
                  </a:txBody>
                  <a:tcPr/>
                </a:tc>
                <a:extLst>
                  <a:ext uri="{0D108BD9-81ED-4DB2-BD59-A6C34878D82A}">
                    <a16:rowId xmlns:a16="http://schemas.microsoft.com/office/drawing/2014/main" val="2567456122"/>
                  </a:ext>
                </a:extLst>
              </a:tr>
              <a:tr h="350288">
                <a:tc>
                  <a:txBody>
                    <a:bodyPr/>
                    <a:lstStyle/>
                    <a:p>
                      <a:r>
                        <a:rPr lang="en-US" dirty="0"/>
                        <a:t>B</a:t>
                      </a:r>
                    </a:p>
                  </a:txBody>
                  <a:tcPr/>
                </a:tc>
                <a:tc>
                  <a:txBody>
                    <a:bodyPr/>
                    <a:lstStyle/>
                    <a:p>
                      <a:r>
                        <a:rPr lang="es-PE" noProof="0" dirty="0"/>
                        <a:t>Texto principal (es decir, convertir en párrafo</a:t>
                      </a:r>
                      <a:r>
                        <a:rPr lang="es-PE" baseline="0" noProof="0" dirty="0"/>
                        <a:t> de texto normal)</a:t>
                      </a:r>
                      <a:endParaRPr lang="es-PE" noProof="0" dirty="0"/>
                    </a:p>
                  </a:txBody>
                  <a:tcPr/>
                </a:tc>
                <a:extLst>
                  <a:ext uri="{0D108BD9-81ED-4DB2-BD59-A6C34878D82A}">
                    <a16:rowId xmlns:a16="http://schemas.microsoft.com/office/drawing/2014/main" val="890438266"/>
                  </a:ext>
                </a:extLst>
              </a:tr>
              <a:tr h="350288">
                <a:tc>
                  <a:txBody>
                    <a:bodyPr/>
                    <a:lstStyle/>
                    <a:p>
                      <a:r>
                        <a:rPr lang="en-US" dirty="0"/>
                        <a:t>D</a:t>
                      </a:r>
                    </a:p>
                  </a:txBody>
                  <a:tcPr/>
                </a:tc>
                <a:tc>
                  <a:txBody>
                    <a:bodyPr/>
                    <a:lstStyle/>
                    <a:p>
                      <a:r>
                        <a:rPr lang="es-PE" noProof="0"/>
                        <a:t>Instrucciones</a:t>
                      </a:r>
                      <a:endParaRPr lang="en-US" dirty="0"/>
                    </a:p>
                  </a:txBody>
                  <a:tcPr/>
                </a:tc>
                <a:extLst>
                  <a:ext uri="{0D108BD9-81ED-4DB2-BD59-A6C34878D82A}">
                    <a16:rowId xmlns:a16="http://schemas.microsoft.com/office/drawing/2014/main" val="692590170"/>
                  </a:ext>
                </a:extLst>
              </a:tr>
              <a:tr h="350288">
                <a:tc>
                  <a:txBody>
                    <a:bodyPr/>
                    <a:lstStyle/>
                    <a:p>
                      <a:r>
                        <a:rPr lang="en-US" dirty="0"/>
                        <a:t>E</a:t>
                      </a:r>
                    </a:p>
                  </a:txBody>
                  <a:tcPr/>
                </a:tc>
                <a:tc>
                  <a:txBody>
                    <a:bodyPr/>
                    <a:lstStyle/>
                    <a:p>
                      <a:r>
                        <a:rPr lang="es-PE" noProof="0" dirty="0"/>
                        <a:t>Ejercicio (un estilo de lista especializado)</a:t>
                      </a:r>
                    </a:p>
                  </a:txBody>
                  <a:tcPr/>
                </a:tc>
                <a:extLst>
                  <a:ext uri="{0D108BD9-81ED-4DB2-BD59-A6C34878D82A}">
                    <a16:rowId xmlns:a16="http://schemas.microsoft.com/office/drawing/2014/main" val="3219198656"/>
                  </a:ext>
                </a:extLst>
              </a:tr>
              <a:tr h="350288">
                <a:tc>
                  <a:txBody>
                    <a:bodyPr/>
                    <a:lstStyle/>
                    <a:p>
                      <a:r>
                        <a:rPr lang="en-US" dirty="0"/>
                        <a:t>H1</a:t>
                      </a:r>
                    </a:p>
                  </a:txBody>
                  <a:tcPr/>
                </a:tc>
                <a:tc>
                  <a:txBody>
                    <a:bodyPr/>
                    <a:lstStyle/>
                    <a:p>
                      <a:r>
                        <a:rPr lang="es-PE" noProof="0" dirty="0"/>
                        <a:t>Nivel de Encabezado</a:t>
                      </a:r>
                      <a:r>
                        <a:rPr lang="es-PE" baseline="0" noProof="0" dirty="0"/>
                        <a:t> </a:t>
                      </a:r>
                      <a:r>
                        <a:rPr lang="es-PE" noProof="0" dirty="0"/>
                        <a:t>1</a:t>
                      </a:r>
                    </a:p>
                  </a:txBody>
                  <a:tcPr/>
                </a:tc>
                <a:extLst>
                  <a:ext uri="{0D108BD9-81ED-4DB2-BD59-A6C34878D82A}">
                    <a16:rowId xmlns:a16="http://schemas.microsoft.com/office/drawing/2014/main" val="925009730"/>
                  </a:ext>
                </a:extLst>
              </a:tr>
              <a:tr h="350288">
                <a:tc>
                  <a:txBody>
                    <a:bodyPr/>
                    <a:lstStyle/>
                    <a:p>
                      <a:r>
                        <a:rPr lang="en-US" dirty="0"/>
                        <a:t>H2</a:t>
                      </a:r>
                    </a:p>
                  </a:txBody>
                  <a:tcPr/>
                </a:tc>
                <a:tc>
                  <a:txBody>
                    <a:bodyPr/>
                    <a:lstStyle/>
                    <a:p>
                      <a:r>
                        <a:rPr lang="es-PE" noProof="0" dirty="0"/>
                        <a:t>Nivel de Encabezado</a:t>
                      </a:r>
                      <a:r>
                        <a:rPr lang="es-PE" baseline="0" noProof="0" dirty="0"/>
                        <a:t> </a:t>
                      </a:r>
                      <a:r>
                        <a:rPr lang="es-PE" noProof="0" dirty="0"/>
                        <a:t> 2</a:t>
                      </a:r>
                    </a:p>
                  </a:txBody>
                  <a:tcPr/>
                </a:tc>
                <a:extLst>
                  <a:ext uri="{0D108BD9-81ED-4DB2-BD59-A6C34878D82A}">
                    <a16:rowId xmlns:a16="http://schemas.microsoft.com/office/drawing/2014/main" val="3424334711"/>
                  </a:ext>
                </a:extLst>
              </a:tr>
              <a:tr h="350288">
                <a:tc>
                  <a:txBody>
                    <a:bodyPr/>
                    <a:lstStyle/>
                    <a:p>
                      <a:r>
                        <a:rPr lang="en-US" dirty="0"/>
                        <a:t>H3</a:t>
                      </a:r>
                    </a:p>
                  </a:txBody>
                  <a:tcPr/>
                </a:tc>
                <a:tc>
                  <a:txBody>
                    <a:bodyPr/>
                    <a:lstStyle/>
                    <a:p>
                      <a:r>
                        <a:rPr lang="es-PE" noProof="0" dirty="0"/>
                        <a:t>Nivel de Encabezado</a:t>
                      </a:r>
                      <a:r>
                        <a:rPr lang="es-PE" baseline="0" noProof="0" dirty="0"/>
                        <a:t> </a:t>
                      </a:r>
                      <a:r>
                        <a:rPr lang="es-PE" noProof="0" dirty="0"/>
                        <a:t>3</a:t>
                      </a:r>
                    </a:p>
                  </a:txBody>
                  <a:tcPr/>
                </a:tc>
                <a:extLst>
                  <a:ext uri="{0D108BD9-81ED-4DB2-BD59-A6C34878D82A}">
                    <a16:rowId xmlns:a16="http://schemas.microsoft.com/office/drawing/2014/main" val="1257562807"/>
                  </a:ext>
                </a:extLst>
              </a:tr>
              <a:tr h="350288">
                <a:tc>
                  <a:txBody>
                    <a:bodyPr/>
                    <a:lstStyle/>
                    <a:p>
                      <a:r>
                        <a:rPr lang="en-US" dirty="0"/>
                        <a:t>H4</a:t>
                      </a:r>
                    </a:p>
                  </a:txBody>
                  <a:tcPr/>
                </a:tc>
                <a:tc>
                  <a:txBody>
                    <a:bodyPr/>
                    <a:lstStyle/>
                    <a:p>
                      <a:r>
                        <a:rPr lang="es-PE" noProof="0" dirty="0"/>
                        <a:t>Nivel de Encabezado</a:t>
                      </a:r>
                      <a:r>
                        <a:rPr lang="es-PE" baseline="0" noProof="0" dirty="0"/>
                        <a:t> </a:t>
                      </a:r>
                      <a:r>
                        <a:rPr lang="es-PE" noProof="0" dirty="0"/>
                        <a:t>4</a:t>
                      </a:r>
                    </a:p>
                  </a:txBody>
                  <a:tcPr/>
                </a:tc>
                <a:extLst>
                  <a:ext uri="{0D108BD9-81ED-4DB2-BD59-A6C34878D82A}">
                    <a16:rowId xmlns:a16="http://schemas.microsoft.com/office/drawing/2014/main" val="23409314"/>
                  </a:ext>
                </a:extLst>
              </a:tr>
              <a:tr h="350288">
                <a:tc>
                  <a:txBody>
                    <a:bodyPr/>
                    <a:lstStyle/>
                    <a:p>
                      <a:r>
                        <a:rPr lang="en-US" dirty="0"/>
                        <a:t>H5</a:t>
                      </a:r>
                    </a:p>
                  </a:txBody>
                  <a:tcPr/>
                </a:tc>
                <a:tc>
                  <a:txBody>
                    <a:bodyPr/>
                    <a:lstStyle/>
                    <a:p>
                      <a:r>
                        <a:rPr lang="es-PE" noProof="0" dirty="0"/>
                        <a:t>Nivel de Encabezado</a:t>
                      </a:r>
                      <a:r>
                        <a:rPr lang="es-PE" baseline="0" noProof="0" dirty="0"/>
                        <a:t> </a:t>
                      </a:r>
                      <a:r>
                        <a:rPr lang="es-PE" noProof="0" dirty="0"/>
                        <a:t>5</a:t>
                      </a:r>
                    </a:p>
                  </a:txBody>
                  <a:tcPr/>
                </a:tc>
                <a:extLst>
                  <a:ext uri="{0D108BD9-81ED-4DB2-BD59-A6C34878D82A}">
                    <a16:rowId xmlns:a16="http://schemas.microsoft.com/office/drawing/2014/main" val="4051782871"/>
                  </a:ext>
                </a:extLst>
              </a:tr>
              <a:tr h="559836">
                <a:tc>
                  <a:txBody>
                    <a:bodyPr/>
                    <a:lstStyle/>
                    <a:p>
                      <a:r>
                        <a:rPr lang="en-US" dirty="0"/>
                        <a:t>H6</a:t>
                      </a:r>
                    </a:p>
                  </a:txBody>
                  <a:tcPr/>
                </a:tc>
                <a:tc>
                  <a:txBody>
                    <a:bodyPr/>
                    <a:lstStyle/>
                    <a:p>
                      <a:r>
                        <a:rPr lang="es-PE" noProof="0" dirty="0"/>
                        <a:t>Nivel de Encabezado</a:t>
                      </a:r>
                      <a:r>
                        <a:rPr lang="es-PE" baseline="0" noProof="0" dirty="0"/>
                        <a:t> </a:t>
                      </a:r>
                      <a:r>
                        <a:rPr lang="es-PE" noProof="0" dirty="0"/>
                        <a:t>6</a:t>
                      </a:r>
                    </a:p>
                  </a:txBody>
                  <a:tcPr/>
                </a:tc>
                <a:extLst>
                  <a:ext uri="{0D108BD9-81ED-4DB2-BD59-A6C34878D82A}">
                    <a16:rowId xmlns:a16="http://schemas.microsoft.com/office/drawing/2014/main" val="3947913814"/>
                  </a:ext>
                </a:extLst>
              </a:tr>
              <a:tr h="350288">
                <a:tc>
                  <a:txBody>
                    <a:bodyPr/>
                    <a:lstStyle/>
                    <a:p>
                      <a:r>
                        <a:rPr lang="en-US" dirty="0"/>
                        <a:t>L</a:t>
                      </a:r>
                    </a:p>
                  </a:txBody>
                  <a:tcPr/>
                </a:tc>
                <a:tc>
                  <a:txBody>
                    <a:bodyPr/>
                    <a:lstStyle/>
                    <a:p>
                      <a:r>
                        <a:rPr kumimoji="0" lang="es-PE" sz="1800" b="0" i="0" u="none" strike="noStrike" kern="1200" cap="none" spc="0" normalizeH="0" baseline="0" noProof="0" dirty="0">
                          <a:ln>
                            <a:noFill/>
                          </a:ln>
                          <a:solidFill>
                            <a:srgbClr val="000000"/>
                          </a:solidFill>
                          <a:effectLst/>
                          <a:uLnTx/>
                          <a:uFillTx/>
                          <a:latin typeface="+mn-lt"/>
                          <a:ea typeface="+mn-ea"/>
                          <a:cs typeface="+mn-cs"/>
                        </a:rPr>
                        <a:t>Elemento de lista (un elemento en una lista, ver Notas abajo)</a:t>
                      </a:r>
                      <a:endParaRPr lang="es-PE" noProof="0" dirty="0"/>
                    </a:p>
                  </a:txBody>
                  <a:tcPr/>
                </a:tc>
                <a:extLst>
                  <a:ext uri="{0D108BD9-81ED-4DB2-BD59-A6C34878D82A}">
                    <a16:rowId xmlns:a16="http://schemas.microsoft.com/office/drawing/2014/main" val="132543492"/>
                  </a:ext>
                </a:extLst>
              </a:tr>
              <a:tr h="350288">
                <a:tc>
                  <a:txBody>
                    <a:bodyPr/>
                    <a:lstStyle/>
                    <a:p>
                      <a:r>
                        <a:rPr lang="en-US" dirty="0"/>
                        <a:t>T</a:t>
                      </a:r>
                    </a:p>
                  </a:txBody>
                  <a:tcPr/>
                </a:tc>
                <a:tc>
                  <a:txBody>
                    <a:bodyPr/>
                    <a:lstStyle/>
                    <a:p>
                      <a:r>
                        <a:rPr lang="es-PE" noProof="0" dirty="0"/>
                        <a:t>Nota del transcriptor (también</a:t>
                      </a:r>
                      <a:r>
                        <a:rPr lang="es-PE" baseline="0" noProof="0" dirty="0"/>
                        <a:t> llamada Nota de producción</a:t>
                      </a:r>
                      <a:r>
                        <a:rPr lang="es-PE" noProof="0" dirty="0"/>
                        <a:t>)</a:t>
                      </a:r>
                    </a:p>
                  </a:txBody>
                  <a:tcPr/>
                </a:tc>
                <a:extLst>
                  <a:ext uri="{0D108BD9-81ED-4DB2-BD59-A6C34878D82A}">
                    <a16:rowId xmlns:a16="http://schemas.microsoft.com/office/drawing/2014/main" val="1810113685"/>
                  </a:ext>
                </a:extLst>
              </a:tr>
              <a:tr h="350288">
                <a:tc>
                  <a:txBody>
                    <a:bodyPr/>
                    <a:lstStyle/>
                    <a:p>
                      <a:r>
                        <a:rPr lang="es-PE" noProof="0" dirty="0"/>
                        <a:t>Espacio</a:t>
                      </a:r>
                    </a:p>
                  </a:txBody>
                  <a:tcPr/>
                </a:tc>
                <a:tc>
                  <a:txBody>
                    <a:bodyPr/>
                    <a:lstStyle/>
                    <a:p>
                      <a:r>
                        <a:rPr lang="es-PE" noProof="0" dirty="0"/>
                        <a:t>Mover el cursor</a:t>
                      </a:r>
                      <a:r>
                        <a:rPr lang="es-PE" baseline="0" noProof="0" dirty="0"/>
                        <a:t> al siguiente párrafo</a:t>
                      </a:r>
                      <a:endParaRPr lang="es-PE" noProof="0" dirty="0"/>
                    </a:p>
                  </a:txBody>
                  <a:tcPr/>
                </a:tc>
                <a:extLst>
                  <a:ext uri="{0D108BD9-81ED-4DB2-BD59-A6C34878D82A}">
                    <a16:rowId xmlns:a16="http://schemas.microsoft.com/office/drawing/2014/main" val="2613615433"/>
                  </a:ext>
                </a:extLst>
              </a:tr>
            </a:tbl>
          </a:graphicData>
        </a:graphic>
      </p:graphicFrame>
    </p:spTree>
    <p:extLst>
      <p:ext uri="{BB962C8B-B14F-4D97-AF65-F5344CB8AC3E}">
        <p14:creationId xmlns:p14="http://schemas.microsoft.com/office/powerpoint/2010/main" val="2300827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0" y="255688"/>
            <a:ext cx="12192000" cy="768590"/>
          </a:xfrm>
        </p:spPr>
        <p:txBody>
          <a:bodyPr anchor="t">
            <a:normAutofit fontScale="90000"/>
          </a:bodyPr>
          <a:lstStyle/>
          <a:p>
            <a:pPr algn="ctr"/>
            <a:r>
              <a:rPr lang="en-US" sz="5400" dirty="0"/>
              <a:t>CAMBIAR ESTILOS </a:t>
            </a:r>
            <a:r>
              <a:rPr lang="en-US" sz="4400" dirty="0"/>
              <a:t>(cont.)</a:t>
            </a:r>
          </a:p>
        </p:txBody>
      </p:sp>
      <p:sp>
        <p:nvSpPr>
          <p:cNvPr id="3" name="Content Placeholder 2"/>
          <p:cNvSpPr>
            <a:spLocks noGrp="1"/>
          </p:cNvSpPr>
          <p:nvPr>
            <p:ph idx="1"/>
          </p:nvPr>
        </p:nvSpPr>
        <p:spPr>
          <a:xfrm>
            <a:off x="838200" y="1300332"/>
            <a:ext cx="10515600" cy="3047932"/>
          </a:xfrm>
        </p:spPr>
        <p:txBody>
          <a:bodyPr>
            <a:noAutofit/>
          </a:bodyPr>
          <a:lstStyle/>
          <a:p>
            <a:pPr lvl="0">
              <a:lnSpc>
                <a:spcPct val="100000"/>
              </a:lnSpc>
            </a:pPr>
            <a:r>
              <a:rPr lang="es-PE" dirty="0"/>
              <a:t>Al igual que los encabezados, los elementos de lista tienen un nivel. Puede usar las teclas de los números 1 al 6 para cambiar el nivel de un elemento de una lista. </a:t>
            </a:r>
          </a:p>
          <a:p>
            <a:pPr lvl="0">
              <a:lnSpc>
                <a:spcPct val="100000"/>
              </a:lnSpc>
            </a:pPr>
            <a:r>
              <a:rPr lang="es-PE" dirty="0"/>
              <a:t>Puede cambiar el nivel de un encabezado o un elemento de lista sin cambiar su estilo pulsando solo la tecla 1, 2, 3, 4, 5 o 6 sin pulsar H o L. </a:t>
            </a:r>
          </a:p>
        </p:txBody>
      </p:sp>
    </p:spTree>
    <p:extLst>
      <p:ext uri="{BB962C8B-B14F-4D97-AF65-F5344CB8AC3E}">
        <p14:creationId xmlns:p14="http://schemas.microsoft.com/office/powerpoint/2010/main" val="1896851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a:xfrm>
            <a:off x="1" y="91803"/>
            <a:ext cx="12191999" cy="7685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US" sz="6000" dirty="0"/>
              <a:t>CAMBIAR ESTILOS </a:t>
            </a:r>
            <a:r>
              <a:rPr kumimoji="0" lang="en-US" sz="4500" b="0" i="0" u="none" strike="noStrike" kern="1200" cap="none" spc="0" normalizeH="0" baseline="0" noProof="0" dirty="0">
                <a:ln>
                  <a:noFill/>
                </a:ln>
                <a:solidFill>
                  <a:schemeClr val="tx1"/>
                </a:solidFill>
                <a:effectLst/>
                <a:uLnTx/>
                <a:uFillTx/>
                <a:latin typeface="+mj-lt"/>
                <a:ea typeface="+mj-ea"/>
                <a:cs typeface="+mj-cs"/>
              </a:rPr>
              <a:t>(cont.)</a:t>
            </a:r>
          </a:p>
        </p:txBody>
      </p:sp>
      <p:sp>
        <p:nvSpPr>
          <p:cNvPr id="3" name="Content Placeholder 2"/>
          <p:cNvSpPr>
            <a:spLocks noGrp="1"/>
          </p:cNvSpPr>
          <p:nvPr>
            <p:ph idx="1"/>
          </p:nvPr>
        </p:nvSpPr>
        <p:spPr>
          <a:xfrm>
            <a:off x="838200" y="1348970"/>
            <a:ext cx="10515600" cy="3722559"/>
          </a:xfrm>
        </p:spPr>
        <p:txBody>
          <a:bodyPr/>
          <a:lstStyle/>
          <a:p>
            <a:pPr lvl="0">
              <a:lnSpc>
                <a:spcPct val="100000"/>
              </a:lnSpc>
            </a:pPr>
            <a:r>
              <a:rPr lang="es-PE" dirty="0"/>
              <a:t>Si accidentalmente cambia un elemento de lista a un estilo especializado como un elemento del índice, puede usar la tecla "L“ para volver a cambiarlo a un elemento de lista. Esto puede ser útil para limpiar las modificaciones excesivas menores hechas por un asistente (</a:t>
            </a:r>
            <a:r>
              <a:rPr lang="es-PE" dirty="0" err="1"/>
              <a:t>Wizard</a:t>
            </a:r>
            <a:r>
              <a:rPr lang="es-PE" dirty="0"/>
              <a:t>).  </a:t>
            </a:r>
          </a:p>
          <a:p>
            <a:pPr lvl="0">
              <a:lnSpc>
                <a:spcPct val="100000"/>
              </a:lnSpc>
            </a:pPr>
            <a:r>
              <a:rPr lang="es-PE" dirty="0"/>
              <a:t>Puede Editar estilos (</a:t>
            </a:r>
            <a:r>
              <a:rPr lang="es-PE" dirty="0" err="1"/>
              <a:t>Edit</a:t>
            </a:r>
            <a:r>
              <a:rPr lang="es-PE" dirty="0"/>
              <a:t> </a:t>
            </a:r>
            <a:r>
              <a:rPr lang="es-PE" dirty="0" err="1"/>
              <a:t>Styles</a:t>
            </a:r>
            <a:r>
              <a:rPr lang="es-PE" dirty="0"/>
              <a:t>) usando teclas en mayúsculas o minúsculas. </a:t>
            </a:r>
          </a:p>
          <a:p>
            <a:endParaRPr lang="en-US" dirty="0"/>
          </a:p>
        </p:txBody>
      </p:sp>
    </p:spTree>
    <p:extLst>
      <p:ext uri="{BB962C8B-B14F-4D97-AF65-F5344CB8AC3E}">
        <p14:creationId xmlns:p14="http://schemas.microsoft.com/office/powerpoint/2010/main" val="1712843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noGrp="1"/>
          </p:cNvSpPr>
          <p:nvPr>
            <p:ph type="title" idx="4294967295"/>
          </p:nvPr>
        </p:nvSpPr>
        <p:spPr>
          <a:xfrm>
            <a:off x="1" y="91803"/>
            <a:ext cx="12191999" cy="7685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US" sz="5400" dirty="0"/>
              <a:t>CAMBIAR ESTILOS </a:t>
            </a:r>
            <a:r>
              <a:rPr kumimoji="0" lang="en-US" sz="4500" b="0" i="0" u="none" strike="noStrike" kern="1200" cap="none" spc="0" normalizeH="0" baseline="0" noProof="0" dirty="0">
                <a:ln>
                  <a:noFill/>
                </a:ln>
                <a:solidFill>
                  <a:schemeClr val="tx1"/>
                </a:solidFill>
                <a:effectLst/>
                <a:uLnTx/>
                <a:uFillTx/>
                <a:latin typeface="+mj-lt"/>
                <a:ea typeface="+mj-ea"/>
                <a:cs typeface="+mj-cs"/>
              </a:rPr>
              <a:t>(cont.)</a:t>
            </a:r>
          </a:p>
        </p:txBody>
      </p:sp>
      <p:sp>
        <p:nvSpPr>
          <p:cNvPr id="3" name="Content Placeholder 2"/>
          <p:cNvSpPr>
            <a:spLocks noGrp="1"/>
          </p:cNvSpPr>
          <p:nvPr>
            <p:ph idx="1"/>
          </p:nvPr>
        </p:nvSpPr>
        <p:spPr>
          <a:xfrm>
            <a:off x="838200" y="1046049"/>
            <a:ext cx="10515600" cy="3722559"/>
          </a:xfrm>
        </p:spPr>
        <p:txBody>
          <a:bodyPr>
            <a:normAutofit/>
          </a:bodyPr>
          <a:lstStyle/>
          <a:p>
            <a:pPr>
              <a:lnSpc>
                <a:spcPct val="100000"/>
              </a:lnSpc>
            </a:pPr>
            <a:r>
              <a:rPr lang="es-PE" dirty="0"/>
              <a:t>En los demás casos en que un estilo de párrafo está anidado dentro de otro, por ej., si las notas al pie están anidadas dentro de elementos de lista, NimPro mantiene ambos estilos, pero la edición de estilos de NimPro solo se aplica al estilo más interno. </a:t>
            </a:r>
          </a:p>
          <a:p>
            <a:pPr>
              <a:lnSpc>
                <a:spcPct val="100000"/>
              </a:lnSpc>
            </a:pPr>
            <a:r>
              <a:rPr lang="es-PE" dirty="0"/>
              <a:t>Si el Mapa de estilos muestra "Lista 1" y “Nota al pie/final” en el mismo bloque de texto, cualquier intento de cambiar el estilo “Lista 1” solo cambiará la “Nota al pie/final”, que es el estilo interno. </a:t>
            </a:r>
          </a:p>
        </p:txBody>
      </p:sp>
    </p:spTree>
    <p:extLst>
      <p:ext uri="{BB962C8B-B14F-4D97-AF65-F5344CB8AC3E}">
        <p14:creationId xmlns:p14="http://schemas.microsoft.com/office/powerpoint/2010/main" val="1734807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85255-DD95-40E3-BAA4-37F51E9288A3}"/>
              </a:ext>
            </a:extLst>
          </p:cNvPr>
          <p:cNvSpPr>
            <a:spLocks noGrp="1"/>
          </p:cNvSpPr>
          <p:nvPr>
            <p:ph type="ctrTitle"/>
          </p:nvPr>
        </p:nvSpPr>
        <p:spPr>
          <a:xfrm>
            <a:off x="1455634" y="2295843"/>
            <a:ext cx="9144000" cy="1133157"/>
          </a:xfrm>
        </p:spPr>
        <p:txBody>
          <a:bodyPr>
            <a:normAutofit/>
          </a:bodyPr>
          <a:lstStyle/>
          <a:p>
            <a:pPr algn="ctr"/>
            <a:r>
              <a:rPr lang="en-US" sz="6000" dirty="0"/>
              <a:t>ENCABEZADOS</a:t>
            </a:r>
          </a:p>
        </p:txBody>
      </p:sp>
    </p:spTree>
    <p:extLst>
      <p:ext uri="{BB962C8B-B14F-4D97-AF65-F5344CB8AC3E}">
        <p14:creationId xmlns:p14="http://schemas.microsoft.com/office/powerpoint/2010/main" val="2141464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F0379-BF39-4527-AFD1-A475226366AF}"/>
              </a:ext>
            </a:extLst>
          </p:cNvPr>
          <p:cNvSpPr>
            <a:spLocks noGrp="1"/>
          </p:cNvSpPr>
          <p:nvPr>
            <p:ph type="title"/>
          </p:nvPr>
        </p:nvSpPr>
        <p:spPr/>
        <p:txBody>
          <a:bodyPr/>
          <a:lstStyle/>
          <a:p>
            <a:pPr algn="ctr"/>
            <a:r>
              <a:rPr lang="es-PE" dirty="0"/>
              <a:t>Regla de oro para los encabezados</a:t>
            </a:r>
          </a:p>
        </p:txBody>
      </p:sp>
      <p:sp>
        <p:nvSpPr>
          <p:cNvPr id="3" name="Content Placeholder 2">
            <a:extLst>
              <a:ext uri="{FF2B5EF4-FFF2-40B4-BE49-F238E27FC236}">
                <a16:creationId xmlns:a16="http://schemas.microsoft.com/office/drawing/2014/main" id="{15F6A102-B2AD-46A0-B930-53BCCD040B12}"/>
              </a:ext>
            </a:extLst>
          </p:cNvPr>
          <p:cNvSpPr>
            <a:spLocks noGrp="1"/>
          </p:cNvSpPr>
          <p:nvPr>
            <p:ph idx="1"/>
          </p:nvPr>
        </p:nvSpPr>
        <p:spPr/>
        <p:txBody>
          <a:bodyPr>
            <a:normAutofit/>
          </a:bodyPr>
          <a:lstStyle/>
          <a:p>
            <a:pPr marL="0" indent="0" algn="ctr">
              <a:buNone/>
            </a:pPr>
            <a:r>
              <a:rPr lang="es-PE" sz="3200" dirty="0">
                <a:solidFill>
                  <a:schemeClr val="tx1"/>
                </a:solidFill>
              </a:rPr>
              <a:t>No confunda los “Encabezados” con los “Encabezados de página” y los “</a:t>
            </a:r>
            <a:r>
              <a:rPr lang="es-PE" sz="3200" dirty="0"/>
              <a:t>Pies de página”</a:t>
            </a:r>
          </a:p>
        </p:txBody>
      </p:sp>
    </p:spTree>
    <p:extLst>
      <p:ext uri="{BB962C8B-B14F-4D97-AF65-F5344CB8AC3E}">
        <p14:creationId xmlns:p14="http://schemas.microsoft.com/office/powerpoint/2010/main" val="1580127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EB85255-DD95-40E3-BAA4-37F51E9288A3}"/>
              </a:ext>
            </a:extLst>
          </p:cNvPr>
          <p:cNvSpPr txBox="1">
            <a:spLocks noGrp="1"/>
          </p:cNvSpPr>
          <p:nvPr>
            <p:ph type="title" idx="4294967295"/>
          </p:nvPr>
        </p:nvSpPr>
        <p:spPr>
          <a:xfrm>
            <a:off x="1" y="514418"/>
            <a:ext cx="12191999" cy="10288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PE" dirty="0">
                <a:solidFill>
                  <a:schemeClr val="tx1"/>
                </a:solidFill>
              </a:rPr>
              <a:t>Empezar</a:t>
            </a:r>
            <a:endParaRPr kumimoji="0" lang="es-PE" sz="4400" b="0" i="0" u="none" strike="noStrike" kern="1200" cap="none" spc="0" normalizeH="0" baseline="0" dirty="0">
              <a:ln>
                <a:noFill/>
              </a:ln>
              <a:solidFill>
                <a:schemeClr val="tx1"/>
              </a:solidFill>
              <a:effectLst/>
              <a:uLnTx/>
              <a:uFillTx/>
            </a:endParaRPr>
          </a:p>
        </p:txBody>
      </p:sp>
      <p:sp>
        <p:nvSpPr>
          <p:cNvPr id="3" name="Content Placeholder 2"/>
          <p:cNvSpPr>
            <a:spLocks noGrp="1"/>
          </p:cNvSpPr>
          <p:nvPr>
            <p:ph idx="1"/>
          </p:nvPr>
        </p:nvSpPr>
        <p:spPr/>
        <p:txBody>
          <a:bodyPr/>
          <a:lstStyle/>
          <a:p>
            <a:r>
              <a:rPr lang="es-PE" dirty="0"/>
              <a:t>Como siempre, exporte el archivo convertido NIMAS a Duxbury.</a:t>
            </a:r>
          </a:p>
          <a:p>
            <a:r>
              <a:rPr lang="es-PE" dirty="0"/>
              <a:t>Inicie </a:t>
            </a:r>
            <a:r>
              <a:rPr lang="es-PE" dirty="0" err="1"/>
              <a:t>Duxbury</a:t>
            </a:r>
            <a:r>
              <a:rPr lang="es-PE" dirty="0"/>
              <a:t> y abra su archivo.</a:t>
            </a:r>
          </a:p>
          <a:p>
            <a:r>
              <a:rPr lang="es-PE" dirty="0"/>
              <a:t>En las siguientes diapositivas usaremos el comando Aplicar estilos (“</a:t>
            </a:r>
            <a:r>
              <a:rPr lang="es-PE" dirty="0" err="1"/>
              <a:t>Apply</a:t>
            </a:r>
            <a:r>
              <a:rPr lang="es-PE" dirty="0"/>
              <a:t> </a:t>
            </a:r>
            <a:r>
              <a:rPr lang="es-PE" dirty="0" err="1"/>
              <a:t>Styles</a:t>
            </a:r>
            <a:r>
              <a:rPr lang="es-PE" dirty="0"/>
              <a:t>”) para cambiar los encabezados según sea necesario.</a:t>
            </a:r>
          </a:p>
        </p:txBody>
      </p:sp>
    </p:spTree>
    <p:extLst>
      <p:ext uri="{BB962C8B-B14F-4D97-AF65-F5344CB8AC3E}">
        <p14:creationId xmlns:p14="http://schemas.microsoft.com/office/powerpoint/2010/main" val="2837372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EB85255-DD95-40E3-BAA4-37F51E9288A3}"/>
              </a:ext>
            </a:extLst>
          </p:cNvPr>
          <p:cNvSpPr txBox="1">
            <a:spLocks noGrp="1"/>
          </p:cNvSpPr>
          <p:nvPr>
            <p:ph type="title" idx="4294967295"/>
          </p:nvPr>
        </p:nvSpPr>
        <p:spPr>
          <a:xfrm>
            <a:off x="0" y="323382"/>
            <a:ext cx="6417891" cy="11194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4800" b="0" i="0" u="none" strike="noStrike" kern="1200" cap="none" spc="0" normalizeH="0" baseline="0" dirty="0">
                <a:ln>
                  <a:noFill/>
                </a:ln>
                <a:solidFill>
                  <a:schemeClr val="tx1"/>
                </a:solidFill>
                <a:effectLst/>
                <a:uLnTx/>
                <a:uFillTx/>
                <a:latin typeface="+mj-lt"/>
                <a:ea typeface="+mj-ea"/>
                <a:cs typeface="+mj-cs"/>
              </a:rPr>
              <a:t>Cambiar etiquetas</a:t>
            </a:r>
            <a:r>
              <a:rPr kumimoji="0" lang="es-PE" sz="4800" b="0" i="0" u="none" strike="noStrike" kern="1200" cap="none" spc="0" normalizeH="0" dirty="0">
                <a:ln>
                  <a:noFill/>
                </a:ln>
                <a:solidFill>
                  <a:schemeClr val="tx1"/>
                </a:solidFill>
                <a:effectLst/>
                <a:uLnTx/>
                <a:uFillTx/>
                <a:latin typeface="+mj-lt"/>
                <a:ea typeface="+mj-ea"/>
                <a:cs typeface="+mj-cs"/>
              </a:rPr>
              <a:t> de encabezados</a:t>
            </a:r>
            <a:endParaRPr kumimoji="0" lang="es-PE" sz="3200" b="0" i="0" u="none" strike="noStrike" kern="1200" cap="none" spc="0" normalizeH="0" baseline="0" dirty="0">
              <a:ln>
                <a:noFill/>
              </a:ln>
              <a:solidFill>
                <a:schemeClr val="tx1"/>
              </a:solidFill>
              <a:effectLst/>
              <a:uLnTx/>
              <a:uFillTx/>
              <a:latin typeface="+mj-lt"/>
              <a:ea typeface="+mj-ea"/>
              <a:cs typeface="+mj-cs"/>
            </a:endParaRPr>
          </a:p>
        </p:txBody>
      </p:sp>
      <p:sp>
        <p:nvSpPr>
          <p:cNvPr id="3" name="Content Placeholder 2">
            <a:extLst>
              <a:ext uri="{FF2B5EF4-FFF2-40B4-BE49-F238E27FC236}">
                <a16:creationId xmlns:a16="http://schemas.microsoft.com/office/drawing/2014/main" id="{FAB6FE71-FCFD-434C-B8A5-9EAF9767791B}"/>
              </a:ext>
            </a:extLst>
          </p:cNvPr>
          <p:cNvSpPr>
            <a:spLocks noGrp="1"/>
          </p:cNvSpPr>
          <p:nvPr>
            <p:ph type="body" sz="half" idx="2"/>
          </p:nvPr>
        </p:nvSpPr>
        <p:spPr>
          <a:xfrm>
            <a:off x="1107310" y="1469794"/>
            <a:ext cx="3932237" cy="3811588"/>
          </a:xfrm>
        </p:spPr>
        <p:txBody>
          <a:bodyPr anchor="t">
            <a:normAutofit fontScale="77500" lnSpcReduction="20000"/>
          </a:bodyPr>
          <a:lstStyle/>
          <a:p>
            <a:pPr marL="0" indent="0">
              <a:buNone/>
            </a:pPr>
            <a:endParaRPr lang="en-US" sz="2500" dirty="0">
              <a:solidFill>
                <a:schemeClr val="tx1"/>
              </a:solidFill>
            </a:endParaRPr>
          </a:p>
          <a:p>
            <a:pPr>
              <a:lnSpc>
                <a:spcPct val="110000"/>
              </a:lnSpc>
            </a:pPr>
            <a:r>
              <a:rPr lang="es-PE" sz="3000" dirty="0">
                <a:solidFill>
                  <a:schemeClr val="tx1"/>
                </a:solidFill>
              </a:rPr>
              <a:t>Los encabezados (</a:t>
            </a:r>
            <a:r>
              <a:rPr lang="en-US" sz="3000" dirty="0">
                <a:solidFill>
                  <a:schemeClr val="tx1"/>
                </a:solidFill>
              </a:rPr>
              <a:t>"Headings</a:t>
            </a:r>
            <a:r>
              <a:rPr lang="es-PE" sz="3000" dirty="0">
                <a:solidFill>
                  <a:schemeClr val="tx1"/>
                </a:solidFill>
              </a:rPr>
              <a:t>”</a:t>
            </a:r>
            <a:r>
              <a:rPr lang="en-US" sz="3000" dirty="0">
                <a:solidFill>
                  <a:schemeClr val="tx1"/>
                </a:solidFill>
              </a:rPr>
              <a:t>)</a:t>
            </a:r>
            <a:r>
              <a:rPr lang="es-PE" sz="3000" dirty="0">
                <a:solidFill>
                  <a:schemeClr val="tx1"/>
                </a:solidFill>
              </a:rPr>
              <a:t> aparecen en el cuerpo mismo de un documento, como el Título en este ejemplo.</a:t>
            </a:r>
          </a:p>
          <a:p>
            <a:pPr>
              <a:lnSpc>
                <a:spcPct val="110000"/>
              </a:lnSpc>
            </a:pPr>
            <a:r>
              <a:rPr lang="es-PE" sz="3000" dirty="0">
                <a:solidFill>
                  <a:schemeClr val="tx1"/>
                </a:solidFill>
              </a:rPr>
              <a:t>La etiqueta resaltada muestra que el Título está marcado como Encabezado 3. Esto necesita ser el Encabezado 1 (H1). </a:t>
            </a:r>
          </a:p>
        </p:txBody>
      </p:sp>
      <p:pic>
        <p:nvPicPr>
          <p:cNvPr id="6" name="Picture 5" descr="Captura de pantalla de Duxbury con una flecha que apunta a la etiqueta h3"/>
          <p:cNvPicPr>
            <a:picLocks noChangeAspect="1"/>
          </p:cNvPicPr>
          <p:nvPr/>
        </p:nvPicPr>
        <p:blipFill rotWithShape="1">
          <a:blip r:embed="rId2">
            <a:extLst>
              <a:ext uri="{28A0092B-C50C-407E-A947-70E740481C1C}">
                <a14:useLocalDpi xmlns:a14="http://schemas.microsoft.com/office/drawing/2010/main" val="0"/>
              </a:ext>
            </a:extLst>
          </a:blip>
          <a:srcRect r="55527" b="52462"/>
          <a:stretch/>
        </p:blipFill>
        <p:spPr>
          <a:xfrm>
            <a:off x="7333360" y="1203334"/>
            <a:ext cx="4017510" cy="4344509"/>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flipH="1" flipV="1">
            <a:off x="7916788" y="4036599"/>
            <a:ext cx="1165484" cy="65381"/>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7044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EB85255-DD95-40E3-BAA4-37F51E9288A3}"/>
              </a:ext>
            </a:extLst>
          </p:cNvPr>
          <p:cNvSpPr txBox="1">
            <a:spLocks noGrp="1"/>
          </p:cNvSpPr>
          <p:nvPr>
            <p:ph type="title" idx="4294967295"/>
          </p:nvPr>
        </p:nvSpPr>
        <p:spPr>
          <a:xfrm>
            <a:off x="9389" y="676275"/>
            <a:ext cx="6415445" cy="10288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lvl="0">
              <a:defRPr/>
            </a:pPr>
            <a:r>
              <a:rPr lang="es-PE" dirty="0">
                <a:solidFill>
                  <a:schemeClr val="tx1"/>
                </a:solidFill>
              </a:rPr>
              <a:t>Cambiar etiquetas de encabezados </a:t>
            </a:r>
            <a:r>
              <a:rPr kumimoji="0" lang="en-US" sz="6000" b="0" i="0" u="none" strike="noStrike" kern="1200" cap="none" spc="0" normalizeH="0" baseline="0" noProof="0" dirty="0">
                <a:ln>
                  <a:noFill/>
                </a:ln>
                <a:solidFill>
                  <a:schemeClr val="tx1"/>
                </a:solidFill>
                <a:effectLst/>
                <a:uLnTx/>
                <a:uFillTx/>
                <a:latin typeface="+mj-lt"/>
                <a:ea typeface="+mj-ea"/>
                <a:cs typeface="+mj-cs"/>
              </a:rPr>
              <a:t>(cont.)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Text Placeholder 5"/>
          <p:cNvSpPr>
            <a:spLocks noGrp="1"/>
          </p:cNvSpPr>
          <p:nvPr>
            <p:ph idx="10"/>
          </p:nvPr>
        </p:nvSpPr>
        <p:spPr>
          <a:xfrm>
            <a:off x="432723" y="1815581"/>
            <a:ext cx="5568778" cy="2252039"/>
          </a:xfrm>
        </p:spPr>
        <p:txBody>
          <a:bodyPr>
            <a:normAutofit/>
          </a:bodyPr>
          <a:lstStyle/>
          <a:p>
            <a:pPr marL="342900" indent="-342900">
              <a:lnSpc>
                <a:spcPct val="100000"/>
              </a:lnSpc>
              <a:buFont typeface="Arial" panose="020B0604020202020204" pitchFamily="34" charset="0"/>
              <a:buChar char="•"/>
            </a:pPr>
            <a:r>
              <a:rPr lang="es-PE" dirty="0">
                <a:solidFill>
                  <a:schemeClr val="tx1"/>
                </a:solidFill>
              </a:rPr>
              <a:t>Asegúrese que su cursor está después del texto &lt;h3.&gt; para que el código pueda aplicar el cambio correcto al código.</a:t>
            </a:r>
          </a:p>
        </p:txBody>
      </p:sp>
      <p:pic>
        <p:nvPicPr>
          <p:cNvPr id="8" name="Picture 7" descr="Captura de pantalla de Duxbury con una flecha que apunta a la etiqueta h3"/>
          <p:cNvPicPr>
            <a:picLocks noChangeAspect="1"/>
          </p:cNvPicPr>
          <p:nvPr/>
        </p:nvPicPr>
        <p:blipFill rotWithShape="1">
          <a:blip r:embed="rId2">
            <a:extLst>
              <a:ext uri="{28A0092B-C50C-407E-A947-70E740481C1C}">
                <a14:useLocalDpi xmlns:a14="http://schemas.microsoft.com/office/drawing/2010/main" val="0"/>
              </a:ext>
            </a:extLst>
          </a:blip>
          <a:srcRect t="606" r="58512" b="54204"/>
          <a:stretch/>
        </p:blipFill>
        <p:spPr>
          <a:xfrm>
            <a:off x="7075918" y="1078332"/>
            <a:ext cx="4488761" cy="4999691"/>
          </a:xfrm>
          <a:prstGeom prst="rect">
            <a:avLst/>
          </a:prstGeom>
        </p:spPr>
      </p:pic>
      <p:cxnSp>
        <p:nvCxnSpPr>
          <p:cNvPr id="11" name="Straight Arrow Connector 10">
            <a:extLst>
              <a:ext uri="{C183D7F6-B498-43B3-948B-1728B52AA6E4}">
                <adec:decorative xmlns:adec="http://schemas.microsoft.com/office/drawing/2017/decorative" val="1"/>
              </a:ext>
            </a:extLst>
          </p:cNvPr>
          <p:cNvCxnSpPr/>
          <p:nvPr/>
        </p:nvCxnSpPr>
        <p:spPr>
          <a:xfrm flipH="1" flipV="1">
            <a:off x="7845039" y="4572000"/>
            <a:ext cx="1877144" cy="650295"/>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9606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EB85255-DD95-40E3-BAA4-37F51E9288A3}"/>
              </a:ext>
            </a:extLst>
          </p:cNvPr>
          <p:cNvSpPr txBox="1">
            <a:spLocks noGrp="1"/>
          </p:cNvSpPr>
          <p:nvPr>
            <p:ph type="title" idx="4294967295"/>
          </p:nvPr>
        </p:nvSpPr>
        <p:spPr>
          <a:xfrm>
            <a:off x="8166" y="514418"/>
            <a:ext cx="6417891" cy="10288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PE" sz="5800" dirty="0">
                <a:solidFill>
                  <a:schemeClr val="tx1"/>
                </a:solidFill>
              </a:rPr>
              <a:t>Para cambiar el encabezado</a:t>
            </a:r>
            <a:r>
              <a:rPr kumimoji="0" lang="es-PE" sz="5800" b="0" i="0" u="none" strike="noStrike" kern="1200" cap="none" spc="0" normalizeH="0" baseline="0" noProof="0" dirty="0">
                <a:ln>
                  <a:noFill/>
                </a:ln>
                <a:solidFill>
                  <a:schemeClr val="tx1"/>
                </a:solidFill>
                <a:effectLst/>
                <a:uLnTx/>
                <a:uFillTx/>
              </a:rPr>
              <a:t>:</a:t>
            </a:r>
            <a:endParaRPr kumimoji="0" lang="es-PE" sz="4400" b="0" i="0" u="none" strike="noStrike" kern="1200" cap="none" spc="0" normalizeH="0" baseline="0" noProof="0" dirty="0">
              <a:ln>
                <a:noFill/>
              </a:ln>
              <a:solidFill>
                <a:schemeClr val="tx1"/>
              </a:solidFill>
              <a:effectLst/>
              <a:uLnTx/>
              <a:uFillTx/>
            </a:endParaRPr>
          </a:p>
        </p:txBody>
      </p:sp>
      <p:sp>
        <p:nvSpPr>
          <p:cNvPr id="21" name="Content Placeholder 2">
            <a:extLst>
              <a:ext uri="{FF2B5EF4-FFF2-40B4-BE49-F238E27FC236}">
                <a16:creationId xmlns:a16="http://schemas.microsoft.com/office/drawing/2014/main" id="{FAB6FE71-FCFD-434C-B8A5-9EAF9767791B}"/>
              </a:ext>
            </a:extLst>
          </p:cNvPr>
          <p:cNvSpPr>
            <a:spLocks noGrp="1"/>
          </p:cNvSpPr>
          <p:nvPr>
            <p:ph idx="10"/>
          </p:nvPr>
        </p:nvSpPr>
        <p:spPr>
          <a:xfrm>
            <a:off x="432723" y="1661935"/>
            <a:ext cx="5568778" cy="2593871"/>
          </a:xfrm>
        </p:spPr>
        <p:txBody>
          <a:bodyPr anchor="t">
            <a:noAutofit/>
          </a:bodyPr>
          <a:lstStyle/>
          <a:p>
            <a:pPr marL="342900" indent="-342900">
              <a:lnSpc>
                <a:spcPct val="100000"/>
              </a:lnSpc>
              <a:buFont typeface="Arial" panose="020B0604020202020204" pitchFamily="34" charset="0"/>
              <a:buChar char="•"/>
            </a:pPr>
            <a:r>
              <a:rPr lang="es-PE" sz="2800" b="0" dirty="0"/>
              <a:t>Seleccionar Diseño (</a:t>
            </a:r>
            <a:r>
              <a:rPr lang="es-PE" sz="2800" b="0" dirty="0" err="1"/>
              <a:t>Layout</a:t>
            </a:r>
            <a:r>
              <a:rPr lang="es-PE" sz="2800" b="0" dirty="0"/>
              <a:t>).</a:t>
            </a:r>
          </a:p>
          <a:p>
            <a:pPr marL="342900" indent="-342900">
              <a:lnSpc>
                <a:spcPct val="100000"/>
              </a:lnSpc>
              <a:buFont typeface="Arial" panose="020B0604020202020204" pitchFamily="34" charset="0"/>
              <a:buChar char="•"/>
            </a:pPr>
            <a:r>
              <a:rPr lang="es-PE" sz="2800" b="0" dirty="0"/>
              <a:t>Luego, en el cuadro desplegable, seleccionar Aplicar estilo (</a:t>
            </a:r>
            <a:r>
              <a:rPr lang="es-PE" sz="2800" b="0" dirty="0" err="1"/>
              <a:t>Apply</a:t>
            </a:r>
            <a:r>
              <a:rPr lang="es-PE" sz="2800" b="0" dirty="0"/>
              <a:t> Style). </a:t>
            </a:r>
          </a:p>
        </p:txBody>
      </p:sp>
      <p:pic>
        <p:nvPicPr>
          <p:cNvPr id="7" name="Picture 6" descr="Captura de pantalla de Duxbury con flechas que apuntan a la pestaña Layout (Diseño) y la opción Apply Style (Aplicar estilo)"/>
          <p:cNvPicPr/>
          <p:nvPr/>
        </p:nvPicPr>
        <p:blipFill rotWithShape="1">
          <a:blip r:embed="rId2" cstate="print">
            <a:extLst>
              <a:ext uri="{28A0092B-C50C-407E-A947-70E740481C1C}">
                <a14:useLocalDpi xmlns:a14="http://schemas.microsoft.com/office/drawing/2010/main" val="0"/>
              </a:ext>
            </a:extLst>
          </a:blip>
          <a:srcRect l="20835" t="8087" r="59405" b="65632"/>
          <a:stretch/>
        </p:blipFill>
        <p:spPr bwMode="auto">
          <a:xfrm>
            <a:off x="7121769" y="615297"/>
            <a:ext cx="4756885" cy="4783180"/>
          </a:xfrm>
          <a:prstGeom prst="rect">
            <a:avLst/>
          </a:prstGeom>
          <a:ln>
            <a:noFill/>
          </a:ln>
          <a:extLst>
            <a:ext uri="{53640926-AAD7-44D8-BBD7-CCE9431645EC}">
              <a14:shadowObscured xmlns:a14="http://schemas.microsoft.com/office/drawing/2010/main"/>
            </a:ext>
          </a:extLst>
        </p:spPr>
      </p:pic>
      <p:cxnSp>
        <p:nvCxnSpPr>
          <p:cNvPr id="10" name="Straight Arrow Connector 9">
            <a:extLst>
              <a:ext uri="{C183D7F6-B498-43B3-948B-1728B52AA6E4}">
                <adec:decorative xmlns:adec="http://schemas.microsoft.com/office/drawing/2017/decorative" val="1"/>
              </a:ext>
            </a:extLst>
          </p:cNvPr>
          <p:cNvCxnSpPr/>
          <p:nvPr/>
        </p:nvCxnSpPr>
        <p:spPr>
          <a:xfrm>
            <a:off x="7229742" y="1292545"/>
            <a:ext cx="862216"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C183D7F6-B498-43B3-948B-1728B52AA6E4}">
                <adec:decorative xmlns:adec="http://schemas.microsoft.com/office/drawing/2017/decorative" val="1"/>
              </a:ext>
            </a:extLst>
          </p:cNvPr>
          <p:cNvCxnSpPr/>
          <p:nvPr/>
        </p:nvCxnSpPr>
        <p:spPr>
          <a:xfrm flipH="1">
            <a:off x="9965083" y="1833791"/>
            <a:ext cx="1181645"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6686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EFBD3-CC54-4FAE-8D6D-39A67F38AE28}"/>
              </a:ext>
            </a:extLst>
          </p:cNvPr>
          <p:cNvSpPr>
            <a:spLocks noGrp="1"/>
          </p:cNvSpPr>
          <p:nvPr>
            <p:ph type="title"/>
          </p:nvPr>
        </p:nvSpPr>
        <p:spPr/>
        <p:txBody>
          <a:bodyPr/>
          <a:lstStyle/>
          <a:p>
            <a:r>
              <a:rPr lang="es-PE" dirty="0"/>
              <a:t>Seleccionar el encabezado correcto</a:t>
            </a:r>
          </a:p>
        </p:txBody>
      </p:sp>
      <p:sp>
        <p:nvSpPr>
          <p:cNvPr id="3" name="Content Placeholder 2">
            <a:extLst>
              <a:ext uri="{FF2B5EF4-FFF2-40B4-BE49-F238E27FC236}">
                <a16:creationId xmlns:a16="http://schemas.microsoft.com/office/drawing/2014/main" id="{848F3ADD-1EF4-4399-A364-BB9F92AC5F0C}"/>
              </a:ext>
            </a:extLst>
          </p:cNvPr>
          <p:cNvSpPr>
            <a:spLocks noGrp="1"/>
          </p:cNvSpPr>
          <p:nvPr>
            <p:ph sz="half" idx="1"/>
          </p:nvPr>
        </p:nvSpPr>
        <p:spPr/>
        <p:txBody>
          <a:bodyPr/>
          <a:lstStyle/>
          <a:p>
            <a:r>
              <a:rPr lang="es-PE" sz="2800" dirty="0">
                <a:solidFill>
                  <a:schemeClr val="tx1"/>
                </a:solidFill>
              </a:rPr>
              <a:t>En Aplicar estilo (</a:t>
            </a:r>
            <a:r>
              <a:rPr lang="es-PE" sz="2800" dirty="0" err="1">
                <a:solidFill>
                  <a:schemeClr val="tx1"/>
                </a:solidFill>
              </a:rPr>
              <a:t>Apply</a:t>
            </a:r>
            <a:r>
              <a:rPr lang="es-PE" sz="2800" dirty="0">
                <a:solidFill>
                  <a:schemeClr val="tx1"/>
                </a:solidFill>
              </a:rPr>
              <a:t> Style), desplácese hasta “H1-HeadingCentered” para cambiar de H3 a H1.</a:t>
            </a:r>
            <a:endParaRPr lang="es-PE" dirty="0"/>
          </a:p>
        </p:txBody>
      </p:sp>
      <p:pic>
        <p:nvPicPr>
          <p:cNvPr id="5" name="Content Placeholder 8" descr="Captura de pantalla del menú Apply Style (Aplicar estilo) con una flecha que apunta a la opción H1-HeadingCentered (H1-Encabezado centrado)">
            <a:extLst>
              <a:ext uri="{FF2B5EF4-FFF2-40B4-BE49-F238E27FC236}">
                <a16:creationId xmlns:a16="http://schemas.microsoft.com/office/drawing/2014/main" id="{166FA05E-BBE1-4396-9A58-12B7A79F4D79}"/>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287" t="2399" r="21412" b="2478"/>
          <a:stretch/>
        </p:blipFill>
        <p:spPr>
          <a:xfrm>
            <a:off x="6315076" y="1613190"/>
            <a:ext cx="4740234" cy="3794353"/>
          </a:xfrm>
        </p:spPr>
      </p:pic>
      <p:cxnSp>
        <p:nvCxnSpPr>
          <p:cNvPr id="6" name="Straight Arrow Connector 5">
            <a:extLst>
              <a:ext uri="{FF2B5EF4-FFF2-40B4-BE49-F238E27FC236}">
                <a16:creationId xmlns:a16="http://schemas.microsoft.com/office/drawing/2014/main" id="{C1810ECD-F806-4D86-AD4A-D4B67C4B7B2E}"/>
              </a:ext>
              <a:ext uri="{C183D7F6-B498-43B3-948B-1728B52AA6E4}">
                <adec:decorative xmlns:adec="http://schemas.microsoft.com/office/drawing/2017/decorative" val="1"/>
              </a:ext>
            </a:extLst>
          </p:cNvPr>
          <p:cNvCxnSpPr/>
          <p:nvPr/>
        </p:nvCxnSpPr>
        <p:spPr>
          <a:xfrm flipH="1" flipV="1">
            <a:off x="8041326" y="2650497"/>
            <a:ext cx="1102408" cy="1042586"/>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711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47B37-99A5-4B93-81AB-348D8C684DE0}"/>
              </a:ext>
            </a:extLst>
          </p:cNvPr>
          <p:cNvSpPr>
            <a:spLocks noGrp="1"/>
          </p:cNvSpPr>
          <p:nvPr>
            <p:ph type="title"/>
          </p:nvPr>
        </p:nvSpPr>
        <p:spPr>
          <a:xfrm>
            <a:off x="838200" y="12700"/>
            <a:ext cx="10515600" cy="1325563"/>
          </a:xfrm>
        </p:spPr>
        <p:txBody>
          <a:bodyPr/>
          <a:lstStyle/>
          <a:p>
            <a:r>
              <a:rPr lang="es-PE" dirty="0"/>
              <a:t>Seleccionar el encabezado correcto </a:t>
            </a:r>
            <a:r>
              <a:rPr lang="en-US" dirty="0"/>
              <a:t>(cont.)</a:t>
            </a:r>
          </a:p>
        </p:txBody>
      </p:sp>
      <p:sp>
        <p:nvSpPr>
          <p:cNvPr id="3" name="Content Placeholder 2">
            <a:extLst>
              <a:ext uri="{FF2B5EF4-FFF2-40B4-BE49-F238E27FC236}">
                <a16:creationId xmlns:a16="http://schemas.microsoft.com/office/drawing/2014/main" id="{6CFBEB18-79ED-4B5B-AF56-5FACBC10A45F}"/>
              </a:ext>
            </a:extLst>
          </p:cNvPr>
          <p:cNvSpPr>
            <a:spLocks noGrp="1"/>
          </p:cNvSpPr>
          <p:nvPr>
            <p:ph sz="half" idx="1"/>
          </p:nvPr>
        </p:nvSpPr>
        <p:spPr/>
        <p:txBody>
          <a:bodyPr/>
          <a:lstStyle/>
          <a:p>
            <a:r>
              <a:rPr lang="es-PE" sz="2800" dirty="0">
                <a:solidFill>
                  <a:schemeClr val="tx1"/>
                </a:solidFill>
              </a:rPr>
              <a:t>Esto permite que el H1 se coloque antes y después del encabezado en el texto.</a:t>
            </a:r>
            <a:endParaRPr lang="es-PE" dirty="0"/>
          </a:p>
        </p:txBody>
      </p:sp>
      <p:pic>
        <p:nvPicPr>
          <p:cNvPr id="5" name="Content Placeholder 7" descr="Captura de pantalla de Duxbury con flechas que apuntan a las etiquetas insertadas de H1-HeadingCentered (H1-Encabezado centrado)">
            <a:extLst>
              <a:ext uri="{FF2B5EF4-FFF2-40B4-BE49-F238E27FC236}">
                <a16:creationId xmlns:a16="http://schemas.microsoft.com/office/drawing/2014/main" id="{978CEE2C-FDF7-4649-861A-09086B12CED8}"/>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29019"/>
          <a:stretch/>
        </p:blipFill>
        <p:spPr>
          <a:xfrm>
            <a:off x="6372225" y="1195244"/>
            <a:ext cx="4400550" cy="4598050"/>
          </a:xfrm>
        </p:spPr>
      </p:pic>
      <p:cxnSp>
        <p:nvCxnSpPr>
          <p:cNvPr id="6" name="Straight Arrow Connector 5">
            <a:extLst>
              <a:ext uri="{FF2B5EF4-FFF2-40B4-BE49-F238E27FC236}">
                <a16:creationId xmlns:a16="http://schemas.microsoft.com/office/drawing/2014/main" id="{12946E1B-9F67-4421-ADDE-50CAA50D60C5}"/>
              </a:ext>
              <a:ext uri="{C183D7F6-B498-43B3-948B-1728B52AA6E4}">
                <adec:decorative xmlns:adec="http://schemas.microsoft.com/office/drawing/2017/decorative" val="1"/>
              </a:ext>
            </a:extLst>
          </p:cNvPr>
          <p:cNvCxnSpPr/>
          <p:nvPr/>
        </p:nvCxnSpPr>
        <p:spPr>
          <a:xfrm>
            <a:off x="6953695" y="1553821"/>
            <a:ext cx="1" cy="1128045"/>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E6208B2-5495-4957-A28A-49A23B90D4E6}"/>
              </a:ext>
              <a:ext uri="{C183D7F6-B498-43B3-948B-1728B52AA6E4}">
                <adec:decorative xmlns:adec="http://schemas.microsoft.com/office/drawing/2017/decorative" val="1"/>
              </a:ext>
            </a:extLst>
          </p:cNvPr>
          <p:cNvCxnSpPr/>
          <p:nvPr/>
        </p:nvCxnSpPr>
        <p:spPr>
          <a:xfrm flipH="1">
            <a:off x="8278416" y="2982119"/>
            <a:ext cx="892023"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149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EB85255-DD95-40E3-BAA4-37F51E9288A3}"/>
              </a:ext>
            </a:extLst>
          </p:cNvPr>
          <p:cNvSpPr txBox="1">
            <a:spLocks noGrp="1"/>
          </p:cNvSpPr>
          <p:nvPr>
            <p:ph type="title" idx="4294967295"/>
          </p:nvPr>
        </p:nvSpPr>
        <p:spPr>
          <a:xfrm>
            <a:off x="0" y="1453367"/>
            <a:ext cx="6434982" cy="10288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lvl="0">
              <a:defRPr/>
            </a:pPr>
            <a:r>
              <a:rPr lang="es-PE" dirty="0">
                <a:solidFill>
                  <a:schemeClr val="tx1"/>
                </a:solidFill>
              </a:rPr>
              <a:t>Seleccionar el encabezado correcto </a:t>
            </a:r>
            <a:r>
              <a:rPr lang="en-US" dirty="0">
                <a:solidFill>
                  <a:schemeClr val="tx1"/>
                </a:solidFill>
              </a:rPr>
              <a:t>(</a:t>
            </a:r>
            <a:r>
              <a:rPr kumimoji="0" lang="en-US" sz="5100" b="0" i="0" u="none" strike="noStrike" kern="1200" cap="none" spc="0" normalizeH="0" baseline="0" noProof="0" dirty="0">
                <a:ln>
                  <a:noFill/>
                </a:ln>
                <a:solidFill>
                  <a:schemeClr val="tx1"/>
                </a:solidFill>
                <a:effectLst/>
                <a:uLnTx/>
                <a:uFillTx/>
                <a:latin typeface="+mj-lt"/>
                <a:ea typeface="+mj-ea"/>
                <a:cs typeface="+mj-cs"/>
              </a:rPr>
              <a:t>cont.)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 Placeholder 3">
            <a:extLst>
              <a:ext uri="{FF2B5EF4-FFF2-40B4-BE49-F238E27FC236}">
                <a16:creationId xmlns:a16="http://schemas.microsoft.com/office/drawing/2014/main" id="{975151F3-388A-4553-AE4F-15924FDD28F9}"/>
              </a:ext>
            </a:extLst>
          </p:cNvPr>
          <p:cNvSpPr>
            <a:spLocks noGrp="1"/>
          </p:cNvSpPr>
          <p:nvPr>
            <p:ph idx="10"/>
          </p:nvPr>
        </p:nvSpPr>
        <p:spPr>
          <a:xfrm>
            <a:off x="432723" y="2629611"/>
            <a:ext cx="5568778" cy="2337497"/>
          </a:xfrm>
        </p:spPr>
        <p:txBody>
          <a:bodyPr>
            <a:normAutofit/>
          </a:bodyPr>
          <a:lstStyle/>
          <a:p>
            <a:pPr marL="342900" indent="-342900">
              <a:lnSpc>
                <a:spcPct val="100000"/>
              </a:lnSpc>
              <a:buFont typeface="Arial" panose="020B0604020202020204" pitchFamily="34" charset="0"/>
              <a:buChar char="•"/>
            </a:pPr>
            <a:r>
              <a:rPr lang="es-PE" dirty="0">
                <a:solidFill>
                  <a:schemeClr val="tx1"/>
                </a:solidFill>
              </a:rPr>
              <a:t>Luego, </a:t>
            </a:r>
            <a:r>
              <a:rPr lang="es-PE" dirty="0"/>
              <a:t>convertir </a:t>
            </a:r>
            <a:r>
              <a:rPr lang="es-PE" dirty="0">
                <a:solidFill>
                  <a:schemeClr val="tx1"/>
                </a:solidFill>
              </a:rPr>
              <a:t>a </a:t>
            </a:r>
            <a:r>
              <a:rPr lang="es-PE" dirty="0" err="1">
                <a:solidFill>
                  <a:schemeClr val="tx1"/>
                </a:solidFill>
              </a:rPr>
              <a:t>simbraille</a:t>
            </a:r>
            <a:r>
              <a:rPr lang="es-PE" dirty="0">
                <a:solidFill>
                  <a:schemeClr val="tx1"/>
                </a:solidFill>
              </a:rPr>
              <a:t> y su encabezado se cambiará de un Encabezado 3 a un Encabezado 1.</a:t>
            </a:r>
          </a:p>
        </p:txBody>
      </p:sp>
      <p:pic>
        <p:nvPicPr>
          <p:cNvPr id="5" name="Picture 4" descr="Captura de pantalla de SimBraille con una flecha que dice Heading 1 (Encabezado 1) que apunta al encabezado"/>
          <p:cNvPicPr>
            <a:picLocks noChangeAspect="1"/>
          </p:cNvPicPr>
          <p:nvPr/>
        </p:nvPicPr>
        <p:blipFill rotWithShape="1">
          <a:blip r:embed="rId2">
            <a:extLst>
              <a:ext uri="{28A0092B-C50C-407E-A947-70E740481C1C}">
                <a14:useLocalDpi xmlns:a14="http://schemas.microsoft.com/office/drawing/2010/main" val="0"/>
              </a:ext>
            </a:extLst>
          </a:blip>
          <a:srcRect l="9078" t="37871" r="32943" b="9241"/>
          <a:stretch/>
        </p:blipFill>
        <p:spPr>
          <a:xfrm>
            <a:off x="6860379" y="880216"/>
            <a:ext cx="5094455" cy="4948016"/>
          </a:xfrm>
          <a:prstGeom prst="rect">
            <a:avLst/>
          </a:prstGeom>
        </p:spPr>
      </p:pic>
      <p:grpSp>
        <p:nvGrpSpPr>
          <p:cNvPr id="6" name="Group 5">
            <a:extLst>
              <a:ext uri="{C183D7F6-B498-43B3-948B-1728B52AA6E4}">
                <adec:decorative xmlns:adec="http://schemas.microsoft.com/office/drawing/2017/decorative" val="1"/>
              </a:ext>
            </a:extLst>
          </p:cNvPr>
          <p:cNvGrpSpPr/>
          <p:nvPr/>
        </p:nvGrpSpPr>
        <p:grpSpPr>
          <a:xfrm>
            <a:off x="7865713" y="1766414"/>
            <a:ext cx="1944859" cy="2031946"/>
            <a:chOff x="1464913" y="1585222"/>
            <a:chExt cx="3178628" cy="2162748"/>
          </a:xfrm>
        </p:grpSpPr>
        <p:cxnSp>
          <p:nvCxnSpPr>
            <p:cNvPr id="7" name="Straight Arrow Connector 6"/>
            <p:cNvCxnSpPr/>
            <p:nvPr/>
          </p:nvCxnSpPr>
          <p:spPr>
            <a:xfrm flipV="1">
              <a:off x="3557648" y="1585222"/>
              <a:ext cx="0" cy="1540329"/>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464913" y="3125551"/>
              <a:ext cx="3178628" cy="622419"/>
            </a:xfrm>
            <a:prstGeom prst="rect">
              <a:avLst/>
            </a:prstGeom>
            <a:solidFill>
              <a:schemeClr val="bg1"/>
            </a:solidFill>
            <a:ln w="57150">
              <a:solidFill>
                <a:schemeClr val="tx1"/>
              </a:solidFill>
            </a:ln>
          </p:spPr>
          <p:txBody>
            <a:bodyPr wrap="square" rtlCol="0">
              <a:spAutoFit/>
            </a:bodyPr>
            <a:lstStyle/>
            <a:p>
              <a:r>
                <a:rPr lang="en-US" sz="3200" dirty="0"/>
                <a:t>Heading 1</a:t>
              </a:r>
            </a:p>
          </p:txBody>
        </p:sp>
      </p:grpSp>
    </p:spTree>
    <p:extLst>
      <p:ext uri="{BB962C8B-B14F-4D97-AF65-F5344CB8AC3E}">
        <p14:creationId xmlns:p14="http://schemas.microsoft.com/office/powerpoint/2010/main" val="782149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8003" y="1694932"/>
            <a:ext cx="9144000" cy="2387600"/>
          </a:xfrm>
        </p:spPr>
        <p:txBody>
          <a:bodyPr>
            <a:normAutofit fontScale="90000"/>
          </a:bodyPr>
          <a:lstStyle/>
          <a:p>
            <a:r>
              <a:rPr lang="es-PE" sz="9000" dirty="0"/>
              <a:t>Formatear listas y tablas</a:t>
            </a:r>
          </a:p>
        </p:txBody>
      </p:sp>
    </p:spTree>
    <p:extLst>
      <p:ext uri="{BB962C8B-B14F-4D97-AF65-F5344CB8AC3E}">
        <p14:creationId xmlns:p14="http://schemas.microsoft.com/office/powerpoint/2010/main" val="3128665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noGrp="1"/>
          </p:cNvSpPr>
          <p:nvPr>
            <p:ph type="title" idx="4294967295"/>
          </p:nvPr>
        </p:nvSpPr>
        <p:spPr>
          <a:xfrm>
            <a:off x="0" y="85726"/>
            <a:ext cx="12192000" cy="10547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dirty="0">
                <a:ln>
                  <a:noFill/>
                </a:ln>
                <a:solidFill>
                  <a:schemeClr val="tx1"/>
                </a:solidFill>
                <a:effectLst/>
                <a:uLnTx/>
                <a:uFillTx/>
                <a:latin typeface="+mj-lt"/>
                <a:ea typeface="+mj-ea"/>
                <a:cs typeface="+mj-cs"/>
              </a:rPr>
              <a:t>Formatear tablas</a:t>
            </a:r>
            <a:endParaRPr kumimoji="0" lang="es-PE" sz="4500" b="0" i="0" u="none" strike="noStrike" kern="1200" cap="none" spc="0" normalizeH="0" baseline="0" dirty="0">
              <a:ln>
                <a:noFill/>
              </a:ln>
              <a:solidFill>
                <a:schemeClr val="tx1"/>
              </a:solidFill>
              <a:effectLst/>
              <a:uLnTx/>
              <a:uFillTx/>
              <a:latin typeface="+mj-lt"/>
              <a:ea typeface="+mj-ea"/>
              <a:cs typeface="+mj-cs"/>
            </a:endParaRPr>
          </a:p>
        </p:txBody>
      </p:sp>
      <p:sp>
        <p:nvSpPr>
          <p:cNvPr id="5" name="Rectangle 4"/>
          <p:cNvSpPr/>
          <p:nvPr/>
        </p:nvSpPr>
        <p:spPr>
          <a:xfrm>
            <a:off x="870857" y="1526007"/>
            <a:ext cx="10580914" cy="2780248"/>
          </a:xfrm>
          <a:prstGeom prst="rect">
            <a:avLst/>
          </a:prstGeom>
        </p:spPr>
        <p:txBody>
          <a:bodyPr wrap="square">
            <a:spAutoFit/>
          </a:bodyPr>
          <a:lstStyle/>
          <a:p>
            <a:pPr marL="342900" indent="-342900">
              <a:spcAft>
                <a:spcPts val="800"/>
              </a:spcAft>
              <a:buFont typeface="Arial" panose="020B0604020202020204" pitchFamily="34" charset="0"/>
              <a:buChar char="•"/>
            </a:pPr>
            <a:r>
              <a:rPr lang="es-PE" sz="2800" dirty="0">
                <a:ea typeface="Times New Roman" panose="02020603050405020304" pitchFamily="18" charset="0"/>
                <a:cs typeface="Times New Roman" panose="02020603050405020304" pitchFamily="18" charset="0"/>
              </a:rPr>
              <a:t>Hay muchas opciones para formatear tablas en braille. NimPro envía las tablas a DBT usando el comando de formateo automático de DBT, [</a:t>
            </a:r>
            <a:r>
              <a:rPr lang="es-PE" sz="2800" dirty="0" err="1">
                <a:ea typeface="Times New Roman" panose="02020603050405020304" pitchFamily="18" charset="0"/>
                <a:cs typeface="Times New Roman" panose="02020603050405020304" pitchFamily="18" charset="0"/>
              </a:rPr>
              <a:t>htbs</a:t>
            </a:r>
            <a:r>
              <a:rPr lang="es-PE" sz="2800" dirty="0">
                <a:ea typeface="Times New Roman" panose="02020603050405020304" pitchFamily="18" charset="0"/>
                <a:cs typeface="Times New Roman" panose="02020603050405020304" pitchFamily="18" charset="0"/>
              </a:rPr>
              <a:t>]. </a:t>
            </a:r>
          </a:p>
          <a:p>
            <a:pPr marL="342900" indent="-342900">
              <a:spcAft>
                <a:spcPts val="800"/>
              </a:spcAft>
              <a:buFont typeface="Arial" panose="020B0604020202020204" pitchFamily="34" charset="0"/>
              <a:buChar char="•"/>
            </a:pPr>
            <a:r>
              <a:rPr lang="es-PE" sz="2800" dirty="0">
                <a:ea typeface="Times New Roman" panose="02020603050405020304" pitchFamily="18" charset="0"/>
                <a:cs typeface="Times New Roman" panose="02020603050405020304" pitchFamily="18" charset="0"/>
              </a:rPr>
              <a:t>NimPro solo especifica los estilos de tablas hasta el punto de indicar que las tablas de matemáticas no tienen ni fila ni columna de encabezado. Todo lo demás depende de DBT. </a:t>
            </a:r>
            <a:endParaRPr lang="es-PE" sz="28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1764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a:xfrm>
            <a:off x="0" y="189787"/>
            <a:ext cx="12192000" cy="10547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PE" sz="6000" dirty="0"/>
              <a:t>Menú de Tabla</a:t>
            </a:r>
            <a:endParaRPr kumimoji="0" lang="es-PE" sz="4500" b="0" i="0" u="none" strike="noStrike" kern="1200" cap="none" spc="0" normalizeH="0" baseline="0" dirty="0">
              <a:ln>
                <a:noFill/>
              </a:ln>
              <a:solidFill>
                <a:schemeClr val="tx1"/>
              </a:solidFill>
              <a:effectLst/>
              <a:uLnTx/>
              <a:uFillTx/>
            </a:endParaRPr>
          </a:p>
        </p:txBody>
      </p:sp>
      <p:sp>
        <p:nvSpPr>
          <p:cNvPr id="3" name="Content Placeholder 2"/>
          <p:cNvSpPr>
            <a:spLocks noGrp="1"/>
          </p:cNvSpPr>
          <p:nvPr>
            <p:ph idx="1"/>
          </p:nvPr>
        </p:nvSpPr>
        <p:spPr>
          <a:xfrm>
            <a:off x="838200" y="1379788"/>
            <a:ext cx="10515600" cy="4004062"/>
          </a:xfrm>
        </p:spPr>
        <p:txBody>
          <a:bodyPr>
            <a:normAutofit/>
          </a:bodyPr>
          <a:lstStyle/>
          <a:p>
            <a:pPr>
              <a:lnSpc>
                <a:spcPct val="100000"/>
              </a:lnSpc>
            </a:pPr>
            <a:r>
              <a:rPr lang="es-PE" dirty="0"/>
              <a:t>Solo hay dos elementos en el menú de Tabla (</a:t>
            </a:r>
            <a:r>
              <a:rPr lang="es-PE" dirty="0" err="1"/>
              <a:t>Table</a:t>
            </a:r>
            <a:r>
              <a:rPr lang="es-PE" dirty="0"/>
              <a:t>): Crear (</a:t>
            </a:r>
            <a:r>
              <a:rPr lang="es-PE" dirty="0" err="1"/>
              <a:t>Create</a:t>
            </a:r>
            <a:r>
              <a:rPr lang="es-PE" dirty="0"/>
              <a:t>) y Propiedades de tabla (</a:t>
            </a:r>
            <a:r>
              <a:rPr lang="es-PE" dirty="0" err="1"/>
              <a:t>Table</a:t>
            </a:r>
            <a:r>
              <a:rPr lang="es-PE" dirty="0"/>
              <a:t> </a:t>
            </a:r>
            <a:r>
              <a:rPr lang="es-PE" dirty="0" err="1"/>
              <a:t>Properties</a:t>
            </a:r>
            <a:r>
              <a:rPr lang="es-PE" dirty="0"/>
              <a:t>).</a:t>
            </a:r>
          </a:p>
          <a:p>
            <a:pPr>
              <a:lnSpc>
                <a:spcPct val="100000"/>
              </a:lnSpc>
            </a:pPr>
            <a:r>
              <a:rPr lang="es-PE" dirty="0"/>
              <a:t>“Crear” inserta un par de códigos en su documento, [</a:t>
            </a:r>
            <a:r>
              <a:rPr lang="es-PE" dirty="0" err="1"/>
              <a:t>htbs</a:t>
            </a:r>
            <a:r>
              <a:rPr lang="es-PE" dirty="0"/>
              <a:t>] y [</a:t>
            </a:r>
            <a:r>
              <a:rPr lang="es-PE" dirty="0" err="1"/>
              <a:t>htbe</a:t>
            </a:r>
            <a:r>
              <a:rPr lang="es-PE" dirty="0"/>
              <a:t>], para que pueda introducir una tabla creada por usted. Para evitar errores, solo se habilita cuando el cursor está colocado fuera de cualquier tabla existente en el documento.</a:t>
            </a:r>
          </a:p>
          <a:p>
            <a:pPr>
              <a:lnSpc>
                <a:spcPct val="100000"/>
              </a:lnSpc>
            </a:pPr>
            <a:r>
              <a:rPr lang="es-PE" dirty="0"/>
              <a:t>Por el contrario, “Propiedades de tabla” solo se habilita cuando el cursor está dentro de una tabla existente.  </a:t>
            </a:r>
          </a:p>
          <a:p>
            <a:endParaRPr lang="es-PE" sz="2500" dirty="0"/>
          </a:p>
          <a:p>
            <a:endParaRPr lang="es-PE" sz="2500" dirty="0"/>
          </a:p>
          <a:p>
            <a:endParaRPr lang="en-US" dirty="0"/>
          </a:p>
        </p:txBody>
      </p:sp>
    </p:spTree>
    <p:extLst>
      <p:ext uri="{BB962C8B-B14F-4D97-AF65-F5344CB8AC3E}">
        <p14:creationId xmlns:p14="http://schemas.microsoft.com/office/powerpoint/2010/main" val="3125122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a:xfrm>
            <a:off x="0" y="160233"/>
            <a:ext cx="12192000" cy="10547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dirty="0">
                <a:ln>
                  <a:noFill/>
                </a:ln>
                <a:solidFill>
                  <a:schemeClr val="tx1"/>
                </a:solidFill>
                <a:effectLst/>
                <a:uLnTx/>
                <a:uFillTx/>
                <a:latin typeface="+mj-lt"/>
                <a:ea typeface="+mj-ea"/>
                <a:cs typeface="+mj-cs"/>
              </a:rPr>
              <a:t>Propiedades</a:t>
            </a:r>
            <a:r>
              <a:rPr kumimoji="0" lang="es-PE" sz="6000" b="0" i="0" u="none" strike="noStrike" kern="1200" cap="none" spc="0" normalizeH="0" dirty="0">
                <a:ln>
                  <a:noFill/>
                </a:ln>
                <a:solidFill>
                  <a:schemeClr val="tx1"/>
                </a:solidFill>
                <a:effectLst/>
                <a:uLnTx/>
                <a:uFillTx/>
                <a:latin typeface="+mj-lt"/>
                <a:ea typeface="+mj-ea"/>
                <a:cs typeface="+mj-cs"/>
              </a:rPr>
              <a:t> de tabla</a:t>
            </a:r>
            <a:endParaRPr kumimoji="0" lang="es-PE" sz="4500" b="0" i="0" u="none" strike="noStrike" kern="1200" cap="none" spc="0" normalizeH="0" baseline="0" dirty="0">
              <a:ln>
                <a:noFill/>
              </a:ln>
              <a:solidFill>
                <a:schemeClr val="tx1"/>
              </a:solidFill>
              <a:effectLst/>
              <a:uLnTx/>
              <a:uFillTx/>
              <a:latin typeface="+mj-lt"/>
              <a:ea typeface="+mj-ea"/>
              <a:cs typeface="+mj-cs"/>
            </a:endParaRPr>
          </a:p>
        </p:txBody>
      </p:sp>
      <p:sp>
        <p:nvSpPr>
          <p:cNvPr id="3" name="Content Placeholder 2"/>
          <p:cNvSpPr>
            <a:spLocks noGrp="1"/>
          </p:cNvSpPr>
          <p:nvPr>
            <p:ph idx="1"/>
          </p:nvPr>
        </p:nvSpPr>
        <p:spPr>
          <a:xfrm>
            <a:off x="838200" y="1567720"/>
            <a:ext cx="10515600" cy="3722559"/>
          </a:xfrm>
        </p:spPr>
        <p:txBody>
          <a:bodyPr/>
          <a:lstStyle/>
          <a:p>
            <a:pPr>
              <a:lnSpc>
                <a:spcPct val="100000"/>
              </a:lnSpc>
            </a:pPr>
            <a:r>
              <a:rPr lang="es-PE" dirty="0"/>
              <a:t>Este cuadro de diálogo es idéntico al cuadro de diálogo de “Crear tabla”, solo que le permite cambiar los atributos de la tabla.</a:t>
            </a:r>
          </a:p>
          <a:p>
            <a:pPr>
              <a:lnSpc>
                <a:spcPct val="100000"/>
              </a:lnSpc>
            </a:pPr>
            <a:r>
              <a:rPr lang="es-PE" dirty="0"/>
              <a:t>Dado que su tabla ya existe, los campos de Filas totales (Total </a:t>
            </a:r>
            <a:r>
              <a:rPr lang="es-PE" dirty="0" err="1"/>
              <a:t>Rows</a:t>
            </a:r>
            <a:r>
              <a:rPr lang="es-PE" dirty="0"/>
              <a:t>) y Columnas totales (Total </a:t>
            </a:r>
            <a:r>
              <a:rPr lang="es-PE" dirty="0" err="1"/>
              <a:t>Columns</a:t>
            </a:r>
            <a:r>
              <a:rPr lang="es-PE" dirty="0"/>
              <a:t>) estarán en gris y no serán modificables.</a:t>
            </a:r>
          </a:p>
          <a:p>
            <a:pPr marL="0" indent="0">
              <a:buNone/>
            </a:pPr>
            <a:endParaRPr lang="en-US" dirty="0"/>
          </a:p>
        </p:txBody>
      </p:sp>
    </p:spTree>
    <p:extLst>
      <p:ext uri="{BB962C8B-B14F-4D97-AF65-F5344CB8AC3E}">
        <p14:creationId xmlns:p14="http://schemas.microsoft.com/office/powerpoint/2010/main" val="320731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noGrp="1"/>
          </p:cNvSpPr>
          <p:nvPr>
            <p:ph type="title" idx="4294967295"/>
          </p:nvPr>
        </p:nvSpPr>
        <p:spPr>
          <a:xfrm>
            <a:off x="0" y="270002"/>
            <a:ext cx="6443529" cy="10547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PE" sz="6000" dirty="0"/>
              <a:t>Propiedades de tabla </a:t>
            </a:r>
            <a:r>
              <a:rPr kumimoji="0" lang="en-US" sz="4500" b="0" i="0" u="none" strike="noStrike" kern="1200" cap="none" spc="0" normalizeH="0" baseline="0" noProof="0" dirty="0">
                <a:ln>
                  <a:noFill/>
                </a:ln>
                <a:solidFill>
                  <a:schemeClr val="tx1"/>
                </a:solidFill>
                <a:effectLst/>
                <a:uLnTx/>
                <a:uFillTx/>
                <a:latin typeface="+mj-lt"/>
                <a:ea typeface="+mj-ea"/>
                <a:cs typeface="+mj-cs"/>
              </a:rPr>
              <a:t>(</a:t>
            </a:r>
            <a:r>
              <a:rPr kumimoji="0" lang="es-PE" sz="4500" b="0" i="0" u="none" strike="noStrike" kern="1200" cap="none" spc="0" normalizeH="0" baseline="0" dirty="0">
                <a:ln>
                  <a:noFill/>
                </a:ln>
                <a:solidFill>
                  <a:schemeClr val="tx1"/>
                </a:solidFill>
                <a:effectLst/>
                <a:uLnTx/>
                <a:uFillTx/>
                <a:latin typeface="+mj-lt"/>
                <a:ea typeface="+mj-ea"/>
                <a:cs typeface="+mj-cs"/>
              </a:rPr>
              <a:t>continuación</a:t>
            </a:r>
            <a:r>
              <a:rPr kumimoji="0" lang="en-US" sz="4500" b="0" i="0" u="none" strike="noStrike" kern="1200" cap="none" spc="0" normalizeH="0" baseline="0" noProof="0" dirty="0">
                <a:ln>
                  <a:noFill/>
                </a:ln>
                <a:solidFill>
                  <a:schemeClr val="tx1"/>
                </a:solidFill>
                <a:effectLst/>
                <a:uLnTx/>
                <a:uFillTx/>
                <a:latin typeface="+mj-lt"/>
                <a:ea typeface="+mj-ea"/>
                <a:cs typeface="+mj-cs"/>
              </a:rPr>
              <a:t>)</a:t>
            </a:r>
          </a:p>
        </p:txBody>
      </p:sp>
      <p:sp>
        <p:nvSpPr>
          <p:cNvPr id="3" name="Content Placeholder 2"/>
          <p:cNvSpPr>
            <a:spLocks noGrp="1"/>
          </p:cNvSpPr>
          <p:nvPr>
            <p:ph idx="10"/>
          </p:nvPr>
        </p:nvSpPr>
        <p:spPr>
          <a:xfrm>
            <a:off x="432723" y="1554782"/>
            <a:ext cx="5347255" cy="4505826"/>
          </a:xfrm>
        </p:spPr>
        <p:txBody>
          <a:bodyPr>
            <a:normAutofit fontScale="92500" lnSpcReduction="20000"/>
          </a:bodyPr>
          <a:lstStyle/>
          <a:p>
            <a:pPr>
              <a:lnSpc>
                <a:spcPct val="110000"/>
              </a:lnSpc>
            </a:pPr>
            <a:r>
              <a:rPr lang="es-PE" dirty="0"/>
              <a:t>Consejo: Si no desea el formato seleccionado automáticamente, es fácil corregir la apariencia de una tabla en DBT.</a:t>
            </a:r>
          </a:p>
          <a:p>
            <a:pPr>
              <a:lnSpc>
                <a:spcPct val="110000"/>
              </a:lnSpc>
            </a:pPr>
            <a:r>
              <a:rPr lang="es-PE" dirty="0"/>
              <a:t>Coloque su cursor en cualquier lugar dentro de la tabla. Vaya al menú de Tabla (</a:t>
            </a:r>
            <a:r>
              <a:rPr lang="es-PE" dirty="0" err="1"/>
              <a:t>Table</a:t>
            </a:r>
            <a:r>
              <a:rPr lang="es-PE" dirty="0"/>
              <a:t>) y abra el cuadro de diálogo Propiedades de tabla (</a:t>
            </a:r>
            <a:r>
              <a:rPr lang="es-PE" dirty="0" err="1"/>
              <a:t>Table</a:t>
            </a:r>
            <a:r>
              <a:rPr lang="es-PE" dirty="0"/>
              <a:t> </a:t>
            </a:r>
            <a:r>
              <a:rPr lang="es-PE" dirty="0" err="1"/>
              <a:t>Properties</a:t>
            </a:r>
            <a:r>
              <a:rPr lang="es-PE" dirty="0"/>
              <a:t>). </a:t>
            </a:r>
          </a:p>
          <a:p>
            <a:endParaRPr lang="en-US" dirty="0"/>
          </a:p>
        </p:txBody>
      </p:sp>
      <p:pic>
        <p:nvPicPr>
          <p:cNvPr id="5" name="Picture 4" descr="Captura de pantalla de Duxbury con flechas que apuntan al menú Table (Tabla) y la opción del cuadro de diálogo Table Properties (Propiedades de tabla)"/>
          <p:cNvPicPr/>
          <p:nvPr/>
        </p:nvPicPr>
        <p:blipFill rotWithShape="1">
          <a:blip r:embed="rId2"/>
          <a:srcRect l="21282" t="10712" r="37076" b="69423"/>
          <a:stretch/>
        </p:blipFill>
        <p:spPr bwMode="auto">
          <a:xfrm>
            <a:off x="6913547" y="1554782"/>
            <a:ext cx="5067657" cy="3768696"/>
          </a:xfrm>
          <a:prstGeom prst="rect">
            <a:avLst/>
          </a:prstGeom>
          <a:ln>
            <a:noFill/>
          </a:ln>
          <a:extLst>
            <a:ext uri="{53640926-AAD7-44D8-BBD7-CCE9431645EC}">
              <a14:shadowObscured xmlns:a14="http://schemas.microsoft.com/office/drawing/2010/main"/>
            </a:ext>
          </a:extLst>
        </p:spPr>
      </p:pic>
      <p:grpSp>
        <p:nvGrpSpPr>
          <p:cNvPr id="2" name="Group 1">
            <a:extLst>
              <a:ext uri="{C183D7F6-B498-43B3-948B-1728B52AA6E4}">
                <adec:decorative xmlns:adec="http://schemas.microsoft.com/office/drawing/2017/decorative" val="1"/>
              </a:ext>
            </a:extLst>
          </p:cNvPr>
          <p:cNvGrpSpPr/>
          <p:nvPr/>
        </p:nvGrpSpPr>
        <p:grpSpPr>
          <a:xfrm>
            <a:off x="8643580" y="2250346"/>
            <a:ext cx="1205939" cy="369332"/>
            <a:chOff x="8262801" y="932893"/>
            <a:chExt cx="2309370" cy="369332"/>
          </a:xfrm>
        </p:grpSpPr>
        <p:cxnSp>
          <p:nvCxnSpPr>
            <p:cNvPr id="6" name="Straight Arrow Connector 5"/>
            <p:cNvCxnSpPr/>
            <p:nvPr/>
          </p:nvCxnSpPr>
          <p:spPr>
            <a:xfrm flipH="1">
              <a:off x="8262801" y="1110088"/>
              <a:ext cx="1361803" cy="1"/>
            </a:xfrm>
            <a:prstGeom prst="straightConnector1">
              <a:avLst/>
            </a:prstGeom>
            <a:ln w="1079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618860" y="932893"/>
              <a:ext cx="953311" cy="369332"/>
            </a:xfrm>
            <a:prstGeom prst="rect">
              <a:avLst/>
            </a:prstGeom>
            <a:solidFill>
              <a:schemeClr val="bg1"/>
            </a:solidFill>
            <a:ln w="57150">
              <a:solidFill>
                <a:schemeClr val="tx1"/>
              </a:solidFill>
            </a:ln>
          </p:spPr>
          <p:txBody>
            <a:bodyPr wrap="square" rtlCol="0">
              <a:spAutoFit/>
            </a:bodyPr>
            <a:lstStyle/>
            <a:p>
              <a:r>
                <a:rPr lang="en-US" dirty="0"/>
                <a:t>1st</a:t>
              </a:r>
            </a:p>
          </p:txBody>
        </p:sp>
      </p:grpSp>
      <p:grpSp>
        <p:nvGrpSpPr>
          <p:cNvPr id="4" name="Group 3">
            <a:extLst>
              <a:ext uri="{C183D7F6-B498-43B3-948B-1728B52AA6E4}">
                <adec:decorative xmlns:adec="http://schemas.microsoft.com/office/drawing/2017/decorative" val="1"/>
              </a:ext>
            </a:extLst>
          </p:cNvPr>
          <p:cNvGrpSpPr/>
          <p:nvPr/>
        </p:nvGrpSpPr>
        <p:grpSpPr>
          <a:xfrm>
            <a:off x="9485832" y="3132248"/>
            <a:ext cx="1361803" cy="369332"/>
            <a:chOff x="9216112" y="1835860"/>
            <a:chExt cx="2195104" cy="369332"/>
          </a:xfrm>
        </p:grpSpPr>
        <p:cxnSp>
          <p:nvCxnSpPr>
            <p:cNvPr id="9" name="Straight Arrow Connector 8"/>
            <p:cNvCxnSpPr/>
            <p:nvPr/>
          </p:nvCxnSpPr>
          <p:spPr>
            <a:xfrm flipH="1">
              <a:off x="9216112" y="2020526"/>
              <a:ext cx="1361803" cy="1"/>
            </a:xfrm>
            <a:prstGeom prst="straightConnector1">
              <a:avLst/>
            </a:prstGeom>
            <a:ln w="1079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457905" y="1835860"/>
              <a:ext cx="953311" cy="369332"/>
            </a:xfrm>
            <a:prstGeom prst="rect">
              <a:avLst/>
            </a:prstGeom>
            <a:solidFill>
              <a:schemeClr val="bg1"/>
            </a:solidFill>
            <a:ln w="57150">
              <a:solidFill>
                <a:schemeClr val="tx1"/>
              </a:solidFill>
            </a:ln>
          </p:spPr>
          <p:txBody>
            <a:bodyPr wrap="square" rtlCol="0">
              <a:spAutoFit/>
            </a:bodyPr>
            <a:lstStyle/>
            <a:p>
              <a:r>
                <a:rPr lang="en-US" dirty="0"/>
                <a:t>2nd</a:t>
              </a:r>
            </a:p>
          </p:txBody>
        </p:sp>
      </p:grpSp>
    </p:spTree>
    <p:extLst>
      <p:ext uri="{BB962C8B-B14F-4D97-AF65-F5344CB8AC3E}">
        <p14:creationId xmlns:p14="http://schemas.microsoft.com/office/powerpoint/2010/main" val="2017875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idx="4294967295"/>
          </p:nvPr>
        </p:nvSpPr>
        <p:spPr>
          <a:xfrm>
            <a:off x="0" y="534372"/>
            <a:ext cx="6417892" cy="10547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PE" sz="5400" dirty="0"/>
              <a:t>Propiedades de tabla </a:t>
            </a:r>
            <a:r>
              <a:rPr lang="en-US" sz="4300" dirty="0"/>
              <a:t>(</a:t>
            </a:r>
            <a:r>
              <a:rPr lang="es-PE" sz="4300" dirty="0" err="1"/>
              <a:t>cont</a:t>
            </a:r>
            <a:r>
              <a:rPr kumimoji="0" lang="en-US" sz="4300" b="0" i="0" u="none" strike="noStrike" kern="1200" cap="none" spc="0" normalizeH="0" baseline="0" noProof="0" dirty="0">
                <a:ln>
                  <a:noFill/>
                </a:ln>
                <a:solidFill>
                  <a:schemeClr val="tx1"/>
                </a:solidFill>
                <a:effectLst/>
                <a:uLnTx/>
                <a:uFillTx/>
              </a:rPr>
              <a:t>.)</a:t>
            </a:r>
          </a:p>
        </p:txBody>
      </p:sp>
      <p:sp>
        <p:nvSpPr>
          <p:cNvPr id="3" name="Content Placeholder 2"/>
          <p:cNvSpPr>
            <a:spLocks noGrp="1"/>
          </p:cNvSpPr>
          <p:nvPr>
            <p:ph idx="10"/>
          </p:nvPr>
        </p:nvSpPr>
        <p:spPr>
          <a:xfrm>
            <a:off x="528258" y="1738979"/>
            <a:ext cx="5568778" cy="4873625"/>
          </a:xfrm>
        </p:spPr>
        <p:txBody>
          <a:bodyPr>
            <a:noAutofit/>
          </a:bodyPr>
          <a:lstStyle/>
          <a:p>
            <a:pPr>
              <a:lnSpc>
                <a:spcPct val="100000"/>
              </a:lnSpc>
            </a:pPr>
            <a:r>
              <a:rPr lang="es-PE" dirty="0"/>
              <a:t>Pruebe tipos alternativos de tabla. Indique si la tabla tiene cero o una (o más) filas de encabezado (</a:t>
            </a:r>
            <a:r>
              <a:rPr lang="es-PE" dirty="0" err="1"/>
              <a:t>Header</a:t>
            </a:r>
            <a:r>
              <a:rPr lang="es-PE" dirty="0"/>
              <a:t> </a:t>
            </a:r>
            <a:r>
              <a:rPr lang="es-PE" dirty="0" err="1"/>
              <a:t>rows</a:t>
            </a:r>
            <a:r>
              <a:rPr lang="es-PE" dirty="0"/>
              <a:t>), etc. </a:t>
            </a:r>
          </a:p>
          <a:p>
            <a:pPr>
              <a:lnSpc>
                <a:spcPct val="100000"/>
              </a:lnSpc>
            </a:pPr>
            <a:r>
              <a:rPr lang="es-PE" dirty="0"/>
              <a:t>Logrará que DBT produzca el estilo de tabla que usted quiere muy rápidamente.</a:t>
            </a:r>
          </a:p>
        </p:txBody>
      </p:sp>
      <p:pic>
        <p:nvPicPr>
          <p:cNvPr id="4" name="Picture 3" descr="Captura de pantalla del cuadro de diálogo Table Properties (Propiedades de tabla) con flechas que apuntan a las opciones de tipo de tabla y las casillas Header rows (Filas de encabezado) y Header columns (Columnas de encabezado)"/>
          <p:cNvPicPr>
            <a:picLocks noChangeAspect="1"/>
          </p:cNvPicPr>
          <p:nvPr/>
        </p:nvPicPr>
        <p:blipFill rotWithShape="1">
          <a:blip r:embed="rId2">
            <a:extLst>
              <a:ext uri="{28A0092B-C50C-407E-A947-70E740481C1C}">
                <a14:useLocalDpi xmlns:a14="http://schemas.microsoft.com/office/drawing/2010/main" val="0"/>
              </a:ext>
            </a:extLst>
          </a:blip>
          <a:srcRect l="20110" t="12968" r="3370" b="-1219"/>
          <a:stretch/>
        </p:blipFill>
        <p:spPr>
          <a:xfrm>
            <a:off x="6714939" y="717846"/>
            <a:ext cx="4873158" cy="5247117"/>
          </a:xfrm>
          <a:prstGeom prst="rect">
            <a:avLst/>
          </a:prstGeom>
        </p:spPr>
      </p:pic>
      <p:cxnSp>
        <p:nvCxnSpPr>
          <p:cNvPr id="6" name="Straight Arrow Connector 5">
            <a:extLst>
              <a:ext uri="{C183D7F6-B498-43B3-948B-1728B52AA6E4}">
                <adec:decorative xmlns:adec="http://schemas.microsoft.com/office/drawing/2017/decorative" val="1"/>
              </a:ext>
            </a:extLst>
          </p:cNvPr>
          <p:cNvCxnSpPr/>
          <p:nvPr/>
        </p:nvCxnSpPr>
        <p:spPr>
          <a:xfrm flipH="1" flipV="1">
            <a:off x="7865615" y="2085497"/>
            <a:ext cx="1295477" cy="529517"/>
          </a:xfrm>
          <a:prstGeom prst="straightConnector1">
            <a:avLst/>
          </a:prstGeom>
          <a:ln w="1016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C183D7F6-B498-43B3-948B-1728B52AA6E4}">
                <adec:decorative xmlns:adec="http://schemas.microsoft.com/office/drawing/2017/decorative" val="1"/>
              </a:ext>
            </a:extLst>
          </p:cNvPr>
          <p:cNvCxnSpPr/>
          <p:nvPr/>
        </p:nvCxnSpPr>
        <p:spPr>
          <a:xfrm>
            <a:off x="9890067" y="2703926"/>
            <a:ext cx="1" cy="1471866"/>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7764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a:xfrm>
            <a:off x="0" y="0"/>
            <a:ext cx="12192000" cy="10547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PE" sz="6000" dirty="0"/>
              <a:t>Formatear tablas </a:t>
            </a:r>
            <a:r>
              <a:rPr kumimoji="0" lang="en-US" sz="4500" b="0" i="0" u="none" strike="noStrike" kern="1200" cap="none" spc="0" normalizeH="0" baseline="0" noProof="0" dirty="0">
                <a:ln>
                  <a:noFill/>
                </a:ln>
                <a:solidFill>
                  <a:schemeClr val="tx1"/>
                </a:solidFill>
                <a:effectLst/>
                <a:uLnTx/>
                <a:uFillTx/>
                <a:latin typeface="+mj-lt"/>
                <a:ea typeface="+mj-ea"/>
                <a:cs typeface="+mj-cs"/>
              </a:rPr>
              <a:t>(cont.)</a:t>
            </a:r>
          </a:p>
        </p:txBody>
      </p:sp>
      <p:sp>
        <p:nvSpPr>
          <p:cNvPr id="3" name="Content Placeholder 2"/>
          <p:cNvSpPr>
            <a:spLocks noGrp="1"/>
          </p:cNvSpPr>
          <p:nvPr>
            <p:ph idx="1"/>
          </p:nvPr>
        </p:nvSpPr>
        <p:spPr>
          <a:xfrm>
            <a:off x="838200" y="1323416"/>
            <a:ext cx="10515600" cy="3210128"/>
          </a:xfrm>
        </p:spPr>
        <p:txBody>
          <a:bodyPr>
            <a:normAutofit/>
          </a:bodyPr>
          <a:lstStyle/>
          <a:p>
            <a:pPr>
              <a:lnSpc>
                <a:spcPct val="100000"/>
              </a:lnSpc>
            </a:pPr>
            <a:r>
              <a:rPr lang="es-PE" dirty="0"/>
              <a:t>Las tablas anidadas se usan a veces en los libros de texto para lograr efectos de diseño “elegante”. </a:t>
            </a:r>
          </a:p>
          <a:p>
            <a:pPr>
              <a:lnSpc>
                <a:spcPct val="100000"/>
              </a:lnSpc>
            </a:pPr>
            <a:r>
              <a:rPr lang="es-PE" dirty="0"/>
              <a:t>Estos efectos no suelen convertirse bien para los requisitos del braille. </a:t>
            </a:r>
          </a:p>
          <a:p>
            <a:pPr>
              <a:lnSpc>
                <a:spcPct val="100000"/>
              </a:lnSpc>
            </a:pPr>
            <a:r>
              <a:rPr lang="es-PE" dirty="0"/>
              <a:t>Si bien NimPro intenta simplificar las tablas internas anidadas al momento de la conversión, eso quizás no sea suficiente para lograr la legibilidad necesaria. Revíselas.</a:t>
            </a:r>
          </a:p>
          <a:p>
            <a:endParaRPr lang="en-US" dirty="0"/>
          </a:p>
        </p:txBody>
      </p:sp>
    </p:spTree>
    <p:extLst>
      <p:ext uri="{BB962C8B-B14F-4D97-AF65-F5344CB8AC3E}">
        <p14:creationId xmlns:p14="http://schemas.microsoft.com/office/powerpoint/2010/main" val="3251036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ctrTitle"/>
          </p:nvPr>
        </p:nvSpPr>
        <p:spPr>
          <a:xfrm>
            <a:off x="1524000" y="1122363"/>
            <a:ext cx="9144000" cy="40069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s-PE" sz="6000" dirty="0">
                <a:solidFill>
                  <a:schemeClr val="bg1"/>
                </a:solidFill>
              </a:rPr>
              <a:t>Formatear tablas</a:t>
            </a:r>
          </a:p>
          <a:p>
            <a:pPr algn="ctr">
              <a:lnSpc>
                <a:spcPct val="100000"/>
              </a:lnSpc>
            </a:pPr>
            <a:r>
              <a:rPr lang="es-PE" sz="6000" dirty="0">
                <a:solidFill>
                  <a:schemeClr val="bg1"/>
                </a:solidFill>
              </a:rPr>
              <a:t>escalonadas/listas</a:t>
            </a:r>
          </a:p>
        </p:txBody>
      </p:sp>
    </p:spTree>
    <p:extLst>
      <p:ext uri="{BB962C8B-B14F-4D97-AF65-F5344CB8AC3E}">
        <p14:creationId xmlns:p14="http://schemas.microsoft.com/office/powerpoint/2010/main" val="1935949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a:xfrm>
            <a:off x="12439" y="381000"/>
            <a:ext cx="6409346" cy="10547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dirty="0">
                <a:ln>
                  <a:noFill/>
                </a:ln>
                <a:solidFill>
                  <a:schemeClr val="tx1"/>
                </a:solidFill>
                <a:effectLst/>
                <a:uLnTx/>
                <a:uFillTx/>
                <a:latin typeface="+mj-lt"/>
                <a:ea typeface="+mj-ea"/>
                <a:cs typeface="+mj-cs"/>
              </a:rPr>
              <a:t>Formatear tablas anchas</a:t>
            </a:r>
            <a:endParaRPr kumimoji="0" lang="es-PE" sz="4500" b="0" i="0" u="none" strike="noStrike" kern="1200" cap="none" spc="0" normalizeH="0" baseline="0" dirty="0">
              <a:ln>
                <a:noFill/>
              </a:ln>
              <a:solidFill>
                <a:schemeClr val="tx1"/>
              </a:solidFill>
              <a:effectLst/>
              <a:uLnTx/>
              <a:uFillTx/>
              <a:latin typeface="+mj-lt"/>
              <a:ea typeface="+mj-ea"/>
              <a:cs typeface="+mj-cs"/>
            </a:endParaRPr>
          </a:p>
        </p:txBody>
      </p:sp>
      <p:sp>
        <p:nvSpPr>
          <p:cNvPr id="8" name="Content Placeholder 7"/>
          <p:cNvSpPr>
            <a:spLocks noGrp="1"/>
          </p:cNvSpPr>
          <p:nvPr>
            <p:ph idx="10"/>
          </p:nvPr>
        </p:nvSpPr>
        <p:spPr>
          <a:xfrm>
            <a:off x="432723" y="2159838"/>
            <a:ext cx="5568778" cy="2944248"/>
          </a:xfrm>
        </p:spPr>
        <p:txBody>
          <a:bodyPr>
            <a:normAutofit/>
          </a:bodyPr>
          <a:lstStyle/>
          <a:p>
            <a:r>
              <a:rPr lang="es-PE" dirty="0"/>
              <a:t>Funciones de tabla en </a:t>
            </a:r>
            <a:r>
              <a:rPr lang="es-PE" dirty="0" err="1"/>
              <a:t>NimPro</a:t>
            </a:r>
            <a:r>
              <a:rPr lang="es-PE" dirty="0"/>
              <a:t>/</a:t>
            </a:r>
            <a:r>
              <a:rPr lang="es-PE" dirty="0" err="1"/>
              <a:t>Duxbury</a:t>
            </a:r>
            <a:r>
              <a:rPr lang="es-PE" dirty="0"/>
              <a:t>.</a:t>
            </a:r>
          </a:p>
          <a:p>
            <a:r>
              <a:rPr lang="es-PE" dirty="0"/>
              <a:t>Abra su tabla ancha con </a:t>
            </a:r>
            <a:r>
              <a:rPr lang="es-PE" dirty="0" err="1"/>
              <a:t>Nimpro</a:t>
            </a:r>
            <a:r>
              <a:rPr lang="es-PE" dirty="0"/>
              <a:t>.</a:t>
            </a:r>
          </a:p>
        </p:txBody>
      </p:sp>
      <p:pic>
        <p:nvPicPr>
          <p:cNvPr id="9" name="Picture 8" descr="Captura de pantalla de ejemplo de tabla del libro Chemistry"/>
          <p:cNvPicPr/>
          <p:nvPr/>
        </p:nvPicPr>
        <p:blipFill rotWithShape="1">
          <a:blip r:embed="rId2"/>
          <a:srcRect l="14107" t="-1" r="58811" b="41992"/>
          <a:stretch/>
        </p:blipFill>
        <p:spPr>
          <a:xfrm>
            <a:off x="6879364" y="1119499"/>
            <a:ext cx="4982198" cy="5024927"/>
          </a:xfrm>
          <a:prstGeom prst="rect">
            <a:avLst/>
          </a:prstGeom>
        </p:spPr>
      </p:pic>
    </p:spTree>
    <p:extLst>
      <p:ext uri="{BB962C8B-B14F-4D97-AF65-F5344CB8AC3E}">
        <p14:creationId xmlns:p14="http://schemas.microsoft.com/office/powerpoint/2010/main" val="411062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idx="4294967295"/>
          </p:nvPr>
        </p:nvSpPr>
        <p:spPr>
          <a:xfrm>
            <a:off x="0" y="390525"/>
            <a:ext cx="6409346" cy="10547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PE" sz="6000" dirty="0"/>
              <a:t>Configurar una tabla ancha</a:t>
            </a:r>
            <a:endParaRPr kumimoji="0" lang="en-US" sz="45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Content Placeholder 2"/>
          <p:cNvSpPr>
            <a:spLocks noGrp="1"/>
          </p:cNvSpPr>
          <p:nvPr>
            <p:ph idx="10"/>
          </p:nvPr>
        </p:nvSpPr>
        <p:spPr>
          <a:xfrm>
            <a:off x="603639" y="1832852"/>
            <a:ext cx="4540929" cy="2534050"/>
          </a:xfrm>
        </p:spPr>
        <p:txBody>
          <a:bodyPr>
            <a:noAutofit/>
          </a:bodyPr>
          <a:lstStyle/>
          <a:p>
            <a:r>
              <a:rPr lang="es-PE" dirty="0"/>
              <a:t>Luego, exporte su archivo “Tabla” a DBT File.</a:t>
            </a:r>
          </a:p>
        </p:txBody>
      </p:sp>
      <p:pic>
        <p:nvPicPr>
          <p:cNvPr id="6" name="Picture 5" descr="Captura de pantalla de la pantalla Exportar con una flecha que apunta al tipo de archivo DBT"/>
          <p:cNvPicPr/>
          <p:nvPr/>
        </p:nvPicPr>
        <p:blipFill rotWithShape="1">
          <a:blip r:embed="rId2"/>
          <a:srcRect l="19497" t="13061" r="56311" b="38396"/>
          <a:stretch/>
        </p:blipFill>
        <p:spPr>
          <a:xfrm>
            <a:off x="6862381" y="1221638"/>
            <a:ext cx="4879730" cy="4767649"/>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flipH="1">
            <a:off x="9644285" y="5272755"/>
            <a:ext cx="1131962" cy="88683"/>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8242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idx="4294967295"/>
          </p:nvPr>
        </p:nvSpPr>
        <p:spPr>
          <a:xfrm>
            <a:off x="0" y="12614"/>
            <a:ext cx="6409346" cy="14037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PE" sz="5400" dirty="0"/>
              <a:t>Configurar una tabla ancha </a:t>
            </a:r>
            <a:r>
              <a:rPr kumimoji="0" lang="en-US" sz="4000" b="0" i="0" u="none" strike="noStrike" kern="1200" cap="none" spc="0" normalizeH="0" baseline="0" noProof="0" dirty="0">
                <a:ln>
                  <a:noFill/>
                </a:ln>
                <a:solidFill>
                  <a:schemeClr val="tx1"/>
                </a:solidFill>
                <a:effectLst/>
                <a:uLnTx/>
                <a:uFillTx/>
                <a:latin typeface="+mj-lt"/>
                <a:ea typeface="+mj-ea"/>
                <a:cs typeface="+mj-cs"/>
              </a:rPr>
              <a:t>(cont.)</a:t>
            </a:r>
            <a:endParaRPr kumimoji="0" lang="en-US" sz="60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Content Placeholder 2"/>
          <p:cNvSpPr>
            <a:spLocks noGrp="1"/>
          </p:cNvSpPr>
          <p:nvPr>
            <p:ph idx="10"/>
          </p:nvPr>
        </p:nvSpPr>
        <p:spPr>
          <a:xfrm>
            <a:off x="432723" y="2258337"/>
            <a:ext cx="5568778" cy="841983"/>
          </a:xfrm>
        </p:spPr>
        <p:txBody>
          <a:bodyPr>
            <a:normAutofit fontScale="92500" lnSpcReduction="10000"/>
          </a:bodyPr>
          <a:lstStyle/>
          <a:p>
            <a:r>
              <a:rPr lang="es-PE" dirty="0"/>
              <a:t>Seleccione la plantilla </a:t>
            </a:r>
            <a:r>
              <a:rPr lang="en-US" dirty="0"/>
              <a:t>BANA (UEB).</a:t>
            </a:r>
          </a:p>
        </p:txBody>
      </p:sp>
      <p:pic>
        <p:nvPicPr>
          <p:cNvPr id="5" name="Picture 4" descr="Captura de pantalla del menú de selección de plantilla con una flecha que apunta a la plantilla BANA"/>
          <p:cNvPicPr/>
          <p:nvPr/>
        </p:nvPicPr>
        <p:blipFill rotWithShape="1">
          <a:blip r:embed="rId2"/>
          <a:srcRect l="33928" t="35639" r="33993" b="40884"/>
          <a:stretch/>
        </p:blipFill>
        <p:spPr>
          <a:xfrm>
            <a:off x="6776815" y="1563881"/>
            <a:ext cx="5197715" cy="3657599"/>
          </a:xfrm>
          <a:prstGeom prst="rect">
            <a:avLst/>
          </a:prstGeom>
        </p:spPr>
      </p:pic>
      <p:cxnSp>
        <p:nvCxnSpPr>
          <p:cNvPr id="6" name="Straight Arrow Connector 5">
            <a:extLst>
              <a:ext uri="{C183D7F6-B498-43B3-948B-1728B52AA6E4}">
                <adec:decorative xmlns:adec="http://schemas.microsoft.com/office/drawing/2017/decorative" val="1"/>
              </a:ext>
            </a:extLst>
          </p:cNvPr>
          <p:cNvCxnSpPr/>
          <p:nvPr/>
        </p:nvCxnSpPr>
        <p:spPr>
          <a:xfrm flipH="1" flipV="1">
            <a:off x="9515213" y="3006158"/>
            <a:ext cx="1115755" cy="608713"/>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183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noGrp="1"/>
          </p:cNvSpPr>
          <p:nvPr>
            <p:ph type="title" idx="4294967295"/>
          </p:nvPr>
        </p:nvSpPr>
        <p:spPr>
          <a:xfrm>
            <a:off x="432723" y="438571"/>
            <a:ext cx="6438507" cy="1036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noProof="0" dirty="0">
                <a:ln>
                  <a:noFill/>
                </a:ln>
                <a:solidFill>
                  <a:schemeClr val="tx1"/>
                </a:solidFill>
                <a:effectLst/>
                <a:uLnTx/>
                <a:uFillTx/>
              </a:rPr>
              <a:t>Abrir</a:t>
            </a:r>
            <a:r>
              <a:rPr kumimoji="0" lang="es-PE" sz="6000" b="0" i="0" u="none" strike="noStrike" kern="1200" cap="none" spc="0" normalizeH="0" noProof="0" dirty="0">
                <a:ln>
                  <a:noFill/>
                </a:ln>
                <a:solidFill>
                  <a:schemeClr val="tx1"/>
                </a:solidFill>
                <a:effectLst/>
                <a:uLnTx/>
                <a:uFillTx/>
              </a:rPr>
              <a:t> su archivo de </a:t>
            </a:r>
            <a:r>
              <a:rPr lang="es-PE" sz="6000" dirty="0"/>
              <a:t>tabla</a:t>
            </a:r>
            <a:endParaRPr kumimoji="0" lang="es-PE" sz="4800" b="0" i="0" u="none" strike="noStrike" kern="1200" cap="none" spc="0" normalizeH="0" baseline="0" noProof="0" dirty="0">
              <a:ln>
                <a:noFill/>
              </a:ln>
              <a:solidFill>
                <a:schemeClr val="tx1"/>
              </a:solidFill>
              <a:effectLst/>
              <a:uLnTx/>
              <a:uFillTx/>
            </a:endParaRPr>
          </a:p>
        </p:txBody>
      </p:sp>
      <p:sp>
        <p:nvSpPr>
          <p:cNvPr id="4" name="Content Placeholder 2"/>
          <p:cNvSpPr>
            <a:spLocks noGrp="1"/>
          </p:cNvSpPr>
          <p:nvPr>
            <p:ph idx="10"/>
          </p:nvPr>
        </p:nvSpPr>
        <p:spPr>
          <a:xfrm>
            <a:off x="432723" y="2194890"/>
            <a:ext cx="5568778" cy="1816203"/>
          </a:xfrm>
        </p:spPr>
        <p:txBody>
          <a:bodyPr>
            <a:normAutofit/>
          </a:bodyPr>
          <a:lstStyle/>
          <a:p>
            <a:r>
              <a:rPr lang="es-PE" dirty="0"/>
              <a:t>Abra el archivo de tabla en </a:t>
            </a:r>
            <a:r>
              <a:rPr lang="en-US" dirty="0"/>
              <a:t>Duxbury.</a:t>
            </a:r>
          </a:p>
        </p:txBody>
      </p:sp>
      <p:pic>
        <p:nvPicPr>
          <p:cNvPr id="6" name="Picture 5" descr="Captura de pantalla de Duxbury con una flecha que apunta a Open (Abrir)"/>
          <p:cNvPicPr/>
          <p:nvPr/>
        </p:nvPicPr>
        <p:blipFill rotWithShape="1">
          <a:blip r:embed="rId2"/>
          <a:srcRect t="1" r="82814" b="52625"/>
          <a:stretch/>
        </p:blipFill>
        <p:spPr>
          <a:xfrm>
            <a:off x="7263458" y="1358782"/>
            <a:ext cx="4010499" cy="4148490"/>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flipH="1" flipV="1">
            <a:off x="8475726" y="2093141"/>
            <a:ext cx="651182" cy="1410635"/>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4710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noGrp="1"/>
          </p:cNvSpPr>
          <p:nvPr>
            <p:ph type="title" idx="4294967295"/>
          </p:nvPr>
        </p:nvSpPr>
        <p:spPr>
          <a:xfrm>
            <a:off x="270353" y="619546"/>
            <a:ext cx="6419851" cy="1036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PE" sz="6000" dirty="0"/>
              <a:t>Abrir su archivo de tabla </a:t>
            </a:r>
            <a:r>
              <a:rPr kumimoji="0" lang="en-US" sz="4800" b="0" i="0" u="none" strike="noStrike" kern="1200" cap="none" spc="0" normalizeH="0" baseline="0" noProof="0" dirty="0">
                <a:ln>
                  <a:noFill/>
                </a:ln>
                <a:solidFill>
                  <a:schemeClr val="tx1"/>
                </a:solidFill>
                <a:effectLst/>
                <a:uLnTx/>
                <a:uFillTx/>
                <a:latin typeface="+mj-lt"/>
                <a:ea typeface="+mj-ea"/>
                <a:cs typeface="+mj-cs"/>
              </a:rPr>
              <a:t>(cont.)</a:t>
            </a:r>
          </a:p>
        </p:txBody>
      </p:sp>
      <p:sp>
        <p:nvSpPr>
          <p:cNvPr id="6" name="Content Placeholder 2"/>
          <p:cNvSpPr>
            <a:spLocks noGrp="1"/>
          </p:cNvSpPr>
          <p:nvPr>
            <p:ph idx="10"/>
          </p:nvPr>
        </p:nvSpPr>
        <p:spPr>
          <a:xfrm>
            <a:off x="270353" y="2533650"/>
            <a:ext cx="5568778" cy="1525646"/>
          </a:xfrm>
        </p:spPr>
        <p:txBody>
          <a:bodyPr>
            <a:normAutofit/>
          </a:bodyPr>
          <a:lstStyle/>
          <a:p>
            <a:r>
              <a:rPr lang="es-PE" dirty="0"/>
              <a:t>Seleccione su archivo DBT guardado.</a:t>
            </a:r>
          </a:p>
        </p:txBody>
      </p:sp>
      <p:sp>
        <p:nvSpPr>
          <p:cNvPr id="3" name="Text Placeholder 2">
            <a:extLst>
              <a:ext uri="{C183D7F6-B498-43B3-948B-1728B52AA6E4}">
                <adec:decorative xmlns:adec="http://schemas.microsoft.com/office/drawing/2017/decorative" val="1"/>
              </a:ext>
            </a:extLst>
          </p:cNvPr>
          <p:cNvSpPr>
            <a:spLocks noGrp="1"/>
          </p:cNvSpPr>
          <p:nvPr>
            <p:ph type="body" sz="half" idx="2"/>
          </p:nvPr>
        </p:nvSpPr>
        <p:spPr/>
        <p:txBody>
          <a:bodyPr/>
          <a:lstStyle/>
          <a:p>
            <a:endParaRPr lang="en-US"/>
          </a:p>
        </p:txBody>
      </p:sp>
      <p:pic>
        <p:nvPicPr>
          <p:cNvPr id="7" name="Picture 6" descr="Captura de pantalla de la lista de archivos con una flecha que apunta al archivo de la tabla"/>
          <p:cNvPicPr/>
          <p:nvPr/>
        </p:nvPicPr>
        <p:blipFill rotWithShape="1">
          <a:blip r:embed="rId2"/>
          <a:srcRect l="568" t="8878" r="67666" b="37281"/>
          <a:stretch/>
        </p:blipFill>
        <p:spPr>
          <a:xfrm>
            <a:off x="6836636" y="1334952"/>
            <a:ext cx="4983760" cy="4638558"/>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a:xfrm>
            <a:off x="7833098" y="5549306"/>
            <a:ext cx="1836753"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0845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noGrp="1"/>
          </p:cNvSpPr>
          <p:nvPr>
            <p:ph type="title" idx="4294967295"/>
          </p:nvPr>
        </p:nvSpPr>
        <p:spPr>
          <a:xfrm>
            <a:off x="36938" y="265055"/>
            <a:ext cx="6410227" cy="1036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dirty="0">
                <a:ln>
                  <a:noFill/>
                </a:ln>
                <a:solidFill>
                  <a:schemeClr val="tx1"/>
                </a:solidFill>
                <a:effectLst/>
                <a:uLnTx/>
                <a:uFillTx/>
                <a:latin typeface="+mj-lt"/>
                <a:ea typeface="+mj-ea"/>
                <a:cs typeface="+mj-cs"/>
              </a:rPr>
              <a:t>Archivo de tabla en </a:t>
            </a:r>
            <a:r>
              <a:rPr kumimoji="0" lang="en-US" sz="6000" b="0" i="0" u="none" strike="noStrike" kern="1200" cap="none" spc="0" normalizeH="0" baseline="0" noProof="0" dirty="0">
                <a:ln>
                  <a:noFill/>
                </a:ln>
                <a:solidFill>
                  <a:schemeClr val="tx1"/>
                </a:solidFill>
                <a:effectLst/>
                <a:uLnTx/>
                <a:uFillTx/>
                <a:latin typeface="+mj-lt"/>
                <a:ea typeface="+mj-ea"/>
                <a:cs typeface="+mj-cs"/>
              </a:rPr>
              <a:t>Duxbury</a:t>
            </a:r>
            <a:endParaRPr kumimoji="0" lang="en-US" sz="48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Content Placeholder 2"/>
          <p:cNvSpPr>
            <a:spLocks noGrp="1"/>
          </p:cNvSpPr>
          <p:nvPr>
            <p:ph idx="10"/>
          </p:nvPr>
        </p:nvSpPr>
        <p:spPr>
          <a:xfrm>
            <a:off x="432723" y="1773032"/>
            <a:ext cx="5568778" cy="1782020"/>
          </a:xfrm>
        </p:spPr>
        <p:txBody>
          <a:bodyPr>
            <a:normAutofit fontScale="92500" lnSpcReduction="10000"/>
          </a:bodyPr>
          <a:lstStyle/>
          <a:p>
            <a:r>
              <a:rPr lang="es-PE" dirty="0"/>
              <a:t>Su archivo abrirá en Duxbury.</a:t>
            </a:r>
          </a:p>
          <a:p>
            <a:r>
              <a:rPr lang="es-PE" dirty="0"/>
              <a:t>Coloque su cursor sobre el código de tabla seleccionado [</a:t>
            </a:r>
            <a:r>
              <a:rPr lang="es-PE" dirty="0" err="1"/>
              <a:t>htbs</a:t>
            </a:r>
            <a:r>
              <a:rPr lang="es-PE" dirty="0"/>
              <a:t>]. </a:t>
            </a:r>
          </a:p>
        </p:txBody>
      </p:sp>
      <p:pic>
        <p:nvPicPr>
          <p:cNvPr id="6" name="Picture 5" descr="Captura de pantalla de Duxbury con una flecha que apunta al código de tabla htbs"/>
          <p:cNvPicPr/>
          <p:nvPr/>
        </p:nvPicPr>
        <p:blipFill rotWithShape="1">
          <a:blip r:embed="rId3"/>
          <a:srcRect r="58672" b="27499"/>
          <a:stretch/>
        </p:blipFill>
        <p:spPr>
          <a:xfrm>
            <a:off x="6834434" y="783319"/>
            <a:ext cx="5061348" cy="4797345"/>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flipH="1">
            <a:off x="7197680" y="2744311"/>
            <a:ext cx="69294" cy="895582"/>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421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a:xfrm>
            <a:off x="113746" y="421"/>
            <a:ext cx="6683604" cy="1036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s-PE" sz="4800" dirty="0"/>
              <a:t>Ejemplo de tabla </a:t>
            </a:r>
            <a:r>
              <a:rPr kumimoji="0" lang="es-PE" sz="4800" b="0" i="0" u="none" strike="noStrike" kern="1200" cap="none" spc="0" normalizeH="0" baseline="0" noProof="0" dirty="0" err="1">
                <a:ln>
                  <a:noFill/>
                </a:ln>
                <a:solidFill>
                  <a:schemeClr val="tx1"/>
                </a:solidFill>
                <a:effectLst/>
                <a:uLnTx/>
                <a:uFillTx/>
              </a:rPr>
              <a:t>Simbraille</a:t>
            </a:r>
            <a:r>
              <a:rPr kumimoji="0" lang="es-PE" sz="4800" b="0" i="0" u="none" strike="noStrike" kern="1200" cap="none" spc="0" normalizeH="0" baseline="0" noProof="0" dirty="0">
                <a:ln>
                  <a:noFill/>
                </a:ln>
                <a:solidFill>
                  <a:schemeClr val="tx1"/>
                </a:solidFill>
                <a:effectLst/>
                <a:uLnTx/>
                <a:uFillTx/>
              </a:rPr>
              <a:t> </a:t>
            </a:r>
            <a:endParaRPr kumimoji="0" lang="es-PE" sz="4000" b="0" i="0" u="none" strike="noStrike" kern="1200" cap="none" spc="0" normalizeH="0" baseline="0" noProof="0" dirty="0">
              <a:ln>
                <a:noFill/>
              </a:ln>
              <a:solidFill>
                <a:schemeClr val="tx1"/>
              </a:solidFill>
              <a:effectLst/>
              <a:uLnTx/>
              <a:uFillTx/>
            </a:endParaRPr>
          </a:p>
        </p:txBody>
      </p:sp>
      <p:sp>
        <p:nvSpPr>
          <p:cNvPr id="4" name="Content Placeholder 2"/>
          <p:cNvSpPr>
            <a:spLocks noGrp="1"/>
          </p:cNvSpPr>
          <p:nvPr>
            <p:ph idx="10"/>
          </p:nvPr>
        </p:nvSpPr>
        <p:spPr>
          <a:xfrm>
            <a:off x="432723" y="2191775"/>
            <a:ext cx="5568778" cy="1688016"/>
          </a:xfrm>
        </p:spPr>
        <p:txBody>
          <a:bodyPr>
            <a:noAutofit/>
          </a:bodyPr>
          <a:lstStyle/>
          <a:p>
            <a:r>
              <a:rPr lang="es-PE" dirty="0"/>
              <a:t>Si no se aplica la función correcta, el texto convertido será formateado incorrectamente, como en el ejemplo que se muestra aquí</a:t>
            </a:r>
            <a:r>
              <a:rPr lang="en-US" dirty="0"/>
              <a:t>.</a:t>
            </a:r>
          </a:p>
        </p:txBody>
      </p:sp>
      <p:pic>
        <p:nvPicPr>
          <p:cNvPr id="7" name="Picture 6" descr="Captura de pantalla de SimBraille en Duxbury"/>
          <p:cNvPicPr/>
          <p:nvPr/>
        </p:nvPicPr>
        <p:blipFill rotWithShape="1">
          <a:blip r:embed="rId2"/>
          <a:srcRect l="1" r="61537" b="31526"/>
          <a:stretch/>
        </p:blipFill>
        <p:spPr>
          <a:xfrm>
            <a:off x="6810998" y="1217125"/>
            <a:ext cx="5118932" cy="4704665"/>
          </a:xfrm>
          <a:prstGeom prst="rect">
            <a:avLst/>
          </a:prstGeom>
        </p:spPr>
      </p:pic>
    </p:spTree>
    <p:extLst>
      <p:ext uri="{BB962C8B-B14F-4D97-AF65-F5344CB8AC3E}">
        <p14:creationId xmlns:p14="http://schemas.microsoft.com/office/powerpoint/2010/main" val="1400398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noGrp="1"/>
          </p:cNvSpPr>
          <p:nvPr>
            <p:ph type="title" idx="4294967295"/>
          </p:nvPr>
        </p:nvSpPr>
        <p:spPr>
          <a:xfrm>
            <a:off x="0" y="381421"/>
            <a:ext cx="6683604" cy="1036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PE" sz="5400" b="0" i="0" u="none" strike="noStrike" kern="1200" cap="none" spc="0" normalizeH="0" baseline="0" dirty="0">
                <a:ln>
                  <a:noFill/>
                </a:ln>
                <a:solidFill>
                  <a:schemeClr val="tx1"/>
                </a:solidFill>
                <a:effectLst/>
                <a:uLnTx/>
                <a:uFillTx/>
                <a:latin typeface="+mj-lt"/>
                <a:ea typeface="+mj-ea"/>
                <a:cs typeface="+mj-cs"/>
              </a:rPr>
              <a:t>Formatear la tabla</a:t>
            </a:r>
            <a:endParaRPr kumimoji="0" lang="es-PE" sz="4400" b="0" i="0" u="none" strike="noStrike" kern="1200" cap="none" spc="0" normalizeH="0" baseline="0" dirty="0">
              <a:ln>
                <a:noFill/>
              </a:ln>
              <a:solidFill>
                <a:schemeClr val="tx1"/>
              </a:solidFill>
              <a:effectLst/>
              <a:uLnTx/>
              <a:uFillTx/>
              <a:latin typeface="+mj-lt"/>
              <a:ea typeface="+mj-ea"/>
              <a:cs typeface="+mj-cs"/>
            </a:endParaRPr>
          </a:p>
        </p:txBody>
      </p:sp>
      <p:sp>
        <p:nvSpPr>
          <p:cNvPr id="5" name="Content Placeholder 2"/>
          <p:cNvSpPr>
            <a:spLocks noGrp="1"/>
          </p:cNvSpPr>
          <p:nvPr>
            <p:ph idx="10"/>
          </p:nvPr>
        </p:nvSpPr>
        <p:spPr>
          <a:xfrm>
            <a:off x="432723" y="1768361"/>
            <a:ext cx="5568778" cy="2143763"/>
          </a:xfrm>
        </p:spPr>
        <p:txBody>
          <a:bodyPr>
            <a:normAutofit/>
          </a:bodyPr>
          <a:lstStyle/>
          <a:p>
            <a:r>
              <a:rPr lang="es-PE" dirty="0"/>
              <a:t>Vuelva a su Documento de impresión dentro de Duxbury</a:t>
            </a:r>
          </a:p>
          <a:p>
            <a:r>
              <a:rPr lang="es-PE"/>
              <a:t>Seleccione Tabla </a:t>
            </a:r>
            <a:r>
              <a:rPr lang="es-PE" dirty="0"/>
              <a:t>(</a:t>
            </a:r>
            <a:r>
              <a:rPr lang="es-PE" dirty="0" err="1"/>
              <a:t>Table</a:t>
            </a:r>
            <a:r>
              <a:rPr lang="es-PE" dirty="0"/>
              <a:t>)</a:t>
            </a:r>
          </a:p>
          <a:p>
            <a:r>
              <a:rPr lang="es-PE" dirty="0"/>
              <a:t>Seleccione Crear (</a:t>
            </a:r>
            <a:r>
              <a:rPr lang="es-PE" dirty="0" err="1"/>
              <a:t>Create</a:t>
            </a:r>
            <a:r>
              <a:rPr lang="es-PE" dirty="0"/>
              <a:t>)</a:t>
            </a:r>
          </a:p>
        </p:txBody>
      </p:sp>
      <p:pic>
        <p:nvPicPr>
          <p:cNvPr id="6" name="Picture 5" descr="Captura de pantalla de Duxbury con flechas que apuntan al menú Table (Tabla) y la opción Create (Crear)"/>
          <p:cNvPicPr/>
          <p:nvPr/>
        </p:nvPicPr>
        <p:blipFill rotWithShape="1">
          <a:blip r:embed="rId2"/>
          <a:srcRect l="-1" r="75118" b="65505"/>
          <a:stretch/>
        </p:blipFill>
        <p:spPr>
          <a:xfrm>
            <a:off x="6683604" y="995363"/>
            <a:ext cx="5252078" cy="5084926"/>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a:off x="7795967" y="1562262"/>
            <a:ext cx="1105540"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C183D7F6-B498-43B3-948B-1728B52AA6E4}">
                <adec:decorative xmlns:adec="http://schemas.microsoft.com/office/drawing/2017/decorative" val="1"/>
              </a:ext>
            </a:extLst>
          </p:cNvPr>
          <p:cNvCxnSpPr/>
          <p:nvPr/>
        </p:nvCxnSpPr>
        <p:spPr>
          <a:xfrm flipV="1">
            <a:off x="9774527" y="2023352"/>
            <a:ext cx="0" cy="1115774"/>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388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idx="4294967295"/>
          </p:nvPr>
        </p:nvSpPr>
        <p:spPr>
          <a:xfrm>
            <a:off x="0" y="391924"/>
            <a:ext cx="6381946" cy="1036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PE" sz="6000" dirty="0"/>
              <a:t>Formatear la tabla </a:t>
            </a:r>
            <a:r>
              <a:rPr kumimoji="0" lang="en-US" sz="4800" b="0" i="0" u="none" strike="noStrike" kern="1200" cap="none" spc="0" normalizeH="0" baseline="0" noProof="0" dirty="0">
                <a:ln>
                  <a:noFill/>
                </a:ln>
                <a:solidFill>
                  <a:schemeClr val="tx1"/>
                </a:solidFill>
                <a:effectLst/>
                <a:uLnTx/>
                <a:uFillTx/>
                <a:latin typeface="+mj-lt"/>
                <a:ea typeface="+mj-ea"/>
                <a:cs typeface="+mj-cs"/>
              </a:rPr>
              <a:t>(cont.)</a:t>
            </a:r>
          </a:p>
        </p:txBody>
      </p:sp>
      <p:sp>
        <p:nvSpPr>
          <p:cNvPr id="4" name="Content Placeholder 2"/>
          <p:cNvSpPr>
            <a:spLocks noGrp="1"/>
          </p:cNvSpPr>
          <p:nvPr>
            <p:ph idx="10"/>
          </p:nvPr>
        </p:nvSpPr>
        <p:spPr>
          <a:xfrm>
            <a:off x="574125" y="1935268"/>
            <a:ext cx="5568778" cy="710889"/>
          </a:xfrm>
        </p:spPr>
        <p:txBody>
          <a:bodyPr>
            <a:normAutofit fontScale="85000" lnSpcReduction="20000"/>
          </a:bodyPr>
          <a:lstStyle/>
          <a:p>
            <a:r>
              <a:rPr lang="es-PE" dirty="0"/>
              <a:t>Seleccione el Tipo de tabla (“</a:t>
            </a:r>
            <a:r>
              <a:rPr lang="es-PE" dirty="0" err="1"/>
              <a:t>Table</a:t>
            </a:r>
            <a:r>
              <a:rPr lang="es-PE" dirty="0"/>
              <a:t> </a:t>
            </a:r>
            <a:r>
              <a:rPr lang="es-PE" dirty="0" err="1"/>
              <a:t>Type</a:t>
            </a:r>
            <a:r>
              <a:rPr lang="es-PE" dirty="0"/>
              <a:t>”)</a:t>
            </a:r>
          </a:p>
        </p:txBody>
      </p:sp>
      <p:pic>
        <p:nvPicPr>
          <p:cNvPr id="6" name="Picture 5" descr="Captura de pantalla del menú Table Properties (Propiedades de tabla) con una flecha que apunta a las opciones de tipo de tabla"/>
          <p:cNvPicPr/>
          <p:nvPr/>
        </p:nvPicPr>
        <p:blipFill rotWithShape="1">
          <a:blip r:embed="rId2"/>
          <a:srcRect l="36272" t="18201" r="45103" b="44439"/>
          <a:stretch/>
        </p:blipFill>
        <p:spPr>
          <a:xfrm>
            <a:off x="6920711" y="374151"/>
            <a:ext cx="4901938" cy="5505254"/>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flipH="1" flipV="1">
            <a:off x="8757501" y="1881405"/>
            <a:ext cx="1338606" cy="518087"/>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400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idx="4294967295"/>
          </p:nvPr>
        </p:nvSpPr>
        <p:spPr>
          <a:xfrm>
            <a:off x="0" y="432767"/>
            <a:ext cx="6447934" cy="1036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dirty="0">
                <a:ln>
                  <a:noFill/>
                </a:ln>
                <a:solidFill>
                  <a:schemeClr val="tx1"/>
                </a:solidFill>
                <a:effectLst/>
                <a:uLnTx/>
                <a:uFillTx/>
                <a:latin typeface="+mj-lt"/>
                <a:ea typeface="+mj-ea"/>
                <a:cs typeface="+mj-cs"/>
              </a:rPr>
              <a:t>Tipo de tabla </a:t>
            </a:r>
            <a:r>
              <a:rPr lang="es-PE" sz="6000" dirty="0"/>
              <a:t>es</a:t>
            </a:r>
            <a:r>
              <a:rPr kumimoji="0" lang="es-PE" sz="6000" b="0" i="0" u="none" strike="noStrike" kern="1200" cap="none" spc="0" normalizeH="0" baseline="0" dirty="0">
                <a:ln>
                  <a:noFill/>
                </a:ln>
                <a:solidFill>
                  <a:schemeClr val="tx1"/>
                </a:solidFill>
                <a:effectLst/>
                <a:uLnTx/>
                <a:uFillTx/>
                <a:latin typeface="+mj-lt"/>
                <a:ea typeface="+mj-ea"/>
                <a:cs typeface="+mj-cs"/>
              </a:rPr>
              <a:t>calonada (</a:t>
            </a:r>
            <a:r>
              <a:rPr kumimoji="0" lang="es-PE" sz="6000" b="0" i="0" u="none" strike="noStrike" kern="1200" cap="none" spc="0" normalizeH="0" baseline="0" dirty="0" err="1">
                <a:ln>
                  <a:noFill/>
                </a:ln>
                <a:solidFill>
                  <a:schemeClr val="tx1"/>
                </a:solidFill>
                <a:effectLst/>
                <a:uLnTx/>
                <a:uFillTx/>
                <a:latin typeface="+mj-lt"/>
                <a:ea typeface="+mj-ea"/>
                <a:cs typeface="+mj-cs"/>
              </a:rPr>
              <a:t>Stairstep</a:t>
            </a:r>
            <a:r>
              <a:rPr kumimoji="0" lang="es-PE" sz="6000" b="0" i="0" u="none" strike="noStrike" kern="1200" cap="none" spc="0" normalizeH="0" baseline="0" dirty="0">
                <a:ln>
                  <a:noFill/>
                </a:ln>
                <a:solidFill>
                  <a:schemeClr val="tx1"/>
                </a:solidFill>
                <a:effectLst/>
                <a:uLnTx/>
                <a:uFillTx/>
                <a:latin typeface="+mj-lt"/>
                <a:ea typeface="+mj-ea"/>
                <a:cs typeface="+mj-cs"/>
              </a:rPr>
              <a:t>)</a:t>
            </a:r>
            <a:endParaRPr kumimoji="0" lang="es-PE" sz="4800" b="0" i="0" u="none" strike="noStrike" kern="1200" cap="none" spc="0" normalizeH="0" baseline="0" dirty="0">
              <a:ln>
                <a:noFill/>
              </a:ln>
              <a:solidFill>
                <a:schemeClr val="tx1"/>
              </a:solidFill>
              <a:effectLst/>
              <a:uLnTx/>
              <a:uFillTx/>
              <a:latin typeface="+mj-lt"/>
              <a:ea typeface="+mj-ea"/>
              <a:cs typeface="+mj-cs"/>
            </a:endParaRPr>
          </a:p>
        </p:txBody>
      </p:sp>
      <p:sp>
        <p:nvSpPr>
          <p:cNvPr id="3" name="Content Placeholder 2"/>
          <p:cNvSpPr>
            <a:spLocks noGrp="1"/>
          </p:cNvSpPr>
          <p:nvPr>
            <p:ph idx="10"/>
          </p:nvPr>
        </p:nvSpPr>
        <p:spPr>
          <a:xfrm>
            <a:off x="310175" y="1982403"/>
            <a:ext cx="5568778" cy="1182229"/>
          </a:xfrm>
        </p:spPr>
        <p:txBody>
          <a:bodyPr>
            <a:normAutofit fontScale="92500" lnSpcReduction="20000"/>
          </a:bodyPr>
          <a:lstStyle/>
          <a:p>
            <a:r>
              <a:rPr lang="es-PE" dirty="0"/>
              <a:t>Para este ejercicio de tabla ancha, seleccione Escalonada (</a:t>
            </a:r>
            <a:r>
              <a:rPr lang="es-PE" dirty="0" err="1"/>
              <a:t>Stairstep</a:t>
            </a:r>
            <a:r>
              <a:rPr lang="es-PE" dirty="0"/>
              <a:t>). </a:t>
            </a:r>
          </a:p>
          <a:p>
            <a:endParaRPr lang="en-US" dirty="0"/>
          </a:p>
        </p:txBody>
      </p:sp>
      <p:pic>
        <p:nvPicPr>
          <p:cNvPr id="5" name="Picture 4" descr="Captura de pantalla del menú Table Properties (Propiedades de tabla) con una flecha que apunta a la opción Stairstep (Escalonada)"/>
          <p:cNvPicPr/>
          <p:nvPr/>
        </p:nvPicPr>
        <p:blipFill rotWithShape="1">
          <a:blip r:embed="rId2"/>
          <a:srcRect l="36254" t="18025" r="42033" b="45526"/>
          <a:stretch/>
        </p:blipFill>
        <p:spPr bwMode="auto">
          <a:xfrm>
            <a:off x="6811899" y="951031"/>
            <a:ext cx="5047022" cy="5091550"/>
          </a:xfrm>
          <a:prstGeom prst="rect">
            <a:avLst/>
          </a:prstGeom>
          <a:ln>
            <a:noFill/>
          </a:ln>
          <a:extLst>
            <a:ext uri="{53640926-AAD7-44D8-BBD7-CCE9431645EC}">
              <a14:shadowObscured xmlns:a14="http://schemas.microsoft.com/office/drawing/2010/main"/>
            </a:ext>
          </a:extLst>
        </p:spPr>
      </p:pic>
      <p:sp>
        <p:nvSpPr>
          <p:cNvPr id="7" name="Text Placeholder 6">
            <a:extLst>
              <a:ext uri="{C183D7F6-B498-43B3-948B-1728B52AA6E4}">
                <adec:decorative xmlns:adec="http://schemas.microsoft.com/office/drawing/2017/decorative" val="1"/>
              </a:ext>
            </a:extLst>
          </p:cNvPr>
          <p:cNvSpPr>
            <a:spLocks noGrp="1"/>
          </p:cNvSpPr>
          <p:nvPr>
            <p:ph type="body" sz="half" idx="2"/>
          </p:nvPr>
        </p:nvSpPr>
        <p:spPr/>
        <p:txBody>
          <a:bodyPr/>
          <a:lstStyle/>
          <a:p>
            <a:endParaRPr lang="en-US" dirty="0"/>
          </a:p>
        </p:txBody>
      </p:sp>
      <p:cxnSp>
        <p:nvCxnSpPr>
          <p:cNvPr id="6" name="Straight Arrow Connector 5">
            <a:extLst>
              <a:ext uri="{C183D7F6-B498-43B3-948B-1728B52AA6E4}">
                <adec:decorative xmlns:adec="http://schemas.microsoft.com/office/drawing/2017/decorative" val="1"/>
              </a:ext>
            </a:extLst>
          </p:cNvPr>
          <p:cNvCxnSpPr/>
          <p:nvPr/>
        </p:nvCxnSpPr>
        <p:spPr>
          <a:xfrm flipH="1">
            <a:off x="8305014" y="2860200"/>
            <a:ext cx="1093510"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8823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noGrp="1"/>
          </p:cNvSpPr>
          <p:nvPr>
            <p:ph type="title" idx="4294967295"/>
          </p:nvPr>
        </p:nvSpPr>
        <p:spPr>
          <a:xfrm>
            <a:off x="31307" y="518684"/>
            <a:ext cx="6447934" cy="1036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dirty="0">
                <a:ln>
                  <a:noFill/>
                </a:ln>
                <a:solidFill>
                  <a:schemeClr val="tx1"/>
                </a:solidFill>
                <a:effectLst/>
                <a:uLnTx/>
                <a:uFillTx/>
                <a:latin typeface="+mj-lt"/>
                <a:ea typeface="+mj-ea"/>
                <a:cs typeface="+mj-cs"/>
              </a:rPr>
              <a:t>Filas y columnas de encabezado</a:t>
            </a:r>
            <a:endParaRPr kumimoji="0" lang="es-PE" sz="4800" b="0" i="0" u="none" strike="noStrike" kern="1200" cap="none" spc="0" normalizeH="0" baseline="0" dirty="0">
              <a:ln>
                <a:noFill/>
              </a:ln>
              <a:solidFill>
                <a:schemeClr val="tx1"/>
              </a:solidFill>
              <a:effectLst/>
              <a:uLnTx/>
              <a:uFillTx/>
              <a:latin typeface="+mj-lt"/>
              <a:ea typeface="+mj-ea"/>
              <a:cs typeface="+mj-cs"/>
            </a:endParaRPr>
          </a:p>
        </p:txBody>
      </p:sp>
      <p:sp>
        <p:nvSpPr>
          <p:cNvPr id="4" name="Content Placeholder 2"/>
          <p:cNvSpPr>
            <a:spLocks noGrp="1"/>
          </p:cNvSpPr>
          <p:nvPr>
            <p:ph idx="10"/>
          </p:nvPr>
        </p:nvSpPr>
        <p:spPr>
          <a:xfrm>
            <a:off x="432723" y="2220707"/>
            <a:ext cx="5568778" cy="3020456"/>
          </a:xfrm>
        </p:spPr>
        <p:txBody>
          <a:bodyPr>
            <a:normAutofit fontScale="92500" lnSpcReduction="20000"/>
          </a:bodyPr>
          <a:lstStyle/>
          <a:p>
            <a:pPr>
              <a:lnSpc>
                <a:spcPct val="100000"/>
              </a:lnSpc>
            </a:pPr>
            <a:r>
              <a:rPr lang="es-PE" dirty="0"/>
              <a:t>Seleccione las Filas de encabezado (</a:t>
            </a:r>
            <a:r>
              <a:rPr lang="es-PE" dirty="0" err="1"/>
              <a:t>Header</a:t>
            </a:r>
            <a:r>
              <a:rPr lang="es-PE" dirty="0"/>
              <a:t> </a:t>
            </a:r>
            <a:r>
              <a:rPr lang="es-PE" dirty="0" err="1"/>
              <a:t>rows</a:t>
            </a:r>
            <a:r>
              <a:rPr lang="es-PE" dirty="0"/>
              <a:t>) y Columnas de encabezado (</a:t>
            </a:r>
            <a:r>
              <a:rPr lang="es-PE" dirty="0" err="1"/>
              <a:t>Header</a:t>
            </a:r>
            <a:r>
              <a:rPr lang="es-PE" dirty="0"/>
              <a:t> </a:t>
            </a:r>
            <a:r>
              <a:rPr lang="es-PE" dirty="0" err="1"/>
              <a:t>columns</a:t>
            </a:r>
            <a:r>
              <a:rPr lang="es-PE" dirty="0"/>
              <a:t>). </a:t>
            </a:r>
          </a:p>
          <a:p>
            <a:pPr>
              <a:lnSpc>
                <a:spcPct val="100000"/>
              </a:lnSpc>
            </a:pPr>
            <a:r>
              <a:rPr lang="es-PE" dirty="0"/>
              <a:t>Esta tabla no tiene ninguna por ser escalonada.</a:t>
            </a:r>
          </a:p>
          <a:p>
            <a:pPr>
              <a:lnSpc>
                <a:spcPct val="100000"/>
              </a:lnSpc>
            </a:pPr>
            <a:r>
              <a:rPr lang="es-PE" dirty="0"/>
              <a:t>Seleccione “0” para ambas. </a:t>
            </a:r>
          </a:p>
          <a:p>
            <a:endParaRPr lang="en-US" dirty="0"/>
          </a:p>
        </p:txBody>
      </p:sp>
      <p:pic>
        <p:nvPicPr>
          <p:cNvPr id="6" name="Picture 5" descr="Captura de pantalla de Table Properties (Propiedades de tabla) con flechas que apuntan a Header rows (Filas de encabezado) y Header columns (Columnas de encabezado)"/>
          <p:cNvPicPr/>
          <p:nvPr/>
        </p:nvPicPr>
        <p:blipFill rotWithShape="1">
          <a:blip r:embed="rId2"/>
          <a:srcRect l="36460" t="18717" r="36959" b="40816"/>
          <a:stretch/>
        </p:blipFill>
        <p:spPr>
          <a:xfrm>
            <a:off x="6796107" y="984573"/>
            <a:ext cx="4963170" cy="4916606"/>
          </a:xfrm>
          <a:prstGeom prst="rect">
            <a:avLst/>
          </a:prstGeom>
        </p:spPr>
      </p:pic>
      <p:sp>
        <p:nvSpPr>
          <p:cNvPr id="3" name="Text Placeholder 2">
            <a:extLst>
              <a:ext uri="{C183D7F6-B498-43B3-948B-1728B52AA6E4}">
                <adec:decorative xmlns:adec="http://schemas.microsoft.com/office/drawing/2017/decorative" val="1"/>
              </a:ext>
            </a:extLst>
          </p:cNvPr>
          <p:cNvSpPr>
            <a:spLocks noGrp="1"/>
          </p:cNvSpPr>
          <p:nvPr>
            <p:ph type="body" sz="half" idx="2"/>
          </p:nvPr>
        </p:nvSpPr>
        <p:spPr/>
        <p:txBody>
          <a:bodyPr/>
          <a:lstStyle/>
          <a:p>
            <a:endParaRPr lang="en-US" dirty="0"/>
          </a:p>
        </p:txBody>
      </p:sp>
      <p:cxnSp>
        <p:nvCxnSpPr>
          <p:cNvPr id="7" name="Straight Arrow Connector 6">
            <a:extLst>
              <a:ext uri="{C183D7F6-B498-43B3-948B-1728B52AA6E4}">
                <adec:decorative xmlns:adec="http://schemas.microsoft.com/office/drawing/2017/decorative" val="1"/>
              </a:ext>
            </a:extLst>
          </p:cNvPr>
          <p:cNvCxnSpPr/>
          <p:nvPr/>
        </p:nvCxnSpPr>
        <p:spPr>
          <a:xfrm>
            <a:off x="8773100" y="4314755"/>
            <a:ext cx="742080" cy="0"/>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C183D7F6-B498-43B3-948B-1728B52AA6E4}">
                <adec:decorative xmlns:adec="http://schemas.microsoft.com/office/drawing/2017/decorative" val="1"/>
              </a:ext>
            </a:extLst>
          </p:cNvPr>
          <p:cNvCxnSpPr/>
          <p:nvPr/>
        </p:nvCxnSpPr>
        <p:spPr>
          <a:xfrm>
            <a:off x="8779662" y="4737120"/>
            <a:ext cx="735518" cy="0"/>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47826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idx="4294967295"/>
          </p:nvPr>
        </p:nvSpPr>
        <p:spPr>
          <a:xfrm>
            <a:off x="0" y="381421"/>
            <a:ext cx="6410227" cy="1036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dirty="0">
                <a:ln>
                  <a:noFill/>
                </a:ln>
                <a:solidFill>
                  <a:schemeClr val="tx1"/>
                </a:solidFill>
                <a:effectLst/>
                <a:uLnTx/>
                <a:uFillTx/>
                <a:latin typeface="+mj-lt"/>
                <a:ea typeface="+mj-ea"/>
                <a:cs typeface="+mj-cs"/>
              </a:rPr>
              <a:t>Tabla</a:t>
            </a:r>
            <a:r>
              <a:rPr kumimoji="0" lang="es-PE" sz="6000" b="0" i="0" u="none" strike="noStrike" kern="1200" cap="none" spc="0" normalizeH="0" dirty="0">
                <a:ln>
                  <a:noFill/>
                </a:ln>
                <a:solidFill>
                  <a:schemeClr val="tx1"/>
                </a:solidFill>
                <a:effectLst/>
                <a:uLnTx/>
                <a:uFillTx/>
                <a:latin typeface="+mj-lt"/>
                <a:ea typeface="+mj-ea"/>
                <a:cs typeface="+mj-cs"/>
              </a:rPr>
              <a:t> escalonada (</a:t>
            </a:r>
            <a:r>
              <a:rPr kumimoji="0" lang="es-PE" sz="6000" b="0" i="0" u="none" strike="noStrike" kern="1200" cap="none" spc="0" normalizeH="0" dirty="0" err="1">
                <a:ln>
                  <a:noFill/>
                </a:ln>
                <a:solidFill>
                  <a:schemeClr val="tx1"/>
                </a:solidFill>
                <a:effectLst/>
                <a:uLnTx/>
                <a:uFillTx/>
                <a:latin typeface="+mj-lt"/>
                <a:ea typeface="+mj-ea"/>
                <a:cs typeface="+mj-cs"/>
              </a:rPr>
              <a:t>Stairstep</a:t>
            </a:r>
            <a:r>
              <a:rPr kumimoji="0" lang="es-PE" sz="6000" b="0" i="0" u="none" strike="noStrike" kern="1200" cap="none" spc="0" normalizeH="0" dirty="0">
                <a:ln>
                  <a:noFill/>
                </a:ln>
                <a:solidFill>
                  <a:schemeClr val="tx1"/>
                </a:solidFill>
                <a:effectLst/>
                <a:uLnTx/>
                <a:uFillTx/>
                <a:latin typeface="+mj-lt"/>
                <a:ea typeface="+mj-ea"/>
                <a:cs typeface="+mj-cs"/>
              </a:rPr>
              <a:t>)</a:t>
            </a:r>
            <a:endParaRPr kumimoji="0" lang="es-PE" sz="4800" b="0" i="0" u="none" strike="noStrike" kern="1200" cap="none" spc="0" normalizeH="0" baseline="0" dirty="0">
              <a:ln>
                <a:noFill/>
              </a:ln>
              <a:solidFill>
                <a:schemeClr val="tx1"/>
              </a:solidFill>
              <a:effectLst/>
              <a:uLnTx/>
              <a:uFillTx/>
              <a:latin typeface="+mj-lt"/>
              <a:ea typeface="+mj-ea"/>
              <a:cs typeface="+mj-cs"/>
            </a:endParaRPr>
          </a:p>
        </p:txBody>
      </p:sp>
      <p:sp>
        <p:nvSpPr>
          <p:cNvPr id="3" name="Content Placeholder 2"/>
          <p:cNvSpPr>
            <a:spLocks noGrp="1"/>
          </p:cNvSpPr>
          <p:nvPr>
            <p:ph idx="10"/>
          </p:nvPr>
        </p:nvSpPr>
        <p:spPr>
          <a:xfrm>
            <a:off x="234760" y="1824923"/>
            <a:ext cx="5568778" cy="1267070"/>
          </a:xfrm>
        </p:spPr>
        <p:txBody>
          <a:bodyPr>
            <a:normAutofit fontScale="92500" lnSpcReduction="10000"/>
          </a:bodyPr>
          <a:lstStyle/>
          <a:p>
            <a:r>
              <a:rPr lang="es-PE" dirty="0"/>
              <a:t>Esto aplicará el código Escalonada (</a:t>
            </a:r>
            <a:r>
              <a:rPr lang="es-PE" dirty="0" err="1"/>
              <a:t>Stairstep</a:t>
            </a:r>
            <a:r>
              <a:rPr lang="es-PE" dirty="0"/>
              <a:t>) al documento.</a:t>
            </a:r>
          </a:p>
        </p:txBody>
      </p:sp>
      <p:pic>
        <p:nvPicPr>
          <p:cNvPr id="4" name="Picture 3" descr="Captura de pantalla de Duxbury con una flecha que apunta al código de tabla escalonada"/>
          <p:cNvPicPr/>
          <p:nvPr/>
        </p:nvPicPr>
        <p:blipFill rotWithShape="1">
          <a:blip r:embed="rId2"/>
          <a:srcRect r="64207" b="14792"/>
          <a:stretch/>
        </p:blipFill>
        <p:spPr>
          <a:xfrm>
            <a:off x="6815580" y="612742"/>
            <a:ext cx="5015061" cy="5213023"/>
          </a:xfrm>
          <a:prstGeom prst="rect">
            <a:avLst/>
          </a:prstGeom>
        </p:spPr>
      </p:pic>
      <p:sp>
        <p:nvSpPr>
          <p:cNvPr id="7" name="Text Placeholder 6">
            <a:extLst>
              <a:ext uri="{C183D7F6-B498-43B3-948B-1728B52AA6E4}">
                <adec:decorative xmlns:adec="http://schemas.microsoft.com/office/drawing/2017/decorative" val="1"/>
              </a:ext>
            </a:extLst>
          </p:cNvPr>
          <p:cNvSpPr>
            <a:spLocks noGrp="1"/>
          </p:cNvSpPr>
          <p:nvPr>
            <p:ph type="body" sz="half" idx="2"/>
          </p:nvPr>
        </p:nvSpPr>
        <p:spPr/>
        <p:txBody>
          <a:bodyPr/>
          <a:lstStyle/>
          <a:p>
            <a:endParaRPr lang="en-US" dirty="0"/>
          </a:p>
        </p:txBody>
      </p:sp>
      <p:cxnSp>
        <p:nvCxnSpPr>
          <p:cNvPr id="6" name="Straight Arrow Connector 5">
            <a:extLst>
              <a:ext uri="{C183D7F6-B498-43B3-948B-1728B52AA6E4}">
                <adec:decorative xmlns:adec="http://schemas.microsoft.com/office/drawing/2017/decorative" val="1"/>
              </a:ext>
            </a:extLst>
          </p:cNvPr>
          <p:cNvCxnSpPr/>
          <p:nvPr/>
        </p:nvCxnSpPr>
        <p:spPr>
          <a:xfrm flipH="1">
            <a:off x="7225848" y="2436410"/>
            <a:ext cx="91810" cy="952948"/>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2863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noGrp="1"/>
          </p:cNvSpPr>
          <p:nvPr>
            <p:ph type="title" idx="4294967295"/>
          </p:nvPr>
        </p:nvSpPr>
        <p:spPr>
          <a:xfrm>
            <a:off x="0" y="243147"/>
            <a:ext cx="6372520" cy="1036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kumimoji="0" lang="es-PE" sz="6000" b="0" i="0" u="none" strike="noStrike" kern="1200" cap="none" spc="0" normalizeH="0" baseline="0" noProof="0" dirty="0">
                <a:ln>
                  <a:noFill/>
                </a:ln>
                <a:solidFill>
                  <a:schemeClr val="tx1"/>
                </a:solidFill>
                <a:effectLst/>
                <a:uLnTx/>
                <a:uFillTx/>
              </a:rPr>
              <a:t>Tabla ancha a </a:t>
            </a:r>
            <a:r>
              <a:rPr lang="es-PE" sz="6000" noProof="0" dirty="0"/>
              <a:t>t</a:t>
            </a:r>
            <a:r>
              <a:rPr lang="es-PE" sz="6000" dirty="0" err="1"/>
              <a:t>abla</a:t>
            </a:r>
            <a:r>
              <a:rPr lang="es-PE" sz="6000" dirty="0"/>
              <a:t> escalonada</a:t>
            </a:r>
            <a:endParaRPr kumimoji="0" lang="es-PE" sz="4800" b="0" i="0" u="none" strike="noStrike" kern="1200" cap="none" spc="0" normalizeH="0" baseline="0" noProof="0" dirty="0">
              <a:ln>
                <a:noFill/>
              </a:ln>
              <a:solidFill>
                <a:schemeClr val="tx1"/>
              </a:solidFill>
              <a:effectLst/>
              <a:uLnTx/>
              <a:uFillTx/>
            </a:endParaRPr>
          </a:p>
        </p:txBody>
      </p:sp>
      <p:sp>
        <p:nvSpPr>
          <p:cNvPr id="6" name="Content Placeholder 2"/>
          <p:cNvSpPr>
            <a:spLocks noGrp="1"/>
          </p:cNvSpPr>
          <p:nvPr>
            <p:ph idx="10"/>
          </p:nvPr>
        </p:nvSpPr>
        <p:spPr>
          <a:xfrm>
            <a:off x="366735" y="2070018"/>
            <a:ext cx="5568778" cy="1531021"/>
          </a:xfrm>
        </p:spPr>
        <p:txBody>
          <a:bodyPr>
            <a:normAutofit/>
          </a:bodyPr>
          <a:lstStyle/>
          <a:p>
            <a:r>
              <a:rPr lang="es-PE" dirty="0"/>
              <a:t>“CTRL T” convierte la tabla ancha en una tabla escalonada.</a:t>
            </a:r>
          </a:p>
        </p:txBody>
      </p:sp>
      <p:pic>
        <p:nvPicPr>
          <p:cNvPr id="4" name="Picture 3" descr="Captura de pantalla de tabla en SimBraille de Duxbury "/>
          <p:cNvPicPr/>
          <p:nvPr/>
        </p:nvPicPr>
        <p:blipFill rotWithShape="1">
          <a:blip r:embed="rId2"/>
          <a:srcRect t="2" r="75819" b="52007"/>
          <a:stretch/>
        </p:blipFill>
        <p:spPr>
          <a:xfrm>
            <a:off x="6711885" y="761411"/>
            <a:ext cx="5260156" cy="4979513"/>
          </a:xfrm>
          <a:prstGeom prst="rect">
            <a:avLst/>
          </a:prstGeom>
        </p:spPr>
      </p:pic>
    </p:spTree>
    <p:extLst>
      <p:ext uri="{BB962C8B-B14F-4D97-AF65-F5344CB8AC3E}">
        <p14:creationId xmlns:p14="http://schemas.microsoft.com/office/powerpoint/2010/main" val="4039555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noGrp="1"/>
          </p:cNvSpPr>
          <p:nvPr>
            <p:ph type="title" idx="4294967295"/>
          </p:nvPr>
        </p:nvSpPr>
        <p:spPr>
          <a:xfrm>
            <a:off x="1959429" y="1696311"/>
            <a:ext cx="8273143" cy="20279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dirty="0">
                <a:ln>
                  <a:noFill/>
                </a:ln>
                <a:solidFill>
                  <a:schemeClr val="bg1"/>
                </a:solidFill>
                <a:effectLst/>
                <a:uLnTx/>
                <a:uFillTx/>
                <a:latin typeface="+mj-lt"/>
                <a:ea typeface="+mj-ea"/>
                <a:cs typeface="+mj-cs"/>
              </a:rPr>
              <a:t>Formatear tablas: </a:t>
            </a:r>
          </a:p>
          <a:p>
            <a:pPr marL="0" marR="0" lvl="0" indent="0" algn="ctr" defTabSz="914400" rtl="0" eaLnBrk="1" fontAlgn="auto" latinLnBrk="0" hangingPunct="1">
              <a:lnSpc>
                <a:spcPct val="90000"/>
              </a:lnSpc>
              <a:spcBef>
                <a:spcPct val="0"/>
              </a:spcBef>
              <a:spcAft>
                <a:spcPts val="0"/>
              </a:spcAft>
              <a:buClrTx/>
              <a:buSzTx/>
              <a:buFontTx/>
              <a:buNone/>
              <a:tabLst/>
              <a:defRPr/>
            </a:pPr>
            <a:r>
              <a:rPr lang="es-PE" sz="6000" dirty="0">
                <a:solidFill>
                  <a:schemeClr val="bg1"/>
                </a:solidFill>
              </a:rPr>
              <a:t>c</a:t>
            </a:r>
            <a:r>
              <a:rPr kumimoji="0" lang="es-PE" sz="6000" b="0" i="0" u="none" strike="noStrike" kern="1200" cap="none" spc="0" normalizeH="0" baseline="0" dirty="0">
                <a:ln>
                  <a:noFill/>
                </a:ln>
                <a:solidFill>
                  <a:schemeClr val="bg1"/>
                </a:solidFill>
                <a:effectLst/>
                <a:uLnTx/>
                <a:uFillTx/>
                <a:latin typeface="+mj-lt"/>
                <a:ea typeface="+mj-ea"/>
                <a:cs typeface="+mj-cs"/>
              </a:rPr>
              <a:t>olumnas </a:t>
            </a:r>
          </a:p>
        </p:txBody>
      </p:sp>
    </p:spTree>
    <p:extLst>
      <p:ext uri="{BB962C8B-B14F-4D97-AF65-F5344CB8AC3E}">
        <p14:creationId xmlns:p14="http://schemas.microsoft.com/office/powerpoint/2010/main" val="23936889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56257-915A-49D7-A6C5-D79B5AE54D25}"/>
              </a:ext>
            </a:extLst>
          </p:cNvPr>
          <p:cNvSpPr>
            <a:spLocks noGrp="1"/>
          </p:cNvSpPr>
          <p:nvPr>
            <p:ph type="title"/>
          </p:nvPr>
        </p:nvSpPr>
        <p:spPr/>
        <p:txBody>
          <a:bodyPr/>
          <a:lstStyle/>
          <a:p>
            <a:pPr algn="ctr"/>
            <a:r>
              <a:rPr lang="es-PE" sz="4400" dirty="0"/>
              <a:t>Exporte su </a:t>
            </a:r>
            <a:r>
              <a:rPr lang="es-PE" dirty="0"/>
              <a:t>a</a:t>
            </a:r>
            <a:r>
              <a:rPr lang="es-PE" sz="4400" dirty="0"/>
              <a:t>rchivo de </a:t>
            </a:r>
            <a:r>
              <a:rPr lang="es-PE" dirty="0"/>
              <a:t>T</a:t>
            </a:r>
            <a:r>
              <a:rPr lang="es-PE" sz="4400" dirty="0"/>
              <a:t>abla de NimPro</a:t>
            </a:r>
            <a:endParaRPr lang="es-PE" dirty="0"/>
          </a:p>
        </p:txBody>
      </p:sp>
      <p:sp>
        <p:nvSpPr>
          <p:cNvPr id="3" name="Content Placeholder 2">
            <a:extLst>
              <a:ext uri="{FF2B5EF4-FFF2-40B4-BE49-F238E27FC236}">
                <a16:creationId xmlns:a16="http://schemas.microsoft.com/office/drawing/2014/main" id="{62A75AD2-7E69-4409-BBD3-4CC2C3629F3F}"/>
              </a:ext>
            </a:extLst>
          </p:cNvPr>
          <p:cNvSpPr>
            <a:spLocks noGrp="1"/>
          </p:cNvSpPr>
          <p:nvPr>
            <p:ph sz="half" idx="1"/>
          </p:nvPr>
        </p:nvSpPr>
        <p:spPr>
          <a:xfrm>
            <a:off x="154303" y="1735138"/>
            <a:ext cx="5181600" cy="3734916"/>
          </a:xfrm>
        </p:spPr>
        <p:txBody>
          <a:bodyPr/>
          <a:lstStyle/>
          <a:p>
            <a:pPr>
              <a:lnSpc>
                <a:spcPct val="150000"/>
              </a:lnSpc>
            </a:pPr>
            <a:r>
              <a:rPr lang="es-PE" sz="2800" dirty="0"/>
              <a:t>Empiece en NimPro.</a:t>
            </a:r>
          </a:p>
          <a:p>
            <a:pPr>
              <a:lnSpc>
                <a:spcPct val="150000"/>
              </a:lnSpc>
            </a:pPr>
            <a:r>
              <a:rPr lang="es-PE" sz="2800" dirty="0"/>
              <a:t>Exporte la sección seleccionada.</a:t>
            </a:r>
          </a:p>
          <a:p>
            <a:endParaRPr lang="es-PE" dirty="0"/>
          </a:p>
        </p:txBody>
      </p:sp>
      <p:pic>
        <p:nvPicPr>
          <p:cNvPr id="5" name="Content Placeholder 4" descr="Captura de pantalla de Export Selected Sections (Exportar secciones seleccionadas), con una flecha que apunta a Guardar como archivo DBT">
            <a:extLst>
              <a:ext uri="{FF2B5EF4-FFF2-40B4-BE49-F238E27FC236}">
                <a16:creationId xmlns:a16="http://schemas.microsoft.com/office/drawing/2014/main" id="{202767A1-E1A3-4514-8609-5B06DE1F0291}"/>
              </a:ext>
            </a:extLst>
          </p:cNvPr>
          <p:cNvPicPr>
            <a:picLocks noGrp="1"/>
          </p:cNvPicPr>
          <p:nvPr>
            <p:ph sz="half" idx="2"/>
          </p:nvPr>
        </p:nvPicPr>
        <p:blipFill rotWithShape="1">
          <a:blip r:embed="rId2"/>
          <a:srcRect l="16668" t="1451" r="41155" b="52967"/>
          <a:stretch/>
        </p:blipFill>
        <p:spPr bwMode="auto">
          <a:xfrm>
            <a:off x="5514975" y="1690688"/>
            <a:ext cx="5838825" cy="3442670"/>
          </a:xfrm>
          <a:prstGeom prst="rect">
            <a:avLst/>
          </a:prstGeom>
          <a:ln>
            <a:noFill/>
          </a:ln>
          <a:extLst>
            <a:ext uri="{53640926-AAD7-44D8-BBD7-CCE9431645EC}">
              <a14:shadowObscured xmlns:a14="http://schemas.microsoft.com/office/drawing/2010/main"/>
            </a:ext>
          </a:extLst>
        </p:spPr>
      </p:pic>
      <p:cxnSp>
        <p:nvCxnSpPr>
          <p:cNvPr id="6" name="Straight Arrow Connector 5">
            <a:extLst>
              <a:ext uri="{FF2B5EF4-FFF2-40B4-BE49-F238E27FC236}">
                <a16:creationId xmlns:a16="http://schemas.microsoft.com/office/drawing/2014/main" id="{7A08948B-C8BD-425D-B142-D147139C6AEC}"/>
              </a:ext>
              <a:ext uri="{C183D7F6-B498-43B3-948B-1728B52AA6E4}">
                <adec:decorative xmlns:adec="http://schemas.microsoft.com/office/drawing/2017/decorative" val="1"/>
              </a:ext>
            </a:extLst>
          </p:cNvPr>
          <p:cNvCxnSpPr/>
          <p:nvPr/>
        </p:nvCxnSpPr>
        <p:spPr>
          <a:xfrm flipH="1">
            <a:off x="7638369" y="4947606"/>
            <a:ext cx="1412965" cy="0"/>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7376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idx="4294967295"/>
          </p:nvPr>
        </p:nvSpPr>
        <p:spPr>
          <a:xfrm>
            <a:off x="7285" y="323850"/>
            <a:ext cx="6419654" cy="13291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dirty="0">
                <a:ln>
                  <a:noFill/>
                </a:ln>
                <a:solidFill>
                  <a:schemeClr val="tx1"/>
                </a:solidFill>
                <a:effectLst/>
                <a:uLnTx/>
                <a:uFillTx/>
                <a:latin typeface="+mj-lt"/>
                <a:ea typeface="+mj-ea"/>
                <a:cs typeface="+mj-cs"/>
              </a:rPr>
              <a:t>Abrir archivo en </a:t>
            </a:r>
            <a:r>
              <a:rPr kumimoji="0" lang="en-US" sz="6000" b="0" i="0" u="none" strike="noStrike" kern="1200" cap="none" spc="0" normalizeH="0" baseline="0" noProof="0" dirty="0">
                <a:ln>
                  <a:noFill/>
                </a:ln>
                <a:solidFill>
                  <a:schemeClr val="tx1"/>
                </a:solidFill>
                <a:effectLst/>
                <a:uLnTx/>
                <a:uFillTx/>
                <a:latin typeface="+mj-lt"/>
                <a:ea typeface="+mj-ea"/>
                <a:cs typeface="+mj-cs"/>
              </a:rPr>
              <a:t>Duxbury</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Content Placeholder 3"/>
          <p:cNvSpPr>
            <a:spLocks noGrp="1"/>
          </p:cNvSpPr>
          <p:nvPr>
            <p:ph idx="10"/>
          </p:nvPr>
        </p:nvSpPr>
        <p:spPr>
          <a:xfrm>
            <a:off x="432723" y="2456518"/>
            <a:ext cx="5568778" cy="1062037"/>
          </a:xfrm>
        </p:spPr>
        <p:txBody>
          <a:bodyPr>
            <a:normAutofit/>
          </a:bodyPr>
          <a:lstStyle/>
          <a:p>
            <a:r>
              <a:rPr lang="es-PE" sz="2500" dirty="0"/>
              <a:t>Confirme la plantilla como </a:t>
            </a:r>
            <a:r>
              <a:rPr lang="en-US" sz="2500" dirty="0"/>
              <a:t>(UEB) BANA.</a:t>
            </a:r>
          </a:p>
        </p:txBody>
      </p:sp>
      <p:pic>
        <p:nvPicPr>
          <p:cNvPr id="6" name="Picture 5" descr="Captura de pantalla del menú de plantillas con la plantilla UEB BANA seleccionada y una flecha que apunta a OK (Aceptar)"/>
          <p:cNvPicPr/>
          <p:nvPr/>
        </p:nvPicPr>
        <p:blipFill rotWithShape="1">
          <a:blip r:embed="rId2"/>
          <a:srcRect l="34029" t="36477" r="33883" b="41576"/>
          <a:stretch/>
        </p:blipFill>
        <p:spPr>
          <a:xfrm>
            <a:off x="6858404" y="884113"/>
            <a:ext cx="4981303" cy="5073627"/>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a:off x="7286920" y="5522101"/>
            <a:ext cx="1171842" cy="0"/>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9825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a:xfrm>
            <a:off x="0" y="400050"/>
            <a:ext cx="6419654" cy="13291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PE" sz="6000" dirty="0"/>
              <a:t>Abrir archivo en </a:t>
            </a:r>
            <a:r>
              <a:rPr lang="en-US" sz="6000" dirty="0"/>
              <a:t>Duxbury </a:t>
            </a:r>
            <a:r>
              <a:rPr kumimoji="0" lang="en-US" sz="4300" b="0" i="0" u="none" strike="noStrike" kern="1200" cap="none" spc="0" normalizeH="0" baseline="0" noProof="0" dirty="0">
                <a:ln>
                  <a:noFill/>
                </a:ln>
                <a:solidFill>
                  <a:schemeClr val="tx1"/>
                </a:solidFill>
                <a:effectLst/>
                <a:uLnTx/>
                <a:uFillTx/>
                <a:latin typeface="+mj-lt"/>
                <a:ea typeface="+mj-ea"/>
                <a:cs typeface="+mj-cs"/>
              </a:rPr>
              <a:t>(cont.)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3"/>
          <p:cNvSpPr txBox="1">
            <a:spLocks/>
          </p:cNvSpPr>
          <p:nvPr/>
        </p:nvSpPr>
        <p:spPr>
          <a:xfrm>
            <a:off x="1123405" y="2272019"/>
            <a:ext cx="3866605" cy="11897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s-PE" sz="2500" dirty="0"/>
              <a:t>Seleccione el archivo de impresión DBT.</a:t>
            </a:r>
          </a:p>
        </p:txBody>
      </p:sp>
      <p:pic>
        <p:nvPicPr>
          <p:cNvPr id="7" name="Picture 6" descr="Captura de pantalla de la ventana de selección de archivos con una flecha que apunta al archivo DBT"/>
          <p:cNvPicPr/>
          <p:nvPr/>
        </p:nvPicPr>
        <p:blipFill rotWithShape="1">
          <a:blip r:embed="rId2"/>
          <a:srcRect l="676" t="1" r="46820" b="60039"/>
          <a:stretch/>
        </p:blipFill>
        <p:spPr>
          <a:xfrm>
            <a:off x="6777872" y="626967"/>
            <a:ext cx="5128182" cy="4642617"/>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a:xfrm>
            <a:off x="7380648" y="4111942"/>
            <a:ext cx="990601" cy="0"/>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4435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idx="4294967295"/>
          </p:nvPr>
        </p:nvSpPr>
        <p:spPr>
          <a:xfrm>
            <a:off x="0" y="480623"/>
            <a:ext cx="6419654" cy="13291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PE" sz="6000" dirty="0"/>
              <a:t>Abrir archivo en </a:t>
            </a:r>
            <a:r>
              <a:rPr lang="en-US" sz="6000" dirty="0"/>
              <a:t>Duxbury </a:t>
            </a:r>
            <a:r>
              <a:rPr lang="en-US" sz="4300" dirty="0"/>
              <a:t>(cont.)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3"/>
          <p:cNvSpPr txBox="1">
            <a:spLocks/>
          </p:cNvSpPr>
          <p:nvPr/>
        </p:nvSpPr>
        <p:spPr>
          <a:xfrm>
            <a:off x="972576" y="2389774"/>
            <a:ext cx="3866605" cy="11897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s-ES" sz="2800" dirty="0"/>
              <a:t>Esto abrirá su archivo de impresión DBT en </a:t>
            </a:r>
            <a:r>
              <a:rPr lang="es-ES" sz="2800" dirty="0" err="1"/>
              <a:t>Duxbury</a:t>
            </a:r>
            <a:r>
              <a:rPr lang="es-ES" sz="2800" dirty="0"/>
              <a:t>.</a:t>
            </a:r>
          </a:p>
        </p:txBody>
      </p:sp>
      <p:pic>
        <p:nvPicPr>
          <p:cNvPr id="7" name="Picture 6" descr="Captura de pantalla de la vista de impresión en Duxbury"/>
          <p:cNvPicPr/>
          <p:nvPr/>
        </p:nvPicPr>
        <p:blipFill rotWithShape="1">
          <a:blip r:embed="rId2"/>
          <a:srcRect r="57907" b="22096"/>
          <a:stretch/>
        </p:blipFill>
        <p:spPr>
          <a:xfrm>
            <a:off x="6881567" y="480623"/>
            <a:ext cx="4901939" cy="5675080"/>
          </a:xfrm>
          <a:prstGeom prst="rect">
            <a:avLst/>
          </a:prstGeom>
        </p:spPr>
      </p:pic>
    </p:spTree>
    <p:extLst>
      <p:ext uri="{BB962C8B-B14F-4D97-AF65-F5344CB8AC3E}">
        <p14:creationId xmlns:p14="http://schemas.microsoft.com/office/powerpoint/2010/main" val="10706663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idx="4294967295"/>
          </p:nvPr>
        </p:nvSpPr>
        <p:spPr>
          <a:xfrm>
            <a:off x="0" y="446860"/>
            <a:ext cx="6419654" cy="13763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noProof="0" dirty="0">
                <a:ln>
                  <a:noFill/>
                </a:ln>
                <a:solidFill>
                  <a:schemeClr val="tx1"/>
                </a:solidFill>
                <a:effectLst/>
                <a:uLnTx/>
                <a:uFillTx/>
              </a:rPr>
              <a:t>Configurar una </a:t>
            </a:r>
            <a:r>
              <a:rPr lang="es-PE" sz="6000" noProof="0" dirty="0"/>
              <a:t>t</a:t>
            </a:r>
            <a:r>
              <a:rPr lang="es-PE" sz="6000" dirty="0" err="1"/>
              <a:t>abla</a:t>
            </a:r>
            <a:r>
              <a:rPr lang="es-PE" sz="6000" dirty="0"/>
              <a:t> </a:t>
            </a:r>
            <a:r>
              <a:rPr lang="es-PE" sz="6000" dirty="0" err="1"/>
              <a:t>columnar</a:t>
            </a:r>
            <a:endParaRPr kumimoji="0" lang="es-PE" sz="4400" b="0" i="0" u="none" strike="noStrike" kern="1200" cap="none" spc="0" normalizeH="0" baseline="0" noProof="0" dirty="0">
              <a:ln>
                <a:noFill/>
              </a:ln>
              <a:solidFill>
                <a:schemeClr val="tx1"/>
              </a:solidFill>
              <a:effectLst/>
              <a:uLnTx/>
              <a:uFillTx/>
            </a:endParaRPr>
          </a:p>
        </p:txBody>
      </p:sp>
      <p:sp>
        <p:nvSpPr>
          <p:cNvPr id="10" name="Rectangle 9"/>
          <p:cNvSpPr/>
          <p:nvPr/>
        </p:nvSpPr>
        <p:spPr>
          <a:xfrm>
            <a:off x="1115505" y="2069704"/>
            <a:ext cx="4031529" cy="2159566"/>
          </a:xfrm>
          <a:prstGeom prst="rect">
            <a:avLst/>
          </a:prstGeom>
        </p:spPr>
        <p:txBody>
          <a:bodyPr wrap="square">
            <a:spAutoFit/>
          </a:bodyPr>
          <a:lstStyle/>
          <a:p>
            <a:pPr marL="342900" lvl="0" indent="-342900">
              <a:lnSpc>
                <a:spcPct val="150000"/>
              </a:lnSpc>
              <a:spcBef>
                <a:spcPts val="1000"/>
              </a:spcBef>
              <a:buFont typeface="Arial" panose="020B0604020202020204" pitchFamily="34" charset="0"/>
              <a:buChar char="•"/>
            </a:pPr>
            <a:r>
              <a:rPr lang="es-PE" sz="2800" dirty="0">
                <a:solidFill>
                  <a:srgbClr val="1F1C1E"/>
                </a:solidFill>
              </a:rPr>
              <a:t>Seleccione Tabla (</a:t>
            </a:r>
            <a:r>
              <a:rPr lang="es-PE" sz="2800" dirty="0" err="1">
                <a:solidFill>
                  <a:srgbClr val="1F1C1E"/>
                </a:solidFill>
              </a:rPr>
              <a:t>Table</a:t>
            </a:r>
            <a:r>
              <a:rPr lang="es-PE" sz="2800" dirty="0">
                <a:solidFill>
                  <a:srgbClr val="1F1C1E"/>
                </a:solidFill>
              </a:rPr>
              <a:t>)</a:t>
            </a:r>
          </a:p>
          <a:p>
            <a:pPr marL="342900" lvl="0" indent="-342900">
              <a:lnSpc>
                <a:spcPct val="150000"/>
              </a:lnSpc>
              <a:spcBef>
                <a:spcPts val="1000"/>
              </a:spcBef>
              <a:buFont typeface="Arial" panose="020B0604020202020204" pitchFamily="34" charset="0"/>
              <a:buChar char="•"/>
            </a:pPr>
            <a:r>
              <a:rPr lang="es-PE" sz="2800" dirty="0">
                <a:solidFill>
                  <a:srgbClr val="1F1C1E"/>
                </a:solidFill>
              </a:rPr>
              <a:t>Seleccione Crear (</a:t>
            </a:r>
            <a:r>
              <a:rPr lang="es-PE" sz="2800" dirty="0" err="1">
                <a:solidFill>
                  <a:srgbClr val="1F1C1E"/>
                </a:solidFill>
              </a:rPr>
              <a:t>Create</a:t>
            </a:r>
            <a:r>
              <a:rPr lang="es-PE" sz="2800" dirty="0">
                <a:solidFill>
                  <a:srgbClr val="1F1C1E"/>
                </a:solidFill>
              </a:rPr>
              <a:t>)</a:t>
            </a:r>
          </a:p>
        </p:txBody>
      </p:sp>
      <p:pic>
        <p:nvPicPr>
          <p:cNvPr id="5" name="Picture 4" descr="Captura de pantalla de Duxbury con una flecha que apunta al menú Table (Tabla), opción Create (Crear)"/>
          <p:cNvPicPr/>
          <p:nvPr/>
        </p:nvPicPr>
        <p:blipFill rotWithShape="1">
          <a:blip r:embed="rId2"/>
          <a:srcRect r="56662" b="38877"/>
          <a:stretch/>
        </p:blipFill>
        <p:spPr>
          <a:xfrm>
            <a:off x="6627828" y="725922"/>
            <a:ext cx="5335572" cy="5580407"/>
          </a:xfrm>
          <a:prstGeom prst="rect">
            <a:avLst/>
          </a:prstGeom>
        </p:spPr>
      </p:pic>
      <p:cxnSp>
        <p:nvCxnSpPr>
          <p:cNvPr id="6" name="Straight Arrow Connector 5">
            <a:extLst>
              <a:ext uri="{C183D7F6-B498-43B3-948B-1728B52AA6E4}">
                <adec:decorative xmlns:adec="http://schemas.microsoft.com/office/drawing/2017/decorative" val="1"/>
              </a:ext>
            </a:extLst>
          </p:cNvPr>
          <p:cNvCxnSpPr/>
          <p:nvPr/>
        </p:nvCxnSpPr>
        <p:spPr>
          <a:xfrm flipH="1" flipV="1">
            <a:off x="8704261" y="1329179"/>
            <a:ext cx="1" cy="987989"/>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6663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noGrp="1"/>
          </p:cNvSpPr>
          <p:nvPr>
            <p:ph type="title" idx="4294967295"/>
          </p:nvPr>
        </p:nvSpPr>
        <p:spPr>
          <a:xfrm>
            <a:off x="0" y="419100"/>
            <a:ext cx="6419654" cy="12820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PE" sz="6000" dirty="0"/>
              <a:t>Configurar una tabla </a:t>
            </a:r>
            <a:r>
              <a:rPr lang="es-PE" sz="6000" dirty="0" err="1"/>
              <a:t>columnar</a:t>
            </a:r>
            <a:r>
              <a:rPr lang="es-PE" sz="6000" dirty="0"/>
              <a:t> </a:t>
            </a:r>
            <a:r>
              <a:rPr kumimoji="0" lang="en-US" sz="6000" b="0" i="0" u="none" strike="noStrike" kern="1200" cap="none" spc="0" normalizeH="0" baseline="0" noProof="0" dirty="0">
                <a:ln>
                  <a:noFill/>
                </a:ln>
                <a:solidFill>
                  <a:schemeClr val="tx1"/>
                </a:solidFill>
                <a:effectLst/>
                <a:uLnTx/>
                <a:uFillTx/>
                <a:latin typeface="+mj-lt"/>
                <a:ea typeface="+mj-ea"/>
                <a:cs typeface="+mj-cs"/>
              </a:rPr>
              <a:t>(cont.)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Rectangle 3"/>
          <p:cNvSpPr/>
          <p:nvPr/>
        </p:nvSpPr>
        <p:spPr>
          <a:xfrm>
            <a:off x="1040091" y="1915906"/>
            <a:ext cx="4436882" cy="2031325"/>
          </a:xfrm>
          <a:prstGeom prst="rect">
            <a:avLst/>
          </a:prstGeom>
        </p:spPr>
        <p:txBody>
          <a:bodyPr wrap="square">
            <a:spAutoFit/>
          </a:bodyPr>
          <a:lstStyle/>
          <a:p>
            <a:pPr marL="342900" indent="-342900">
              <a:lnSpc>
                <a:spcPct val="150000"/>
              </a:lnSpc>
              <a:buFont typeface="Arial" panose="020B0604020202020204" pitchFamily="34" charset="0"/>
              <a:buChar char="•"/>
            </a:pPr>
            <a:r>
              <a:rPr lang="es-PE" sz="2800" dirty="0"/>
              <a:t>Seleccione Propiedades de tabla (</a:t>
            </a:r>
            <a:r>
              <a:rPr lang="es-PE" sz="2800" dirty="0" err="1"/>
              <a:t>Table</a:t>
            </a:r>
            <a:r>
              <a:rPr lang="es-PE" sz="2800" dirty="0"/>
              <a:t> </a:t>
            </a:r>
            <a:r>
              <a:rPr lang="es-PE" sz="2800" dirty="0" err="1"/>
              <a:t>Properties</a:t>
            </a:r>
            <a:r>
              <a:rPr lang="es-PE" sz="2800" dirty="0"/>
              <a:t>)</a:t>
            </a:r>
          </a:p>
          <a:p>
            <a:pPr marL="342900" indent="-342900">
              <a:lnSpc>
                <a:spcPct val="150000"/>
              </a:lnSpc>
              <a:buFont typeface="Arial" panose="020B0604020202020204" pitchFamily="34" charset="0"/>
              <a:buChar char="•"/>
            </a:pPr>
            <a:r>
              <a:rPr lang="es-PE" sz="2800" dirty="0"/>
              <a:t>Seleccione Columnar</a:t>
            </a:r>
          </a:p>
        </p:txBody>
      </p:sp>
      <p:pic>
        <p:nvPicPr>
          <p:cNvPr id="7" name="Picture 6" descr="Captura de pantalla del menú Table Properties (Propiedades de tabla) con una flecha que apunta a Table: Columnar (Tabla: Columnas)"/>
          <p:cNvPicPr/>
          <p:nvPr/>
        </p:nvPicPr>
        <p:blipFill rotWithShape="1">
          <a:blip r:embed="rId2"/>
          <a:srcRect l="36390" t="18383" r="36387" b="41937"/>
          <a:stretch/>
        </p:blipFill>
        <p:spPr>
          <a:xfrm>
            <a:off x="6724453" y="489985"/>
            <a:ext cx="5467547" cy="5929669"/>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a:xfrm flipH="1">
            <a:off x="8334249" y="2218231"/>
            <a:ext cx="1412965" cy="0"/>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5329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noGrp="1"/>
          </p:cNvSpPr>
          <p:nvPr>
            <p:ph type="title" idx="4294967295"/>
          </p:nvPr>
        </p:nvSpPr>
        <p:spPr>
          <a:xfrm>
            <a:off x="0" y="232012"/>
            <a:ext cx="6419654" cy="12820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dirty="0">
                <a:ln>
                  <a:noFill/>
                </a:ln>
                <a:solidFill>
                  <a:schemeClr val="tx1"/>
                </a:solidFill>
                <a:effectLst/>
                <a:uLnTx/>
                <a:uFillTx/>
                <a:latin typeface="+mj-lt"/>
                <a:ea typeface="+mj-ea"/>
                <a:cs typeface="+mj-cs"/>
              </a:rPr>
              <a:t>Clave</a:t>
            </a:r>
            <a:r>
              <a:rPr kumimoji="0" lang="es-PE" sz="6000" b="0" i="0" u="none" strike="noStrike" kern="1200" cap="none" spc="0" normalizeH="0" dirty="0">
                <a:ln>
                  <a:noFill/>
                </a:ln>
                <a:solidFill>
                  <a:schemeClr val="tx1"/>
                </a:solidFill>
                <a:effectLst/>
                <a:uLnTx/>
                <a:uFillTx/>
                <a:latin typeface="+mj-lt"/>
                <a:ea typeface="+mj-ea"/>
                <a:cs typeface="+mj-cs"/>
              </a:rPr>
              <a:t> de encabezado de columna</a:t>
            </a:r>
            <a:endParaRPr kumimoji="0" lang="es-PE" sz="4400" b="0" i="0" u="none" strike="noStrike" kern="1200" cap="none" spc="0" normalizeH="0" baseline="0" dirty="0">
              <a:ln>
                <a:noFill/>
              </a:ln>
              <a:solidFill>
                <a:schemeClr val="tx1"/>
              </a:solidFill>
              <a:effectLst/>
              <a:uLnTx/>
              <a:uFillTx/>
              <a:latin typeface="+mj-lt"/>
              <a:ea typeface="+mj-ea"/>
              <a:cs typeface="+mj-cs"/>
            </a:endParaRPr>
          </a:p>
        </p:txBody>
      </p:sp>
      <p:sp>
        <p:nvSpPr>
          <p:cNvPr id="11" name="Text Placeholder 2"/>
          <p:cNvSpPr>
            <a:spLocks noGrp="1"/>
          </p:cNvSpPr>
          <p:nvPr>
            <p:ph type="body" sz="half" idx="2"/>
          </p:nvPr>
        </p:nvSpPr>
        <p:spPr>
          <a:xfrm>
            <a:off x="556181" y="1708609"/>
            <a:ext cx="5458119" cy="2043260"/>
          </a:xfrm>
        </p:spPr>
        <p:txBody>
          <a:bodyPr>
            <a:normAutofit/>
          </a:bodyPr>
          <a:lstStyle/>
          <a:p>
            <a:pPr>
              <a:lnSpc>
                <a:spcPct val="150000"/>
              </a:lnSpc>
            </a:pPr>
            <a:r>
              <a:rPr lang="es-PE" sz="2800" dirty="0">
                <a:solidFill>
                  <a:schemeClr val="tx1"/>
                </a:solidFill>
              </a:rPr>
              <a:t>Nota: Cuando los encabezados de columna son muy largos, se elabora una clave siguiendo a </a:t>
            </a:r>
            <a:r>
              <a:rPr lang="es-PE" sz="2800" dirty="0" err="1">
                <a:solidFill>
                  <a:schemeClr val="tx1"/>
                </a:solidFill>
              </a:rPr>
              <a:t>Formats</a:t>
            </a:r>
            <a:r>
              <a:rPr lang="es-PE" sz="2800" dirty="0">
                <a:solidFill>
                  <a:schemeClr val="tx1"/>
                </a:solidFill>
              </a:rPr>
              <a:t>.</a:t>
            </a:r>
          </a:p>
          <a:p>
            <a:pPr marL="342900" indent="-342900">
              <a:lnSpc>
                <a:spcPct val="150000"/>
              </a:lnSpc>
              <a:buFont typeface="Arial" panose="020B0604020202020204" pitchFamily="34" charset="0"/>
              <a:buChar char="•"/>
            </a:pPr>
            <a:endParaRPr lang="en-US" sz="2500" dirty="0"/>
          </a:p>
        </p:txBody>
      </p:sp>
      <p:pic>
        <p:nvPicPr>
          <p:cNvPr id="5" name="Picture 4" descr="Captura de pantalla de SimBraille en Duxbury con una flecha que apunta al ejemplo resaltado"/>
          <p:cNvPicPr/>
          <p:nvPr/>
        </p:nvPicPr>
        <p:blipFill rotWithShape="1">
          <a:blip r:embed="rId2"/>
          <a:srcRect t="1" r="55829" b="51134"/>
          <a:stretch/>
        </p:blipFill>
        <p:spPr>
          <a:xfrm>
            <a:off x="6609448" y="695139"/>
            <a:ext cx="5381448" cy="5008077"/>
          </a:xfrm>
          <a:prstGeom prst="rect">
            <a:avLst/>
          </a:prstGeom>
        </p:spPr>
      </p:pic>
      <p:cxnSp>
        <p:nvCxnSpPr>
          <p:cNvPr id="9" name="Straight Arrow Connector 8">
            <a:extLst>
              <a:ext uri="{C183D7F6-B498-43B3-948B-1728B52AA6E4}">
                <adec:decorative xmlns:adec="http://schemas.microsoft.com/office/drawing/2017/decorative" val="1"/>
              </a:ext>
            </a:extLst>
          </p:cNvPr>
          <p:cNvCxnSpPr/>
          <p:nvPr/>
        </p:nvCxnSpPr>
        <p:spPr>
          <a:xfrm>
            <a:off x="4778829" y="4586858"/>
            <a:ext cx="1624147" cy="0"/>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17894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noGrp="1"/>
          </p:cNvSpPr>
          <p:nvPr>
            <p:ph type="title" idx="4294967295"/>
          </p:nvPr>
        </p:nvSpPr>
        <p:spPr>
          <a:xfrm>
            <a:off x="0" y="466725"/>
            <a:ext cx="6419654" cy="12820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noProof="0" dirty="0">
                <a:ln>
                  <a:noFill/>
                </a:ln>
                <a:solidFill>
                  <a:schemeClr val="tx1"/>
                </a:solidFill>
                <a:effectLst/>
                <a:uLnTx/>
                <a:uFillTx/>
              </a:rPr>
              <a:t>Filas</a:t>
            </a:r>
            <a:r>
              <a:rPr kumimoji="0" lang="es-PE" sz="6000" b="0" i="0" u="none" strike="noStrike" kern="1200" cap="none" spc="0" normalizeH="0" noProof="0" dirty="0">
                <a:ln>
                  <a:noFill/>
                </a:ln>
                <a:solidFill>
                  <a:schemeClr val="tx1"/>
                </a:solidFill>
                <a:effectLst/>
                <a:uLnTx/>
                <a:uFillTx/>
              </a:rPr>
              <a:t> </a:t>
            </a:r>
            <a:r>
              <a:rPr lang="es-PE" sz="6000" dirty="0"/>
              <a:t>de encabezado</a:t>
            </a:r>
            <a:endParaRPr kumimoji="0" lang="es-PE" sz="4400" b="0" i="0" u="none" strike="noStrike" kern="1200" cap="none" spc="0" normalizeH="0" baseline="0" noProof="0" dirty="0">
              <a:ln>
                <a:noFill/>
              </a:ln>
              <a:solidFill>
                <a:schemeClr val="tx1"/>
              </a:solidFill>
              <a:effectLst/>
              <a:uLnTx/>
              <a:uFillTx/>
            </a:endParaRPr>
          </a:p>
        </p:txBody>
      </p:sp>
      <p:sp>
        <p:nvSpPr>
          <p:cNvPr id="7" name="Text Placeholder 2"/>
          <p:cNvSpPr>
            <a:spLocks noGrp="1"/>
          </p:cNvSpPr>
          <p:nvPr>
            <p:ph type="body" sz="half" idx="2"/>
          </p:nvPr>
        </p:nvSpPr>
        <p:spPr>
          <a:xfrm>
            <a:off x="721958" y="2057399"/>
            <a:ext cx="4990685" cy="3051832"/>
          </a:xfrm>
        </p:spPr>
        <p:txBody>
          <a:bodyPr>
            <a:normAutofit fontScale="85000" lnSpcReduction="10000"/>
          </a:bodyPr>
          <a:lstStyle/>
          <a:p>
            <a:pPr marL="342900" indent="-342900">
              <a:lnSpc>
                <a:spcPct val="150000"/>
              </a:lnSpc>
              <a:buFont typeface="Arial" panose="020B0604020202020204" pitchFamily="34" charset="0"/>
              <a:buChar char="•"/>
            </a:pPr>
            <a:r>
              <a:rPr lang="es-PE" sz="3000" dirty="0">
                <a:solidFill>
                  <a:schemeClr val="tx1"/>
                </a:solidFill>
              </a:rPr>
              <a:t>Seleccione el número de Filas de encabezado (“</a:t>
            </a:r>
            <a:r>
              <a:rPr lang="es-PE" sz="3000" dirty="0" err="1">
                <a:solidFill>
                  <a:schemeClr val="tx1"/>
                </a:solidFill>
              </a:rPr>
              <a:t>Header</a:t>
            </a:r>
            <a:r>
              <a:rPr lang="es-PE" sz="3000" dirty="0">
                <a:solidFill>
                  <a:schemeClr val="tx1"/>
                </a:solidFill>
              </a:rPr>
              <a:t> </a:t>
            </a:r>
            <a:r>
              <a:rPr lang="es-PE" sz="3000" dirty="0" err="1">
                <a:solidFill>
                  <a:schemeClr val="tx1"/>
                </a:solidFill>
              </a:rPr>
              <a:t>rows</a:t>
            </a:r>
            <a:r>
              <a:rPr lang="es-PE" sz="3000" dirty="0">
                <a:solidFill>
                  <a:schemeClr val="tx1"/>
                </a:solidFill>
              </a:rPr>
              <a:t>”).</a:t>
            </a:r>
          </a:p>
          <a:p>
            <a:pPr marL="342900" indent="-342900">
              <a:lnSpc>
                <a:spcPct val="150000"/>
              </a:lnSpc>
              <a:buFont typeface="Arial" panose="020B0604020202020204" pitchFamily="34" charset="0"/>
              <a:buChar char="•"/>
            </a:pPr>
            <a:r>
              <a:rPr lang="es-PE" sz="3000" dirty="0">
                <a:solidFill>
                  <a:schemeClr val="tx1"/>
                </a:solidFill>
              </a:rPr>
              <a:t>Nota: El número total de filas y columnas está </a:t>
            </a:r>
            <a:r>
              <a:rPr lang="es-PE" sz="3000" dirty="0" err="1">
                <a:solidFill>
                  <a:schemeClr val="tx1"/>
                </a:solidFill>
              </a:rPr>
              <a:t>preconfigurado</a:t>
            </a:r>
            <a:r>
              <a:rPr lang="es-PE" sz="3000" dirty="0">
                <a:solidFill>
                  <a:schemeClr val="tx1"/>
                </a:solidFill>
              </a:rPr>
              <a:t> por Duxbury.</a:t>
            </a:r>
          </a:p>
          <a:p>
            <a:pPr marL="342900" indent="-342900">
              <a:lnSpc>
                <a:spcPct val="150000"/>
              </a:lnSpc>
              <a:buFont typeface="Arial" panose="020B0604020202020204" pitchFamily="34" charset="0"/>
              <a:buChar char="•"/>
            </a:pPr>
            <a:endParaRPr lang="es-PE" sz="2500" dirty="0"/>
          </a:p>
        </p:txBody>
      </p:sp>
      <p:pic>
        <p:nvPicPr>
          <p:cNvPr id="5" name="Picture 4" descr="Captura de pantalla del menú Table Properties (Propiedades de tabla) con flechas que apuntan a Header rows (Filas de encabezado)"/>
          <p:cNvPicPr/>
          <p:nvPr/>
        </p:nvPicPr>
        <p:blipFill rotWithShape="1">
          <a:blip r:embed="rId3"/>
          <a:srcRect l="36360" t="18481" r="37787" b="42823"/>
          <a:stretch/>
        </p:blipFill>
        <p:spPr>
          <a:xfrm>
            <a:off x="6715027" y="791851"/>
            <a:ext cx="5125039" cy="5290040"/>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a:xfrm>
            <a:off x="10052341" y="2947852"/>
            <a:ext cx="0" cy="1449722"/>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C183D7F6-B498-43B3-948B-1728B52AA6E4}">
                <adec:decorative xmlns:adec="http://schemas.microsoft.com/office/drawing/2017/decorative" val="1"/>
              </a:ext>
            </a:extLst>
          </p:cNvPr>
          <p:cNvCxnSpPr/>
          <p:nvPr/>
        </p:nvCxnSpPr>
        <p:spPr>
          <a:xfrm>
            <a:off x="11184500" y="2947852"/>
            <a:ext cx="0" cy="1449722"/>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1096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noGrp="1"/>
          </p:cNvSpPr>
          <p:nvPr>
            <p:ph type="title" idx="4294967295"/>
          </p:nvPr>
        </p:nvSpPr>
        <p:spPr>
          <a:xfrm>
            <a:off x="0" y="495300"/>
            <a:ext cx="6419654" cy="12820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PE" sz="6000" dirty="0"/>
              <a:t>Columnas de encabezado</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Text Placeholder 2"/>
          <p:cNvSpPr>
            <a:spLocks noGrp="1"/>
          </p:cNvSpPr>
          <p:nvPr>
            <p:ph type="body" sz="half" idx="2"/>
          </p:nvPr>
        </p:nvSpPr>
        <p:spPr>
          <a:xfrm>
            <a:off x="288325" y="2245936"/>
            <a:ext cx="5650562" cy="3811588"/>
          </a:xfrm>
        </p:spPr>
        <p:txBody>
          <a:bodyPr>
            <a:normAutofit lnSpcReduction="10000"/>
          </a:bodyPr>
          <a:lstStyle/>
          <a:p>
            <a:pPr marL="342900" indent="-342900">
              <a:lnSpc>
                <a:spcPct val="150000"/>
              </a:lnSpc>
              <a:buFont typeface="Arial" panose="020B0604020202020204" pitchFamily="34" charset="0"/>
              <a:buChar char="•"/>
            </a:pPr>
            <a:r>
              <a:rPr lang="es-PE" sz="3200" dirty="0">
                <a:solidFill>
                  <a:schemeClr val="tx1"/>
                </a:solidFill>
              </a:rPr>
              <a:t>Seleccione el número de Columnas de encabezado (</a:t>
            </a:r>
            <a:r>
              <a:rPr lang="en-US" sz="3200" dirty="0">
                <a:solidFill>
                  <a:schemeClr val="tx1"/>
                </a:solidFill>
              </a:rPr>
              <a:t>“Header columns”).</a:t>
            </a:r>
          </a:p>
          <a:p>
            <a:pPr marL="342900" indent="-342900">
              <a:lnSpc>
                <a:spcPct val="100000"/>
              </a:lnSpc>
              <a:buFont typeface="Arial" panose="020B0604020202020204" pitchFamily="34" charset="0"/>
              <a:buChar char="•"/>
            </a:pPr>
            <a:r>
              <a:rPr lang="es-PE" sz="3200" dirty="0">
                <a:solidFill>
                  <a:schemeClr val="tx1"/>
                </a:solidFill>
              </a:rPr>
              <a:t>Nota: El número total de filas y columnas está </a:t>
            </a:r>
            <a:r>
              <a:rPr lang="es-PE" sz="3200" dirty="0" err="1">
                <a:solidFill>
                  <a:schemeClr val="tx1"/>
                </a:solidFill>
              </a:rPr>
              <a:t>preconfigurado</a:t>
            </a:r>
            <a:r>
              <a:rPr lang="es-PE" sz="3200" dirty="0">
                <a:solidFill>
                  <a:schemeClr val="tx1"/>
                </a:solidFill>
              </a:rPr>
              <a:t> por Duxbury.</a:t>
            </a:r>
          </a:p>
          <a:p>
            <a:pPr marL="342900" indent="-342900">
              <a:lnSpc>
                <a:spcPct val="100000"/>
              </a:lnSpc>
              <a:buFont typeface="Arial" panose="020B0604020202020204" pitchFamily="34" charset="0"/>
              <a:buChar char="•"/>
            </a:pPr>
            <a:endParaRPr lang="en-US" sz="3200" dirty="0">
              <a:solidFill>
                <a:schemeClr val="tx1"/>
              </a:solidFill>
            </a:endParaRPr>
          </a:p>
          <a:p>
            <a:pPr marL="342900" indent="-342900">
              <a:lnSpc>
                <a:spcPct val="150000"/>
              </a:lnSpc>
              <a:buFont typeface="Arial" panose="020B0604020202020204" pitchFamily="34" charset="0"/>
              <a:buChar char="•"/>
            </a:pPr>
            <a:endParaRPr lang="en-US" sz="2500" dirty="0"/>
          </a:p>
        </p:txBody>
      </p:sp>
      <p:pic>
        <p:nvPicPr>
          <p:cNvPr id="5" name="Picture 4" descr="Captura de pantalla del menú Table Properties (Propiedades de tabla) con flechas que apuntan a Header columns (Columnas de encabezado)"/>
          <p:cNvPicPr/>
          <p:nvPr/>
        </p:nvPicPr>
        <p:blipFill rotWithShape="1">
          <a:blip r:embed="rId2"/>
          <a:srcRect l="36491" t="18575" r="38592" b="40752"/>
          <a:stretch/>
        </p:blipFill>
        <p:spPr>
          <a:xfrm>
            <a:off x="6589336" y="612740"/>
            <a:ext cx="5373278" cy="6023729"/>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a:xfrm>
            <a:off x="11282270" y="4232635"/>
            <a:ext cx="0" cy="822436"/>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C183D7F6-B498-43B3-948B-1728B52AA6E4}">
                <adec:decorative xmlns:adec="http://schemas.microsoft.com/office/drawing/2017/decorative" val="1"/>
              </a:ext>
            </a:extLst>
          </p:cNvPr>
          <p:cNvCxnSpPr/>
          <p:nvPr/>
        </p:nvCxnSpPr>
        <p:spPr>
          <a:xfrm flipV="1">
            <a:off x="9000061" y="5271887"/>
            <a:ext cx="702657" cy="129671"/>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06111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noGrp="1"/>
          </p:cNvSpPr>
          <p:nvPr>
            <p:ph type="title" idx="4294967295"/>
          </p:nvPr>
        </p:nvSpPr>
        <p:spPr>
          <a:xfrm>
            <a:off x="0" y="0"/>
            <a:ext cx="6419654" cy="12820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ES" sz="6000" dirty="0"/>
              <a:t>Tabla</a:t>
            </a:r>
            <a:r>
              <a:rPr lang="en-US" sz="6000" dirty="0"/>
              <a:t> c</a:t>
            </a:r>
            <a:r>
              <a:rPr kumimoji="0" lang="en-US" sz="6000" b="0" i="0" u="none" strike="noStrike" kern="1200" cap="none" spc="0" normalizeH="0" baseline="0" noProof="0" dirty="0" err="1">
                <a:ln>
                  <a:noFill/>
                </a:ln>
                <a:solidFill>
                  <a:schemeClr val="tx1"/>
                </a:solidFill>
                <a:effectLst/>
                <a:uLnTx/>
                <a:uFillTx/>
                <a:latin typeface="+mj-lt"/>
                <a:ea typeface="+mj-ea"/>
                <a:cs typeface="+mj-cs"/>
              </a:rPr>
              <a:t>olumnar</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Text Placeholder 2"/>
          <p:cNvSpPr>
            <a:spLocks noGrp="1"/>
          </p:cNvSpPr>
          <p:nvPr>
            <p:ph type="body" sz="half" idx="2"/>
          </p:nvPr>
        </p:nvSpPr>
        <p:spPr>
          <a:xfrm>
            <a:off x="759665" y="2219325"/>
            <a:ext cx="3932237" cy="1062872"/>
          </a:xfrm>
        </p:spPr>
        <p:txBody>
          <a:bodyPr>
            <a:normAutofit/>
          </a:bodyPr>
          <a:lstStyle/>
          <a:p>
            <a:pPr marL="342900" indent="-342900">
              <a:buFont typeface="Arial" panose="020B0604020202020204" pitchFamily="34" charset="0"/>
              <a:buChar char="•"/>
            </a:pPr>
            <a:r>
              <a:rPr lang="es-PE" sz="3200" dirty="0">
                <a:solidFill>
                  <a:schemeClr val="tx1"/>
                </a:solidFill>
              </a:rPr>
              <a:t>Aplique el código al documento.</a:t>
            </a:r>
          </a:p>
        </p:txBody>
      </p:sp>
      <p:pic>
        <p:nvPicPr>
          <p:cNvPr id="5" name="Picture 4" descr="Captura de pantalla de Duxbury con una flecha que apunta al código de tabla"/>
          <p:cNvPicPr/>
          <p:nvPr/>
        </p:nvPicPr>
        <p:blipFill rotWithShape="1">
          <a:blip r:embed="rId2"/>
          <a:srcRect t="828" r="48606" b="33785"/>
          <a:stretch/>
        </p:blipFill>
        <p:spPr>
          <a:xfrm>
            <a:off x="6550745" y="838584"/>
            <a:ext cx="5401559" cy="5180831"/>
          </a:xfrm>
          <a:prstGeom prst="rect">
            <a:avLst/>
          </a:prstGeom>
        </p:spPr>
      </p:pic>
      <p:cxnSp>
        <p:nvCxnSpPr>
          <p:cNvPr id="6" name="Straight Arrow Connector 5">
            <a:extLst>
              <a:ext uri="{C183D7F6-B498-43B3-948B-1728B52AA6E4}">
                <adec:decorative xmlns:adec="http://schemas.microsoft.com/office/drawing/2017/decorative" val="1"/>
              </a:ext>
            </a:extLst>
          </p:cNvPr>
          <p:cNvCxnSpPr/>
          <p:nvPr/>
        </p:nvCxnSpPr>
        <p:spPr>
          <a:xfrm>
            <a:off x="4780064" y="5062203"/>
            <a:ext cx="1493521" cy="0"/>
          </a:xfrm>
          <a:prstGeom prst="straightConnector1">
            <a:avLst/>
          </a:prstGeom>
          <a:ln w="1238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83822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noGrp="1"/>
          </p:cNvSpPr>
          <p:nvPr>
            <p:ph type="title" idx="4294967295"/>
          </p:nvPr>
        </p:nvSpPr>
        <p:spPr>
          <a:xfrm>
            <a:off x="0" y="0"/>
            <a:ext cx="6419654" cy="12820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ES" sz="6000" dirty="0"/>
              <a:t>Tabla</a:t>
            </a:r>
            <a:r>
              <a:rPr lang="en-US" sz="6000" dirty="0"/>
              <a:t> columnar </a:t>
            </a:r>
            <a:r>
              <a:rPr kumimoji="0" lang="en-US" sz="4300" b="0" i="0" u="none" strike="noStrike" kern="1200" cap="none" spc="0" normalizeH="0" baseline="0" noProof="0" dirty="0">
                <a:ln>
                  <a:noFill/>
                </a:ln>
                <a:solidFill>
                  <a:schemeClr val="tx1"/>
                </a:solidFill>
                <a:effectLst/>
                <a:uLnTx/>
                <a:uFillTx/>
                <a:latin typeface="+mj-lt"/>
                <a:ea typeface="+mj-ea"/>
                <a:cs typeface="+mj-cs"/>
              </a:rPr>
              <a:t>(cont.)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Text Placeholder 2"/>
          <p:cNvSpPr>
            <a:spLocks noGrp="1"/>
          </p:cNvSpPr>
          <p:nvPr>
            <p:ph type="body" sz="half" idx="2"/>
          </p:nvPr>
        </p:nvSpPr>
        <p:spPr>
          <a:xfrm>
            <a:off x="432724" y="2057400"/>
            <a:ext cx="5044249" cy="1110006"/>
          </a:xfrm>
        </p:spPr>
        <p:txBody>
          <a:bodyPr>
            <a:normAutofit/>
          </a:bodyPr>
          <a:lstStyle/>
          <a:p>
            <a:pPr marL="342900" indent="-342900">
              <a:buFont typeface="Arial" panose="020B0604020202020204" pitchFamily="34" charset="0"/>
              <a:buChar char="•"/>
            </a:pPr>
            <a:r>
              <a:rPr lang="en-US" sz="3200" dirty="0">
                <a:solidFill>
                  <a:schemeClr val="tx1"/>
                </a:solidFill>
              </a:rPr>
              <a:t>“CTRL T” </a:t>
            </a:r>
            <a:r>
              <a:rPr lang="es-PE" sz="3200" dirty="0">
                <a:solidFill>
                  <a:schemeClr val="tx1"/>
                </a:solidFill>
              </a:rPr>
              <a:t>y la tabla se debe ver así.</a:t>
            </a:r>
          </a:p>
        </p:txBody>
      </p:sp>
      <p:pic>
        <p:nvPicPr>
          <p:cNvPr id="5" name="Picture 4" descr="Captura de pantalla de tabla en SimBraille"/>
          <p:cNvPicPr/>
          <p:nvPr/>
        </p:nvPicPr>
        <p:blipFill rotWithShape="1">
          <a:blip r:embed="rId2"/>
          <a:srcRect l="62" t="36916" r="57726" b="22087"/>
          <a:stretch/>
        </p:blipFill>
        <p:spPr>
          <a:xfrm>
            <a:off x="6740165" y="1112363"/>
            <a:ext cx="5250732" cy="4336330"/>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a:xfrm>
            <a:off x="4730212" y="4183943"/>
            <a:ext cx="1493521" cy="0"/>
          </a:xfrm>
          <a:prstGeom prst="straightConnector1">
            <a:avLst/>
          </a:prstGeom>
          <a:ln w="180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860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txBox="1">
            <a:spLocks noGrp="1"/>
          </p:cNvSpPr>
          <p:nvPr>
            <p:ph type="title" idx="4294967295"/>
          </p:nvPr>
        </p:nvSpPr>
        <p:spPr>
          <a:xfrm>
            <a:off x="-95250" y="330634"/>
            <a:ext cx="12192000" cy="97640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6000" b="0" i="0" u="none" strike="noStrike" kern="1200" cap="none" spc="0" normalizeH="0" baseline="0" dirty="0">
                <a:ln>
                  <a:noFill/>
                </a:ln>
                <a:solidFill>
                  <a:schemeClr val="tx1"/>
                </a:solidFill>
                <a:effectLst/>
                <a:uLnTx/>
                <a:uFillTx/>
                <a:latin typeface="+mj-lt"/>
                <a:ea typeface="+mj-ea"/>
                <a:cs typeface="+mj-cs"/>
              </a:rPr>
              <a:t>Listas con imágenes </a:t>
            </a:r>
            <a:r>
              <a:rPr kumimoji="0" lang="en-US" sz="6000" b="0" i="0" u="none" strike="noStrike" kern="1200" cap="none" spc="0" normalizeH="0" baseline="0" noProof="0" dirty="0">
                <a:ln>
                  <a:noFill/>
                </a:ln>
                <a:solidFill>
                  <a:schemeClr val="tx1"/>
                </a:solidFill>
                <a:effectLst/>
                <a:uLnTx/>
                <a:uFillTx/>
                <a:latin typeface="+mj-lt"/>
                <a:ea typeface="+mj-ea"/>
                <a:cs typeface="+mj-cs"/>
              </a:rPr>
              <a:t>(</a:t>
            </a:r>
            <a:r>
              <a:rPr kumimoji="0" lang="en-US" sz="6000" b="0" i="0" u="none" strike="noStrike" kern="1200" cap="none" spc="0" normalizeH="0" baseline="0" noProof="0" dirty="0" err="1">
                <a:ln>
                  <a:noFill/>
                </a:ln>
                <a:solidFill>
                  <a:schemeClr val="tx1"/>
                </a:solidFill>
                <a:effectLst/>
                <a:uLnTx/>
                <a:uFillTx/>
                <a:latin typeface="+mj-lt"/>
                <a:ea typeface="+mj-ea"/>
                <a:cs typeface="+mj-cs"/>
              </a:rPr>
              <a:t>NimPro</a:t>
            </a:r>
            <a:r>
              <a:rPr kumimoji="0" lang="en-US" sz="6000" b="0" i="0" u="none" strike="noStrike" kern="1200" cap="none" spc="0" normalizeH="0" baseline="0" noProof="0" dirty="0">
                <a:ln>
                  <a:noFill/>
                </a:ln>
                <a:solidFill>
                  <a:schemeClr val="tx1"/>
                </a:solidFill>
                <a:effectLst/>
                <a:uLnTx/>
                <a:uFillTx/>
                <a:latin typeface="+mj-lt"/>
                <a:ea typeface="+mj-ea"/>
                <a:cs typeface="+mj-cs"/>
              </a:rPr>
              <a:t>)</a:t>
            </a:r>
            <a:endParaRPr kumimoji="0" lang="en-US" sz="49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Text Placeholder 3">
            <a:extLst>
              <a:ext uri="{FF2B5EF4-FFF2-40B4-BE49-F238E27FC236}">
                <a16:creationId xmlns:a16="http://schemas.microsoft.com/office/drawing/2014/main" id="{975151F3-388A-4553-AE4F-15924FDD28F9}"/>
              </a:ext>
            </a:extLst>
          </p:cNvPr>
          <p:cNvSpPr txBox="1">
            <a:spLocks/>
          </p:cNvSpPr>
          <p:nvPr/>
        </p:nvSpPr>
        <p:spPr>
          <a:xfrm>
            <a:off x="539253" y="1673364"/>
            <a:ext cx="11484680" cy="105156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PE" sz="3200" dirty="0"/>
              <a:t>Consejo: Sepa qué ocurre al convertir un elemento de lista que contiene únicamente una imagen.</a:t>
            </a:r>
          </a:p>
        </p:txBody>
      </p:sp>
    </p:spTree>
    <p:extLst>
      <p:ext uri="{BB962C8B-B14F-4D97-AF65-F5344CB8AC3E}">
        <p14:creationId xmlns:p14="http://schemas.microsoft.com/office/powerpoint/2010/main" val="42165646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6417C-286B-49AD-8BD8-3F2C1AAB597E}"/>
              </a:ext>
            </a:extLst>
          </p:cNvPr>
          <p:cNvSpPr>
            <a:spLocks noGrp="1"/>
          </p:cNvSpPr>
          <p:nvPr>
            <p:ph type="title"/>
          </p:nvPr>
        </p:nvSpPr>
        <p:spPr>
          <a:xfrm>
            <a:off x="838200" y="1587"/>
            <a:ext cx="10515600" cy="1325563"/>
          </a:xfrm>
        </p:spPr>
        <p:txBody>
          <a:bodyPr/>
          <a:lstStyle/>
          <a:p>
            <a:pPr algn="ctr"/>
            <a:r>
              <a:rPr lang="es-PE" dirty="0"/>
              <a:t>Listas con imágenes </a:t>
            </a:r>
            <a:r>
              <a:rPr lang="en-US" dirty="0"/>
              <a:t>(</a:t>
            </a:r>
            <a:r>
              <a:rPr lang="en-US" dirty="0" err="1"/>
              <a:t>NimPro</a:t>
            </a:r>
            <a:r>
              <a:rPr lang="en-US" dirty="0"/>
              <a:t>) </a:t>
            </a:r>
            <a:r>
              <a:rPr lang="en-US" sz="3600" dirty="0"/>
              <a:t>(cont.)</a:t>
            </a:r>
            <a:endParaRPr lang="en-US" dirty="0"/>
          </a:p>
        </p:txBody>
      </p:sp>
      <p:sp>
        <p:nvSpPr>
          <p:cNvPr id="3" name="Content Placeholder 2">
            <a:extLst>
              <a:ext uri="{FF2B5EF4-FFF2-40B4-BE49-F238E27FC236}">
                <a16:creationId xmlns:a16="http://schemas.microsoft.com/office/drawing/2014/main" id="{B3CFCD40-FC3A-4055-907F-B6B87E0F6AD7}"/>
              </a:ext>
            </a:extLst>
          </p:cNvPr>
          <p:cNvSpPr>
            <a:spLocks noGrp="1"/>
          </p:cNvSpPr>
          <p:nvPr>
            <p:ph idx="1"/>
          </p:nvPr>
        </p:nvSpPr>
        <p:spPr>
          <a:xfrm>
            <a:off x="838200" y="1028701"/>
            <a:ext cx="10515600" cy="4552950"/>
          </a:xfrm>
        </p:spPr>
        <p:txBody>
          <a:bodyPr>
            <a:normAutofit fontScale="92500" lnSpcReduction="20000"/>
          </a:bodyPr>
          <a:lstStyle/>
          <a:p>
            <a:r>
              <a:rPr lang="es-PE" sz="3200" dirty="0"/>
              <a:t>Los archivos NIMAS pueden contener muchas imágenes. En algunos casos, todo el contenido de una lista (o algunos elementos en la lista) podría contener solamente imágenes. Esto es especialmente probable en documentos de matemáticas y ciencias.</a:t>
            </a:r>
          </a:p>
          <a:p>
            <a:r>
              <a:rPr lang="es-PE" sz="3200" dirty="0">
                <a:solidFill>
                  <a:schemeClr val="tx1"/>
                </a:solidFill>
              </a:rPr>
              <a:t>Antes de </a:t>
            </a:r>
            <a:r>
              <a:rPr lang="es-PE" sz="3200" dirty="0"/>
              <a:t>convertir </a:t>
            </a:r>
            <a:r>
              <a:rPr lang="es-PE" sz="3200" dirty="0">
                <a:solidFill>
                  <a:schemeClr val="tx1"/>
                </a:solidFill>
              </a:rPr>
              <a:t>una página o sección de un documento</a:t>
            </a:r>
            <a:r>
              <a:rPr lang="es-PE" sz="3200" dirty="0"/>
              <a:t>, tenga en cuenta que si un elemento de lista consiste solo en una imagen y esa imagen no se reemplaza con texto o braille, ese elemento de lista simplemente desaparecerá de su archivo resultante</a:t>
            </a:r>
            <a:r>
              <a:rPr lang="es-PE" sz="3200" dirty="0">
                <a:solidFill>
                  <a:schemeClr val="tx1"/>
                </a:solidFill>
              </a:rPr>
              <a:t>.</a:t>
            </a:r>
          </a:p>
          <a:p>
            <a:r>
              <a:rPr lang="es-PE" sz="3200" dirty="0"/>
              <a:t>Los</a:t>
            </a:r>
            <a:r>
              <a:rPr lang="es-PE" sz="3200" dirty="0">
                <a:solidFill>
                  <a:schemeClr val="tx1"/>
                </a:solidFill>
              </a:rPr>
              <a:t> comandos Trazar (Trace), Reemplazar con texto (</a:t>
            </a:r>
            <a:r>
              <a:rPr lang="es-PE" sz="3200" dirty="0" err="1">
                <a:solidFill>
                  <a:schemeClr val="tx1"/>
                </a:solidFill>
              </a:rPr>
              <a:t>Replace</a:t>
            </a:r>
            <a:r>
              <a:rPr lang="es-PE" sz="3200" dirty="0">
                <a:solidFill>
                  <a:schemeClr val="tx1"/>
                </a:solidFill>
              </a:rPr>
              <a:t> </a:t>
            </a:r>
            <a:r>
              <a:rPr lang="es-PE" sz="3200" dirty="0" err="1">
                <a:solidFill>
                  <a:schemeClr val="tx1"/>
                </a:solidFill>
              </a:rPr>
              <a:t>with</a:t>
            </a:r>
            <a:r>
              <a:rPr lang="es-PE" sz="3200" dirty="0">
                <a:solidFill>
                  <a:schemeClr val="tx1"/>
                </a:solidFill>
              </a:rPr>
              <a:t> Text) y Reemplazar con braille (</a:t>
            </a:r>
            <a:r>
              <a:rPr lang="es-PE" sz="3200" dirty="0" err="1">
                <a:solidFill>
                  <a:schemeClr val="tx1"/>
                </a:solidFill>
              </a:rPr>
              <a:t>Replace</a:t>
            </a:r>
            <a:r>
              <a:rPr lang="es-PE" sz="3200" dirty="0">
                <a:solidFill>
                  <a:schemeClr val="tx1"/>
                </a:solidFill>
              </a:rPr>
              <a:t> </a:t>
            </a:r>
            <a:r>
              <a:rPr lang="es-PE" sz="3200" dirty="0" err="1">
                <a:solidFill>
                  <a:schemeClr val="tx1"/>
                </a:solidFill>
              </a:rPr>
              <a:t>with</a:t>
            </a:r>
            <a:r>
              <a:rPr lang="es-PE" sz="3200" dirty="0">
                <a:solidFill>
                  <a:schemeClr val="tx1"/>
                </a:solidFill>
              </a:rPr>
              <a:t> Braille), están a su disposición para evitar que eso ocurra.</a:t>
            </a:r>
            <a:endParaRPr lang="es-PE" sz="3200" dirty="0"/>
          </a:p>
        </p:txBody>
      </p:sp>
    </p:spTree>
    <p:extLst>
      <p:ext uri="{BB962C8B-B14F-4D97-AF65-F5344CB8AC3E}">
        <p14:creationId xmlns:p14="http://schemas.microsoft.com/office/powerpoint/2010/main" val="40409342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txBox="1">
            <a:spLocks noGrp="1"/>
          </p:cNvSpPr>
          <p:nvPr>
            <p:ph type="title" idx="4294967295"/>
          </p:nvPr>
        </p:nvSpPr>
        <p:spPr>
          <a:xfrm>
            <a:off x="1367245" y="2376964"/>
            <a:ext cx="9144000" cy="13008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8000" b="0" i="0" u="none" strike="noStrike" kern="1200" cap="none" spc="0" normalizeH="0" baseline="0" dirty="0">
                <a:ln>
                  <a:noFill/>
                </a:ln>
                <a:solidFill>
                  <a:schemeClr val="bg1"/>
                </a:solidFill>
                <a:effectLst/>
                <a:uLnTx/>
                <a:uFillTx/>
                <a:latin typeface="+mj-lt"/>
                <a:ea typeface="+mj-ea"/>
                <a:cs typeface="+mj-cs"/>
              </a:rPr>
              <a:t>Preguntas</a:t>
            </a:r>
          </a:p>
        </p:txBody>
      </p:sp>
    </p:spTree>
    <p:extLst>
      <p:ext uri="{BB962C8B-B14F-4D97-AF65-F5344CB8AC3E}">
        <p14:creationId xmlns:p14="http://schemas.microsoft.com/office/powerpoint/2010/main" val="2897743004"/>
      </p:ext>
    </p:extLst>
  </p:cSld>
  <p:clrMapOvr>
    <a:masterClrMapping/>
  </p:clrMapOvr>
</p:sld>
</file>

<file path=ppt/theme/theme1.xml><?xml version="1.0" encoding="utf-8"?>
<a:theme xmlns:a="http://schemas.openxmlformats.org/drawingml/2006/main" name="Office Theme">
  <a:themeElements>
    <a:clrScheme name="Access Academy">
      <a:dk1>
        <a:srgbClr val="1F1C1E"/>
      </a:dk1>
      <a:lt1>
        <a:srgbClr val="FFFFFF"/>
      </a:lt1>
      <a:dk2>
        <a:srgbClr val="1F1C1E"/>
      </a:dk2>
      <a:lt2>
        <a:srgbClr val="FFFFFF"/>
      </a:lt2>
      <a:accent1>
        <a:srgbClr val="49ACBB"/>
      </a:accent1>
      <a:accent2>
        <a:srgbClr val="F8A535"/>
      </a:accent2>
      <a:accent3>
        <a:srgbClr val="E10C5A"/>
      </a:accent3>
      <a:accent4>
        <a:srgbClr val="49ACBB"/>
      </a:accent4>
      <a:accent5>
        <a:srgbClr val="F8A535"/>
      </a:accent5>
      <a:accent6>
        <a:srgbClr val="E10C5A"/>
      </a:accent6>
      <a:hlink>
        <a:srgbClr val="49ACBB"/>
      </a:hlink>
      <a:folHlink>
        <a:srgbClr val="743F7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ss-academy-template-nimac-2-22.potx" id="{ED3529D8-DAA7-4576-997A-55AC065D8371}" vid="{184DE457-4233-40A4-8D80-459BA61537C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access-academy-template-nimac-2-22</Template>
  <TotalTime>4309</TotalTime>
  <Words>1909</Words>
  <Application>Microsoft Office PowerPoint</Application>
  <PresentationFormat>Widescreen</PresentationFormat>
  <Paragraphs>168</Paragraphs>
  <Slides>53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Calibri Light</vt:lpstr>
      <vt:lpstr>Office Theme</vt:lpstr>
      <vt:lpstr>Capacitación de transcriptores de APH Uso de archivos NIMAS y Duxbury/NimPro Sesión 4: Encabezados, Listas, Tablas </vt:lpstr>
      <vt:lpstr>Objetivos de aprendizaje</vt:lpstr>
      <vt:lpstr>Recuerde: ¡Guarde una copia!</vt:lpstr>
      <vt:lpstr>CAMBIAR ESTILOS</vt:lpstr>
      <vt:lpstr>Comandos de teclado</vt:lpstr>
      <vt:lpstr>CAMBIAR ESTILOS (cont.)</vt:lpstr>
      <vt:lpstr>CAMBIAR ESTILOS (cont.)</vt:lpstr>
      <vt:lpstr>CAMBIAR ESTILOS (cont.)</vt:lpstr>
      <vt:lpstr>ENCABEZADOS</vt:lpstr>
      <vt:lpstr>Regla de oro para los encabezados</vt:lpstr>
      <vt:lpstr>Empezar</vt:lpstr>
      <vt:lpstr>Cambiar etiquetas de encabezados</vt:lpstr>
      <vt:lpstr>Cambiar etiquetas de encabezados (cont.)</vt:lpstr>
      <vt:lpstr>Para cambiar el encabezado:</vt:lpstr>
      <vt:lpstr>Seleccionar el encabezado correcto</vt:lpstr>
      <vt:lpstr>Seleccionar el encabezado correcto (cont.)</vt:lpstr>
      <vt:lpstr>Seleccionar el encabezado correcto (cont.)</vt:lpstr>
      <vt:lpstr>Formatear listas y tablas</vt:lpstr>
      <vt:lpstr>Formatear tablas</vt:lpstr>
      <vt:lpstr>Menú de Tabla</vt:lpstr>
      <vt:lpstr>Propiedades de tabla</vt:lpstr>
      <vt:lpstr>Propiedades de tabla (continuación)</vt:lpstr>
      <vt:lpstr>Propiedades de tabla (cont.)</vt:lpstr>
      <vt:lpstr>Formatear tablas (cont.)</vt:lpstr>
      <vt:lpstr>Formatear tablas escalonadas/listas</vt:lpstr>
      <vt:lpstr>Formatear tablas anchas</vt:lpstr>
      <vt:lpstr>Configurar una tabla ancha</vt:lpstr>
      <vt:lpstr>Configurar una tabla ancha (cont.)</vt:lpstr>
      <vt:lpstr>Abrir su archivo de tabla</vt:lpstr>
      <vt:lpstr>Abrir su archivo de tabla (cont.)</vt:lpstr>
      <vt:lpstr>Archivo de tabla en Duxbury</vt:lpstr>
      <vt:lpstr>Ejemplo de tabla Simbraille </vt:lpstr>
      <vt:lpstr>Formatear la tabla</vt:lpstr>
      <vt:lpstr>Formatear la tabla (cont.)</vt:lpstr>
      <vt:lpstr>Tipo de tabla escalonada (Stairstep)</vt:lpstr>
      <vt:lpstr>Filas y columnas de encabezado</vt:lpstr>
      <vt:lpstr>Tabla escalonada (Stairstep)</vt:lpstr>
      <vt:lpstr>Tabla ancha a tabla escalonada</vt:lpstr>
      <vt:lpstr>Formatear tablas:  columnas </vt:lpstr>
      <vt:lpstr>Exporte su archivo de Tabla de NimPro</vt:lpstr>
      <vt:lpstr>Abrir archivo en Duxbury</vt:lpstr>
      <vt:lpstr>Abrir archivo en Duxbury (cont.)</vt:lpstr>
      <vt:lpstr>Abrir archivo en Duxbury (cont.)</vt:lpstr>
      <vt:lpstr>Configurar una tabla columnar</vt:lpstr>
      <vt:lpstr>Configurar una tabla columnar (cont.)</vt:lpstr>
      <vt:lpstr>Clave de encabezado de columna</vt:lpstr>
      <vt:lpstr>Filas de encabezado</vt:lpstr>
      <vt:lpstr>Columnas de encabezado</vt:lpstr>
      <vt:lpstr>Tabla columnar</vt:lpstr>
      <vt:lpstr>Tabla columnar (cont.)</vt:lpstr>
      <vt:lpstr>Listas con imágenes (NimPro)</vt:lpstr>
      <vt:lpstr>Listas con imágenes (NimPro) (cont.)</vt:lpstr>
      <vt:lpstr>Preguntas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 Krise</dc:creator>
  <cp:lastModifiedBy>Monica Garcia Moran</cp:lastModifiedBy>
  <cp:revision>171</cp:revision>
  <cp:lastPrinted>2022-06-10T13:33:29Z</cp:lastPrinted>
  <dcterms:created xsi:type="dcterms:W3CDTF">2022-03-05T15:09:39Z</dcterms:created>
  <dcterms:modified xsi:type="dcterms:W3CDTF">2022-09-28T10:14:43Z</dcterms:modified>
</cp:coreProperties>
</file>