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5"/>
  </p:notesMasterIdLst>
  <p:sldIdLst>
    <p:sldId id="256" r:id="rId2"/>
    <p:sldId id="257" r:id="rId3"/>
    <p:sldId id="293" r:id="rId4"/>
    <p:sldId id="294" r:id="rId5"/>
    <p:sldId id="346" r:id="rId6"/>
    <p:sldId id="301" r:id="rId7"/>
    <p:sldId id="333" r:id="rId8"/>
    <p:sldId id="335" r:id="rId9"/>
    <p:sldId id="266" r:id="rId10"/>
    <p:sldId id="258" r:id="rId11"/>
    <p:sldId id="259" r:id="rId12"/>
    <p:sldId id="260" r:id="rId13"/>
    <p:sldId id="261" r:id="rId14"/>
    <p:sldId id="267" r:id="rId15"/>
    <p:sldId id="336" r:id="rId16"/>
    <p:sldId id="337" r:id="rId17"/>
    <p:sldId id="268" r:id="rId18"/>
    <p:sldId id="269" r:id="rId19"/>
    <p:sldId id="270" r:id="rId20"/>
    <p:sldId id="278" r:id="rId21"/>
    <p:sldId id="280" r:id="rId22"/>
    <p:sldId id="281" r:id="rId23"/>
    <p:sldId id="282" r:id="rId24"/>
    <p:sldId id="283" r:id="rId25"/>
    <p:sldId id="284" r:id="rId26"/>
    <p:sldId id="348" r:id="rId27"/>
    <p:sldId id="351" r:id="rId28"/>
    <p:sldId id="352" r:id="rId29"/>
    <p:sldId id="273" r:id="rId30"/>
    <p:sldId id="299" r:id="rId31"/>
    <p:sldId id="303" r:id="rId32"/>
    <p:sldId id="338" r:id="rId33"/>
    <p:sldId id="305" r:id="rId34"/>
    <p:sldId id="339" r:id="rId35"/>
    <p:sldId id="285" r:id="rId36"/>
    <p:sldId id="286" r:id="rId37"/>
    <p:sldId id="287" r:id="rId38"/>
    <p:sldId id="288" r:id="rId39"/>
    <p:sldId id="289" r:id="rId40"/>
    <p:sldId id="290" r:id="rId41"/>
    <p:sldId id="353" r:id="rId42"/>
    <p:sldId id="354" r:id="rId43"/>
    <p:sldId id="356" r:id="rId44"/>
    <p:sldId id="355" r:id="rId45"/>
    <p:sldId id="357" r:id="rId46"/>
    <p:sldId id="306" r:id="rId47"/>
    <p:sldId id="307" r:id="rId48"/>
    <p:sldId id="347" r:id="rId49"/>
    <p:sldId id="340" r:id="rId50"/>
    <p:sldId id="330" r:id="rId51"/>
    <p:sldId id="359" r:id="rId52"/>
    <p:sldId id="309" r:id="rId53"/>
    <p:sldId id="311" r:id="rId54"/>
    <p:sldId id="361" r:id="rId55"/>
    <p:sldId id="331" r:id="rId56"/>
    <p:sldId id="344" r:id="rId57"/>
    <p:sldId id="362" r:id="rId58"/>
    <p:sldId id="364" r:id="rId59"/>
    <p:sldId id="366" r:id="rId60"/>
    <p:sldId id="368" r:id="rId61"/>
    <p:sldId id="370" r:id="rId62"/>
    <p:sldId id="372" r:id="rId63"/>
    <p:sldId id="374" r:id="rId64"/>
    <p:sldId id="313" r:id="rId65"/>
    <p:sldId id="314" r:id="rId66"/>
    <p:sldId id="332" r:id="rId67"/>
    <p:sldId id="295" r:id="rId68"/>
    <p:sldId id="322" r:id="rId69"/>
    <p:sldId id="323" r:id="rId70"/>
    <p:sldId id="324" r:id="rId71"/>
    <p:sldId id="297" r:id="rId72"/>
    <p:sldId id="329" r:id="rId73"/>
    <p:sldId id="321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tha Pancorvo" initials="BP" lastIdx="22" clrIdx="0">
    <p:extLst>
      <p:ext uri="{19B8F6BF-5375-455C-9EA6-DF929625EA0E}">
        <p15:presenceInfo xmlns:p15="http://schemas.microsoft.com/office/powerpoint/2012/main" userId="1e3a0a8699a60a8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>
    <p:restoredLeft sz="11397" autoAdjust="0"/>
    <p:restoredTop sz="94128" autoAdjust="0"/>
  </p:normalViewPr>
  <p:slideViewPr>
    <p:cSldViewPr snapToGrid="0" snapToObjects="1">
      <p:cViewPr varScale="1">
        <p:scale>
          <a:sx n="32" d="100"/>
          <a:sy n="32" d="100"/>
        </p:scale>
        <p:origin x="58" y="7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DCEA2-FF3E-446D-BA70-A27A56AF5807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35B6E5-B27B-41AF-B0B2-5BB35E6DA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083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5B6E5-B27B-41AF-B0B2-5BB35E6DA9D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77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5B6E5-B27B-41AF-B0B2-5BB35E6DA9D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631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555B4-AA3E-4C48-B388-C93B56C831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4C8BD-B04A-7944-A387-4C8637FBB5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22140-A5A1-754A-83B2-F77928588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35546-A896-A24F-9B4A-F7AF28BE3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49DA8-2F05-CC44-9B32-5189C203E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4C5D2C-8C18-AF4D-BF0B-AACA65FBA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663356" y="-853348"/>
            <a:ext cx="3274961" cy="33568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519D05-C2A0-854E-9A4B-0E2D2D968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091774" y="0"/>
            <a:ext cx="1886110" cy="10302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162" y="122667"/>
            <a:ext cx="1976952" cy="68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75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56259-FD47-EC42-BAB3-889B946E2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41CB7-F82F-4E4A-98D8-9A51B49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2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6AE23D-3E4A-6844-91EF-DDDFF5F13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1E3320-E7B4-5946-BC09-AF8BED8E2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804D1C-A365-CD4F-B424-22B34197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24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16AE23D-3E4A-6844-91EF-DDDFF5F13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44379"/>
            <a:ext cx="12192000" cy="700237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1E3320-E7B4-5946-BC09-AF8BED8E2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804D1C-A365-CD4F-B424-22B34197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2AF5731-74D4-3D4E-8EC3-93F2828418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73361" y="6201036"/>
            <a:ext cx="1499287" cy="4856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361" y="6124350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749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A92F0-206B-A642-8C90-4FB954725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775A7-B02D-CE4E-A16C-4862088B1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349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BA32A5-6796-5048-9F7F-EC50D1A6A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349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D6513A-62C8-1844-8675-B40A238C3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268AE3-EF14-1C4C-BBE5-49D275B0B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50E261-8833-5E47-9281-6B33EFD7D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9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93CF4-D47B-FD45-8464-51CEEC688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2DE8D-E9D7-4C4F-A366-F1E8EBA41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8D03CC-1F25-AE4B-82E9-EBE56F20B1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36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A06D14-D118-0544-8136-EC45A137A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0C97F1-6AA1-754B-A322-091308E3ED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36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7BA1C8-617E-BC46-9C17-57F7F162E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624344-2416-7D44-A271-5BF512A40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AE5623-7CD3-FB48-A51D-9F86C48370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55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E5023-54DE-D74B-B106-B5A5803DA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C02C4A6-71BC-C342-B7A9-E17E5693CD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2288"/>
            <a:ext cx="3385836" cy="3755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1587685-02E9-3140-8269-24DEF53591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3081" y="1792287"/>
            <a:ext cx="3385837" cy="3755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5C07E6-7F98-1C49-AA61-77ACC044243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67963" y="1792287"/>
            <a:ext cx="3385837" cy="3755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009663-9DDD-5D4F-B26C-8119E43C6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C92944-4C7A-C442-8C1B-8F7BBEC15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E16984-A119-CB49-B3F9-129054CF4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76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DB4FF-4DD2-6141-AE6D-A0A029D06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707" y="581239"/>
            <a:ext cx="43994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047DE9-45F7-EC48-AA2E-8DC67113D2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01946" y="827903"/>
            <a:ext cx="5053442" cy="5165124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32A177-00AC-DC4B-A2DB-BB0C5C2F3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57103" y="0"/>
            <a:ext cx="6334897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17CC17-C0CB-7942-933A-012F7E930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581239"/>
            <a:ext cx="5469924" cy="5634210"/>
          </a:xfrm>
          <a:prstGeom prst="rect">
            <a:avLst/>
          </a:prstGeom>
          <a:noFill/>
          <a:ln w="133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A1FB1-D1D4-FD47-ACE2-61964E1328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8707" y="2181439"/>
            <a:ext cx="43994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5744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047DE9-45F7-EC48-AA2E-8DC67113D2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03659" y="827903"/>
            <a:ext cx="5053442" cy="5165124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32A177-00AC-DC4B-A2DB-BB0C5C2F3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334897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17CC17-C0CB-7942-933A-012F7E930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7713" y="581239"/>
            <a:ext cx="5469924" cy="5634210"/>
          </a:xfrm>
          <a:prstGeom prst="rect">
            <a:avLst/>
          </a:prstGeom>
          <a:noFill/>
          <a:ln w="133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24817C8-54D6-7F41-BB69-A92331523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5350" y="581239"/>
            <a:ext cx="43994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2D59984-9274-F04F-A597-7F3D7761E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65350" y="2181439"/>
            <a:ext cx="43994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7830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0891738-AB2D-9E49-B75B-158F4204B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77060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13AF5C-6BA5-A04D-830F-BE62F7C71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61403-71E6-0541-8E98-DB3FBDE75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CF036-F52C-854D-B6ED-C8DA82A8A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87425"/>
            <a:ext cx="556877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727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32E6E4-EC51-0C4C-A46A-C27E7CBBD81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2723" y="995363"/>
            <a:ext cx="556877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6A69CD-8D6F-344C-9244-7FB90ABBA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21395" y="0"/>
            <a:ext cx="577060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5EB135C-15F6-4346-B4CA-A7A37BA42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562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F409E78-5E0C-0241-9189-A2C0B65F74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05562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6645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5757D-4977-B944-B014-0A8FB7CB6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EA5507-5957-1D4D-B4EE-6FF8A5787B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7080C-9E68-D645-AA4C-FAEA10BFD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24DF5-0E78-A040-8733-668BEE3B8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9E7DC-1CDB-CF40-9B0D-53A84F737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448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48659E-BB28-484C-B403-A98250142F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8433ED-DF79-B04E-B7F1-CE22B2548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134F5-227A-7444-AF18-3B2EB5B1A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37CFE-7DA1-AB4A-9A63-34D230E4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39F06-322F-394C-98F8-D6FE036EA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19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478B49-1925-A543-9968-097479C32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B17302-7F9E-164F-B536-DE4E623C5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CF7D0-90F4-F546-8C65-FC0454FED3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E3268-EE89-8E49-B4B4-ED1BE122A280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34418-1C75-4945-903D-72356C5BA7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3AAC1-8F5A-3044-8377-F9F604ABB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266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52" r:id="rId4"/>
    <p:sldLayoutId id="2147483653" r:id="rId5"/>
    <p:sldLayoutId id="2147483660" r:id="rId6"/>
    <p:sldLayoutId id="2147483657" r:id="rId7"/>
    <p:sldLayoutId id="2147483663" r:id="rId8"/>
    <p:sldLayoutId id="2147483656" r:id="rId9"/>
    <p:sldLayoutId id="2147483661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mp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mp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mp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m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mp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m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tmp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006" y="2126725"/>
            <a:ext cx="11538857" cy="3979818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PE" dirty="0">
                <a:ea typeface="SimSun" panose="02010600030101010101" pitchFamily="2" charset="-122"/>
                <a:cs typeface="Times New Roman" panose="02020603050405020304" pitchFamily="18" charset="0"/>
              </a:rPr>
              <a:t>Capacitación de transcriptores de APH</a:t>
            </a:r>
            <a:br>
              <a:rPr lang="es-PE" dirty="0"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es-PE" dirty="0">
                <a:ea typeface="SimSun" panose="02010600030101010101" pitchFamily="2" charset="-122"/>
                <a:cs typeface="Times New Roman" panose="02020603050405020304" pitchFamily="18" charset="0"/>
              </a:rPr>
              <a:t>Uso de archivos NIMAS</a:t>
            </a:r>
            <a:br>
              <a:rPr lang="es-PE" dirty="0"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es-PE" dirty="0">
                <a:ea typeface="SimSun" panose="02010600030101010101" pitchFamily="2" charset="-122"/>
                <a:cs typeface="Times New Roman" panose="02020603050405020304" pitchFamily="18" charset="0"/>
              </a:rPr>
              <a:t>y </a:t>
            </a:r>
            <a:r>
              <a:rPr lang="es-PE" dirty="0" err="1">
                <a:ea typeface="SimSun" panose="02010600030101010101" pitchFamily="2" charset="-122"/>
                <a:cs typeface="Times New Roman" panose="02020603050405020304" pitchFamily="18" charset="0"/>
              </a:rPr>
              <a:t>Duxbury</a:t>
            </a:r>
            <a:r>
              <a:rPr lang="es-PE" dirty="0">
                <a:ea typeface="SimSun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es-PE" dirty="0" err="1">
                <a:ea typeface="SimSun" panose="02010600030101010101" pitchFamily="2" charset="-122"/>
                <a:cs typeface="Times New Roman" panose="02020603050405020304" pitchFamily="18" charset="0"/>
              </a:rPr>
              <a:t>NimPro</a:t>
            </a:r>
            <a:br>
              <a:rPr lang="en-US" sz="4400" dirty="0"/>
            </a:br>
            <a:r>
              <a:rPr lang="es-PE" sz="4400" dirty="0"/>
              <a:t>Sesión 5: Funciones adicionales</a:t>
            </a:r>
          </a:p>
        </p:txBody>
      </p:sp>
    </p:spTree>
    <p:extLst>
      <p:ext uri="{BB962C8B-B14F-4D97-AF65-F5344CB8AC3E}">
        <p14:creationId xmlns:p14="http://schemas.microsoft.com/office/powerpoint/2010/main" val="2391210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7E113-A129-4130-A0CC-4E6106286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Objetivos</a:t>
            </a:r>
            <a:r>
              <a:rPr lang="en-US" sz="4400" dirty="0"/>
              <a:t>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7720"/>
            <a:ext cx="10515600" cy="372255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PE" sz="2500" dirty="0"/>
              <a:t>Describir las funciones de edición para las listas anidadas (por ej., </a:t>
            </a:r>
            <a:r>
              <a:rPr lang="es-PE" sz="2400" dirty="0"/>
              <a:t>Glosario, Índice alfabético</a:t>
            </a:r>
            <a:r>
              <a:rPr lang="es-PE" sz="2500" dirty="0"/>
              <a:t>).</a:t>
            </a:r>
          </a:p>
          <a:p>
            <a:pPr>
              <a:lnSpc>
                <a:spcPct val="150000"/>
              </a:lnSpc>
            </a:pPr>
            <a:r>
              <a:rPr lang="es-PE" sz="2500" dirty="0"/>
              <a:t>Describir las funciones para las barras laterales (</a:t>
            </a:r>
            <a:r>
              <a:rPr lang="es-PE" sz="2500" dirty="0" err="1"/>
              <a:t>Sidebars</a:t>
            </a:r>
            <a:r>
              <a:rPr lang="es-PE" sz="2500" dirty="0"/>
              <a:t>), notas al pie (</a:t>
            </a:r>
            <a:r>
              <a:rPr lang="es-PE" sz="2500" dirty="0" err="1"/>
              <a:t>Footnotes</a:t>
            </a:r>
            <a:r>
              <a:rPr lang="es-PE" sz="2500" dirty="0"/>
              <a:t>), texto con líneas numeradas (Line </a:t>
            </a:r>
            <a:r>
              <a:rPr lang="es-PE" sz="2500" dirty="0" err="1"/>
              <a:t>Numbered</a:t>
            </a:r>
            <a:r>
              <a:rPr lang="es-PE" sz="2500" dirty="0"/>
              <a:t> Text) y MathML en los archivos generados por NIMAS . </a:t>
            </a:r>
          </a:p>
        </p:txBody>
      </p:sp>
    </p:spTree>
    <p:extLst>
      <p:ext uri="{BB962C8B-B14F-4D97-AF65-F5344CB8AC3E}">
        <p14:creationId xmlns:p14="http://schemas.microsoft.com/office/powerpoint/2010/main" val="2141464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1490008"/>
            <a:ext cx="9144000" cy="2387600"/>
          </a:xfrm>
        </p:spPr>
        <p:txBody>
          <a:bodyPr>
            <a:normAutofit/>
          </a:bodyPr>
          <a:lstStyle/>
          <a:p>
            <a:r>
              <a:rPr lang="es-PE" sz="8000" dirty="0"/>
              <a:t>Funciones de glosario e índice alfabético </a:t>
            </a:r>
          </a:p>
        </p:txBody>
      </p:sp>
    </p:spTree>
    <p:extLst>
      <p:ext uri="{BB962C8B-B14F-4D97-AF65-F5344CB8AC3E}">
        <p14:creationId xmlns:p14="http://schemas.microsoft.com/office/powerpoint/2010/main" val="2441784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32548" y="376745"/>
            <a:ext cx="8807116" cy="863374"/>
          </a:xfrm>
        </p:spPr>
        <p:txBody>
          <a:bodyPr>
            <a:normAutofit fontScale="90000"/>
          </a:bodyPr>
          <a:lstStyle/>
          <a:p>
            <a:r>
              <a:rPr lang="es-PE" dirty="0"/>
              <a:t>Asistentes de Glosario e Índice alfabético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99158" y="1629580"/>
            <a:ext cx="10204269" cy="193330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s-PE" dirty="0"/>
              <a:t>Los asistentes (</a:t>
            </a:r>
            <a:r>
              <a:rPr lang="es-PE" dirty="0" err="1"/>
              <a:t>wizards</a:t>
            </a:r>
            <a:r>
              <a:rPr lang="es-PE" dirty="0"/>
              <a:t>) de Glosario (</a:t>
            </a:r>
            <a:r>
              <a:rPr lang="es-PE" dirty="0" err="1"/>
              <a:t>Glossary</a:t>
            </a:r>
            <a:r>
              <a:rPr lang="es-PE" dirty="0"/>
              <a:t>) e Índice alfabético (</a:t>
            </a:r>
            <a:r>
              <a:rPr lang="es-PE" dirty="0" err="1"/>
              <a:t>Index</a:t>
            </a:r>
            <a:r>
              <a:rPr lang="es-PE" dirty="0"/>
              <a:t>) también aplican cambios de fuente a los encabezados.</a:t>
            </a:r>
          </a:p>
          <a:p>
            <a:pPr>
              <a:lnSpc>
                <a:spcPct val="150000"/>
              </a:lnSpc>
            </a:pPr>
            <a:r>
              <a:rPr lang="es-PE" dirty="0"/>
              <a:t> La siguiente diapositiva muestra una tabla de consulta rápida para los asistentes de Duxbury.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926203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4BA9A-A9EB-4231-90E3-0D2BAA046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dirty="0"/>
              <a:t>Alcance de los efectos de los asistentes de </a:t>
            </a:r>
            <a:r>
              <a:rPr lang="en-US" dirty="0"/>
              <a:t>Duxbury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2C903C7-B5A8-45D9-ADB6-B3796B56B9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2028914"/>
              </p:ext>
            </p:extLst>
          </p:nvPr>
        </p:nvGraphicFramePr>
        <p:xfrm>
          <a:off x="838200" y="1929981"/>
          <a:ext cx="10515600" cy="2743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74040575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28268873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39784517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767822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noProof="0"/>
                        <a:t>Asistente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noProof="0"/>
                        <a:t>Elementos</a:t>
                      </a:r>
                      <a:r>
                        <a:rPr lang="en-US" sz="2400" baseline="0" noProof="0"/>
                        <a:t> de lista</a:t>
                      </a:r>
                      <a:endParaRPr lang="en-US" sz="2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noProof="0"/>
                        <a:t>Párrafos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z="2400" noProof="0" dirty="0"/>
                        <a:t>Encabezados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56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sz="2400" noProof="0"/>
                        <a:t>Índice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884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sz="2400" noProof="0"/>
                        <a:t>Lista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55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sz="2400" noProof="0"/>
                        <a:t>Ejercicio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59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sz="2400" noProof="0"/>
                        <a:t>Glosario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59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sz="2400" noProof="0" dirty="0"/>
                        <a:t>Índice</a:t>
                      </a:r>
                      <a:r>
                        <a:rPr lang="es-PE" sz="2400" baseline="0" noProof="0" dirty="0"/>
                        <a:t> alfabético</a:t>
                      </a:r>
                      <a:endParaRPr lang="es-PE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9549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376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67543" y="551143"/>
            <a:ext cx="9001496" cy="784406"/>
          </a:xfrm>
        </p:spPr>
        <p:txBody>
          <a:bodyPr>
            <a:normAutofit fontScale="90000"/>
          </a:bodyPr>
          <a:lstStyle/>
          <a:p>
            <a:pPr algn="ctr"/>
            <a:r>
              <a:rPr lang="es-PE" dirty="0"/>
              <a:t>Alcance de los cambios de los asistentes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51114" y="1769066"/>
            <a:ext cx="10744200" cy="235008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PE" dirty="0"/>
              <a:t>Nota: Los cambios que especifique al ejecutar su asistente serán aplicados a la página, conjunto de páginas o sección entera del documento que seleccionó en el panel de Navegación (</a:t>
            </a:r>
            <a:r>
              <a:rPr lang="es-PE" dirty="0" err="1"/>
              <a:t>Navigation</a:t>
            </a:r>
            <a:r>
              <a:rPr lang="es-PE" dirty="0"/>
              <a:t>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917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53788" y="723345"/>
            <a:ext cx="9298378" cy="784406"/>
          </a:xfrm>
        </p:spPr>
        <p:txBody>
          <a:bodyPr>
            <a:normAutofit fontScale="90000"/>
          </a:bodyPr>
          <a:lstStyle/>
          <a:p>
            <a:pPr algn="ctr"/>
            <a:r>
              <a:rPr lang="es-PE" dirty="0"/>
              <a:t>Alcance de los cambios de los asistentes </a:t>
            </a:r>
            <a:r>
              <a:rPr lang="en-US" sz="3600" dirty="0"/>
              <a:t>(</a:t>
            </a:r>
            <a:r>
              <a:rPr lang="es-PE" sz="3600" dirty="0"/>
              <a:t>continuación</a:t>
            </a:r>
            <a:r>
              <a:rPr lang="en-US" sz="3600" dirty="0"/>
              <a:t>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23900" y="1856153"/>
            <a:ext cx="10744200" cy="187111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s-PE" dirty="0"/>
              <a:t>Eso significa que otros párrafos normales de “texto principal” que no son instrucciones para ejercicios se podrían cambiar al estilo Instrucciones (</a:t>
            </a:r>
            <a:r>
              <a:rPr lang="es-PE" dirty="0" err="1"/>
              <a:t>Directions</a:t>
            </a:r>
            <a:r>
              <a:rPr lang="es-PE" dirty="0"/>
              <a:t>) equivocadamente.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510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2536" y="610223"/>
            <a:ext cx="9524010" cy="784406"/>
          </a:xfrm>
        </p:spPr>
        <p:txBody>
          <a:bodyPr>
            <a:normAutofit fontScale="90000"/>
          </a:bodyPr>
          <a:lstStyle/>
          <a:p>
            <a:pPr algn="ctr"/>
            <a:r>
              <a:rPr lang="es-PE" dirty="0"/>
              <a:t>Alcance de los cambios de los asistentes (continuación)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60043" y="1644968"/>
            <a:ext cx="9830889" cy="1784032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es-PE" sz="2800" dirty="0"/>
              <a:t>Si le ocurre esto, puede usar las funciones de edición de estilos de una sola tecla para deshacer el cambio.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178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PE" sz="8000" dirty="0"/>
              <a:t>Glosario</a:t>
            </a:r>
          </a:p>
        </p:txBody>
      </p:sp>
    </p:spTree>
    <p:extLst>
      <p:ext uri="{BB962C8B-B14F-4D97-AF65-F5344CB8AC3E}">
        <p14:creationId xmlns:p14="http://schemas.microsoft.com/office/powerpoint/2010/main" val="1595110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87383" y="214178"/>
            <a:ext cx="4287884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Formateo</a:t>
            </a:r>
            <a:r>
              <a:rPr kumimoji="0" lang="es-PE" sz="4400" b="0" i="0" u="none" strike="noStrike" kern="1200" cap="none" spc="0" normalizeH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glosario en </a:t>
            </a: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NimPro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83" y="1882050"/>
            <a:ext cx="4356328" cy="220644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PE" dirty="0"/>
              <a:t>Abra su archivo en </a:t>
            </a:r>
            <a:r>
              <a:rPr lang="es-PE" dirty="0" err="1"/>
              <a:t>NimPro</a:t>
            </a:r>
            <a:r>
              <a:rPr lang="es-PE" dirty="0"/>
              <a:t>.</a:t>
            </a:r>
          </a:p>
          <a:p>
            <a:pPr>
              <a:lnSpc>
                <a:spcPct val="150000"/>
              </a:lnSpc>
            </a:pPr>
            <a:r>
              <a:rPr lang="es-PE" dirty="0"/>
              <a:t>Seleccione Material del final </a:t>
            </a:r>
            <a:r>
              <a:rPr lang="en-US" dirty="0"/>
              <a:t>(Rear Matter).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500" dirty="0"/>
          </a:p>
        </p:txBody>
      </p:sp>
      <p:pic>
        <p:nvPicPr>
          <p:cNvPr id="6" name="Picture 5" descr="Captura de pantalla de NimPro con una flecha que apunta a Rear Matter (Material del final)"/>
          <p:cNvPicPr/>
          <p:nvPr/>
        </p:nvPicPr>
        <p:blipFill rotWithShape="1">
          <a:blip r:embed="rId2"/>
          <a:srcRect r="67179" b="53582"/>
          <a:stretch/>
        </p:blipFill>
        <p:spPr>
          <a:xfrm>
            <a:off x="4841966" y="214178"/>
            <a:ext cx="7045233" cy="5542187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6076948" y="1410787"/>
            <a:ext cx="1255668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25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5665" y="431893"/>
            <a:ext cx="4377424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dirty="0"/>
              <a:t>Formateo de glosario en NimPro </a:t>
            </a: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(cont.)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916" y="2395221"/>
            <a:ext cx="3960224" cy="165226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s-PE" dirty="0"/>
              <a:t>Seleccione Material del final </a:t>
            </a:r>
            <a:r>
              <a:rPr lang="en-US" dirty="0"/>
              <a:t>(Rear Matter)</a:t>
            </a:r>
          </a:p>
          <a:p>
            <a:pPr>
              <a:lnSpc>
                <a:spcPct val="150000"/>
              </a:lnSpc>
            </a:pPr>
            <a:r>
              <a:rPr lang="es-PE" dirty="0"/>
              <a:t>Seleccione Glosario </a:t>
            </a:r>
            <a:r>
              <a:rPr lang="en-US" dirty="0"/>
              <a:t>(Glossary)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500" dirty="0"/>
          </a:p>
        </p:txBody>
      </p:sp>
      <p:pic>
        <p:nvPicPr>
          <p:cNvPr id="15" name="Picture 14" descr="NimPro - NIMAS_978007681214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49" r="-235" b="7900"/>
          <a:stretch/>
        </p:blipFill>
        <p:spPr>
          <a:xfrm>
            <a:off x="5183871" y="244314"/>
            <a:ext cx="6593997" cy="5790003"/>
          </a:xfrm>
          <a:prstGeom prst="rect">
            <a:avLst/>
          </a:prstGeom>
        </p:spPr>
      </p:pic>
      <p:grpSp>
        <p:nvGrpSpPr>
          <p:cNvPr id="14" name="Group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907788" y="768615"/>
            <a:ext cx="2004605" cy="477054"/>
            <a:chOff x="5737315" y="1524002"/>
            <a:chExt cx="2004605" cy="477054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5737315" y="1785258"/>
              <a:ext cx="1255668" cy="0"/>
            </a:xfrm>
            <a:prstGeom prst="straightConnector1">
              <a:avLst/>
            </a:prstGeom>
            <a:ln w="177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6897189" y="1524002"/>
              <a:ext cx="844731" cy="47705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500" dirty="0"/>
                <a:t>1</a:t>
              </a:r>
              <a:r>
                <a:rPr lang="en-US" sz="2500" baseline="30000" dirty="0"/>
                <a:t>o</a:t>
              </a:r>
            </a:p>
          </p:txBody>
        </p:sp>
      </p:grp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99107" y="1767364"/>
            <a:ext cx="1667963" cy="477054"/>
            <a:chOff x="3323409" y="1727693"/>
            <a:chExt cx="1667963" cy="477054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3699783" y="1814697"/>
              <a:ext cx="1291589" cy="0"/>
            </a:xfrm>
            <a:prstGeom prst="straightConnector1">
              <a:avLst/>
            </a:prstGeom>
            <a:ln w="177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323409" y="1727693"/>
              <a:ext cx="844731" cy="47705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500" dirty="0"/>
                <a:t>2</a:t>
              </a:r>
              <a:r>
                <a:rPr lang="en-US" sz="2500" baseline="30000" dirty="0"/>
                <a:t>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7044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5664" y="431893"/>
            <a:ext cx="4180351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dirty="0"/>
              <a:t>Formateo de glosario en NimPro </a:t>
            </a:r>
            <a:r>
              <a:rPr lang="en-US" sz="3500" dirty="0"/>
              <a:t>(cont.)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665" y="2275523"/>
            <a:ext cx="3960224" cy="1946269"/>
          </a:xfrm>
        </p:spPr>
        <p:txBody>
          <a:bodyPr anchor="t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PE" sz="4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Seleccione</a:t>
            </a:r>
            <a:r>
              <a:rPr lang="es-PE" sz="4500" b="0" noProof="0" dirty="0"/>
              <a:t> el </a:t>
            </a:r>
            <a:r>
              <a:rPr kumimoji="0" lang="es-PE" sz="45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subencabezado</a:t>
            </a:r>
            <a:r>
              <a:rPr kumimoji="0" lang="es-PE" sz="45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r>
              <a:rPr kumimoji="0" lang="es-PE" sz="4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“A”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PE" sz="4500" b="0" dirty="0"/>
              <a:t>El glosario aparecerá en </a:t>
            </a:r>
            <a:r>
              <a:rPr kumimoji="0" lang="es-PE" sz="4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“A”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NimPro - NIMAS_978007681214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" t="-629" r="-1945" b="9841"/>
          <a:stretch/>
        </p:blipFill>
        <p:spPr>
          <a:xfrm>
            <a:off x="5178382" y="312623"/>
            <a:ext cx="6142287" cy="5740307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336016" y="1814223"/>
            <a:ext cx="1156607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68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5353" y="431893"/>
            <a:ext cx="4138009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Asistente de glosario</a:t>
            </a:r>
            <a:r>
              <a:rPr kumimoji="0" lang="es-PE" sz="4400" b="0" i="0" u="none" strike="noStrike" kern="1200" cap="none" spc="0" normalizeH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NimPro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(Glossary Wizard)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5353" y="2429696"/>
            <a:ext cx="3960224" cy="1724296"/>
          </a:xfrm>
          <a:prstGeom prst="rect">
            <a:avLst/>
          </a:prstGeom>
        </p:spPr>
        <p:txBody>
          <a:bodyPr anchor="t">
            <a:normAutofit fontScale="85000" lnSpcReduction="20000"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b="0" dirty="0"/>
              <a:t>Seleccione Editar (</a:t>
            </a:r>
            <a:r>
              <a:rPr lang="es-PE" b="0" dirty="0" err="1"/>
              <a:t>Edit</a:t>
            </a:r>
            <a:r>
              <a:rPr lang="es-PE" b="0" dirty="0"/>
              <a:t>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dirty="0"/>
              <a:t>Seleccione Asistente de glosario </a:t>
            </a:r>
            <a:r>
              <a:rPr lang="en-US" dirty="0"/>
              <a:t>(Glossary Wizard)</a:t>
            </a:r>
            <a:endParaRPr lang="en-US" b="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500" b="0" dirty="0"/>
          </a:p>
          <a:p>
            <a:pPr marL="0" indent="0">
              <a:lnSpc>
                <a:spcPct val="150000"/>
              </a:lnSpc>
              <a:buNone/>
            </a:pPr>
            <a:endParaRPr lang="en-US" sz="2500" dirty="0"/>
          </a:p>
        </p:txBody>
      </p:sp>
      <p:pic>
        <p:nvPicPr>
          <p:cNvPr id="6" name="Picture 5" descr="Captura de pantalla de NimPro con una flecha que apunta a la opción Glossary Wizard (Asistente de glosario)"/>
          <p:cNvPicPr/>
          <p:nvPr/>
        </p:nvPicPr>
        <p:blipFill rotWithShape="1">
          <a:blip r:embed="rId2"/>
          <a:srcRect r="67189" b="46273"/>
          <a:stretch/>
        </p:blipFill>
        <p:spPr>
          <a:xfrm>
            <a:off x="5188131" y="391886"/>
            <a:ext cx="6768737" cy="5512525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979817" y="2490653"/>
            <a:ext cx="1609452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69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5353" y="431893"/>
            <a:ext cx="4507281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PE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Opciones del </a:t>
            </a:r>
            <a:r>
              <a:rPr lang="es-PE" dirty="0"/>
              <a:t>Asistente de glosario </a:t>
            </a:r>
            <a:endParaRPr kumimoji="0" lang="es-PE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5353" y="1883462"/>
            <a:ext cx="4186648" cy="2368730"/>
          </a:xfrm>
          <a:prstGeom prst="rect">
            <a:avLst/>
          </a:prstGeom>
        </p:spPr>
        <p:txBody>
          <a:bodyPr anchor="t">
            <a:normAutofit fontScale="92500" lnSpcReduction="20000"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dirty="0"/>
              <a:t>El Asistente de glosario tiene tres opciones:</a:t>
            </a:r>
          </a:p>
          <a:p>
            <a:pPr marL="800100" lvl="1" indent="-342900">
              <a:lnSpc>
                <a:spcPct val="150000"/>
              </a:lnSpc>
            </a:pPr>
            <a:r>
              <a:rPr lang="es-PE" sz="2800" b="0" dirty="0"/>
              <a:t>Limpiar estilo </a:t>
            </a:r>
            <a:r>
              <a:rPr lang="en-US" sz="2800" b="0" dirty="0"/>
              <a:t>(Style Cleanup)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500" b="0" dirty="0"/>
          </a:p>
          <a:p>
            <a:pPr marL="0" indent="0">
              <a:lnSpc>
                <a:spcPct val="150000"/>
              </a:lnSpc>
              <a:buNone/>
            </a:pPr>
            <a:endParaRPr lang="en-US" sz="2500" dirty="0"/>
          </a:p>
        </p:txBody>
      </p:sp>
      <p:pic>
        <p:nvPicPr>
          <p:cNvPr id="10" name="Picture 9" descr="Menú del Glossary Wizard con una flecha que apunta a Style Cleanup (Limpiar estilo)"/>
          <p:cNvPicPr/>
          <p:nvPr/>
        </p:nvPicPr>
        <p:blipFill rotWithShape="1">
          <a:blip r:embed="rId2"/>
          <a:srcRect l="42033" t="25059" r="41703" b="30399"/>
          <a:stretch/>
        </p:blipFill>
        <p:spPr>
          <a:xfrm>
            <a:off x="7035969" y="518980"/>
            <a:ext cx="3411537" cy="4792277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426517" y="1395691"/>
            <a:ext cx="1609452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416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1557" y="431893"/>
            <a:ext cx="4439175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dirty="0"/>
              <a:t>Opciones del Asistente de glosario </a:t>
            </a:r>
            <a:r>
              <a:rPr kumimoji="0" lang="en-US" sz="4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(cont.)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1557" y="1961282"/>
            <a:ext cx="4125689" cy="2785811"/>
          </a:xfrm>
          <a:prstGeom prst="rect">
            <a:avLst/>
          </a:prstGeom>
        </p:spPr>
        <p:txBody>
          <a:bodyPr anchor="t">
            <a:normAutofit fontScale="92500" lnSpcReduction="20000"/>
          </a:bodyPr>
          <a:lstStyle/>
          <a:p>
            <a:pPr marL="342900" indent="-342900">
              <a:lnSpc>
                <a:spcPct val="150000"/>
              </a:lnSpc>
            </a:pPr>
            <a:r>
              <a:rPr lang="es-PE" dirty="0"/>
              <a:t>El Asistente de glosario tiene tres opciones:</a:t>
            </a:r>
          </a:p>
          <a:p>
            <a:pPr marL="800100" lvl="1" indent="-342900">
              <a:lnSpc>
                <a:spcPct val="150000"/>
              </a:lnSpc>
            </a:pPr>
            <a:r>
              <a:rPr lang="es-PE" sz="2800" dirty="0"/>
              <a:t>Limpiar texto en negrita </a:t>
            </a:r>
            <a:r>
              <a:rPr lang="en-US" sz="2800" dirty="0"/>
              <a:t>(Strong (Bold) Text Cleanup)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500" b="0" dirty="0"/>
          </a:p>
          <a:p>
            <a:pPr marL="0" indent="0">
              <a:lnSpc>
                <a:spcPct val="150000"/>
              </a:lnSpc>
              <a:buNone/>
            </a:pPr>
            <a:endParaRPr lang="en-US" sz="2500" dirty="0"/>
          </a:p>
        </p:txBody>
      </p:sp>
      <p:pic>
        <p:nvPicPr>
          <p:cNvPr id="10" name="Picture 9" descr="Captura de pantalla del Glossary Wizard en NimPro con una flecha que apunta a la opción Strong (Bold) Text Cleanup (Limpiar texto en negrita)"/>
          <p:cNvPicPr/>
          <p:nvPr/>
        </p:nvPicPr>
        <p:blipFill rotWithShape="1">
          <a:blip r:embed="rId2"/>
          <a:srcRect l="42033" t="25059" r="41703" b="30399"/>
          <a:stretch/>
        </p:blipFill>
        <p:spPr>
          <a:xfrm>
            <a:off x="6974362" y="620982"/>
            <a:ext cx="3871980" cy="4862918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29352" y="2228933"/>
            <a:ext cx="1609452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81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5042" y="431893"/>
            <a:ext cx="4728853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dirty="0"/>
              <a:t>Opciones del Asistente de glosario </a:t>
            </a:r>
            <a:r>
              <a:rPr lang="en-US" sz="4100" dirty="0"/>
              <a:t>(cont.)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7639" y="1739399"/>
            <a:ext cx="4561117" cy="337920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s-PE" dirty="0"/>
              <a:t>El Asistente de glosario tiene tres opciones:</a:t>
            </a:r>
          </a:p>
          <a:p>
            <a:pPr marL="800100" lvl="1" indent="-342900">
              <a:lnSpc>
                <a:spcPct val="150000"/>
              </a:lnSpc>
            </a:pPr>
            <a:r>
              <a:rPr lang="es-PE" sz="2800" dirty="0"/>
              <a:t>Limpiar texto en cursiva </a:t>
            </a:r>
            <a:r>
              <a:rPr lang="en-US" sz="2800" dirty="0"/>
              <a:t>(</a:t>
            </a:r>
            <a:r>
              <a:rPr lang="en-US" sz="2800" b="0" dirty="0"/>
              <a:t>Emphasized (Italic) Text Cleanup)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500" b="0" dirty="0"/>
          </a:p>
          <a:p>
            <a:pPr marL="0" indent="0">
              <a:lnSpc>
                <a:spcPct val="150000"/>
              </a:lnSpc>
              <a:buNone/>
            </a:pPr>
            <a:endParaRPr lang="en-US" sz="2500" dirty="0"/>
          </a:p>
        </p:txBody>
      </p:sp>
      <p:pic>
        <p:nvPicPr>
          <p:cNvPr id="10" name="Picture 9" descr="Captura de pantalla del Glossary Wizard en NimPro con una flecha que apunta a la opción Emphasized (Italic) Text Cleanup (Limpiar texto en cursiva)"/>
          <p:cNvPicPr/>
          <p:nvPr/>
        </p:nvPicPr>
        <p:blipFill rotWithShape="1">
          <a:blip r:embed="rId2"/>
          <a:srcRect l="42033" t="25059" r="41703" b="30399"/>
          <a:stretch/>
        </p:blipFill>
        <p:spPr>
          <a:xfrm>
            <a:off x="6338208" y="963117"/>
            <a:ext cx="4059769" cy="4862918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946469" y="3814356"/>
            <a:ext cx="1609452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776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5043" y="431893"/>
            <a:ext cx="3500845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Limpiar</a:t>
            </a:r>
            <a:r>
              <a:rPr kumimoji="0" lang="es-PE" sz="4400" b="0" i="0" u="none" strike="noStrike" kern="1200" cap="none" spc="0" normalizeH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estilo</a:t>
            </a:r>
            <a:endParaRPr kumimoji="0" lang="es-PE" sz="44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5352" y="2061339"/>
            <a:ext cx="5640979" cy="3013164"/>
          </a:xfrm>
          <a:prstGeom prst="rect">
            <a:avLst/>
          </a:prstGeom>
        </p:spPr>
        <p:txBody>
          <a:bodyPr anchor="t">
            <a:normAutofit fontScale="92500" lnSpcReduction="10000"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dirty="0"/>
              <a:t>Bajo la sección Limpiar estilo (</a:t>
            </a:r>
            <a:r>
              <a:rPr lang="es-PE" b="0" dirty="0"/>
              <a:t>Style </a:t>
            </a:r>
            <a:r>
              <a:rPr lang="es-PE" b="0" dirty="0" err="1"/>
              <a:t>Cleanup</a:t>
            </a:r>
            <a:r>
              <a:rPr lang="es-PE" b="0" dirty="0"/>
              <a:t>)</a:t>
            </a:r>
          </a:p>
          <a:p>
            <a:pPr marL="800100" lvl="1" indent="-342900">
              <a:lnSpc>
                <a:spcPct val="150000"/>
              </a:lnSpc>
            </a:pPr>
            <a:r>
              <a:rPr lang="es-PE" sz="2800" dirty="0"/>
              <a:t>Seleccione Cambiar estilos de encabezado a centrado (</a:t>
            </a:r>
            <a:r>
              <a:rPr lang="es-PE" sz="2800" dirty="0" err="1"/>
              <a:t>Change</a:t>
            </a:r>
            <a:r>
              <a:rPr lang="es-PE" sz="2800" dirty="0"/>
              <a:t> </a:t>
            </a:r>
            <a:r>
              <a:rPr lang="es-PE" sz="2800" dirty="0" err="1"/>
              <a:t>Heading</a:t>
            </a:r>
            <a:r>
              <a:rPr lang="es-PE" sz="2800" dirty="0"/>
              <a:t> </a:t>
            </a:r>
            <a:r>
              <a:rPr lang="es-PE" sz="2800" dirty="0" err="1"/>
              <a:t>Styles</a:t>
            </a:r>
            <a:r>
              <a:rPr lang="es-PE" sz="2800" dirty="0"/>
              <a:t> </a:t>
            </a:r>
            <a:r>
              <a:rPr lang="es-PE" sz="2800" dirty="0" err="1"/>
              <a:t>to</a:t>
            </a:r>
            <a:r>
              <a:rPr lang="es-PE" sz="2800" dirty="0"/>
              <a:t> </a:t>
            </a:r>
            <a:r>
              <a:rPr lang="es-PE" sz="2800" dirty="0" err="1"/>
              <a:t>Centered</a:t>
            </a:r>
            <a:r>
              <a:rPr lang="es-PE" sz="2800" dirty="0"/>
              <a:t>)</a:t>
            </a:r>
            <a:endParaRPr lang="es-PE" sz="2800" b="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500" b="0" dirty="0"/>
          </a:p>
          <a:p>
            <a:pPr marL="0" indent="0">
              <a:lnSpc>
                <a:spcPct val="150000"/>
              </a:lnSpc>
              <a:buNone/>
            </a:pPr>
            <a:endParaRPr lang="en-US" sz="2500" dirty="0"/>
          </a:p>
        </p:txBody>
      </p:sp>
      <p:pic>
        <p:nvPicPr>
          <p:cNvPr id="5" name="Picture 4" descr="Captura de pantalla del Glossary Wizard con una flecha que apunta a la opción Change Heading Styles to Centered (Cambiar estilo de encabezados a centrado), que está marcada"/>
          <p:cNvPicPr/>
          <p:nvPr/>
        </p:nvPicPr>
        <p:blipFill rotWithShape="1">
          <a:blip r:embed="rId2"/>
          <a:srcRect l="41795" t="25320" r="41648" b="29357"/>
          <a:stretch/>
        </p:blipFill>
        <p:spPr>
          <a:xfrm>
            <a:off x="6581273" y="618308"/>
            <a:ext cx="3992693" cy="5190308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291274" y="1820093"/>
            <a:ext cx="1609452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848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4281" y="431893"/>
            <a:ext cx="3911607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dirty="0"/>
              <a:t>Limpiar estilo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(cont.)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3522" y="2034304"/>
            <a:ext cx="3829598" cy="2134415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b="0" dirty="0"/>
              <a:t>Esto </a:t>
            </a:r>
            <a:r>
              <a:rPr lang="es-PE" dirty="0"/>
              <a:t>centrará la letra de referencia alfabética</a:t>
            </a:r>
            <a:r>
              <a:rPr lang="es-PE" b="0" dirty="0"/>
              <a:t> </a:t>
            </a:r>
            <a:r>
              <a:rPr lang="en-US" b="0" dirty="0"/>
              <a:t>“A.”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500" dirty="0"/>
          </a:p>
        </p:txBody>
      </p:sp>
      <p:pic>
        <p:nvPicPr>
          <p:cNvPr id="9" name="Picture 8" descr="Captura de pantalla de glosario en NimPro con una flecha que apunta al encabezado de referencia alfabética centrado"/>
          <p:cNvPicPr/>
          <p:nvPr/>
        </p:nvPicPr>
        <p:blipFill rotWithShape="1">
          <a:blip r:embed="rId2"/>
          <a:srcRect l="14229" r="27789" b="50435"/>
          <a:stretch/>
        </p:blipFill>
        <p:spPr>
          <a:xfrm>
            <a:off x="4214950" y="109136"/>
            <a:ext cx="7524204" cy="5529943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286204" y="1223555"/>
            <a:ext cx="1609452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1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1257" y="431893"/>
            <a:ext cx="3854631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dirty="0"/>
              <a:t>Limpiar texto en negrita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5352" y="1689463"/>
            <a:ext cx="3730536" cy="3728083"/>
          </a:xfrm>
          <a:prstGeom prst="rect">
            <a:avLst/>
          </a:prstGeom>
        </p:spPr>
        <p:txBody>
          <a:bodyPr anchor="t">
            <a:normAutofit fontScale="77500" lnSpcReduction="20000"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b="0" dirty="0"/>
              <a:t>Para eliminar </a:t>
            </a:r>
            <a:r>
              <a:rPr lang="es-PE" dirty="0"/>
              <a:t>la negrita del texto, seleccione el Asistente de glosario (</a:t>
            </a:r>
            <a:r>
              <a:rPr lang="es-PE" dirty="0" err="1"/>
              <a:t>G</a:t>
            </a:r>
            <a:r>
              <a:rPr lang="es-PE" b="0" dirty="0" err="1"/>
              <a:t>lossary</a:t>
            </a:r>
            <a:r>
              <a:rPr lang="es-PE" b="0" dirty="0"/>
              <a:t> </a:t>
            </a:r>
            <a:r>
              <a:rPr lang="es-PE" b="0" dirty="0" err="1"/>
              <a:t>Wizard</a:t>
            </a:r>
            <a:r>
              <a:rPr lang="es-PE" b="0" dirty="0"/>
              <a:t>) en Editar (</a:t>
            </a:r>
            <a:r>
              <a:rPr lang="es-PE" b="0" dirty="0" err="1"/>
              <a:t>Edit</a:t>
            </a:r>
            <a:r>
              <a:rPr lang="es-PE" b="0" dirty="0"/>
              <a:t>).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dirty="0"/>
              <a:t>Seleccione Eliminar negrita (</a:t>
            </a:r>
            <a:r>
              <a:rPr lang="es-PE" dirty="0" err="1"/>
              <a:t>Remove</a:t>
            </a:r>
            <a:r>
              <a:rPr lang="es-PE" dirty="0"/>
              <a:t> Bold </a:t>
            </a:r>
            <a:r>
              <a:rPr lang="es-PE" dirty="0" err="1"/>
              <a:t>Attribute</a:t>
            </a:r>
            <a:r>
              <a:rPr lang="es-PE" dirty="0"/>
              <a:t>).</a:t>
            </a:r>
            <a:endParaRPr lang="es-PE" b="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500" b="0" dirty="0"/>
          </a:p>
          <a:p>
            <a:pPr marL="0" indent="0">
              <a:lnSpc>
                <a:spcPct val="150000"/>
              </a:lnSpc>
              <a:buNone/>
            </a:pPr>
            <a:endParaRPr lang="en-US" sz="2500" dirty="0"/>
          </a:p>
        </p:txBody>
      </p:sp>
      <p:pic>
        <p:nvPicPr>
          <p:cNvPr id="6" name="Picture 5" descr="Captura de pantalla de glosario en NimPro con la primera flecha apuntando a Glossary Wizard y la segunda flecha apuntando a Remove Bold Attribute (Eliminar negrita)"/>
          <p:cNvPicPr/>
          <p:nvPr/>
        </p:nvPicPr>
        <p:blipFill rotWithShape="1">
          <a:blip r:embed="rId2"/>
          <a:srcRect t="1019" r="32187" b="29917"/>
          <a:stretch/>
        </p:blipFill>
        <p:spPr>
          <a:xfrm>
            <a:off x="4247606" y="487679"/>
            <a:ext cx="7683137" cy="5529944"/>
          </a:xfrm>
          <a:prstGeom prst="rect">
            <a:avLst/>
          </a:prstGeom>
        </p:spPr>
      </p:pic>
      <p:grpSp>
        <p:nvGrpSpPr>
          <p:cNvPr id="2" name="Group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938960" y="2344526"/>
            <a:ext cx="1959153" cy="477054"/>
            <a:chOff x="6792686" y="2347920"/>
            <a:chExt cx="1959153" cy="477054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7142387" y="2586447"/>
              <a:ext cx="1609452" cy="0"/>
            </a:xfrm>
            <a:prstGeom prst="straightConnector1">
              <a:avLst/>
            </a:prstGeom>
            <a:ln w="177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792686" y="2347920"/>
              <a:ext cx="844731" cy="47705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500" dirty="0"/>
                <a:t>1</a:t>
              </a:r>
              <a:r>
                <a:rPr lang="en-US" sz="2500" baseline="30000" dirty="0"/>
                <a:t>o</a:t>
              </a:r>
            </a:p>
          </p:txBody>
        </p:sp>
      </p:grpSp>
      <p:grpSp>
        <p:nvGrpSpPr>
          <p:cNvPr id="3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134770" y="3770292"/>
            <a:ext cx="1926226" cy="477054"/>
            <a:chOff x="6873509" y="3705717"/>
            <a:chExt cx="1926226" cy="477054"/>
          </a:xfrm>
        </p:grpSpPr>
        <p:cxnSp>
          <p:nvCxnSpPr>
            <p:cNvPr id="12" name="Straight Arrow Connector 11"/>
            <p:cNvCxnSpPr/>
            <p:nvPr/>
          </p:nvCxnSpPr>
          <p:spPr>
            <a:xfrm>
              <a:off x="7190283" y="3944244"/>
              <a:ext cx="1609452" cy="0"/>
            </a:xfrm>
            <a:prstGeom prst="straightConnector1">
              <a:avLst/>
            </a:prstGeom>
            <a:ln w="177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6873509" y="3705717"/>
              <a:ext cx="844731" cy="47705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500" dirty="0"/>
                <a:t>2</a:t>
              </a:r>
              <a:r>
                <a:rPr lang="en-US" sz="2500" baseline="30000" dirty="0"/>
                <a:t>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0254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5915" y="431893"/>
            <a:ext cx="4687342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dirty="0"/>
              <a:t>Limpiar texto en negrita </a:t>
            </a:r>
            <a:r>
              <a:rPr kumimoji="0" lang="en-US" sz="3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(cont.)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5352" y="2276535"/>
            <a:ext cx="3202579" cy="2055223"/>
          </a:xfrm>
          <a:prstGeom prst="rect">
            <a:avLst/>
          </a:prstGeom>
        </p:spPr>
        <p:txBody>
          <a:bodyPr anchor="t">
            <a:normAutofit fontScale="85000" lnSpcReduction="20000"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dirty="0"/>
              <a:t>Ahora se ha eliminado la negrita de todos los términos del glosario.</a:t>
            </a:r>
            <a:endParaRPr lang="es-PE" b="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500" b="0" dirty="0"/>
          </a:p>
          <a:p>
            <a:pPr marL="0" indent="0">
              <a:lnSpc>
                <a:spcPct val="150000"/>
              </a:lnSpc>
              <a:buNone/>
            </a:pPr>
            <a:endParaRPr lang="en-US" sz="2500" dirty="0"/>
          </a:p>
        </p:txBody>
      </p:sp>
      <p:pic>
        <p:nvPicPr>
          <p:cNvPr id="9" name="Picture 8" descr="Captura de pantalla de glosario con negrita eliminada"/>
          <p:cNvPicPr/>
          <p:nvPr/>
        </p:nvPicPr>
        <p:blipFill rotWithShape="1">
          <a:blip r:embed="rId2"/>
          <a:srcRect l="13845" r="60268" b="44972"/>
          <a:stretch/>
        </p:blipFill>
        <p:spPr>
          <a:xfrm>
            <a:off x="6003054" y="92412"/>
            <a:ext cx="4376358" cy="566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900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095" y="431893"/>
            <a:ext cx="4179512" cy="153309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Exportar glosario a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Duxbury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00527" y="2128360"/>
            <a:ext cx="3202579" cy="2055223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dirty="0"/>
              <a:t>Lo siguiente es exportar el archivo a </a:t>
            </a:r>
            <a:r>
              <a:rPr lang="en-US" dirty="0"/>
              <a:t>Duxbury.</a:t>
            </a:r>
            <a:endParaRPr lang="en-US" b="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500" b="0" dirty="0"/>
          </a:p>
          <a:p>
            <a:pPr marL="0" indent="0">
              <a:lnSpc>
                <a:spcPct val="150000"/>
              </a:lnSpc>
              <a:buNone/>
            </a:pPr>
            <a:endParaRPr lang="en-US" sz="2500" dirty="0"/>
          </a:p>
        </p:txBody>
      </p:sp>
      <p:pic>
        <p:nvPicPr>
          <p:cNvPr id="7" name="Picture 6" descr="Captura de pantalla de NimPro con una flecha que apunta a la opción Export Selected Sections (Exportar secciones seleccionadas)"/>
          <p:cNvPicPr/>
          <p:nvPr/>
        </p:nvPicPr>
        <p:blipFill rotWithShape="1">
          <a:blip r:embed="rId2"/>
          <a:srcRect l="16586" t="12358" r="58055" b="20208"/>
          <a:stretch/>
        </p:blipFill>
        <p:spPr bwMode="auto">
          <a:xfrm>
            <a:off x="4527977" y="722119"/>
            <a:ext cx="7398980" cy="49630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Straight Arrow Connecto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312982" y="2128360"/>
            <a:ext cx="1609452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62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7277" y="431893"/>
            <a:ext cx="4533089" cy="17568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dirty="0"/>
              <a:t>Exportar glosario a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Duxbury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(cont.)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5352" y="2312497"/>
            <a:ext cx="3202579" cy="2055223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dirty="0"/>
              <a:t>Guarde como archivo </a:t>
            </a:r>
            <a:r>
              <a:rPr lang="en-US" dirty="0" err="1"/>
              <a:t>DBT</a:t>
            </a:r>
            <a:r>
              <a:rPr lang="en-US" dirty="0"/>
              <a:t>.</a:t>
            </a:r>
            <a:endParaRPr lang="en-US" b="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500" b="0" dirty="0"/>
          </a:p>
          <a:p>
            <a:pPr marL="0" indent="0">
              <a:lnSpc>
                <a:spcPct val="150000"/>
              </a:lnSpc>
              <a:buNone/>
            </a:pPr>
            <a:endParaRPr lang="en-US" sz="2500" dirty="0"/>
          </a:p>
        </p:txBody>
      </p:sp>
      <p:pic>
        <p:nvPicPr>
          <p:cNvPr id="7" name="Picture 6" descr="Captura de pantalla de Exportar con una flecha que apunta a la opción de tipo de archivo DBT"/>
          <p:cNvPicPr/>
          <p:nvPr/>
        </p:nvPicPr>
        <p:blipFill rotWithShape="1">
          <a:blip r:embed="rId2"/>
          <a:srcRect r="33443" b="45312"/>
          <a:stretch/>
        </p:blipFill>
        <p:spPr>
          <a:xfrm>
            <a:off x="4832981" y="505507"/>
            <a:ext cx="7193556" cy="5372779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814330" y="4872448"/>
            <a:ext cx="1609452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99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5353" y="431893"/>
            <a:ext cx="4447628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dirty="0"/>
              <a:t>Exportar glosario a </a:t>
            </a:r>
            <a:r>
              <a:rPr lang="en-US" dirty="0"/>
              <a:t>Duxbury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(cont.)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5352" y="2088297"/>
            <a:ext cx="3202579" cy="2055223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dirty="0"/>
              <a:t>Confirme la plantilla BANA.</a:t>
            </a:r>
            <a:endParaRPr lang="es-PE" b="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500" b="0" dirty="0"/>
          </a:p>
          <a:p>
            <a:pPr marL="0" indent="0">
              <a:lnSpc>
                <a:spcPct val="150000"/>
              </a:lnSpc>
              <a:buNone/>
            </a:pPr>
            <a:endParaRPr lang="en-US" sz="2500" dirty="0"/>
          </a:p>
        </p:txBody>
      </p:sp>
      <p:pic>
        <p:nvPicPr>
          <p:cNvPr id="7" name="Picture 6" descr="Pantalla de confirmación de plantilla con una flecha de apunta a la selección de plantilla BANA UEB"/>
          <p:cNvPicPr/>
          <p:nvPr/>
        </p:nvPicPr>
        <p:blipFill rotWithShape="1">
          <a:blip r:embed="rId2"/>
          <a:srcRect l="30334" t="28119" r="26003" b="29682"/>
          <a:stretch/>
        </p:blipFill>
        <p:spPr>
          <a:xfrm>
            <a:off x="5799908" y="836022"/>
            <a:ext cx="5939246" cy="4833258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832981" y="2730138"/>
            <a:ext cx="1609452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84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7715" y="431892"/>
            <a:ext cx="3898174" cy="151363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Glosario exportado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30232" y="2057075"/>
            <a:ext cx="4798968" cy="3329933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PE" dirty="0"/>
              <a:t>Luego, abra en </a:t>
            </a:r>
            <a:r>
              <a:rPr lang="es-PE" dirty="0" err="1"/>
              <a:t>Duxbury</a:t>
            </a:r>
            <a:r>
              <a:rPr lang="es-PE" dirty="0"/>
              <a:t>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PE" b="0" dirty="0"/>
              <a:t>Nótese la letra de referencia alfabética “A”.</a:t>
            </a:r>
          </a:p>
          <a:p>
            <a:pPr marL="342900" indent="-342900">
              <a:lnSpc>
                <a:spcPct val="100000"/>
              </a:lnSpc>
            </a:pPr>
            <a:r>
              <a:rPr lang="es-PE" dirty="0"/>
              <a:t>El tipo de letra en negrita se ha eliminado.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b="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500" b="0" dirty="0"/>
          </a:p>
          <a:p>
            <a:pPr marL="0" indent="0">
              <a:lnSpc>
                <a:spcPct val="150000"/>
              </a:lnSpc>
              <a:buNone/>
            </a:pPr>
            <a:endParaRPr lang="en-US" sz="2500" dirty="0"/>
          </a:p>
        </p:txBody>
      </p:sp>
      <p:pic>
        <p:nvPicPr>
          <p:cNvPr id="6" name="Picture 5" descr="Captura de pantalla de Duxbury con flechas que apuntan a la referencia alfabética A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828" r="-1586" b="36392"/>
          <a:stretch/>
        </p:blipFill>
        <p:spPr>
          <a:xfrm>
            <a:off x="5349502" y="431892"/>
            <a:ext cx="6279279" cy="5396948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7215791" y="1261350"/>
            <a:ext cx="1909087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6560567" y="1869440"/>
            <a:ext cx="1" cy="1305229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97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42" y="10389"/>
            <a:ext cx="5645127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Limpiar</a:t>
            </a:r>
            <a:r>
              <a:rPr kumimoji="0" lang="es-PE" sz="4400" b="0" i="0" u="none" strike="noStrike" kern="1200" cap="none" spc="0" normalizeH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etiquetas de glosario</a:t>
            </a:r>
            <a:endParaRPr kumimoji="0" lang="es-PE" sz="44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407763"/>
            <a:ext cx="5976273" cy="4759509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PE" sz="2400" dirty="0"/>
              <a:t>“CTRL T” en Duxbury para Convertir.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PE" sz="2400" dirty="0"/>
              <a:t>Como puede ver, la mayoría del formateo se ha hecho por usted, incluidas las palabras guía.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PE" sz="2400" dirty="0"/>
              <a:t>Excepción: según </a:t>
            </a:r>
            <a:r>
              <a:rPr lang="es-PE" sz="2400" dirty="0" err="1"/>
              <a:t>Formats</a:t>
            </a:r>
            <a:r>
              <a:rPr lang="es-PE" sz="2400" dirty="0"/>
              <a:t> 21.2.2, se debe dejar dos células en blanco entre los elementos del glosario y la definición.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PE" sz="2400" dirty="0"/>
              <a:t>Se deben agregar los espacios duros.</a:t>
            </a:r>
            <a:endParaRPr lang="en-US" sz="2500" dirty="0"/>
          </a:p>
        </p:txBody>
      </p:sp>
      <p:pic>
        <p:nvPicPr>
          <p:cNvPr id="6" name="Picture 5" descr="The Duxbury Braille Translator - \[ggg (2).dxb -- New Braille Document]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130" r="447" b="27610"/>
          <a:stretch/>
        </p:blipFill>
        <p:spPr>
          <a:xfrm>
            <a:off x="5924839" y="431893"/>
            <a:ext cx="5976275" cy="5302985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8649961" y="1290952"/>
            <a:ext cx="1" cy="1243526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1355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43" y="302684"/>
            <a:ext cx="4908950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Agregar espacio</a:t>
            </a:r>
            <a:r>
              <a:rPr lang="es-PE" dirty="0"/>
              <a:t>s duros al glosario</a:t>
            </a:r>
            <a:endParaRPr kumimoji="0" lang="es-PE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672730"/>
            <a:ext cx="5227983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s-PE" sz="2800" dirty="0"/>
              <a:t>Para agregar los espacios duros necesarios:</a:t>
            </a:r>
          </a:p>
          <a:p>
            <a:pPr lvl="1"/>
            <a:endParaRPr lang="es-PE" sz="9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PE" sz="2800" dirty="0"/>
              <a:t>Ir a Diseño (</a:t>
            </a:r>
            <a:r>
              <a:rPr lang="es-PE" sz="2800" dirty="0" err="1"/>
              <a:t>Layout</a:t>
            </a:r>
            <a:r>
              <a:rPr lang="es-PE" sz="2800" dirty="0"/>
              <a:t>), luego a Códigos de carácter (</a:t>
            </a:r>
            <a:r>
              <a:rPr lang="es-PE" sz="2800" dirty="0" err="1"/>
              <a:t>Character</a:t>
            </a:r>
            <a:r>
              <a:rPr lang="es-PE" sz="2800" dirty="0"/>
              <a:t> Codes) y luego a Espacio duro (</a:t>
            </a:r>
            <a:r>
              <a:rPr lang="es-PE" sz="2800" dirty="0" err="1"/>
              <a:t>Hard</a:t>
            </a:r>
            <a:r>
              <a:rPr lang="es-PE" sz="2800" dirty="0"/>
              <a:t> </a:t>
            </a:r>
            <a:r>
              <a:rPr lang="es-PE" sz="2800" dirty="0" err="1"/>
              <a:t>Space</a:t>
            </a:r>
            <a:r>
              <a:rPr lang="es-PE" sz="2800" dirty="0"/>
              <a:t>).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PE" sz="2800" dirty="0"/>
              <a:t>Esto le permitirá introducir los espacios que necesita.</a:t>
            </a:r>
          </a:p>
        </p:txBody>
      </p:sp>
      <p:pic>
        <p:nvPicPr>
          <p:cNvPr id="6" name="Picture 5" descr="Captura de pantalla de Duxbury con flechas que apuntan al menú Layout (Diseño), opción Character Codes (Códigos de carácter), y Hard Space (Espacio duro)."/>
          <p:cNvPicPr/>
          <p:nvPr/>
        </p:nvPicPr>
        <p:blipFill rotWithShape="1">
          <a:blip r:embed="rId2"/>
          <a:srcRect l="14764" t="18015" r="69149" b="32930"/>
          <a:stretch/>
        </p:blipFill>
        <p:spPr bwMode="auto">
          <a:xfrm>
            <a:off x="5423514" y="801949"/>
            <a:ext cx="6254964" cy="49925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Straight Arrow Connecto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10223587" y="3455127"/>
            <a:ext cx="1" cy="944006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8176127" y="2983124"/>
            <a:ext cx="759151" cy="472003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026502" y="1200728"/>
            <a:ext cx="606750" cy="737402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710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43" y="302684"/>
            <a:ext cx="4696008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sz="3600" dirty="0"/>
              <a:t>Agregar espacios duros al glosario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(cont.)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6579" y="1934834"/>
            <a:ext cx="453090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es-PE" sz="2800" dirty="0"/>
              <a:t>Después de la conversión: se han agregado correctamente los espacios duros.</a:t>
            </a:r>
          </a:p>
        </p:txBody>
      </p:sp>
      <p:pic>
        <p:nvPicPr>
          <p:cNvPr id="6" name="Picture 5" descr="SimBraille en Duxbury con flechas que apuntan a los espacios duros insertado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" r="26848" b="56440"/>
          <a:stretch/>
        </p:blipFill>
        <p:spPr>
          <a:xfrm>
            <a:off x="5000049" y="576534"/>
            <a:ext cx="6748003" cy="466876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9295997" y="2190902"/>
            <a:ext cx="1" cy="944006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56783" y="2700409"/>
            <a:ext cx="92362" cy="868997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7709049" y="3856383"/>
            <a:ext cx="629881" cy="58202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693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PE" sz="5400" dirty="0"/>
              <a:t>Una nota final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838200" y="1355606"/>
            <a:ext cx="10515600" cy="372255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s-PE" dirty="0"/>
              <a:t>Se han agregado palabras guía, como se mostró en la demostración.</a:t>
            </a:r>
          </a:p>
          <a:p>
            <a:r>
              <a:rPr lang="es-PE" dirty="0"/>
              <a:t>Aunque NimPro hará la mayor parte del trabajo por usted, todavía tendrá que repasar y revisar todas las selecciones de formato: Encabezados (</a:t>
            </a:r>
            <a:r>
              <a:rPr lang="es-PE" dirty="0" err="1"/>
              <a:t>Headings</a:t>
            </a:r>
            <a:r>
              <a:rPr lang="es-PE" dirty="0"/>
              <a:t>), Espacios duros (</a:t>
            </a:r>
            <a:r>
              <a:rPr lang="es-PE" dirty="0" err="1"/>
              <a:t>Hard</a:t>
            </a:r>
            <a:r>
              <a:rPr lang="es-PE" dirty="0"/>
              <a:t> </a:t>
            </a:r>
            <a:r>
              <a:rPr lang="es-PE" dirty="0" err="1"/>
              <a:t>Spaces</a:t>
            </a:r>
            <a:r>
              <a:rPr lang="es-PE" dirty="0"/>
              <a:t>), etc.</a:t>
            </a:r>
          </a:p>
        </p:txBody>
      </p:sp>
    </p:spTree>
    <p:extLst>
      <p:ext uri="{BB962C8B-B14F-4D97-AF65-F5344CB8AC3E}">
        <p14:creationId xmlns:p14="http://schemas.microsoft.com/office/powerpoint/2010/main" val="23728804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PE" sz="8000" dirty="0"/>
              <a:t>Índice alfabético</a:t>
            </a:r>
          </a:p>
        </p:txBody>
      </p:sp>
    </p:spTree>
    <p:extLst>
      <p:ext uri="{BB962C8B-B14F-4D97-AF65-F5344CB8AC3E}">
        <p14:creationId xmlns:p14="http://schemas.microsoft.com/office/powerpoint/2010/main" val="15489956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31325" y="214178"/>
            <a:ext cx="6852062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Encabezado</a:t>
            </a:r>
            <a:r>
              <a:rPr kumimoji="0" lang="es-PE" sz="4400" b="0" i="0" u="none" strike="noStrike" kern="1200" cap="none" spc="0" normalizeH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índice alfabético</a:t>
            </a:r>
            <a:endParaRPr kumimoji="0" lang="es-PE" sz="44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306286" y="1825625"/>
            <a:ext cx="10047514" cy="270879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PE" dirty="0"/>
              <a:t>Un aspecto de crear un índice alfabético correctamente formateado en braille es cambiar el encabezado genérico sobre el índice a un “encabezado de índice” centrado.</a:t>
            </a:r>
          </a:p>
          <a:p>
            <a:pPr lvl="1">
              <a:lnSpc>
                <a:spcPct val="150000"/>
              </a:lnSpc>
            </a:pPr>
            <a:r>
              <a:rPr lang="es-PE" sz="2800" dirty="0"/>
              <a:t>El Asistente de índice alfabético le da esta opción.</a:t>
            </a:r>
          </a:p>
        </p:txBody>
      </p:sp>
    </p:spTree>
    <p:extLst>
      <p:ext uri="{BB962C8B-B14F-4D97-AF65-F5344CB8AC3E}">
        <p14:creationId xmlns:p14="http://schemas.microsoft.com/office/powerpoint/2010/main" val="11834967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74473" y="389276"/>
            <a:ext cx="5438897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Estilo de índice</a:t>
            </a:r>
            <a:r>
              <a:rPr kumimoji="0" lang="es-PE" sz="4400" b="0" i="0" u="none" strike="noStrike" kern="1200" cap="none" spc="0" normalizeH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alfabético</a:t>
            </a:r>
            <a:endParaRPr kumimoji="0" lang="es-PE" sz="44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236618" y="1900693"/>
            <a:ext cx="10047514" cy="1254034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sz="3000" dirty="0"/>
              <a:t>El</a:t>
            </a:r>
            <a:r>
              <a:rPr lang="es-PE" sz="3200" dirty="0"/>
              <a:t> Asistente de índice alfabético cambia los elementos en el estilo simple de Lista al estilo de Índice alfabético</a:t>
            </a:r>
            <a:r>
              <a:rPr lang="en-US" sz="3000" dirty="0"/>
              <a:t>. </a:t>
            </a:r>
          </a:p>
          <a:p>
            <a:pPr>
              <a:lnSpc>
                <a:spcPct val="150000"/>
              </a:lnSpc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6312149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28672" y="389275"/>
            <a:ext cx="7334655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Funciones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del </a:t>
            </a:r>
            <a:r>
              <a:rPr lang="es-PE" dirty="0"/>
              <a:t>Asistente de índice alfabético de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NimPro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306286" y="1776550"/>
            <a:ext cx="10047514" cy="292608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PE" dirty="0"/>
              <a:t>Ofrece la opción de corregir los problemas de </a:t>
            </a:r>
            <a:r>
              <a:rPr lang="es-PE" dirty="0" err="1"/>
              <a:t>autonumeración</a:t>
            </a:r>
            <a:r>
              <a:rPr lang="es-PE" dirty="0"/>
              <a:t> y </a:t>
            </a:r>
            <a:r>
              <a:rPr lang="es-PE" dirty="0" err="1"/>
              <a:t>remapear</a:t>
            </a:r>
            <a:r>
              <a:rPr lang="es-PE" dirty="0"/>
              <a:t> el texto en negrita y cursiva.  </a:t>
            </a:r>
          </a:p>
          <a:p>
            <a:pPr>
              <a:lnSpc>
                <a:spcPct val="150000"/>
              </a:lnSpc>
            </a:pPr>
            <a:r>
              <a:rPr lang="es-PE" dirty="0"/>
              <a:t>También le permite cambiar el estilo del encabezado que aparece antes del índice a un encabezado de índice alfabético (centrado).</a:t>
            </a:r>
          </a:p>
          <a:p>
            <a:pPr>
              <a:lnSpc>
                <a:spcPct val="150000"/>
              </a:lnSpc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004611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306286" y="396856"/>
            <a:ext cx="9417132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Usar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el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s-PE" dirty="0"/>
              <a:t>Asistente de índice alfabético de </a:t>
            </a:r>
            <a:r>
              <a:rPr lang="en-US" dirty="0"/>
              <a:t>NimPro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306286" y="1973880"/>
            <a:ext cx="10047514" cy="203780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Antes de </a:t>
            </a:r>
            <a:r>
              <a:rPr lang="es-PE" dirty="0"/>
              <a:t>usar</a:t>
            </a:r>
            <a:r>
              <a:rPr lang="en-US" dirty="0"/>
              <a:t> el </a:t>
            </a:r>
            <a:r>
              <a:rPr lang="es-PE" dirty="0"/>
              <a:t>Asistente de índice alfabético, debe identificar qué sección o páginas de su documento contienen el índice.</a:t>
            </a: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1027402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39171" y="233803"/>
            <a:ext cx="9581743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es-PE" dirty="0"/>
              <a:t>Usar</a:t>
            </a:r>
            <a:r>
              <a:rPr lang="en-US" dirty="0"/>
              <a:t> el </a:t>
            </a:r>
            <a:r>
              <a:rPr lang="es-PE" dirty="0"/>
              <a:t>Asistente de índice alfabético de </a:t>
            </a:r>
            <a:r>
              <a:rPr lang="en-US" dirty="0"/>
              <a:t>NimPro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(cont.)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306286" y="1632394"/>
            <a:ext cx="10047514" cy="302187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s-PE" dirty="0"/>
              <a:t>Seleccione únicamente esa sección o esas páginas en el panel de navegación (</a:t>
            </a:r>
            <a:r>
              <a:rPr lang="es-PE" dirty="0" err="1"/>
              <a:t>navigation</a:t>
            </a:r>
            <a:r>
              <a:rPr lang="es-PE" dirty="0"/>
              <a:t> panel) de NimPro antes de iniciar el Asistente de índice alfabético. </a:t>
            </a:r>
          </a:p>
          <a:p>
            <a:pPr lvl="1">
              <a:lnSpc>
                <a:spcPct val="150000"/>
              </a:lnSpc>
            </a:pPr>
            <a:r>
              <a:rPr lang="es-PE" sz="2800" dirty="0"/>
              <a:t>Nota: si elige la opción de cambiar el estilo del encabezado del índice, se aplicará esa opción a cualquier </a:t>
            </a:r>
            <a:r>
              <a:rPr lang="es-PE" sz="2800" dirty="0" err="1"/>
              <a:t>subencabezado</a:t>
            </a:r>
            <a:r>
              <a:rPr lang="es-PE" sz="2800" dirty="0"/>
              <a:t> en el índice.</a:t>
            </a:r>
          </a:p>
          <a:p>
            <a:pPr>
              <a:lnSpc>
                <a:spcPct val="150000"/>
              </a:lnSpc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6102426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5665" y="214178"/>
            <a:ext cx="4328786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dirty="0"/>
              <a:t>Formateo de índice alfabético en NimPro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353" y="1806031"/>
            <a:ext cx="3960224" cy="227958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s-PE" sz="3200" dirty="0"/>
              <a:t>Abra su archivo en </a:t>
            </a:r>
            <a:r>
              <a:rPr lang="en-US" sz="3200" dirty="0" err="1"/>
              <a:t>NimPro</a:t>
            </a:r>
            <a:r>
              <a:rPr lang="en-US" sz="3200" dirty="0"/>
              <a:t>.</a:t>
            </a:r>
          </a:p>
          <a:p>
            <a:pPr>
              <a:lnSpc>
                <a:spcPct val="150000"/>
              </a:lnSpc>
            </a:pPr>
            <a:r>
              <a:rPr lang="es-PE" sz="3200" dirty="0"/>
              <a:t>Seleccione Material del final </a:t>
            </a:r>
            <a:r>
              <a:rPr lang="en-US" sz="3200" dirty="0"/>
              <a:t>(Rear Matter).</a:t>
            </a:r>
          </a:p>
          <a:p>
            <a:pPr>
              <a:lnSpc>
                <a:spcPct val="150000"/>
              </a:lnSpc>
            </a:pPr>
            <a:endParaRPr lang="en-US" sz="4000" dirty="0"/>
          </a:p>
          <a:p>
            <a:pPr marL="0" indent="0">
              <a:lnSpc>
                <a:spcPct val="150000"/>
              </a:lnSpc>
              <a:buNone/>
            </a:pPr>
            <a:endParaRPr lang="en-US" sz="2500" dirty="0"/>
          </a:p>
        </p:txBody>
      </p:sp>
      <p:pic>
        <p:nvPicPr>
          <p:cNvPr id="6" name="Picture 5" descr="Captura de pantalla de NimPro con una flecha que apunta a Rear Matter (Material del final)"/>
          <p:cNvPicPr/>
          <p:nvPr/>
        </p:nvPicPr>
        <p:blipFill rotWithShape="1">
          <a:blip r:embed="rId2"/>
          <a:srcRect r="67179" b="53582"/>
          <a:stretch/>
        </p:blipFill>
        <p:spPr>
          <a:xfrm>
            <a:off x="4841966" y="214178"/>
            <a:ext cx="7045233" cy="5542187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6076948" y="1410787"/>
            <a:ext cx="1255668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90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6461" y="262646"/>
            <a:ext cx="3989428" cy="17606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dirty="0"/>
              <a:t>Formateo de índice alfabético en NimPro </a:t>
            </a:r>
            <a:r>
              <a:rPr kumimoji="0" lang="en-US" sz="3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(cont.)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460" y="2166724"/>
            <a:ext cx="3483429" cy="338841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s-PE" dirty="0"/>
              <a:t>Luego, seleccione Índice alfabético (</a:t>
            </a:r>
            <a:r>
              <a:rPr lang="es-PE" dirty="0" err="1"/>
              <a:t>Index</a:t>
            </a:r>
            <a:r>
              <a:rPr lang="es-PE" dirty="0"/>
              <a:t>)</a:t>
            </a:r>
          </a:p>
          <a:p>
            <a:pPr>
              <a:lnSpc>
                <a:spcPct val="150000"/>
              </a:lnSpc>
            </a:pPr>
            <a:r>
              <a:rPr lang="es-PE" dirty="0"/>
              <a:t>Seleccione la letra en la que elige trabajar, por ej., “H”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500" dirty="0"/>
          </a:p>
        </p:txBody>
      </p:sp>
      <p:pic>
        <p:nvPicPr>
          <p:cNvPr id="15" name="Picture 14" descr="Captura de pantalla de NimPro con la primera flecha apuntando a Rear Matter (Material del final), la segunda flecha apuntando a Index (Índice alfabético), y la tercera flecha apuntando a H"/>
          <p:cNvPicPr/>
          <p:nvPr/>
        </p:nvPicPr>
        <p:blipFill rotWithShape="1">
          <a:blip r:embed="rId2"/>
          <a:srcRect r="79863" b="58331"/>
          <a:stretch/>
        </p:blipFill>
        <p:spPr>
          <a:xfrm>
            <a:off x="4115888" y="438847"/>
            <a:ext cx="6318293" cy="5361062"/>
          </a:xfrm>
          <a:prstGeom prst="rect">
            <a:avLst/>
          </a:prstGeom>
        </p:spPr>
      </p:pic>
      <p:grpSp>
        <p:nvGrpSpPr>
          <p:cNvPr id="16" name="Group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5911556" y="3055256"/>
            <a:ext cx="2464458" cy="477054"/>
            <a:chOff x="3323409" y="1727693"/>
            <a:chExt cx="1667963" cy="477054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3699783" y="1963784"/>
              <a:ext cx="1291589" cy="0"/>
            </a:xfrm>
            <a:prstGeom prst="straightConnector1">
              <a:avLst/>
            </a:prstGeom>
            <a:ln w="177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3323409" y="1727693"/>
              <a:ext cx="844731" cy="47705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500" dirty="0"/>
                <a:t>2</a:t>
              </a:r>
              <a:r>
                <a:rPr lang="en-US" sz="2500" baseline="30000" dirty="0"/>
                <a:t>o</a:t>
              </a:r>
            </a:p>
          </p:txBody>
        </p:sp>
      </p:grpSp>
      <p:grpSp>
        <p:nvGrpSpPr>
          <p:cNvPr id="19" name="Group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313169" y="1473665"/>
            <a:ext cx="2004605" cy="477054"/>
            <a:chOff x="5737315" y="1524002"/>
            <a:chExt cx="2004605" cy="477054"/>
          </a:xfrm>
        </p:grpSpPr>
        <p:cxnSp>
          <p:nvCxnSpPr>
            <p:cNvPr id="20" name="Straight Arrow Connector 19"/>
            <p:cNvCxnSpPr/>
            <p:nvPr/>
          </p:nvCxnSpPr>
          <p:spPr>
            <a:xfrm flipH="1">
              <a:off x="5737315" y="1785258"/>
              <a:ext cx="1255668" cy="0"/>
            </a:xfrm>
            <a:prstGeom prst="straightConnector1">
              <a:avLst/>
            </a:prstGeom>
            <a:ln w="177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6897189" y="1524002"/>
              <a:ext cx="844731" cy="47705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500" dirty="0"/>
                <a:t>1</a:t>
              </a:r>
              <a:r>
                <a:rPr lang="en-US" sz="2500" baseline="30000" dirty="0"/>
                <a:t>o</a:t>
              </a:r>
            </a:p>
          </p:txBody>
        </p:sp>
      </p:grpSp>
      <p:grpSp>
        <p:nvGrpSpPr>
          <p:cNvPr id="22" name="Group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6048073" y="5078082"/>
            <a:ext cx="2464458" cy="477054"/>
            <a:chOff x="3323409" y="1727693"/>
            <a:chExt cx="1667963" cy="477054"/>
          </a:xfrm>
        </p:grpSpPr>
        <p:cxnSp>
          <p:nvCxnSpPr>
            <p:cNvPr id="23" name="Straight Arrow Connector 22"/>
            <p:cNvCxnSpPr/>
            <p:nvPr/>
          </p:nvCxnSpPr>
          <p:spPr>
            <a:xfrm>
              <a:off x="3699783" y="1963784"/>
              <a:ext cx="1291589" cy="0"/>
            </a:xfrm>
            <a:prstGeom prst="straightConnector1">
              <a:avLst/>
            </a:prstGeom>
            <a:ln w="177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323409" y="1727693"/>
              <a:ext cx="844731" cy="47705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500" dirty="0"/>
                <a:t>3</a:t>
              </a:r>
              <a:r>
                <a:rPr lang="en-US" sz="2500" baseline="30000" dirty="0"/>
                <a:t>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16451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39337" y="431893"/>
            <a:ext cx="3976551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dirty="0"/>
              <a:t>Usar</a:t>
            </a:r>
            <a:r>
              <a:rPr lang="en-US" dirty="0"/>
              <a:t> el </a:t>
            </a:r>
            <a:r>
              <a:rPr lang="es-PE" dirty="0"/>
              <a:t>Asistente de índice alfabético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354" y="1954694"/>
            <a:ext cx="3960224" cy="165226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s-PE" dirty="0"/>
              <a:t>Seleccione Editar </a:t>
            </a:r>
            <a:r>
              <a:rPr lang="en-US" dirty="0"/>
              <a:t>(Edit)</a:t>
            </a:r>
          </a:p>
          <a:p>
            <a:pPr>
              <a:lnSpc>
                <a:spcPct val="150000"/>
              </a:lnSpc>
            </a:pPr>
            <a:r>
              <a:rPr lang="es-PE" dirty="0"/>
              <a:t>Seleccione</a:t>
            </a:r>
            <a:r>
              <a:rPr lang="en-US" dirty="0"/>
              <a:t> </a:t>
            </a:r>
            <a:r>
              <a:rPr lang="es-PE" dirty="0"/>
              <a:t>Asistente de índice alfabético (</a:t>
            </a:r>
            <a:r>
              <a:rPr lang="en-US" dirty="0"/>
              <a:t>Index Wizard)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500" dirty="0"/>
          </a:p>
        </p:txBody>
      </p:sp>
      <p:pic>
        <p:nvPicPr>
          <p:cNvPr id="11" name="Picture 10" descr="Captura de pantalla de NimPro con una flecha que apunta a la opción Index Wizard (Asistente de índice alfabético)"/>
          <p:cNvPicPr/>
          <p:nvPr/>
        </p:nvPicPr>
        <p:blipFill rotWithShape="1">
          <a:blip r:embed="rId2"/>
          <a:srcRect r="38608"/>
          <a:stretch/>
        </p:blipFill>
        <p:spPr>
          <a:xfrm>
            <a:off x="4345578" y="431893"/>
            <a:ext cx="7707085" cy="5568313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6458698" y="1689463"/>
            <a:ext cx="1837304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78434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0010" y="435429"/>
            <a:ext cx="4037611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Opciones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en </a:t>
            </a:r>
            <a:r>
              <a:rPr lang="en-US" dirty="0"/>
              <a:t>el </a:t>
            </a:r>
            <a:r>
              <a:rPr lang="es-PE" dirty="0"/>
              <a:t>Asistente de índice alfabético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829" y="1908071"/>
            <a:ext cx="4135712" cy="44500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El </a:t>
            </a:r>
            <a:r>
              <a:rPr lang="es-PE" sz="2400" dirty="0"/>
              <a:t>Asistente de índice alfabético</a:t>
            </a:r>
            <a:r>
              <a:rPr lang="en-US" sz="2400" dirty="0"/>
              <a:t> le </a:t>
            </a:r>
            <a:r>
              <a:rPr lang="es-PE" sz="2400" dirty="0"/>
              <a:t>permite:</a:t>
            </a:r>
          </a:p>
          <a:p>
            <a:pPr lvl="1">
              <a:lnSpc>
                <a:spcPct val="150000"/>
              </a:lnSpc>
            </a:pPr>
            <a:r>
              <a:rPr lang="es-PE" dirty="0"/>
              <a:t>Encabezado centrado</a:t>
            </a:r>
          </a:p>
          <a:p>
            <a:pPr lvl="1">
              <a:lnSpc>
                <a:spcPct val="150000"/>
              </a:lnSpc>
            </a:pPr>
            <a:r>
              <a:rPr lang="es-PE" dirty="0"/>
              <a:t>Numeración de lista</a:t>
            </a:r>
          </a:p>
          <a:p>
            <a:pPr lvl="1">
              <a:lnSpc>
                <a:spcPct val="150000"/>
              </a:lnSpc>
            </a:pPr>
            <a:r>
              <a:rPr lang="es-PE" dirty="0"/>
              <a:t>Negrita</a:t>
            </a:r>
          </a:p>
          <a:p>
            <a:pPr lvl="1">
              <a:lnSpc>
                <a:spcPct val="150000"/>
              </a:lnSpc>
            </a:pPr>
            <a:r>
              <a:rPr lang="es-PE" dirty="0"/>
              <a:t>Cursiva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  <p:pic>
        <p:nvPicPr>
          <p:cNvPr id="9" name="Picture 8" descr="Captura de pantalla del Index Wizard que muestra las opciones para selección"/>
          <p:cNvPicPr/>
          <p:nvPr/>
        </p:nvPicPr>
        <p:blipFill rotWithShape="1">
          <a:blip r:embed="rId3"/>
          <a:srcRect l="37692" t="13598" r="43407" b="28836"/>
          <a:stretch/>
        </p:blipFill>
        <p:spPr>
          <a:xfrm>
            <a:off x="6374675" y="435429"/>
            <a:ext cx="4467496" cy="548640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661805" y="744580"/>
            <a:ext cx="1544137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59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7598" y="339847"/>
            <a:ext cx="3744685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Limpiar</a:t>
            </a:r>
            <a:r>
              <a:rPr kumimoji="0" lang="es-PE" sz="4400" b="0" i="0" u="none" strike="noStrike" kern="1200" cap="none" spc="0" normalizeH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estilo de índice</a:t>
            </a:r>
            <a:endParaRPr kumimoji="0" lang="es-PE" sz="44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354" y="1859277"/>
            <a:ext cx="4343402" cy="322628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s-PE" dirty="0"/>
              <a:t>Seleccione Cambiar estilos de encabezado a centrado </a:t>
            </a:r>
            <a:r>
              <a:rPr lang="en-US" dirty="0"/>
              <a:t>(Change Heading Styles to Centered)</a:t>
            </a:r>
          </a:p>
          <a:p>
            <a:pPr>
              <a:lnSpc>
                <a:spcPct val="150000"/>
              </a:lnSpc>
            </a:pPr>
            <a:r>
              <a:rPr lang="es-PE" dirty="0"/>
              <a:t>Seleccione Cambiar estilo de lista a índice </a:t>
            </a:r>
            <a:r>
              <a:rPr lang="en-US" dirty="0"/>
              <a:t>(Change List Style to Index)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500" dirty="0"/>
          </a:p>
        </p:txBody>
      </p:sp>
      <p:pic>
        <p:nvPicPr>
          <p:cNvPr id="9" name="Picture 8" descr="Captura de pantalla del Index Wizard con flechas que apuntan a Change Heading Styles to Centered (Cambiar estilos de encabezado a centrado) y Change List Styles to Index (Cambiar estilos de lista a índice alfabético)"/>
          <p:cNvPicPr/>
          <p:nvPr/>
        </p:nvPicPr>
        <p:blipFill rotWithShape="1">
          <a:blip r:embed="rId2"/>
          <a:srcRect l="37985" t="13858" r="43553" b="29096"/>
          <a:stretch/>
        </p:blipFill>
        <p:spPr>
          <a:xfrm>
            <a:off x="7463245" y="570408"/>
            <a:ext cx="3744686" cy="5238209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359183" y="1565363"/>
            <a:ext cx="2847162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9952263" y="1859277"/>
            <a:ext cx="1255668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610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5409" y="214178"/>
            <a:ext cx="3500845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dirty="0"/>
              <a:t>Limpiar estilo de índice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(cont.)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408" y="1859614"/>
            <a:ext cx="2873237" cy="281939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PE" dirty="0"/>
              <a:t>Nótese:</a:t>
            </a:r>
          </a:p>
          <a:p>
            <a:pPr>
              <a:lnSpc>
                <a:spcPct val="150000"/>
              </a:lnSpc>
            </a:pPr>
            <a:r>
              <a:rPr lang="es-PE" dirty="0"/>
              <a:t>“H” centrada</a:t>
            </a:r>
          </a:p>
          <a:p>
            <a:pPr>
              <a:lnSpc>
                <a:spcPct val="150000"/>
              </a:lnSpc>
            </a:pPr>
            <a:r>
              <a:rPr lang="es-PE" dirty="0"/>
              <a:t>Lista 1 cambió a Índice 1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500" dirty="0"/>
          </a:p>
        </p:txBody>
      </p:sp>
      <p:pic>
        <p:nvPicPr>
          <p:cNvPr id="14" name="Picture 13" descr="Captura de pantalla de NimPro con flechas que apuntan al encabezado centrado H y el estilo 1 de índice alfabético"/>
          <p:cNvPicPr/>
          <p:nvPr/>
        </p:nvPicPr>
        <p:blipFill rotWithShape="1">
          <a:blip r:embed="rId2"/>
          <a:srcRect l="14058" t="4003" r="34742" b="75706"/>
          <a:stretch/>
        </p:blipFill>
        <p:spPr>
          <a:xfrm>
            <a:off x="3817572" y="486553"/>
            <a:ext cx="8318962" cy="4824743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559811" y="2665514"/>
            <a:ext cx="1337854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689852" y="1786018"/>
            <a:ext cx="1470663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01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5409" y="214178"/>
            <a:ext cx="3500845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Exportar índice alfabético</a:t>
            </a:r>
          </a:p>
        </p:txBody>
      </p:sp>
      <p:sp>
        <p:nvSpPr>
          <p:cNvPr id="6" name="Rectangle 5"/>
          <p:cNvSpPr/>
          <p:nvPr/>
        </p:nvSpPr>
        <p:spPr>
          <a:xfrm>
            <a:off x="162378" y="1667964"/>
            <a:ext cx="361387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2800" dirty="0"/>
              <a:t>Desde este punto:</a:t>
            </a:r>
          </a:p>
          <a:p>
            <a:endParaRPr lang="es-P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800" dirty="0"/>
              <a:t>Haga clic derecho en “H” y luego Exportar secciones seleccionadas </a:t>
            </a:r>
            <a:r>
              <a:rPr lang="en-US" sz="2800" dirty="0"/>
              <a:t>(Export Selected Sections)</a:t>
            </a:r>
          </a:p>
        </p:txBody>
      </p:sp>
      <p:pic>
        <p:nvPicPr>
          <p:cNvPr id="5" name="Content Placeholder 8" descr="Captura de pantalla de NimPro con la letra H seleccionada y una flecha que apunta a Export Selected Sections (Exportar secciones seleccionadas)"/>
          <p:cNvPicPr>
            <a:picLocks noGrp="1"/>
          </p:cNvPicPr>
          <p:nvPr>
            <p:ph idx="4294967295"/>
          </p:nvPr>
        </p:nvPicPr>
        <p:blipFill rotWithShape="1">
          <a:blip r:embed="rId2"/>
          <a:srcRect l="14474" t="14811" r="64455" b="39631"/>
          <a:stretch/>
        </p:blipFill>
        <p:spPr bwMode="auto">
          <a:xfrm>
            <a:off x="4160663" y="765311"/>
            <a:ext cx="7706659" cy="46995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Arrow Connector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5296756" y="3369365"/>
            <a:ext cx="318853" cy="1070401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82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5409" y="214178"/>
            <a:ext cx="3500845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dirty="0"/>
              <a:t>Exportar índice alfabético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(cont.)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7808" y="1837346"/>
            <a:ext cx="47291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800" dirty="0"/>
              <a:t>Guarde como archivo </a:t>
            </a:r>
            <a:r>
              <a:rPr lang="en-US" sz="2800" dirty="0"/>
              <a:t>Duxbury</a:t>
            </a:r>
          </a:p>
        </p:txBody>
      </p:sp>
      <p:pic>
        <p:nvPicPr>
          <p:cNvPr id="4" name="Content Placeholder 4" descr="Captura de pantalla del menú para guardar archivos en Export Selected Sections (Exportar secciones seleccionadas)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762" b="16109"/>
          <a:stretch/>
        </p:blipFill>
        <p:spPr>
          <a:xfrm>
            <a:off x="6795078" y="504482"/>
            <a:ext cx="3978941" cy="5248964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682948" y="4260710"/>
            <a:ext cx="1152939" cy="857942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5729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5409" y="214178"/>
            <a:ext cx="3500845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dirty="0"/>
              <a:t>Exportar índice alfabético </a:t>
            </a:r>
            <a:r>
              <a:rPr lang="en-US" sz="3600" dirty="0"/>
              <a:t>(cont.)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392" y="2098956"/>
            <a:ext cx="52975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800" dirty="0"/>
              <a:t>Seleccione la plantilla </a:t>
            </a:r>
            <a:r>
              <a:rPr lang="en-US" sz="2800" dirty="0"/>
              <a:t>UEB – BANA.</a:t>
            </a:r>
          </a:p>
        </p:txBody>
      </p:sp>
      <p:pic>
        <p:nvPicPr>
          <p:cNvPr id="6" name="Content Placeholder 4" descr="Cuadro de diálogo Choose or Confirm Templates (Elegir o confirmar plantillas) con una flecha que apunta a la selección de plantilla BANA UEB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903" y="1719470"/>
            <a:ext cx="5778648" cy="2492039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911548" y="2761135"/>
            <a:ext cx="69574" cy="94104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304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5409" y="214178"/>
            <a:ext cx="3500845" cy="161462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Limpiar</a:t>
            </a:r>
            <a:r>
              <a:rPr kumimoji="0" lang="es-PE" sz="4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índice en D</a:t>
            </a:r>
            <a:r>
              <a:rPr lang="es-PE" dirty="0" err="1"/>
              <a:t>uxbury</a:t>
            </a:r>
            <a:endParaRPr kumimoji="0" lang="es-PE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5653" y="2042348"/>
            <a:ext cx="45753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800" dirty="0"/>
              <a:t>Abra su archivo en Duxbury.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800" dirty="0"/>
              <a:t>Su archivo debe verse similar a este ejemplo.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800" dirty="0"/>
              <a:t>Haga cualquier cambio adicional de código aquí, y luego convertir. </a:t>
            </a:r>
          </a:p>
        </p:txBody>
      </p:sp>
      <p:pic>
        <p:nvPicPr>
          <p:cNvPr id="4" name="Content Placeholder 4" descr="The Duxbury Braille Translator - [h.dxp -- Print Document]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7481" b="3030"/>
          <a:stretch/>
        </p:blipFill>
        <p:spPr>
          <a:xfrm>
            <a:off x="5108714" y="556591"/>
            <a:ext cx="6420679" cy="526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8708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5409" y="214178"/>
            <a:ext cx="3500845" cy="12575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Conversión final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2783" y="1471748"/>
            <a:ext cx="36072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800" dirty="0"/>
              <a:t>Como puede ver en este ejemplo, hemos convertido el archivo y todos los códigos están intactos.</a:t>
            </a:r>
          </a:p>
        </p:txBody>
      </p:sp>
      <p:pic>
        <p:nvPicPr>
          <p:cNvPr id="4" name="Content Placeholder 4" descr="The Duxbury Braille Translator - [h.dxb -- New Braille Document]&#10;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55" b="11637"/>
          <a:stretch/>
        </p:blipFill>
        <p:spPr>
          <a:xfrm>
            <a:off x="4263888" y="457198"/>
            <a:ext cx="7173397" cy="556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7744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524000" y="2211977"/>
            <a:ext cx="9144000" cy="1297986"/>
          </a:xfrm>
        </p:spPr>
        <p:txBody>
          <a:bodyPr>
            <a:normAutofit/>
          </a:bodyPr>
          <a:lstStyle/>
          <a:p>
            <a:r>
              <a:rPr lang="es-PE" sz="8000" dirty="0"/>
              <a:t>Barras laterales</a:t>
            </a:r>
          </a:p>
        </p:txBody>
      </p:sp>
    </p:spTree>
    <p:extLst>
      <p:ext uri="{BB962C8B-B14F-4D97-AF65-F5344CB8AC3E}">
        <p14:creationId xmlns:p14="http://schemas.microsoft.com/office/powerpoint/2010/main" val="42306264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74820" y="182245"/>
            <a:ext cx="4842360" cy="949869"/>
          </a:xfrm>
        </p:spPr>
        <p:txBody>
          <a:bodyPr>
            <a:normAutofit fontScale="90000"/>
          </a:bodyPr>
          <a:lstStyle/>
          <a:p>
            <a:pPr algn="ctr"/>
            <a:r>
              <a:rPr lang="es-PE" dirty="0"/>
              <a:t>Barras laterales en </a:t>
            </a:r>
            <a:r>
              <a:rPr lang="en-US" dirty="0"/>
              <a:t>NimPro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078045" y="1362891"/>
            <a:ext cx="10225496" cy="39101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PE" dirty="0"/>
              <a:t>Aquí hemos abierto </a:t>
            </a:r>
            <a:r>
              <a:rPr lang="es-PE" dirty="0" err="1"/>
              <a:t>NimPro</a:t>
            </a:r>
            <a:r>
              <a:rPr lang="es-PE" dirty="0"/>
              <a:t> en la sección que se necesita.</a:t>
            </a:r>
          </a:p>
          <a:p>
            <a:pPr>
              <a:lnSpc>
                <a:spcPct val="150000"/>
              </a:lnSpc>
            </a:pPr>
            <a:r>
              <a:rPr lang="es-PE" dirty="0"/>
              <a:t>El texto en una barra lateral (</a:t>
            </a:r>
            <a:r>
              <a:rPr lang="es-PE" dirty="0" err="1"/>
              <a:t>Sidebar</a:t>
            </a:r>
            <a:r>
              <a:rPr lang="es-PE" dirty="0"/>
              <a:t>) tiene un fondo gris claro para indicar al usuario que no es parte del flujo del texto principal. Vea los ejemplos en las dos diapositivas siguientes.</a:t>
            </a:r>
          </a:p>
        </p:txBody>
      </p:sp>
    </p:spTree>
    <p:extLst>
      <p:ext uri="{BB962C8B-B14F-4D97-AF65-F5344CB8AC3E}">
        <p14:creationId xmlns:p14="http://schemas.microsoft.com/office/powerpoint/2010/main" val="21972859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96F39-1BB2-4341-8F61-3CA1AC5A7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30"/>
            <a:ext cx="10515600" cy="1055114"/>
          </a:xfrm>
        </p:spPr>
        <p:txBody>
          <a:bodyPr/>
          <a:lstStyle/>
          <a:p>
            <a:pPr algn="ctr"/>
            <a:r>
              <a:rPr lang="es-PE" dirty="0"/>
              <a:t>Ejemplo de barra lateral</a:t>
            </a:r>
          </a:p>
        </p:txBody>
      </p:sp>
      <p:pic>
        <p:nvPicPr>
          <p:cNvPr id="4" name="Content Placeholder 3" descr="Captura de pantalla de NimPro que muestra un ejemplo de una barra lateral en gris">
            <a:extLst>
              <a:ext uri="{FF2B5EF4-FFF2-40B4-BE49-F238E27FC236}">
                <a16:creationId xmlns:a16="http://schemas.microsoft.com/office/drawing/2014/main" id="{D00C358E-CE74-4CA3-9BE8-0B68124A8CF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807396"/>
            <a:ext cx="10856068" cy="490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9553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5409" y="214178"/>
            <a:ext cx="3500845" cy="13363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Exportar a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Duxbury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idx="4294967295"/>
          </p:nvPr>
        </p:nvSpPr>
        <p:spPr>
          <a:xfrm>
            <a:off x="275409" y="1710194"/>
            <a:ext cx="4101172" cy="2404606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es-PE" dirty="0"/>
              <a:t>Aquí vamos a exportar el archivo a Duxbury para revisar y ajustarlo si fuera necesario.</a:t>
            </a:r>
          </a:p>
          <a:p>
            <a:r>
              <a:rPr lang="es-PE" dirty="0"/>
              <a:t>Guarde como archivo DBT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7" name="Picture 6" descr="Captura de pantalla de NimPro con el Capítulo 1 resaltado y una flecha que apunta a Export Selected Sections (Exportar secciones seleccionadas)"/>
          <p:cNvPicPr/>
          <p:nvPr/>
        </p:nvPicPr>
        <p:blipFill rotWithShape="1">
          <a:blip r:embed="rId2"/>
          <a:srcRect l="18525" t="11144" r="55816" b="26804"/>
          <a:stretch/>
        </p:blipFill>
        <p:spPr bwMode="auto">
          <a:xfrm>
            <a:off x="4576711" y="445204"/>
            <a:ext cx="7111705" cy="52415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Arrow Connector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6256017" y="1344653"/>
            <a:ext cx="999241" cy="1253764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334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5409" y="439809"/>
            <a:ext cx="3500845" cy="13363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Editar barra</a:t>
            </a:r>
            <a:r>
              <a:rPr kumimoji="0" lang="es-PE" sz="4400" b="0" i="0" u="none" strike="noStrike" kern="1200" cap="none" spc="0" normalizeH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lateral en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Duxbury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28599" y="2321454"/>
            <a:ext cx="3516549" cy="2880109"/>
          </a:xfrm>
        </p:spPr>
        <p:txBody>
          <a:bodyPr>
            <a:normAutofit fontScale="92500"/>
          </a:bodyPr>
          <a:lstStyle/>
          <a:p>
            <a:pPr marL="285750" indent="-285750"/>
            <a:r>
              <a:rPr lang="es-PE" dirty="0"/>
              <a:t>Abra el archivo.</a:t>
            </a:r>
          </a:p>
          <a:p>
            <a:pPr marL="285750" indent="-285750"/>
            <a:r>
              <a:rPr lang="es-PE" dirty="0"/>
              <a:t>Aquí podemos cambiar cualquier código si fuera necesario, y luego podemos convertir el archivo a </a:t>
            </a:r>
            <a:r>
              <a:rPr lang="es-PE" dirty="0" err="1"/>
              <a:t>simbraille</a:t>
            </a:r>
            <a:r>
              <a:rPr lang="es-PE" dirty="0"/>
              <a:t>. </a:t>
            </a:r>
          </a:p>
        </p:txBody>
      </p:sp>
      <p:pic>
        <p:nvPicPr>
          <p:cNvPr id="6" name="Picture 5" descr="The Duxbury Braille Translator - [Siderbar.dxp -- Print Document]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91" b="21321"/>
          <a:stretch/>
        </p:blipFill>
        <p:spPr>
          <a:xfrm>
            <a:off x="4641575" y="637812"/>
            <a:ext cx="6817286" cy="494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2217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5409" y="214178"/>
            <a:ext cx="4121227" cy="13363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dirty="0"/>
              <a:t>Editar barra lateral en </a:t>
            </a:r>
            <a:r>
              <a:rPr lang="en-US" dirty="0"/>
              <a:t>Duxbury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(cont.)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75409" y="1766169"/>
            <a:ext cx="4121227" cy="3579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PE" sz="2800" dirty="0">
                <a:solidFill>
                  <a:srgbClr val="1F1C1E"/>
                </a:solidFill>
              </a:rPr>
              <a:t>Después de convertir, tenemos nuestra barra lateral completa con:</a:t>
            </a:r>
            <a:endParaRPr lang="es-PE" dirty="0"/>
          </a:p>
          <a:p>
            <a:pPr marL="285750" indent="-285750"/>
            <a:r>
              <a:rPr lang="es-PE" dirty="0"/>
              <a:t>Encabezado centrado</a:t>
            </a:r>
          </a:p>
          <a:p>
            <a:pPr marL="285750" indent="-285750"/>
            <a:r>
              <a:rPr lang="es-PE" dirty="0"/>
              <a:t>Formateo de lista correcto</a:t>
            </a:r>
          </a:p>
          <a:p>
            <a:pPr marL="285750" indent="-285750"/>
            <a:r>
              <a:rPr lang="es-PE" dirty="0"/>
              <a:t>Líneas en blanco antes y después</a:t>
            </a:r>
          </a:p>
        </p:txBody>
      </p:sp>
      <p:pic>
        <p:nvPicPr>
          <p:cNvPr id="8" name="Picture 7" descr="The Duxbury Braille Translator - [Siderbar.dxb -- New Braille Document]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" t="19710" r="15971" b="7428"/>
          <a:stretch/>
        </p:blipFill>
        <p:spPr>
          <a:xfrm>
            <a:off x="4949687" y="644844"/>
            <a:ext cx="6866393" cy="518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3063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PE" sz="8000" dirty="0"/>
              <a:t>Notas de referencia</a:t>
            </a:r>
          </a:p>
        </p:txBody>
      </p:sp>
    </p:spTree>
    <p:extLst>
      <p:ext uri="{BB962C8B-B14F-4D97-AF65-F5344CB8AC3E}">
        <p14:creationId xmlns:p14="http://schemas.microsoft.com/office/powerpoint/2010/main" val="5605210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0745" y="268696"/>
            <a:ext cx="6791389" cy="836658"/>
          </a:xfrm>
        </p:spPr>
        <p:txBody>
          <a:bodyPr>
            <a:normAutofit fontScale="90000"/>
          </a:bodyPr>
          <a:lstStyle/>
          <a:p>
            <a:r>
              <a:rPr lang="es-PE" dirty="0"/>
              <a:t>Notas de referencia en </a:t>
            </a:r>
            <a:r>
              <a:rPr lang="en-US" dirty="0"/>
              <a:t>NimPro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13"/>
          </p:nvPr>
        </p:nvSpPr>
        <p:spPr>
          <a:xfrm>
            <a:off x="417443" y="1513993"/>
            <a:ext cx="10972799" cy="330648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s-PE" dirty="0"/>
              <a:t>En la diapositiva siguiente verá un ejemplo de notas de referencia.</a:t>
            </a:r>
          </a:p>
          <a:p>
            <a:pPr>
              <a:lnSpc>
                <a:spcPct val="150000"/>
              </a:lnSpc>
            </a:pPr>
            <a:r>
              <a:rPr lang="es-PE" dirty="0"/>
              <a:t>El texto azul identifica las referencias de nota al pie.</a:t>
            </a:r>
          </a:p>
          <a:p>
            <a:pPr>
              <a:lnSpc>
                <a:spcPct val="150000"/>
              </a:lnSpc>
            </a:pPr>
            <a:r>
              <a:rPr lang="es-PE" dirty="0"/>
              <a:t>Una referencia de nota al pie es un símbolo como un número, asterisco o cruz         que aparece (por lo general como superíndice) después de una palabra u oración.</a:t>
            </a:r>
          </a:p>
        </p:txBody>
      </p:sp>
      <p:pic>
        <p:nvPicPr>
          <p:cNvPr id="10" name="Picture 9" descr="Example of dagger 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85" t="15640" r="29027" b="20864"/>
          <a:stretch/>
        </p:blipFill>
        <p:spPr>
          <a:xfrm>
            <a:off x="1588222" y="3645163"/>
            <a:ext cx="339364" cy="62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2933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268696"/>
            <a:ext cx="12192000" cy="836658"/>
          </a:xfrm>
        </p:spPr>
        <p:txBody>
          <a:bodyPr>
            <a:normAutofit/>
          </a:bodyPr>
          <a:lstStyle/>
          <a:p>
            <a:pPr algn="ctr"/>
            <a:r>
              <a:rPr lang="es-PE" dirty="0"/>
              <a:t>Símbolos</a:t>
            </a:r>
            <a:r>
              <a:rPr lang="en-US" dirty="0"/>
              <a:t> de </a:t>
            </a:r>
            <a:r>
              <a:rPr lang="es-PE" dirty="0"/>
              <a:t>notas de referencia e</a:t>
            </a:r>
            <a:r>
              <a:rPr lang="en-US" dirty="0"/>
              <a:t>n NimPro</a:t>
            </a:r>
          </a:p>
        </p:txBody>
      </p:sp>
      <p:pic>
        <p:nvPicPr>
          <p:cNvPr id="6" name="Picture 5" descr="Captura de pantalla de NimPro con flechas que apuntan a los vínculos de las notas de referencia"/>
          <p:cNvPicPr/>
          <p:nvPr/>
        </p:nvPicPr>
        <p:blipFill rotWithShape="1">
          <a:blip r:embed="rId2"/>
          <a:srcRect l="-296" t="-169" r="41332" b="73501"/>
          <a:stretch/>
        </p:blipFill>
        <p:spPr>
          <a:xfrm>
            <a:off x="153971" y="1102935"/>
            <a:ext cx="11440998" cy="420435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985262" y="2799761"/>
            <a:ext cx="1376313" cy="740003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10693138" y="3283668"/>
            <a:ext cx="0" cy="1266335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844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816" y="399591"/>
            <a:ext cx="9782828" cy="836658"/>
          </a:xfrm>
        </p:spPr>
        <p:txBody>
          <a:bodyPr>
            <a:normAutofit fontScale="90000"/>
          </a:bodyPr>
          <a:lstStyle/>
          <a:p>
            <a:pPr algn="ctr"/>
            <a:r>
              <a:rPr lang="es-PE" dirty="0"/>
              <a:t>Símbolos</a:t>
            </a:r>
            <a:r>
              <a:rPr lang="en-US" dirty="0"/>
              <a:t> de </a:t>
            </a:r>
            <a:r>
              <a:rPr lang="es-PE" dirty="0"/>
              <a:t>notas de referencia e</a:t>
            </a:r>
            <a:r>
              <a:rPr lang="en-US" dirty="0"/>
              <a:t>n NimPro </a:t>
            </a:r>
            <a:r>
              <a:rPr lang="en-US" sz="3600" dirty="0"/>
              <a:t>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88967" y="1802676"/>
            <a:ext cx="10214065" cy="219285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s-PE" dirty="0"/>
              <a:t>Las referencias de nota al pie se muestran en fuente azul para resaltarlas. No todos los documentos NIMAS muestran los números de nota al pie como superíndice. </a:t>
            </a:r>
          </a:p>
        </p:txBody>
      </p:sp>
    </p:spTree>
    <p:extLst>
      <p:ext uri="{BB962C8B-B14F-4D97-AF65-F5344CB8AC3E}">
        <p14:creationId xmlns:p14="http://schemas.microsoft.com/office/powerpoint/2010/main" val="31101384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3593" y="157544"/>
            <a:ext cx="7219043" cy="836658"/>
          </a:xfrm>
        </p:spPr>
        <p:txBody>
          <a:bodyPr>
            <a:normAutofit fontScale="90000"/>
          </a:bodyPr>
          <a:lstStyle/>
          <a:p>
            <a:pPr algn="ctr"/>
            <a:r>
              <a:rPr lang="es-PE" dirty="0"/>
              <a:t>Ejemplos de notas de referencia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4319" y="994202"/>
            <a:ext cx="10057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800" dirty="0"/>
              <a:t>Aquí vemos la nota misma que se indica en el texto</a:t>
            </a:r>
            <a:r>
              <a:rPr lang="es-PE" dirty="0"/>
              <a:t>.</a:t>
            </a:r>
          </a:p>
        </p:txBody>
      </p:sp>
      <p:pic>
        <p:nvPicPr>
          <p:cNvPr id="5" name="Picture 4" descr="Captura de pantalla de NimPro con flechas que apuntan a marcadores de notas de referencia"/>
          <p:cNvPicPr/>
          <p:nvPr/>
        </p:nvPicPr>
        <p:blipFill rotWithShape="1">
          <a:blip r:embed="rId2"/>
          <a:srcRect t="4906" r="1849" b="72194"/>
          <a:stretch/>
        </p:blipFill>
        <p:spPr>
          <a:xfrm>
            <a:off x="104502" y="1517422"/>
            <a:ext cx="11802575" cy="3757842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396343" y="3231733"/>
            <a:ext cx="1772197" cy="21766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193074" y="3783969"/>
            <a:ext cx="1541420" cy="940521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218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072" y="423787"/>
            <a:ext cx="5257800" cy="1253768"/>
          </a:xfrm>
        </p:spPr>
        <p:txBody>
          <a:bodyPr>
            <a:normAutofit fontScale="90000"/>
          </a:bodyPr>
          <a:lstStyle/>
          <a:p>
            <a:pPr algn="ctr"/>
            <a:r>
              <a:rPr lang="es-PE" sz="4800" dirty="0"/>
              <a:t>Símbolo</a:t>
            </a:r>
            <a:r>
              <a:rPr lang="en-US" sz="4800" dirty="0"/>
              <a:t> de </a:t>
            </a:r>
            <a:r>
              <a:rPr lang="es-PE" sz="4800" dirty="0"/>
              <a:t>nota de referencia e</a:t>
            </a:r>
            <a:r>
              <a:rPr lang="en-US" sz="4800" dirty="0"/>
              <a:t>n </a:t>
            </a:r>
            <a:r>
              <a:rPr lang="en-US" sz="5400" dirty="0" err="1">
                <a:solidFill>
                  <a:schemeClr val="tx1"/>
                </a:solidFill>
              </a:rPr>
              <a:t>Simbraille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110" y="2214662"/>
            <a:ext cx="49097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800" dirty="0"/>
              <a:t>Para este ejemplo, el archivo ya se ha guardado a Duxbury: </a:t>
            </a:r>
          </a:p>
          <a:p>
            <a:endParaRPr lang="es-P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800" dirty="0"/>
              <a:t>Aquí puede ver que la cruz se trasladó correctamente en la conversión.</a:t>
            </a:r>
          </a:p>
        </p:txBody>
      </p:sp>
      <p:pic>
        <p:nvPicPr>
          <p:cNvPr id="7" name="Picture 6" descr="SimBraille en Duxbury con una flecha que apunta a la sección resaltada en braille con la cruz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60" b="31542"/>
          <a:stretch/>
        </p:blipFill>
        <p:spPr>
          <a:xfrm>
            <a:off x="5257800" y="675861"/>
            <a:ext cx="6609521" cy="4990059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921149" y="2786347"/>
            <a:ext cx="1541420" cy="940521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36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" y="434980"/>
            <a:ext cx="4999382" cy="836658"/>
          </a:xfrm>
        </p:spPr>
        <p:txBody>
          <a:bodyPr>
            <a:normAutofit fontScale="90000"/>
          </a:bodyPr>
          <a:lstStyle/>
          <a:p>
            <a:pPr algn="ctr"/>
            <a:r>
              <a:rPr lang="es-PE" sz="4800" dirty="0"/>
              <a:t>Notas de referencia </a:t>
            </a:r>
            <a:r>
              <a:rPr lang="en-US" dirty="0">
                <a:solidFill>
                  <a:schemeClr val="tx1"/>
                </a:solidFill>
              </a:rPr>
              <a:t>(cont.)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59" y="2060902"/>
            <a:ext cx="49097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800" dirty="0"/>
              <a:t>Sin embargo, la nota misma se necesita corregir.</a:t>
            </a:r>
          </a:p>
        </p:txBody>
      </p:sp>
      <p:pic>
        <p:nvPicPr>
          <p:cNvPr id="9" name="Picture 8" descr="Archivo de ejemplo de SimBraille en Duxbury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04" b="39067"/>
          <a:stretch/>
        </p:blipFill>
        <p:spPr>
          <a:xfrm>
            <a:off x="5284072" y="576470"/>
            <a:ext cx="6334772" cy="5141821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7444409" y="1023159"/>
            <a:ext cx="530358" cy="507467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578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" y="284706"/>
            <a:ext cx="5088833" cy="1192125"/>
          </a:xfrm>
        </p:spPr>
        <p:txBody>
          <a:bodyPr>
            <a:noAutofit/>
          </a:bodyPr>
          <a:lstStyle/>
          <a:p>
            <a:pPr algn="ctr"/>
            <a:r>
              <a:rPr lang="es-PE" sz="4000" dirty="0">
                <a:solidFill>
                  <a:schemeClr val="tx1"/>
                </a:solidFill>
              </a:rPr>
              <a:t>Reformatear </a:t>
            </a:r>
            <a:r>
              <a:rPr lang="es-PE" sz="4000" dirty="0"/>
              <a:t>notas de referencia </a:t>
            </a:r>
            <a:endParaRPr lang="es-PE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109" y="1587265"/>
            <a:ext cx="490972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800" dirty="0"/>
              <a:t>En la pantalla de impresión tendremos que realizar ajustes al código: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800" dirty="0"/>
              <a:t>Primero, tendrá que cambiar el formato para la nota, de Texto principal a 1-3.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800" dirty="0"/>
              <a:t>Para ello, coloque su cursor delante de “</a:t>
            </a:r>
            <a:r>
              <a:rPr lang="es-PE" sz="2800" dirty="0" err="1"/>
              <a:t>Body</a:t>
            </a:r>
            <a:r>
              <a:rPr lang="es-PE" sz="2800" dirty="0"/>
              <a:t> Text” y elimínelo.</a:t>
            </a:r>
          </a:p>
        </p:txBody>
      </p:sp>
      <p:pic>
        <p:nvPicPr>
          <p:cNvPr id="7" name="Picture 6" descr="Captura de pantalla de Duxbury con una flecha que apunta al código Body Text (Texto principal)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39" b="29814"/>
          <a:stretch/>
        </p:blipFill>
        <p:spPr>
          <a:xfrm>
            <a:off x="5252666" y="490969"/>
            <a:ext cx="6545072" cy="5263788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388228" y="2892667"/>
            <a:ext cx="0" cy="670701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489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9110" y="239340"/>
            <a:ext cx="5185773" cy="1260739"/>
          </a:xfrm>
        </p:spPr>
        <p:txBody>
          <a:bodyPr>
            <a:noAutofit/>
          </a:bodyPr>
          <a:lstStyle/>
          <a:p>
            <a:pPr algn="ctr"/>
            <a:r>
              <a:rPr lang="es-PE" sz="4000" dirty="0"/>
              <a:t>Reformatear notas de referencia </a:t>
            </a:r>
            <a:r>
              <a:rPr lang="en-US" sz="3200" dirty="0">
                <a:solidFill>
                  <a:schemeClr val="tx1"/>
                </a:solidFill>
              </a:rPr>
              <a:t>(cont.)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110" y="1650392"/>
            <a:ext cx="463142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800" dirty="0"/>
              <a:t>Luego, con su cursor delante de la cruz, vaya a Diseño (</a:t>
            </a:r>
            <a:r>
              <a:rPr lang="es-PE" sz="2800" dirty="0" err="1"/>
              <a:t>Layout</a:t>
            </a:r>
            <a:r>
              <a:rPr lang="es-PE" sz="2800" dirty="0"/>
              <a:t>), luego Aplicar estilos (</a:t>
            </a:r>
            <a:r>
              <a:rPr lang="es-PE" sz="2800" dirty="0" err="1"/>
              <a:t>Apply</a:t>
            </a:r>
            <a:r>
              <a:rPr lang="es-PE" sz="2800" dirty="0"/>
              <a:t> </a:t>
            </a:r>
            <a:r>
              <a:rPr lang="es-PE" sz="2800" dirty="0" err="1"/>
              <a:t>Styles</a:t>
            </a:r>
            <a:r>
              <a:rPr lang="es-PE" sz="2800" dirty="0"/>
              <a:t>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800" dirty="0"/>
              <a:t>Deberá seleccionar el formato 1-3. </a:t>
            </a:r>
          </a:p>
          <a:p>
            <a:endParaRPr lang="en-US" sz="2800" dirty="0"/>
          </a:p>
        </p:txBody>
      </p:sp>
      <p:pic>
        <p:nvPicPr>
          <p:cNvPr id="9" name="Picture 8" descr="Captura de pantalla de Duxbury con el menú Apply Style (Aplicar estilo) abierto. Hay una flecha que apunta al espacio antes del código de estilo para colocar la cruz."/>
          <p:cNvPicPr/>
          <p:nvPr/>
        </p:nvPicPr>
        <p:blipFill rotWithShape="1">
          <a:blip r:embed="rId2"/>
          <a:srcRect l="14542" t="17228" r="69131" b="20876"/>
          <a:stretch/>
        </p:blipFill>
        <p:spPr bwMode="auto">
          <a:xfrm>
            <a:off x="5433324" y="389653"/>
            <a:ext cx="6404180" cy="55407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0" name="Straight Arrow Connector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5461597" y="2989220"/>
            <a:ext cx="546752" cy="989815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648" y="1839297"/>
            <a:ext cx="4582164" cy="295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54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" y="313150"/>
            <a:ext cx="5536502" cy="1104373"/>
          </a:xfrm>
        </p:spPr>
        <p:txBody>
          <a:bodyPr>
            <a:noAutofit/>
          </a:bodyPr>
          <a:lstStyle/>
          <a:p>
            <a:pPr algn="ctr"/>
            <a:r>
              <a:rPr lang="es-PE" sz="4000" dirty="0"/>
              <a:t>Reformatear notas de referencia </a:t>
            </a:r>
            <a:r>
              <a:rPr lang="en-US" sz="3200" dirty="0"/>
              <a:t>(cont.)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3522" y="1615605"/>
            <a:ext cx="4631429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700" dirty="0"/>
              <a:t>Luego, coloque su cursor delante del código de formato 1-3 y pulse </a:t>
            </a:r>
            <a:r>
              <a:rPr lang="es-PE" sz="2700" dirty="0" err="1"/>
              <a:t>Intro</a:t>
            </a:r>
            <a:r>
              <a:rPr lang="es-PE" sz="2700" dirty="0"/>
              <a:t> (</a:t>
            </a:r>
            <a:r>
              <a:rPr lang="es-PE" sz="2700" dirty="0" err="1"/>
              <a:t>Enter</a:t>
            </a:r>
            <a:r>
              <a:rPr lang="es-PE" sz="2700" dirty="0"/>
              <a:t>) en su teclado. Esto creará una línea en blanco.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700" dirty="0"/>
              <a:t>Luego deberá colocar su cursor delante de la línea en blanco y hacer clic en Diseño (</a:t>
            </a:r>
            <a:r>
              <a:rPr lang="es-PE" sz="2700" dirty="0" err="1"/>
              <a:t>Layout</a:t>
            </a:r>
            <a:r>
              <a:rPr lang="es-PE" sz="2700" dirty="0"/>
              <a:t>.)</a:t>
            </a:r>
          </a:p>
          <a:p>
            <a:endParaRPr lang="en-US" sz="2800" dirty="0"/>
          </a:p>
        </p:txBody>
      </p:sp>
      <p:pic>
        <p:nvPicPr>
          <p:cNvPr id="7" name="Content Placeholder 4" descr="Captura de pantalla de Duxbury con una flecha que apunta a una línea en blanco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75" b="30520"/>
          <a:stretch/>
        </p:blipFill>
        <p:spPr>
          <a:xfrm>
            <a:off x="5770229" y="455605"/>
            <a:ext cx="5908249" cy="5133362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855062" y="2006781"/>
            <a:ext cx="0" cy="1437588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44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6179" y="263046"/>
            <a:ext cx="5285982" cy="1207706"/>
          </a:xfrm>
        </p:spPr>
        <p:txBody>
          <a:bodyPr>
            <a:noAutofit/>
          </a:bodyPr>
          <a:lstStyle/>
          <a:p>
            <a:pPr algn="ctr"/>
            <a:r>
              <a:rPr lang="es-PE" sz="4000" dirty="0">
                <a:solidFill>
                  <a:schemeClr val="tx1"/>
                </a:solidFill>
              </a:rPr>
              <a:t>Aplicar </a:t>
            </a:r>
            <a:r>
              <a:rPr lang="es-PE" sz="4000" dirty="0"/>
              <a:t>una línea de separación de nota</a:t>
            </a:r>
            <a:endParaRPr lang="es-PE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110" y="1650392"/>
            <a:ext cx="49594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800" dirty="0"/>
              <a:t>Ir al menú Aplicar estilos (</a:t>
            </a:r>
            <a:r>
              <a:rPr lang="es-PE" sz="2800" dirty="0" err="1"/>
              <a:t>Apply</a:t>
            </a:r>
            <a:r>
              <a:rPr lang="es-PE" sz="2800" dirty="0"/>
              <a:t> </a:t>
            </a:r>
            <a:r>
              <a:rPr lang="es-PE" sz="2800" dirty="0" err="1"/>
              <a:t>Styles</a:t>
            </a:r>
            <a:r>
              <a:rPr lang="es-PE" sz="2800" dirty="0"/>
              <a:t>) y seleccionar el código de Línea de separación de nota (Note </a:t>
            </a:r>
            <a:r>
              <a:rPr lang="es-PE" sz="2800" dirty="0" err="1"/>
              <a:t>Separation</a:t>
            </a:r>
            <a:r>
              <a:rPr lang="es-PE" sz="2800" dirty="0"/>
              <a:t> Line).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800" dirty="0"/>
              <a:t>Esto aplicará la línea antes de la nota.</a:t>
            </a:r>
          </a:p>
          <a:p>
            <a:endParaRPr lang="en-US" sz="2800" dirty="0"/>
          </a:p>
        </p:txBody>
      </p:sp>
      <p:pic>
        <p:nvPicPr>
          <p:cNvPr id="9" name="Picture 8" descr="Captura de pantalla de Duxbury con el menú Apply Style (Aplicar estilo) abierto y el código Note Separation Line (Línea de separación de nota) resaltado"/>
          <p:cNvPicPr/>
          <p:nvPr/>
        </p:nvPicPr>
        <p:blipFill rotWithShape="1">
          <a:blip r:embed="rId2"/>
          <a:srcRect l="14558" t="17787" r="70525" b="25272"/>
          <a:stretch/>
        </p:blipFill>
        <p:spPr bwMode="auto">
          <a:xfrm>
            <a:off x="5585791" y="483782"/>
            <a:ext cx="6282557" cy="54145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096" y="1814248"/>
            <a:ext cx="5877252" cy="298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211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" y="100208"/>
            <a:ext cx="5307495" cy="1465545"/>
          </a:xfrm>
        </p:spPr>
        <p:txBody>
          <a:bodyPr>
            <a:noAutofit/>
          </a:bodyPr>
          <a:lstStyle/>
          <a:p>
            <a:pPr algn="ctr"/>
            <a:r>
              <a:rPr lang="es-PE" sz="4000" dirty="0"/>
              <a:t>Aplicar una línea de separación de nota </a:t>
            </a:r>
            <a:r>
              <a:rPr lang="en-US" sz="3200" dirty="0">
                <a:solidFill>
                  <a:schemeClr val="tx1"/>
                </a:solidFill>
              </a:rPr>
              <a:t>(cont.)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8077" y="1780742"/>
            <a:ext cx="49594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800" dirty="0"/>
              <a:t>Convertir el archivo a Braille. Se debe ver similar a este ejemplo. </a:t>
            </a:r>
          </a:p>
        </p:txBody>
      </p:sp>
      <p:pic>
        <p:nvPicPr>
          <p:cNvPr id="7" name="Content Placeholder 4" descr="Captura de pantalla de SimBraille en Duxbury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45" b="25211"/>
          <a:stretch/>
        </p:blipFill>
        <p:spPr>
          <a:xfrm>
            <a:off x="5307497" y="499315"/>
            <a:ext cx="6309736" cy="512818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7022756" y="1377903"/>
            <a:ext cx="1225492" cy="1437588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634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787786"/>
          </a:xfrm>
        </p:spPr>
        <p:txBody>
          <a:bodyPr>
            <a:normAutofit/>
          </a:bodyPr>
          <a:lstStyle/>
          <a:p>
            <a:r>
              <a:rPr lang="es-PE" sz="8000" dirty="0"/>
              <a:t>Texto con líneas numeradas/Poesía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77096688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352" y="365125"/>
            <a:ext cx="8287296" cy="1325563"/>
          </a:xfrm>
        </p:spPr>
        <p:txBody>
          <a:bodyPr/>
          <a:lstStyle/>
          <a:p>
            <a:pPr algn="ctr"/>
            <a:r>
              <a:rPr lang="es-PE" dirty="0"/>
              <a:t>Números de línea en el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4146" y="1722532"/>
            <a:ext cx="10523707" cy="2063201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s-PE" dirty="0"/>
              <a:t>Algunos libros de texto colocan números de línea a intervalos en el texto.  </a:t>
            </a:r>
          </a:p>
          <a:p>
            <a:pPr>
              <a:lnSpc>
                <a:spcPct val="150000"/>
              </a:lnSpc>
            </a:pPr>
            <a:r>
              <a:rPr lang="es-PE" dirty="0"/>
              <a:t>Los números de línea en el texto se muestran en rojo.</a:t>
            </a:r>
          </a:p>
        </p:txBody>
      </p:sp>
    </p:spTree>
    <p:extLst>
      <p:ext uri="{BB962C8B-B14F-4D97-AF65-F5344CB8AC3E}">
        <p14:creationId xmlns:p14="http://schemas.microsoft.com/office/powerpoint/2010/main" val="20674381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0636" y="365125"/>
            <a:ext cx="8550728" cy="1325563"/>
          </a:xfrm>
        </p:spPr>
        <p:txBody>
          <a:bodyPr/>
          <a:lstStyle/>
          <a:p>
            <a:pPr algn="ctr"/>
            <a:r>
              <a:rPr lang="es-PE" dirty="0"/>
              <a:t>Etiquetas para números de línea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76448" y="1908104"/>
            <a:ext cx="10239103" cy="155180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(</a:t>
            </a:r>
            <a:r>
              <a:rPr lang="es-PE" dirty="0"/>
              <a:t>Técnicamente, los números de línea se colocan dentro de una etiqueta LINENUM o dentro de una etiqueta SPAN que tiene el atributo de </a:t>
            </a:r>
            <a:r>
              <a:rPr lang="es-PE" dirty="0" err="1"/>
              <a:t>class</a:t>
            </a:r>
            <a:r>
              <a:rPr lang="es-PE" dirty="0"/>
              <a:t>="</a:t>
            </a:r>
            <a:r>
              <a:rPr lang="es-PE" dirty="0" err="1"/>
              <a:t>linenum</a:t>
            </a:r>
            <a:r>
              <a:rPr lang="es-PE" dirty="0"/>
              <a:t>".)</a:t>
            </a:r>
          </a:p>
        </p:txBody>
      </p:sp>
    </p:spTree>
    <p:extLst>
      <p:ext uri="{BB962C8B-B14F-4D97-AF65-F5344CB8AC3E}">
        <p14:creationId xmlns:p14="http://schemas.microsoft.com/office/powerpoint/2010/main" val="343223022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2203269"/>
            <a:ext cx="9144000" cy="1306694"/>
          </a:xfrm>
        </p:spPr>
        <p:txBody>
          <a:bodyPr/>
          <a:lstStyle/>
          <a:p>
            <a:r>
              <a:rPr lang="en-US" sz="8000" dirty="0"/>
              <a:t>MathML</a:t>
            </a:r>
          </a:p>
        </p:txBody>
      </p:sp>
    </p:spTree>
    <p:extLst>
      <p:ext uri="{BB962C8B-B14F-4D97-AF65-F5344CB8AC3E}">
        <p14:creationId xmlns:p14="http://schemas.microsoft.com/office/powerpoint/2010/main" val="40393174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 noGrp="1"/>
          </p:cNvSpPr>
          <p:nvPr>
            <p:ph type="title" idx="4294967295"/>
          </p:nvPr>
        </p:nvSpPr>
        <p:spPr>
          <a:xfrm>
            <a:off x="3289465" y="218178"/>
            <a:ext cx="5593362" cy="10694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¿</a:t>
            </a:r>
            <a:r>
              <a:rPr kumimoji="0" lang="es-PE" sz="6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Qué</a:t>
            </a:r>
            <a:r>
              <a:rPr kumimoji="0" lang="es-PE" sz="6000" b="0" i="0" u="none" strike="noStrike" kern="1200" cap="none" spc="0" normalizeH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es </a:t>
            </a:r>
            <a:r>
              <a:rPr kumimoji="0" lang="es-PE" sz="6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MathML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731520" y="1200104"/>
            <a:ext cx="10337075" cy="460851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Mathematical Markup Language (MathML) </a:t>
            </a:r>
            <a:r>
              <a:rPr lang="es-PE" dirty="0"/>
              <a:t>es: </a:t>
            </a:r>
          </a:p>
          <a:p>
            <a:pPr lvl="1">
              <a:lnSpc>
                <a:spcPct val="150000"/>
              </a:lnSpc>
            </a:pPr>
            <a:r>
              <a:rPr lang="es-PE" sz="2800" dirty="0"/>
              <a:t>Una aplicación de XML para describir la notación matemática y captar su estructura y contenido. </a:t>
            </a:r>
          </a:p>
          <a:p>
            <a:pPr lvl="1">
              <a:lnSpc>
                <a:spcPct val="150000"/>
              </a:lnSpc>
            </a:pPr>
            <a:r>
              <a:rPr lang="es-PE" sz="2800" dirty="0"/>
              <a:t>Es parte de HTML5 y una norma ISO... desde 2015.</a:t>
            </a:r>
          </a:p>
          <a:p>
            <a:pPr marL="3657600" lvl="8" indent="0">
              <a:lnSpc>
                <a:spcPct val="150000"/>
              </a:lnSpc>
              <a:buNone/>
            </a:pPr>
            <a:r>
              <a:rPr lang="en-US" sz="2800" dirty="0"/>
              <a:t>		</a:t>
            </a:r>
            <a:r>
              <a:rPr lang="es-PE" sz="2000" dirty="0"/>
              <a:t>Fuente</a:t>
            </a:r>
            <a:r>
              <a:rPr lang="en-US" sz="2000" dirty="0"/>
              <a:t>: WikiPedia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631455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 noGrp="1"/>
          </p:cNvSpPr>
          <p:nvPr>
            <p:ph type="title" idx="4294967295"/>
          </p:nvPr>
        </p:nvSpPr>
        <p:spPr>
          <a:xfrm>
            <a:off x="2956956" y="208450"/>
            <a:ext cx="6460175" cy="10694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6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Versiones de MathML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836023" y="1187041"/>
            <a:ext cx="10284823" cy="453735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s-PE" sz="3600" dirty="0"/>
              <a:t>Cada nueva versión de MathML tiene ajustes a los elementos usados para describir las expresiones matemáticas, los atributos permitidos para esos elementos y las reglas para su uso. </a:t>
            </a:r>
          </a:p>
          <a:p>
            <a:pPr>
              <a:lnSpc>
                <a:spcPct val="150000"/>
              </a:lnSpc>
            </a:pPr>
            <a:r>
              <a:rPr lang="es-PE" sz="3600" dirty="0"/>
              <a:t>Tanto MathML 2.0 como 3.0 se usan actualmente. </a:t>
            </a:r>
          </a:p>
          <a:p>
            <a:pPr>
              <a:lnSpc>
                <a:spcPct val="150000"/>
              </a:lnSpc>
            </a:pPr>
            <a:r>
              <a:rPr lang="es-PE" sz="3600" dirty="0"/>
              <a:t>NimPro sigue MathML 3.0.</a:t>
            </a:r>
          </a:p>
          <a:p>
            <a:pPr>
              <a:lnSpc>
                <a:spcPct val="150000"/>
              </a:lnSpc>
            </a:pPr>
            <a:r>
              <a:rPr lang="es-PE" sz="3600" b="1" dirty="0"/>
              <a:t>Descargar MathML como parte de su archivo NIMAS es opcional (se demostrará el Día 6).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91213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 noGrp="1"/>
          </p:cNvSpPr>
          <p:nvPr>
            <p:ph type="title" idx="4294967295"/>
          </p:nvPr>
        </p:nvSpPr>
        <p:spPr>
          <a:xfrm>
            <a:off x="2042557" y="188814"/>
            <a:ext cx="8098970" cy="10694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6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Tipos de marcación MathML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76942" y="1207135"/>
            <a:ext cx="10979332" cy="417476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s-PE" dirty="0"/>
              <a:t>MathML especifica dos formas de “marcación” para dos casos distintos de uso: </a:t>
            </a:r>
          </a:p>
          <a:p>
            <a:pPr lvl="1">
              <a:lnSpc>
                <a:spcPct val="150000"/>
              </a:lnSpc>
            </a:pPr>
            <a:r>
              <a:rPr lang="es-PE" sz="2800" dirty="0"/>
              <a:t>La “marcación de contenido" describe las expresiones matemáticas de manera que permite que las matemáticas sean evaluadas por un proceso automatizado. </a:t>
            </a:r>
          </a:p>
          <a:p>
            <a:pPr lvl="1">
              <a:lnSpc>
                <a:spcPct val="150000"/>
              </a:lnSpc>
            </a:pPr>
            <a:r>
              <a:rPr lang="es-PE" sz="2800" dirty="0"/>
              <a:t>Para nuestros fines (libros de texto y publicaciones relacionadas), la forma más importante de MathML es la “marcación de presentación</a:t>
            </a:r>
            <a:r>
              <a:rPr lang="es-PE" dirty="0"/>
              <a:t> ”</a:t>
            </a:r>
            <a:r>
              <a:rPr lang="es-PE" sz="2800" dirty="0"/>
              <a:t>, que describe las matemáticas de manera que permite que se diagramen en una página.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5579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59393"/>
          </a:xfrm>
        </p:spPr>
        <p:txBody>
          <a:bodyPr/>
          <a:lstStyle/>
          <a:p>
            <a:pPr algn="ctr"/>
            <a:r>
              <a:rPr lang="en-US" dirty="0"/>
              <a:t>NimPro y </a:t>
            </a:r>
            <a:r>
              <a:rPr lang="es-PE" dirty="0"/>
              <a:t>MathML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838200" y="1837036"/>
            <a:ext cx="10515600" cy="190014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PE" dirty="0"/>
              <a:t>NimPro lee MathML y convierte la marcación de matemáticas en elementos de la propia estructura interna del documento de NimPro.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97916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804617" y="365126"/>
            <a:ext cx="6582765" cy="862784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NimPro y MathML </a:t>
            </a:r>
            <a:r>
              <a:rPr lang="en-US" sz="4000" dirty="0"/>
              <a:t>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8200" y="1391693"/>
            <a:ext cx="10515600" cy="331964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s-PE" dirty="0" err="1"/>
              <a:t>NimPro</a:t>
            </a:r>
            <a:r>
              <a:rPr lang="es-PE" dirty="0"/>
              <a:t> es capaz de hacer una representación razonable en la pantalla de las expresiones bidimensionales típicas de MathML. </a:t>
            </a:r>
          </a:p>
          <a:p>
            <a:pPr>
              <a:lnSpc>
                <a:spcPct val="150000"/>
              </a:lnSpc>
            </a:pPr>
            <a:r>
              <a:rPr lang="es-PE" dirty="0"/>
              <a:t>Usted puede escanear las matemáticas</a:t>
            </a:r>
            <a:r>
              <a:rPr lang="es-PE"/>
              <a:t>, recorrer sus </a:t>
            </a:r>
            <a:r>
              <a:rPr lang="es-PE" dirty="0"/>
              <a:t>elementos con las teclas de flecha del teclado e incluso hacer cambios menores si fuera necesario.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04827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524000" y="2424028"/>
            <a:ext cx="9144000" cy="1601382"/>
          </a:xfrm>
        </p:spPr>
        <p:txBody>
          <a:bodyPr anchor="t">
            <a:normAutofit/>
          </a:bodyPr>
          <a:lstStyle/>
          <a:p>
            <a:r>
              <a:rPr lang="es-PE" sz="8000" dirty="0"/>
              <a:t>Preguntas</a:t>
            </a:r>
          </a:p>
        </p:txBody>
      </p:sp>
    </p:spTree>
    <p:extLst>
      <p:ext uri="{BB962C8B-B14F-4D97-AF65-F5344CB8AC3E}">
        <p14:creationId xmlns:p14="http://schemas.microsoft.com/office/powerpoint/2010/main" val="2146929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ccess Academy">
      <a:dk1>
        <a:srgbClr val="1F1C1E"/>
      </a:dk1>
      <a:lt1>
        <a:srgbClr val="FFFFFF"/>
      </a:lt1>
      <a:dk2>
        <a:srgbClr val="1F1C1E"/>
      </a:dk2>
      <a:lt2>
        <a:srgbClr val="FFFFFF"/>
      </a:lt2>
      <a:accent1>
        <a:srgbClr val="49ACBB"/>
      </a:accent1>
      <a:accent2>
        <a:srgbClr val="F8A535"/>
      </a:accent2>
      <a:accent3>
        <a:srgbClr val="E10C5A"/>
      </a:accent3>
      <a:accent4>
        <a:srgbClr val="49ACBB"/>
      </a:accent4>
      <a:accent5>
        <a:srgbClr val="F8A535"/>
      </a:accent5>
      <a:accent6>
        <a:srgbClr val="E10C5A"/>
      </a:accent6>
      <a:hlink>
        <a:srgbClr val="49ACBB"/>
      </a:hlink>
      <a:folHlink>
        <a:srgbClr val="743F7C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ss-academy-template-nimac-2-22.potx" id="{ED3529D8-DAA7-4576-997A-55AC065D8371}" vid="{184DE457-4233-40A4-8D80-459BA61537C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access-academy-template-nimac-2-22</Template>
  <TotalTime>5404</TotalTime>
  <Words>2085</Words>
  <Application>Microsoft Office PowerPoint</Application>
  <PresentationFormat>Widescreen</PresentationFormat>
  <Paragraphs>227</Paragraphs>
  <Slides>73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7" baseType="lpstr">
      <vt:lpstr>Arial</vt:lpstr>
      <vt:lpstr>Calibri</vt:lpstr>
      <vt:lpstr>Calibri Light</vt:lpstr>
      <vt:lpstr>Office Theme</vt:lpstr>
      <vt:lpstr>Capacitación de transcriptores de APH Uso de archivos NIMAS y Duxbury/NimPro Sesión 5: Funciones adicionales</vt:lpstr>
      <vt:lpstr>Objetivos:</vt:lpstr>
      <vt:lpstr>Funciones de glosario e índice alfabético </vt:lpstr>
      <vt:lpstr>Asistentes de Glosario e Índice alfabético </vt:lpstr>
      <vt:lpstr>Alcance de los efectos de los asistentes de Duxbury</vt:lpstr>
      <vt:lpstr>Alcance de los cambios de los asistentes</vt:lpstr>
      <vt:lpstr>Alcance de los cambios de los asistentes (continuación)</vt:lpstr>
      <vt:lpstr>Alcance de los cambios de los asistentes (continuación)</vt:lpstr>
      <vt:lpstr>Glosario</vt:lpstr>
      <vt:lpstr>Formateo de glosario en NimPro</vt:lpstr>
      <vt:lpstr>Formateo de glosario en NimPro (cont.)</vt:lpstr>
      <vt:lpstr>Formateo de glosario en NimPro (cont.)</vt:lpstr>
      <vt:lpstr>Asistente de glosario NimPro (Glossary Wizard)</vt:lpstr>
      <vt:lpstr>Opciones del Asistente de glosario </vt:lpstr>
      <vt:lpstr>Opciones del Asistente de glosario (cont.)</vt:lpstr>
      <vt:lpstr>Opciones del Asistente de glosario (cont.)</vt:lpstr>
      <vt:lpstr>Limpiar estilo</vt:lpstr>
      <vt:lpstr>Limpiar estilo (cont.)</vt:lpstr>
      <vt:lpstr>Limpiar texto en negrita</vt:lpstr>
      <vt:lpstr>Limpiar texto en negrita (cont.)</vt:lpstr>
      <vt:lpstr>Exportar glosario a Duxbury</vt:lpstr>
      <vt:lpstr>Exportar glosario a Duxbury (cont.)</vt:lpstr>
      <vt:lpstr>Exportar glosario a Duxbury (cont.)</vt:lpstr>
      <vt:lpstr>Glosario exportado</vt:lpstr>
      <vt:lpstr>Limpiar etiquetas de glosario</vt:lpstr>
      <vt:lpstr>Agregar espacios duros al glosario</vt:lpstr>
      <vt:lpstr>Agregar espacios duros al glosario (cont.)</vt:lpstr>
      <vt:lpstr>Una nota final</vt:lpstr>
      <vt:lpstr>Índice alfabético</vt:lpstr>
      <vt:lpstr>Encabezado de índice alfabético</vt:lpstr>
      <vt:lpstr>Estilo de índice alfabético</vt:lpstr>
      <vt:lpstr>Funciones del Asistente de índice alfabético de NimPro</vt:lpstr>
      <vt:lpstr>Usar el Asistente de índice alfabético de NimPro</vt:lpstr>
      <vt:lpstr>Usar el Asistente de índice alfabético de NimPro (cont.)</vt:lpstr>
      <vt:lpstr>Formateo de índice alfabético en NimPro</vt:lpstr>
      <vt:lpstr>Formateo de índice alfabético en NimPro (cont.)</vt:lpstr>
      <vt:lpstr>Usar el Asistente de índice alfabético</vt:lpstr>
      <vt:lpstr>Opciones en el Asistente de índice alfabético</vt:lpstr>
      <vt:lpstr>Limpiar estilo de índice</vt:lpstr>
      <vt:lpstr>Limpiar estilo de índice (cont.)</vt:lpstr>
      <vt:lpstr>Exportar índice alfabético</vt:lpstr>
      <vt:lpstr>Exportar índice alfabético (cont.)</vt:lpstr>
      <vt:lpstr>Exportar índice alfabético (cont.)</vt:lpstr>
      <vt:lpstr>Limpiar índice en Duxbury</vt:lpstr>
      <vt:lpstr>Conversión final</vt:lpstr>
      <vt:lpstr>Barras laterales</vt:lpstr>
      <vt:lpstr>Barras laterales en NimPro</vt:lpstr>
      <vt:lpstr>Ejemplo de barra lateral</vt:lpstr>
      <vt:lpstr>Exportar a Duxbury</vt:lpstr>
      <vt:lpstr>Editar barra lateral en Duxbury</vt:lpstr>
      <vt:lpstr>Editar barra lateral en Duxbury (cont.)</vt:lpstr>
      <vt:lpstr>Notas de referencia</vt:lpstr>
      <vt:lpstr>Notas de referencia en NimPro</vt:lpstr>
      <vt:lpstr>Símbolos de notas de referencia en NimPro</vt:lpstr>
      <vt:lpstr>Símbolos de notas de referencia en NimPro (cont.)</vt:lpstr>
      <vt:lpstr>Ejemplos de notas de referencia</vt:lpstr>
      <vt:lpstr>Símbolo de nota de referencia en Simbraille</vt:lpstr>
      <vt:lpstr>Notas de referencia (cont.)</vt:lpstr>
      <vt:lpstr>Reformatear notas de referencia </vt:lpstr>
      <vt:lpstr>Reformatear notas de referencia (cont.)</vt:lpstr>
      <vt:lpstr>Reformatear notas de referencia (cont.)</vt:lpstr>
      <vt:lpstr>Aplicar una línea de separación de nota</vt:lpstr>
      <vt:lpstr>Aplicar una línea de separación de nota (cont.)</vt:lpstr>
      <vt:lpstr>Texto con líneas numeradas/Poesía</vt:lpstr>
      <vt:lpstr>Números de línea en el texto</vt:lpstr>
      <vt:lpstr>Etiquetas para números de línea</vt:lpstr>
      <vt:lpstr>MathML</vt:lpstr>
      <vt:lpstr>¿Qué es MathML?</vt:lpstr>
      <vt:lpstr>Versiones de MathML</vt:lpstr>
      <vt:lpstr>Tipos de marcación MathML</vt:lpstr>
      <vt:lpstr>NimPro y MathML</vt:lpstr>
      <vt:lpstr>NimPro y MathML (cont.)</vt:lpstr>
      <vt:lpstr>Preguntas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 Krise</dc:creator>
  <cp:lastModifiedBy>Monica Garcia Moran</cp:lastModifiedBy>
  <cp:revision>202</cp:revision>
  <dcterms:created xsi:type="dcterms:W3CDTF">2022-03-05T15:09:39Z</dcterms:created>
  <dcterms:modified xsi:type="dcterms:W3CDTF">2022-09-28T10:35:43Z</dcterms:modified>
</cp:coreProperties>
</file>