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5" r:id="rId2"/>
  </p:sldMasterIdLst>
  <p:sldIdLst>
    <p:sldId id="256" r:id="rId3"/>
    <p:sldId id="257" r:id="rId4"/>
    <p:sldId id="371" r:id="rId5"/>
    <p:sldId id="403" r:id="rId6"/>
    <p:sldId id="404" r:id="rId7"/>
    <p:sldId id="301" r:id="rId8"/>
    <p:sldId id="333" r:id="rId9"/>
    <p:sldId id="372" r:id="rId10"/>
    <p:sldId id="374" r:id="rId11"/>
    <p:sldId id="375" r:id="rId12"/>
    <p:sldId id="389" r:id="rId13"/>
    <p:sldId id="378" r:id="rId14"/>
    <p:sldId id="383" r:id="rId15"/>
    <p:sldId id="385" r:id="rId16"/>
    <p:sldId id="373" r:id="rId17"/>
    <p:sldId id="390" r:id="rId18"/>
    <p:sldId id="395" r:id="rId19"/>
    <p:sldId id="393" r:id="rId20"/>
    <p:sldId id="397" r:id="rId21"/>
    <p:sldId id="391" r:id="rId22"/>
    <p:sldId id="392" r:id="rId23"/>
    <p:sldId id="398" r:id="rId24"/>
    <p:sldId id="401" r:id="rId25"/>
    <p:sldId id="399" r:id="rId26"/>
    <p:sldId id="322" r:id="rId27"/>
    <p:sldId id="402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rtha Pancorvo" initials="BP" lastIdx="12" clrIdx="0">
    <p:extLst>
      <p:ext uri="{19B8F6BF-5375-455C-9EA6-DF929625EA0E}">
        <p15:presenceInfo xmlns:p15="http://schemas.microsoft.com/office/powerpoint/2012/main" userId="1e3a0a8699a60a8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3185" autoAdjust="0"/>
    <p:restoredTop sz="96327"/>
  </p:normalViewPr>
  <p:slideViewPr>
    <p:cSldViewPr snapToGrid="0" snapToObjects="1">
      <p:cViewPr varScale="1">
        <p:scale>
          <a:sx n="32" d="100"/>
          <a:sy n="32" d="100"/>
        </p:scale>
        <p:origin x="58" y="83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555B4-AA3E-4C48-B388-C93B56C831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C4C8BD-B04A-7944-A387-4C8637FBB5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122140-A5A1-754A-83B2-F77928588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3268-EE89-8E49-B4B4-ED1BE122A280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735546-A896-A24F-9B4A-F7AF28BE3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149DA8-2F05-CC44-9B32-5189C203E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47205-E8A6-9045-BF92-87CE2B06BC6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4C5D2C-8C18-AF4D-BF0B-AACA65FBA3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663356" y="-853348"/>
            <a:ext cx="3274961" cy="33568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6519D05-C2A0-854E-9A4B-0E2D2D968C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091774" y="0"/>
            <a:ext cx="1886110" cy="10302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162" y="122667"/>
            <a:ext cx="1976952" cy="681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375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56259-FD47-EC42-BAB3-889B946E2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41CB7-F82F-4E4A-98D8-9A51B49FA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22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6AE23D-3E4A-6844-91EF-DDDFF5F139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140918"/>
            <a:ext cx="12192000" cy="7170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1E3320-E7B4-5946-BC09-AF8BED8E2F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3396" y="6140918"/>
            <a:ext cx="1270000" cy="685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6804D1C-A365-CD4F-B424-22B34197D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8604" y="5228523"/>
            <a:ext cx="1597526" cy="162947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557" y="6218296"/>
            <a:ext cx="1631091" cy="5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824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16AE23D-3E4A-6844-91EF-DDDFF5F139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44379"/>
            <a:ext cx="12192000" cy="700237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1E3320-E7B4-5946-BC09-AF8BED8E2F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3396" y="6140918"/>
            <a:ext cx="1270000" cy="685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6804D1C-A365-CD4F-B424-22B34197D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8604" y="5228523"/>
            <a:ext cx="1597526" cy="162947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2AF5731-74D4-3D4E-8EC3-93F2828418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173361" y="6201036"/>
            <a:ext cx="1499287" cy="4856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361" y="6124350"/>
            <a:ext cx="1631091" cy="5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749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A92F0-206B-A642-8C90-4FB954725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6775A7-B02D-CE4E-A16C-4862088B1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7349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BA32A5-6796-5048-9F7F-EC50D1A6AA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7349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D6513A-62C8-1844-8675-B40A238C3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140918"/>
            <a:ext cx="12192000" cy="7170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6268AE3-EF14-1C4C-BBE5-49D275B0B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3396" y="6140918"/>
            <a:ext cx="1270000" cy="685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A50E261-8833-5E47-9281-6B33EFD7D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8604" y="5228523"/>
            <a:ext cx="1597526" cy="162947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557" y="6218296"/>
            <a:ext cx="1631091" cy="5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399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93CF4-D47B-FD45-8464-51CEEC688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D2DE8D-E9D7-4C4F-A366-F1E8EBA41B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8D03CC-1F25-AE4B-82E9-EBE56F20B1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0368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A06D14-D118-0544-8136-EC45A137A1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0C97F1-6AA1-754B-A322-091308E3ED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0368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7BA1C8-617E-BC46-9C17-57F7F162E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140918"/>
            <a:ext cx="12192000" cy="7170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2624344-2416-7D44-A271-5BF512A402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3396" y="6140918"/>
            <a:ext cx="1270000" cy="685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8AE5623-7CD3-FB48-A51D-9F86C48370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8604" y="5228523"/>
            <a:ext cx="1597526" cy="162947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557" y="6218296"/>
            <a:ext cx="1631091" cy="5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554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E5023-54DE-D74B-B106-B5A5803DA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C02C4A6-71BC-C342-B7A9-E17E5693CD2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792288"/>
            <a:ext cx="3385836" cy="37558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1587685-02E9-3140-8269-24DEF535918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03081" y="1792287"/>
            <a:ext cx="3385837" cy="37558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E35C07E6-7F98-1C49-AA61-77ACC044243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967963" y="1792287"/>
            <a:ext cx="3385837" cy="3755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009663-9DDD-5D4F-B26C-8119E43C68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140918"/>
            <a:ext cx="12192000" cy="7170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9C92944-4C7A-C442-8C1B-8F7BBEC150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3396" y="6140918"/>
            <a:ext cx="1270000" cy="6858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BE16984-A119-CB49-B3F9-129054CF4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8604" y="5228523"/>
            <a:ext cx="1597526" cy="162947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557" y="6218296"/>
            <a:ext cx="1631091" cy="5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376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DB4FF-4DD2-6141-AE6D-A0A029D06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8707" y="581239"/>
            <a:ext cx="439947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047DE9-45F7-EC48-AA2E-8DC67113D2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01946" y="827903"/>
            <a:ext cx="5053442" cy="5165124"/>
          </a:xfrm>
        </p:spPr>
        <p:txBody>
          <a:bodyPr/>
          <a:lstStyle>
            <a:lvl1pPr marL="0" indent="0">
              <a:buNone/>
              <a:defRPr sz="3200">
                <a:solidFill>
                  <a:schemeClr val="bg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32A177-00AC-DC4B-A2DB-BB0C5C2F3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857103" y="0"/>
            <a:ext cx="6334897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17CC17-C0CB-7942-933A-012F7E9307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581239"/>
            <a:ext cx="5469924" cy="5634210"/>
          </a:xfrm>
          <a:prstGeom prst="rect">
            <a:avLst/>
          </a:prstGeom>
          <a:noFill/>
          <a:ln w="133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5A1FB1-D1D4-FD47-ACE2-61964E1328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8707" y="2181439"/>
            <a:ext cx="439947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25744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047DE9-45F7-EC48-AA2E-8DC67113D2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03659" y="827903"/>
            <a:ext cx="5053442" cy="5165124"/>
          </a:xfrm>
        </p:spPr>
        <p:txBody>
          <a:bodyPr/>
          <a:lstStyle>
            <a:lvl1pPr marL="0" indent="0">
              <a:buNone/>
              <a:defRPr sz="3200">
                <a:solidFill>
                  <a:schemeClr val="bg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32A177-00AC-DC4B-A2DB-BB0C5C2F3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334897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17CC17-C0CB-7942-933A-012F7E9307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7713" y="581239"/>
            <a:ext cx="5469924" cy="5634210"/>
          </a:xfrm>
          <a:prstGeom prst="rect">
            <a:avLst/>
          </a:prstGeom>
          <a:noFill/>
          <a:ln w="133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24817C8-54D6-7F41-BB69-A92331523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5350" y="581239"/>
            <a:ext cx="439947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B2D59984-9274-F04F-A597-7F3D7761ED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65350" y="2181439"/>
            <a:ext cx="439947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7830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0891738-AB2D-9E49-B75B-158F4204B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5770605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13AF5C-6BA5-A04D-830F-BE62F7C71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61403-71E6-0541-8E98-DB3FBDE759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ACF036-F52C-854D-B6ED-C8DA82A8A8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987425"/>
            <a:ext cx="5568778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727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E32E6E4-EC51-0C4C-A46A-C27E7CBBD81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32723" y="995363"/>
            <a:ext cx="5568778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6A69CD-8D6F-344C-9244-7FB90ABBAE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21395" y="0"/>
            <a:ext cx="5770605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5EB135C-15F6-4346-B4CA-A7A37BA42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5562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F409E78-5E0C-0241-9189-A2C0B65F74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05562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6645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5757D-4977-B944-B014-0A8FB7CB6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EA5507-5957-1D4D-B4EE-6FF8A5787B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C7080C-9E68-D645-AA4C-FAEA10BFD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3268-EE89-8E49-B4B4-ED1BE122A280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24DF5-0E78-A040-8733-668BEE3B8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59E7DC-1CDB-CF40-9B0D-53A84F737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47205-E8A6-9045-BF92-87CE2B06B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4489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48659E-BB28-484C-B403-A98250142F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8433ED-DF79-B04E-B7F1-CE22B25489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6134F5-227A-7444-AF18-3B2EB5B1A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3268-EE89-8E49-B4B4-ED1BE122A280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937CFE-7DA1-AB4A-9A63-34D230E4E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939F06-322F-394C-98F8-D6FE036EA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47205-E8A6-9045-BF92-87CE2B06B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4197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555B4-AA3E-4C48-B388-C93B56C831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C4C8BD-B04A-7944-A387-4C8637FBB5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122140-A5A1-754A-83B2-F77928588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3268-EE89-8E49-B4B4-ED1BE122A280}" type="datetimeFigureOut">
              <a:rPr lang="en-US" smtClean="0"/>
              <a:t>9/28/2022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735546-A896-A24F-9B4A-F7AF28BE3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149DA8-2F05-CC44-9B32-5189C203E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47205-E8A6-9045-BF92-87CE2B06BC6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4C5D2C-8C18-AF4D-BF0B-AACA65FBA3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663356" y="-853348"/>
            <a:ext cx="3274961" cy="33568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6519D05-C2A0-854E-9A4B-0E2D2D968C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091774" y="0"/>
            <a:ext cx="1886110" cy="10302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162" y="122667"/>
            <a:ext cx="1976952" cy="681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0259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56259-FD47-EC42-BAB3-889B946E2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41CB7-F82F-4E4A-98D8-9A51B49FA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22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6AE23D-3E4A-6844-91EF-DDDFF5F139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140918"/>
            <a:ext cx="12192000" cy="7170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1E3320-E7B4-5946-BC09-AF8BED8E2F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3396" y="6140918"/>
            <a:ext cx="1270000" cy="685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6804D1C-A365-CD4F-B424-22B34197D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8604" y="5228523"/>
            <a:ext cx="1597526" cy="162947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557" y="6218296"/>
            <a:ext cx="1631091" cy="5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0113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16AE23D-3E4A-6844-91EF-DDDFF5F139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44379"/>
            <a:ext cx="12192000" cy="700237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1E3320-E7B4-5946-BC09-AF8BED8E2F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3396" y="6140918"/>
            <a:ext cx="1270000" cy="685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6804D1C-A365-CD4F-B424-22B34197D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8604" y="5228523"/>
            <a:ext cx="1597526" cy="162947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2AF5731-74D4-3D4E-8EC3-93F2828418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173361" y="6201036"/>
            <a:ext cx="1499287" cy="4856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361" y="6124350"/>
            <a:ext cx="1631091" cy="5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2638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A92F0-206B-A642-8C90-4FB954725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6775A7-B02D-CE4E-A16C-4862088B1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7349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BA32A5-6796-5048-9F7F-EC50D1A6AA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7349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D6513A-62C8-1844-8675-B40A238C3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140918"/>
            <a:ext cx="12192000" cy="7170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6268AE3-EF14-1C4C-BBE5-49D275B0B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3396" y="6140918"/>
            <a:ext cx="1270000" cy="685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A50E261-8833-5E47-9281-6B33EFD7D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8604" y="5228523"/>
            <a:ext cx="1597526" cy="162947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557" y="6218296"/>
            <a:ext cx="1631091" cy="5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5107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93CF4-D47B-FD45-8464-51CEEC688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D2DE8D-E9D7-4C4F-A366-F1E8EBA41B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8D03CC-1F25-AE4B-82E9-EBE56F20B1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0368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A06D14-D118-0544-8136-EC45A137A1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0C97F1-6AA1-754B-A322-091308E3ED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0368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7BA1C8-617E-BC46-9C17-57F7F162E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140918"/>
            <a:ext cx="12192000" cy="7170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2624344-2416-7D44-A271-5BF512A402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3396" y="6140918"/>
            <a:ext cx="1270000" cy="685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8AE5623-7CD3-FB48-A51D-9F86C48370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8604" y="5228523"/>
            <a:ext cx="1597526" cy="162947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557" y="6218296"/>
            <a:ext cx="1631091" cy="5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3243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E5023-54DE-D74B-B106-B5A5803DA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C02C4A6-71BC-C342-B7A9-E17E5693CD2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792288"/>
            <a:ext cx="3385836" cy="37558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1587685-02E9-3140-8269-24DEF535918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03081" y="1792287"/>
            <a:ext cx="3385837" cy="37558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E35C07E6-7F98-1C49-AA61-77ACC044243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967963" y="1792287"/>
            <a:ext cx="3385837" cy="3755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009663-9DDD-5D4F-B26C-8119E43C68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140918"/>
            <a:ext cx="12192000" cy="7170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9C92944-4C7A-C442-8C1B-8F7BBEC150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3396" y="6140918"/>
            <a:ext cx="1270000" cy="6858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BE16984-A119-CB49-B3F9-129054CF4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8604" y="5228523"/>
            <a:ext cx="1597526" cy="162947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557" y="6218296"/>
            <a:ext cx="1631091" cy="5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8999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DB4FF-4DD2-6141-AE6D-A0A029D06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8707" y="581239"/>
            <a:ext cx="439947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047DE9-45F7-EC48-AA2E-8DC67113D2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01946" y="827903"/>
            <a:ext cx="5053442" cy="5165124"/>
          </a:xfrm>
        </p:spPr>
        <p:txBody>
          <a:bodyPr/>
          <a:lstStyle>
            <a:lvl1pPr marL="0" indent="0">
              <a:buNone/>
              <a:defRPr sz="3200">
                <a:solidFill>
                  <a:schemeClr val="bg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32A177-00AC-DC4B-A2DB-BB0C5C2F3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857103" y="0"/>
            <a:ext cx="6334897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17CC17-C0CB-7942-933A-012F7E9307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581239"/>
            <a:ext cx="5469924" cy="5634210"/>
          </a:xfrm>
          <a:prstGeom prst="rect">
            <a:avLst/>
          </a:prstGeom>
          <a:noFill/>
          <a:ln w="133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5A1FB1-D1D4-FD47-ACE2-61964E1328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8707" y="2181439"/>
            <a:ext cx="439947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11577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047DE9-45F7-EC48-AA2E-8DC67113D2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03659" y="827903"/>
            <a:ext cx="5053442" cy="5165124"/>
          </a:xfrm>
        </p:spPr>
        <p:txBody>
          <a:bodyPr/>
          <a:lstStyle>
            <a:lvl1pPr marL="0" indent="0">
              <a:buNone/>
              <a:defRPr sz="3200">
                <a:solidFill>
                  <a:schemeClr val="bg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32A177-00AC-DC4B-A2DB-BB0C5C2F3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334897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17CC17-C0CB-7942-933A-012F7E9307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7713" y="581239"/>
            <a:ext cx="5469924" cy="5634210"/>
          </a:xfrm>
          <a:prstGeom prst="rect">
            <a:avLst/>
          </a:prstGeom>
          <a:noFill/>
          <a:ln w="133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24817C8-54D6-7F41-BB69-A92331523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5350" y="581239"/>
            <a:ext cx="439947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B2D59984-9274-F04F-A597-7F3D7761ED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65350" y="2181439"/>
            <a:ext cx="439947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78339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0891738-AB2D-9E49-B75B-158F4204B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5770605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13AF5C-6BA5-A04D-830F-BE62F7C71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61403-71E6-0541-8E98-DB3FBDE759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ACF036-F52C-854D-B6ED-C8DA82A8A8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987425"/>
            <a:ext cx="5568778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8303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E32E6E4-EC51-0C4C-A46A-C27E7CBBD81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32723" y="995363"/>
            <a:ext cx="5568778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6A69CD-8D6F-344C-9244-7FB90ABBAE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21395" y="0"/>
            <a:ext cx="5770605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5EB135C-15F6-4346-B4CA-A7A37BA42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5562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F409E78-5E0C-0241-9189-A2C0B65F74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05562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50665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5757D-4977-B944-B014-0A8FB7CB6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EA5507-5957-1D4D-B4EE-6FF8A5787B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C7080C-9E68-D645-AA4C-FAEA10BFD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3268-EE89-8E49-B4B4-ED1BE122A280}" type="datetimeFigureOut">
              <a:rPr lang="en-US" smtClean="0"/>
              <a:t>9/28/2022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24DF5-0E78-A040-8733-668BEE3B8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59E7DC-1CDB-CF40-9B0D-53A84F737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47205-E8A6-9045-BF92-87CE2B06BC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2174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48659E-BB28-484C-B403-A98250142F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8433ED-DF79-B04E-B7F1-CE22B25489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6134F5-227A-7444-AF18-3B2EB5B1A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3268-EE89-8E49-B4B4-ED1BE122A280}" type="datetimeFigureOut">
              <a:rPr lang="en-US" smtClean="0"/>
              <a:t>9/28/2022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937CFE-7DA1-AB4A-9A63-34D230E4E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939F06-322F-394C-98F8-D6FE036EA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47205-E8A6-9045-BF92-87CE2B06BC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5115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ABF8CE8-C45B-8345-BC93-60697ECD88AD}"/>
              </a:ext>
            </a:extLst>
          </p:cNvPr>
          <p:cNvSpPr/>
          <p:nvPr userDrawn="1"/>
        </p:nvSpPr>
        <p:spPr>
          <a:xfrm>
            <a:off x="0" y="6074229"/>
            <a:ext cx="12192000" cy="7837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416193-87DE-CB4A-A24E-ED9D839F0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0941" y="6387676"/>
            <a:ext cx="5811447" cy="1305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algn="r">
              <a:defRPr/>
            </a:pPr>
            <a:r>
              <a:rPr lang="en-US" b="1" dirty="0"/>
              <a:t>NBA Professional Development Conference. June 7, 2022.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D4DB16-526C-064B-8B98-4AEB57223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2898" y="6387676"/>
            <a:ext cx="530902" cy="1305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9AB133FE-E6F7-EC46-8519-564ACF30934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5F5FAD1D-151C-DD4E-A0D5-983A6E271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7040"/>
            <a:ext cx="10515600" cy="39316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/>
              <a:t>Body copy Helvetica 30 pt.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039556C-115A-DA46-9CC2-04B818D8A7B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743522"/>
            <a:ext cx="10526713" cy="768350"/>
          </a:xfrm>
        </p:spPr>
        <p:txBody>
          <a:bodyPr>
            <a:normAutofit/>
          </a:bodyPr>
          <a:lstStyle>
            <a:lvl1pPr marL="0" indent="0">
              <a:buNone/>
              <a:defRPr sz="44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Title Helvetica bold 44 pt.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266700" y="6126066"/>
            <a:ext cx="24288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228600">
              <a:spcBef>
                <a:spcPts val="0"/>
              </a:spcBef>
              <a:spcAft>
                <a:spcPts val="600"/>
              </a:spcAft>
            </a:pPr>
            <a:r>
              <a:rPr lang="en-US" sz="2800" dirty="0">
                <a:solidFill>
                  <a:srgbClr val="FFFFFF"/>
                </a:solidFill>
                <a:effectLst/>
                <a:latin typeface="SimBraille" panose="01010609060101010103" pitchFamily="49" charset="0"/>
                <a:ea typeface="Times New Roman" panose="02020603050405020304" pitchFamily="18" charset="0"/>
              </a:rPr>
              <a:t>=</a:t>
            </a:r>
            <a:r>
              <a:rPr lang="en-US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TN</a:t>
            </a:r>
            <a:r>
              <a:rPr lang="en-US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AMPS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264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478B49-1925-A543-9968-097479C32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B17302-7F9E-164F-B536-DE4E623C5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ECF7D0-90F4-F546-8C65-FC0454FED3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E3268-EE89-8E49-B4B4-ED1BE122A280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234418-1C75-4945-903D-72356C5BA7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23AAC1-8F5A-3044-8377-F9F604ABB0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E47205-E8A6-9045-BF92-87CE2B06B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266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4" r:id="rId3"/>
    <p:sldLayoutId id="2147483652" r:id="rId4"/>
    <p:sldLayoutId id="2147483653" r:id="rId5"/>
    <p:sldLayoutId id="2147483660" r:id="rId6"/>
    <p:sldLayoutId id="2147483657" r:id="rId7"/>
    <p:sldLayoutId id="2147483663" r:id="rId8"/>
    <p:sldLayoutId id="2147483656" r:id="rId9"/>
    <p:sldLayoutId id="2147483661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478B49-1925-A543-9968-097479C32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B17302-7F9E-164F-B536-DE4E623C5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ECF7D0-90F4-F546-8C65-FC0454FED3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E3268-EE89-8E49-B4B4-ED1BE122A280}" type="datetimeFigureOut">
              <a:rPr lang="en-US" smtClean="0"/>
              <a:t>9/28/2022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234418-1C75-4945-903D-72356C5BA7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23AAC1-8F5A-3044-8377-F9F604ABB0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E47205-E8A6-9045-BF92-87CE2B06BC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523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B5794-DE5B-FF40-826F-73C177A06D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9006" y="1637682"/>
            <a:ext cx="11538857" cy="526445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PE" dirty="0">
                <a:ea typeface="SimSun" panose="02010600030101010101" pitchFamily="2" charset="-122"/>
                <a:cs typeface="Times New Roman" panose="02020603050405020304" pitchFamily="18" charset="0"/>
              </a:rPr>
              <a:t>Capacitación de transcriptores de APH</a:t>
            </a:r>
            <a:br>
              <a:rPr lang="es-PE" dirty="0">
                <a:ea typeface="SimSun" panose="02010600030101010101" pitchFamily="2" charset="-122"/>
                <a:cs typeface="Times New Roman" panose="02020603050405020304" pitchFamily="18" charset="0"/>
              </a:rPr>
            </a:br>
            <a:r>
              <a:rPr lang="es-PE" dirty="0">
                <a:ea typeface="SimSun" panose="02010600030101010101" pitchFamily="2" charset="-122"/>
                <a:cs typeface="Times New Roman" panose="02020603050405020304" pitchFamily="18" charset="0"/>
              </a:rPr>
              <a:t>Uso de archivos NIMAS</a:t>
            </a:r>
            <a:br>
              <a:rPr lang="es-PE" dirty="0">
                <a:ea typeface="SimSun" panose="02010600030101010101" pitchFamily="2" charset="-122"/>
                <a:cs typeface="Times New Roman" panose="02020603050405020304" pitchFamily="18" charset="0"/>
              </a:rPr>
            </a:br>
            <a:r>
              <a:rPr lang="es-PE" dirty="0">
                <a:ea typeface="SimSun" panose="02010600030101010101" pitchFamily="2" charset="-122"/>
                <a:cs typeface="Times New Roman" panose="02020603050405020304" pitchFamily="18" charset="0"/>
              </a:rPr>
              <a:t>y Duxbury/</a:t>
            </a:r>
            <a:r>
              <a:rPr lang="es-PE" dirty="0" err="1">
                <a:ea typeface="SimSun" panose="02010600030101010101" pitchFamily="2" charset="-122"/>
                <a:cs typeface="Times New Roman" panose="02020603050405020304" pitchFamily="18" charset="0"/>
              </a:rPr>
              <a:t>NimPro</a:t>
            </a:r>
            <a:br>
              <a:rPr lang="es-PE" sz="8000" dirty="0"/>
            </a:br>
            <a:r>
              <a:rPr lang="es-PE" sz="4400" dirty="0"/>
              <a:t>Sesión 6: Formatear tablas/Preguntas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391210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19785-C55D-4BA0-812E-3A6EF143A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Objetivos</a:t>
            </a:r>
            <a:r>
              <a:rPr lang="en-US" dirty="0"/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334FE-06E6-4C0F-BEFE-24ADCAE232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s-PE" dirty="0"/>
              <a:t>Aprender a formatear tablas largas </a:t>
            </a:r>
          </a:p>
          <a:p>
            <a:pPr>
              <a:lnSpc>
                <a:spcPct val="110000"/>
              </a:lnSpc>
            </a:pPr>
            <a:r>
              <a:rPr lang="es-PE" dirty="0"/>
              <a:t>Preguntas y respuestas </a:t>
            </a:r>
          </a:p>
        </p:txBody>
      </p:sp>
    </p:spTree>
    <p:extLst>
      <p:ext uri="{BB962C8B-B14F-4D97-AF65-F5344CB8AC3E}">
        <p14:creationId xmlns:p14="http://schemas.microsoft.com/office/powerpoint/2010/main" val="2141464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703461" y="1777525"/>
            <a:ext cx="9144000" cy="2384277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</a:pPr>
            <a:r>
              <a:rPr lang="es-PE" dirty="0">
                <a:solidFill>
                  <a:srgbClr val="FFFFFF"/>
                </a:solidFill>
              </a:rPr>
              <a:t>Formatear tablas:</a:t>
            </a:r>
            <a:br>
              <a:rPr lang="es-PE" dirty="0">
                <a:solidFill>
                  <a:srgbClr val="FFFFFF"/>
                </a:solidFill>
              </a:rPr>
            </a:br>
            <a:r>
              <a:rPr lang="es-PE" dirty="0"/>
              <a:t>escalonadas/listas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3453914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32739-D411-4E7C-AD84-5B1CA42B5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292" y="365125"/>
            <a:ext cx="4366846" cy="1325563"/>
          </a:xfrm>
        </p:spPr>
        <p:txBody>
          <a:bodyPr/>
          <a:lstStyle/>
          <a:p>
            <a:r>
              <a:rPr lang="es-PE" dirty="0"/>
              <a:t>Formatear tablas anchas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9D7FBC-FD8B-4E80-A1F1-8018E36C8D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4220" y="1812402"/>
            <a:ext cx="4638989" cy="3734916"/>
          </a:xfrm>
        </p:spPr>
        <p:txBody>
          <a:bodyPr/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1F1C1E"/>
              </a:solidFill>
            </a:endParaRPr>
          </a:p>
          <a:p>
            <a:r>
              <a:rPr lang="es-PE" dirty="0"/>
              <a:t>Funciones de tablas en </a:t>
            </a:r>
            <a:r>
              <a:rPr lang="es-PE" dirty="0" err="1"/>
              <a:t>NimPro</a:t>
            </a:r>
            <a:r>
              <a:rPr lang="es-PE" dirty="0"/>
              <a:t>/Duxbury.</a:t>
            </a:r>
          </a:p>
          <a:p>
            <a:r>
              <a:rPr lang="es-PE" dirty="0"/>
              <a:t>Abra su tabla ancha con </a:t>
            </a:r>
            <a:r>
              <a:rPr lang="es-PE" dirty="0" err="1"/>
              <a:t>Nimpro</a:t>
            </a:r>
            <a:r>
              <a:rPr lang="es-PE" dirty="0"/>
              <a:t>.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Content Placeholder 4" descr="Captura de pantalla de NimPro de ejemplo de tabla del libro Chemistry">
            <a:extLst>
              <a:ext uri="{FF2B5EF4-FFF2-40B4-BE49-F238E27FC236}">
                <a16:creationId xmlns:a16="http://schemas.microsoft.com/office/drawing/2014/main" id="{F77A432B-DC2C-4929-AB9F-25A2A5E4BF16}"/>
              </a:ext>
            </a:extLst>
          </p:cNvPr>
          <p:cNvPicPr>
            <a:picLocks noGrp="1"/>
          </p:cNvPicPr>
          <p:nvPr>
            <p:ph sz="half" idx="2"/>
          </p:nvPr>
        </p:nvPicPr>
        <p:blipFill rotWithShape="1">
          <a:blip r:embed="rId2"/>
          <a:srcRect l="14107" t="4175" r="44568" b="37444"/>
          <a:stretch/>
        </p:blipFill>
        <p:spPr>
          <a:xfrm>
            <a:off x="4823209" y="1105319"/>
            <a:ext cx="6996525" cy="4757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872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0B090-1A84-412E-8DB6-6BC204978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459" y="360599"/>
            <a:ext cx="4405009" cy="1325563"/>
          </a:xfrm>
        </p:spPr>
        <p:txBody>
          <a:bodyPr/>
          <a:lstStyle/>
          <a:p>
            <a:r>
              <a:rPr lang="es-PE" dirty="0"/>
              <a:t>Formatear tablas anchas </a:t>
            </a:r>
            <a:r>
              <a:rPr lang="en-US" sz="4400" dirty="0">
                <a:latin typeface="+mj-lt"/>
              </a:rPr>
              <a:t>(cont.)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2736B-E17E-4F2D-83CF-4F1B9B6688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7459" y="1825625"/>
            <a:ext cx="3539247" cy="3734916"/>
          </a:xfrm>
        </p:spPr>
        <p:txBody>
          <a:bodyPr>
            <a:normAutofit lnSpcReduction="10000"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PE" sz="2800" dirty="0">
                <a:solidFill>
                  <a:srgbClr val="1F1C1E"/>
                </a:solidFill>
              </a:rPr>
              <a:t>Aquí uno querría</a:t>
            </a:r>
            <a:r>
              <a:rPr lang="es-PE" dirty="0">
                <a:solidFill>
                  <a:srgbClr val="1F1C1E"/>
                </a:solidFill>
              </a:rPr>
              <a:t> eliminar la negrita de los encabezados de columna</a:t>
            </a:r>
            <a:r>
              <a:rPr lang="es-PE" sz="2800" dirty="0">
                <a:solidFill>
                  <a:srgbClr val="1F1C1E"/>
                </a:solidFill>
              </a:rPr>
              <a:t>.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PE" sz="2800" dirty="0">
                <a:solidFill>
                  <a:srgbClr val="1F1C1E"/>
                </a:solidFill>
              </a:rPr>
              <a:t>Para hacerlo, haga clic derecho en la palabra y luego Ignorar </a:t>
            </a:r>
            <a:r>
              <a:rPr lang="es-PE" dirty="0">
                <a:solidFill>
                  <a:srgbClr val="1F1C1E"/>
                </a:solidFill>
              </a:rPr>
              <a:t>negrita (I</a:t>
            </a:r>
            <a:r>
              <a:rPr lang="es-PE" sz="2800" dirty="0">
                <a:solidFill>
                  <a:srgbClr val="1F1C1E"/>
                </a:solidFill>
              </a:rPr>
              <a:t>gnore </a:t>
            </a:r>
            <a:r>
              <a:rPr lang="es-PE" sz="2800" dirty="0" err="1">
                <a:solidFill>
                  <a:srgbClr val="1F1C1E"/>
                </a:solidFill>
              </a:rPr>
              <a:t>Strong</a:t>
            </a:r>
            <a:r>
              <a:rPr lang="es-PE" sz="2800" dirty="0">
                <a:solidFill>
                  <a:srgbClr val="1F1C1E"/>
                </a:solidFill>
              </a:rPr>
              <a:t>) eliminará la negrita</a:t>
            </a:r>
            <a:r>
              <a:rPr lang="en-US" sz="2800" dirty="0">
                <a:solidFill>
                  <a:srgbClr val="1F1C1E"/>
                </a:solidFill>
              </a:rPr>
              <a:t>.</a:t>
            </a:r>
          </a:p>
          <a:p>
            <a:endParaRPr lang="en-US" dirty="0"/>
          </a:p>
        </p:txBody>
      </p:sp>
      <p:pic>
        <p:nvPicPr>
          <p:cNvPr id="5" name="Content Placeholder 4" descr="Captura de pantalla de NimPro de tabla con clic derecho en encabezado de columna y la opción “Ignore Strong” (Ignorar negrita) disponible">
            <a:extLst>
              <a:ext uri="{FF2B5EF4-FFF2-40B4-BE49-F238E27FC236}">
                <a16:creationId xmlns:a16="http://schemas.microsoft.com/office/drawing/2014/main" id="{0FD35A54-014D-45D9-89DC-C771B6B24DD9}"/>
              </a:ext>
            </a:extLst>
          </p:cNvPr>
          <p:cNvPicPr>
            <a:picLocks noGrp="1"/>
          </p:cNvPicPr>
          <p:nvPr>
            <p:ph sz="half" idx="2"/>
          </p:nvPr>
        </p:nvPicPr>
        <p:blipFill rotWithShape="1">
          <a:blip r:embed="rId2"/>
          <a:srcRect l="1163" r="50410" b="29656"/>
          <a:stretch/>
        </p:blipFill>
        <p:spPr bwMode="auto">
          <a:xfrm>
            <a:off x="4377447" y="1027906"/>
            <a:ext cx="7549946" cy="40915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25692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 noGrp="1"/>
          </p:cNvSpPr>
          <p:nvPr>
            <p:ph type="title" idx="4294967295"/>
          </p:nvPr>
        </p:nvSpPr>
        <p:spPr>
          <a:xfrm>
            <a:off x="0" y="390525"/>
            <a:ext cx="4836920" cy="105478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6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Configurar una tabla </a:t>
            </a:r>
            <a:r>
              <a:rPr lang="es-PE" sz="6000" dirty="0"/>
              <a:t>ancha</a:t>
            </a:r>
            <a:endParaRPr kumimoji="0" lang="es-PE" sz="4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4294967295"/>
          </p:nvPr>
        </p:nvSpPr>
        <p:spPr>
          <a:xfrm>
            <a:off x="295991" y="2123409"/>
            <a:ext cx="4540929" cy="253405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s-PE" dirty="0"/>
              <a:t>Luego, exporte su archivo “Tabla” a DBT File.</a:t>
            </a:r>
          </a:p>
          <a:p>
            <a:endParaRPr lang="en-US" dirty="0"/>
          </a:p>
        </p:txBody>
      </p:sp>
      <p:pic>
        <p:nvPicPr>
          <p:cNvPr id="6" name="Picture 5" descr="Captura de pantalla de la pantalla Exportar con una flecha que apunta al tipo de archivo DBT"/>
          <p:cNvPicPr/>
          <p:nvPr/>
        </p:nvPicPr>
        <p:blipFill rotWithShape="1">
          <a:blip r:embed="rId2"/>
          <a:srcRect l="19497" t="13061" r="56311" b="38396"/>
          <a:stretch/>
        </p:blipFill>
        <p:spPr>
          <a:xfrm>
            <a:off x="5546213" y="817124"/>
            <a:ext cx="5516409" cy="4666326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8304417" y="4754914"/>
            <a:ext cx="1131962" cy="88683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1917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 noGrp="1"/>
          </p:cNvSpPr>
          <p:nvPr>
            <p:ph type="title" idx="4294967295"/>
          </p:nvPr>
        </p:nvSpPr>
        <p:spPr>
          <a:xfrm>
            <a:off x="0" y="12614"/>
            <a:ext cx="12192000" cy="140373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defRPr/>
            </a:pPr>
            <a:r>
              <a:rPr lang="es-PE" sz="5400" dirty="0"/>
              <a:t>Configurar una tabla ancha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(cont.)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4294967295"/>
          </p:nvPr>
        </p:nvSpPr>
        <p:spPr>
          <a:xfrm>
            <a:off x="432723" y="2258337"/>
            <a:ext cx="5568778" cy="84198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s-PE" dirty="0"/>
              <a:t>Seleccione la plantilla </a:t>
            </a:r>
            <a:r>
              <a:rPr lang="en-US" dirty="0"/>
              <a:t>BANA (UEB).</a:t>
            </a:r>
          </a:p>
          <a:p>
            <a:endParaRPr lang="en-US" dirty="0"/>
          </a:p>
        </p:txBody>
      </p:sp>
      <p:pic>
        <p:nvPicPr>
          <p:cNvPr id="6" name="Picture 5" descr="Captura de pantalla del menú de selección de plantilla con una flecha que apunta a la plantilla BANA"/>
          <p:cNvPicPr/>
          <p:nvPr/>
        </p:nvPicPr>
        <p:blipFill rotWithShape="1">
          <a:blip r:embed="rId2"/>
          <a:srcRect l="33928" t="35639" r="33993" b="40884"/>
          <a:stretch/>
        </p:blipFill>
        <p:spPr>
          <a:xfrm>
            <a:off x="6486258" y="1563881"/>
            <a:ext cx="5197715" cy="3657599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9224656" y="3006158"/>
            <a:ext cx="1115756" cy="608714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8510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 noGrp="1"/>
          </p:cNvSpPr>
          <p:nvPr>
            <p:ph type="title" idx="4294967295"/>
          </p:nvPr>
        </p:nvSpPr>
        <p:spPr>
          <a:xfrm>
            <a:off x="671208" y="612843"/>
            <a:ext cx="6165427" cy="86225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s-PE" sz="6000" dirty="0"/>
              <a:t>Abrir su archivo de tabla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4294967295"/>
          </p:nvPr>
        </p:nvSpPr>
        <p:spPr>
          <a:xfrm>
            <a:off x="432723" y="2194890"/>
            <a:ext cx="5568778" cy="770501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r>
              <a:rPr lang="es-PE" dirty="0"/>
              <a:t>Abra el archivo de tabla en </a:t>
            </a:r>
            <a:r>
              <a:rPr lang="en-US" dirty="0"/>
              <a:t>Duxbury.</a:t>
            </a:r>
          </a:p>
        </p:txBody>
      </p:sp>
      <p:pic>
        <p:nvPicPr>
          <p:cNvPr id="4" name="Picture 3" descr="Captura de pantalla de Duxbury con una flecha que apunta a Open (Abrir)"/>
          <p:cNvPicPr/>
          <p:nvPr/>
        </p:nvPicPr>
        <p:blipFill rotWithShape="1">
          <a:blip r:embed="rId2"/>
          <a:srcRect t="1" r="82814" b="52625"/>
          <a:stretch/>
        </p:blipFill>
        <p:spPr>
          <a:xfrm>
            <a:off x="7263458" y="1358782"/>
            <a:ext cx="4010499" cy="4148490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8475726" y="2093142"/>
            <a:ext cx="651182" cy="1410634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6027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 noGrp="1"/>
          </p:cNvSpPr>
          <p:nvPr>
            <p:ph type="title" idx="4294967295"/>
          </p:nvPr>
        </p:nvSpPr>
        <p:spPr>
          <a:xfrm>
            <a:off x="0" y="229021"/>
            <a:ext cx="6410227" cy="103652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s-PE" sz="6000" dirty="0"/>
              <a:t>Archivo de tabla en </a:t>
            </a:r>
            <a:r>
              <a:rPr lang="en-US" sz="6000" dirty="0"/>
              <a:t>Duxbury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432723" y="1773032"/>
            <a:ext cx="5568778" cy="3875738"/>
          </a:xfrm>
        </p:spPr>
        <p:txBody>
          <a:bodyPr>
            <a:normAutofit/>
          </a:bodyPr>
          <a:lstStyle/>
          <a:p>
            <a:r>
              <a:rPr lang="es-PE" dirty="0"/>
              <a:t>Su archivo abrirá en Duxbury.</a:t>
            </a:r>
          </a:p>
          <a:p>
            <a:r>
              <a:rPr lang="es-PE" dirty="0"/>
              <a:t>Coloque su cursor atrás del código de tabla seleccionado [</a:t>
            </a:r>
            <a:r>
              <a:rPr lang="es-PE" dirty="0" err="1"/>
              <a:t>htbs</a:t>
            </a:r>
            <a:r>
              <a:rPr lang="es-PE" dirty="0"/>
              <a:t>]. </a:t>
            </a:r>
          </a:p>
          <a:p>
            <a:endParaRPr lang="en-US" dirty="0"/>
          </a:p>
        </p:txBody>
      </p:sp>
      <p:pic>
        <p:nvPicPr>
          <p:cNvPr id="2" name="Picture 1" descr="Captura de pantalla de Duxbury con una flecha que apunta al código de tabla [htbs]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095" b="28902"/>
          <a:stretch/>
        </p:blipFill>
        <p:spPr>
          <a:xfrm>
            <a:off x="6811948" y="846675"/>
            <a:ext cx="5032523" cy="4802095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7460703" y="2762077"/>
            <a:ext cx="69294" cy="895582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5483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 noGrp="1"/>
          </p:cNvSpPr>
          <p:nvPr>
            <p:ph type="title" idx="4294967295"/>
          </p:nvPr>
        </p:nvSpPr>
        <p:spPr>
          <a:xfrm>
            <a:off x="0" y="609782"/>
            <a:ext cx="6683604" cy="103652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s-PE" sz="4800" dirty="0"/>
              <a:t>Ejemplo de tabla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Simbraille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432723" y="2191775"/>
            <a:ext cx="5568778" cy="1688016"/>
          </a:xfrm>
        </p:spPr>
        <p:txBody>
          <a:bodyPr>
            <a:noAutofit/>
          </a:bodyPr>
          <a:lstStyle/>
          <a:p>
            <a:r>
              <a:rPr lang="es-PE" dirty="0"/>
              <a:t>Si no se aplica la función correcta, el texto convertido será formateado incorrectamente, como en el ejemplo que se muestra aquí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2" name="Picture 1" descr="Captura de pantalla de SimBraille en Duxbury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89" r="26597" b="21816"/>
          <a:stretch/>
        </p:blipFill>
        <p:spPr>
          <a:xfrm>
            <a:off x="6683604" y="1128046"/>
            <a:ext cx="5374079" cy="4802736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9725339" y="4913891"/>
            <a:ext cx="939813" cy="615238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6580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 noGrp="1"/>
          </p:cNvSpPr>
          <p:nvPr>
            <p:ph type="title" idx="4294967295"/>
          </p:nvPr>
        </p:nvSpPr>
        <p:spPr>
          <a:xfrm>
            <a:off x="0" y="381421"/>
            <a:ext cx="6683604" cy="103652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s-PE" sz="5400" dirty="0"/>
              <a:t>Formatear la tabla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32723" y="1768361"/>
            <a:ext cx="5568778" cy="2143763"/>
          </a:xfrm>
        </p:spPr>
        <p:txBody>
          <a:bodyPr>
            <a:normAutofit fontScale="92500" lnSpcReduction="20000"/>
          </a:bodyPr>
          <a:lstStyle/>
          <a:p>
            <a:r>
              <a:rPr lang="es-PE" dirty="0"/>
              <a:t>Vuelva a su documento de impresión dentro de Duxbury</a:t>
            </a:r>
          </a:p>
          <a:p>
            <a:r>
              <a:rPr lang="es-PE" dirty="0"/>
              <a:t>Seleccione Tabla (</a:t>
            </a:r>
            <a:r>
              <a:rPr lang="es-PE" dirty="0" err="1"/>
              <a:t>Table</a:t>
            </a:r>
            <a:r>
              <a:rPr lang="es-PE" dirty="0"/>
              <a:t>)</a:t>
            </a:r>
          </a:p>
          <a:p>
            <a:r>
              <a:rPr lang="es-PE" dirty="0"/>
              <a:t>Seleccione Propiedades de tabla (</a:t>
            </a:r>
            <a:r>
              <a:rPr lang="en-US" dirty="0"/>
              <a:t>Table Properties</a:t>
            </a:r>
            <a:r>
              <a:rPr lang="es-PE" dirty="0"/>
              <a:t>)</a:t>
            </a:r>
          </a:p>
          <a:p>
            <a:endParaRPr lang="en-US" dirty="0"/>
          </a:p>
        </p:txBody>
      </p:sp>
      <p:pic>
        <p:nvPicPr>
          <p:cNvPr id="10" name="Picture 9" descr="Captura de pantalla de Duxbury con flechas que apuntan al menú Table (Tabla) y la opción Table Properties (Propiedades de tabla)"/>
          <p:cNvPicPr/>
          <p:nvPr/>
        </p:nvPicPr>
        <p:blipFill rotWithShape="1">
          <a:blip r:embed="rId2"/>
          <a:srcRect l="8071" t="23029" r="78389" b="45932"/>
          <a:stretch/>
        </p:blipFill>
        <p:spPr bwMode="auto">
          <a:xfrm>
            <a:off x="6683604" y="815900"/>
            <a:ext cx="5252078" cy="50849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8" name="Straight Arrow Connector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9364328" y="2228451"/>
            <a:ext cx="0" cy="1115774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368677" y="1417948"/>
            <a:ext cx="1105540" cy="0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0224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 noGrp="1"/>
          </p:cNvSpPr>
          <p:nvPr>
            <p:ph type="title" idx="4294967295"/>
          </p:nvPr>
        </p:nvSpPr>
        <p:spPr>
          <a:xfrm>
            <a:off x="0" y="391924"/>
            <a:ext cx="6381946" cy="103652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s-PE" sz="6000" dirty="0"/>
              <a:t>Formatear la tabla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(cont.)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574125" y="1935268"/>
            <a:ext cx="5568778" cy="1824882"/>
          </a:xfrm>
        </p:spPr>
        <p:txBody>
          <a:bodyPr>
            <a:normAutofit fontScale="85000" lnSpcReduction="20000"/>
          </a:bodyPr>
          <a:lstStyle/>
          <a:p>
            <a:r>
              <a:rPr lang="es-PE" dirty="0"/>
              <a:t>Seleccione el Tipo de tabla (“</a:t>
            </a:r>
            <a:r>
              <a:rPr lang="es-PE" dirty="0" err="1"/>
              <a:t>Table</a:t>
            </a:r>
            <a:r>
              <a:rPr lang="es-PE" dirty="0"/>
              <a:t> </a:t>
            </a:r>
            <a:r>
              <a:rPr lang="es-PE" dirty="0" err="1"/>
              <a:t>Type</a:t>
            </a:r>
            <a:r>
              <a:rPr lang="es-PE" dirty="0"/>
              <a:t>”)</a:t>
            </a:r>
          </a:p>
          <a:p>
            <a:r>
              <a:rPr lang="es-PE" dirty="0"/>
              <a:t>Para este ejercicio de tabla ancha, seleccione Tabla: Escalonada (</a:t>
            </a:r>
            <a:r>
              <a:rPr lang="es-PE" dirty="0" err="1"/>
              <a:t>Table</a:t>
            </a:r>
            <a:r>
              <a:rPr lang="es-PE" dirty="0"/>
              <a:t>: </a:t>
            </a:r>
            <a:r>
              <a:rPr lang="es-PE" dirty="0" err="1"/>
              <a:t>Stairstep</a:t>
            </a:r>
            <a:r>
              <a:rPr lang="es-PE" dirty="0"/>
              <a:t>). </a:t>
            </a:r>
          </a:p>
          <a:p>
            <a:endParaRPr lang="es-PE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9" name="Picture 8" descr="Captura de pantalla del menú Table Properties (Propiedades de tabla) con una flecha que apunta a la opción Stairstep (Escalonada)"/>
          <p:cNvPicPr/>
          <p:nvPr/>
        </p:nvPicPr>
        <p:blipFill rotWithShape="1">
          <a:blip r:embed="rId2"/>
          <a:srcRect l="36254" t="18025" r="42033" b="45526"/>
          <a:stretch/>
        </p:blipFill>
        <p:spPr bwMode="auto">
          <a:xfrm>
            <a:off x="6811899" y="951031"/>
            <a:ext cx="5047022" cy="50915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7" name="Straight Arrow Connecto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8648344" y="2399493"/>
            <a:ext cx="1447763" cy="394982"/>
          </a:xfrm>
          <a:prstGeom prst="straightConnector1">
            <a:avLst/>
          </a:prstGeom>
          <a:ln w="177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11838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 noGrp="1"/>
          </p:cNvSpPr>
          <p:nvPr>
            <p:ph type="title" idx="4294967295"/>
          </p:nvPr>
        </p:nvSpPr>
        <p:spPr>
          <a:xfrm>
            <a:off x="432723" y="466309"/>
            <a:ext cx="6447934" cy="103652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s-PE" sz="6000" dirty="0"/>
              <a:t>Filas y columnas de encabezado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432723" y="1824922"/>
            <a:ext cx="5568778" cy="3020456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</a:pPr>
            <a:r>
              <a:rPr lang="es-PE" dirty="0"/>
              <a:t>Seleccione las Filas de encabezado (</a:t>
            </a:r>
            <a:r>
              <a:rPr lang="es-PE" dirty="0" err="1"/>
              <a:t>Header</a:t>
            </a:r>
            <a:r>
              <a:rPr lang="es-PE" dirty="0"/>
              <a:t> </a:t>
            </a:r>
            <a:r>
              <a:rPr lang="es-PE" dirty="0" err="1"/>
              <a:t>rows</a:t>
            </a:r>
            <a:r>
              <a:rPr lang="es-PE" dirty="0"/>
              <a:t>) y Columnas de encabezado (</a:t>
            </a:r>
            <a:r>
              <a:rPr lang="es-PE" dirty="0" err="1"/>
              <a:t>Header</a:t>
            </a:r>
            <a:r>
              <a:rPr lang="es-PE" dirty="0"/>
              <a:t> </a:t>
            </a:r>
            <a:r>
              <a:rPr lang="es-PE" dirty="0" err="1"/>
              <a:t>columns</a:t>
            </a:r>
            <a:r>
              <a:rPr lang="es-PE" dirty="0"/>
              <a:t>). </a:t>
            </a:r>
          </a:p>
          <a:p>
            <a:pPr>
              <a:lnSpc>
                <a:spcPct val="100000"/>
              </a:lnSpc>
            </a:pPr>
            <a:r>
              <a:rPr lang="es-PE" dirty="0"/>
              <a:t>Esta tabla no tiene ninguna por ser de formato escalonado.</a:t>
            </a:r>
          </a:p>
          <a:p>
            <a:pPr>
              <a:lnSpc>
                <a:spcPct val="100000"/>
              </a:lnSpc>
            </a:pPr>
            <a:r>
              <a:rPr lang="es-PE" dirty="0"/>
              <a:t>Seleccione “0” para ambas. </a:t>
            </a:r>
          </a:p>
          <a:p>
            <a:pPr>
              <a:lnSpc>
                <a:spcPct val="100000"/>
              </a:lnSpc>
            </a:pPr>
            <a:endParaRPr lang="en-US" dirty="0"/>
          </a:p>
          <a:p>
            <a:endParaRPr lang="en-US" dirty="0"/>
          </a:p>
        </p:txBody>
      </p:sp>
      <p:pic>
        <p:nvPicPr>
          <p:cNvPr id="6" name="Picture 5" descr="Captura de pantalla de Table Properties (Propiedades de tabla) con flechas que apuntan a Header rows (Filas de encabezado) y Header columns (Columnas de encabezado)"/>
          <p:cNvPicPr/>
          <p:nvPr/>
        </p:nvPicPr>
        <p:blipFill rotWithShape="1">
          <a:blip r:embed="rId2"/>
          <a:srcRect l="36460" t="18717" r="36959" b="40816"/>
          <a:stretch/>
        </p:blipFill>
        <p:spPr>
          <a:xfrm>
            <a:off x="6796107" y="984573"/>
            <a:ext cx="4963170" cy="4916606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8773100" y="4314755"/>
            <a:ext cx="742080" cy="0"/>
          </a:xfrm>
          <a:prstGeom prst="straightConnector1">
            <a:avLst/>
          </a:prstGeom>
          <a:ln w="1238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8779662" y="4737120"/>
            <a:ext cx="735518" cy="0"/>
          </a:xfrm>
          <a:prstGeom prst="straightConnector1">
            <a:avLst/>
          </a:prstGeom>
          <a:ln w="1238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2441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 noGrp="1"/>
          </p:cNvSpPr>
          <p:nvPr>
            <p:ph type="title" idx="4294967295"/>
          </p:nvPr>
        </p:nvSpPr>
        <p:spPr>
          <a:xfrm>
            <a:off x="273536" y="381421"/>
            <a:ext cx="6410227" cy="103652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s-PE" sz="6000" dirty="0"/>
              <a:t>Tabla escalonada (</a:t>
            </a:r>
            <a:r>
              <a:rPr lang="es-PE" sz="6000" dirty="0" err="1"/>
              <a:t>Stairstep</a:t>
            </a:r>
            <a:r>
              <a:rPr lang="es-PE" sz="6000" dirty="0"/>
              <a:t>)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0"/>
          </p:nvPr>
        </p:nvSpPr>
        <p:spPr>
          <a:xfrm>
            <a:off x="234760" y="1824923"/>
            <a:ext cx="5568778" cy="1267070"/>
          </a:xfrm>
        </p:spPr>
        <p:txBody>
          <a:bodyPr>
            <a:normAutofit lnSpcReduction="10000"/>
          </a:bodyPr>
          <a:lstStyle/>
          <a:p>
            <a:r>
              <a:rPr lang="es-PE" dirty="0"/>
              <a:t>Esto aplicará el código Escalonada (</a:t>
            </a:r>
            <a:r>
              <a:rPr lang="es-PE" dirty="0" err="1"/>
              <a:t>Stairstep</a:t>
            </a:r>
            <a:r>
              <a:rPr lang="es-PE" dirty="0"/>
              <a:t>) a su tabla.</a:t>
            </a:r>
          </a:p>
          <a:p>
            <a:endParaRPr lang="en-US" dirty="0"/>
          </a:p>
        </p:txBody>
      </p:sp>
      <p:pic>
        <p:nvPicPr>
          <p:cNvPr id="2" name="Picture 1" descr="Captura de pantalla de Duxbury con una flecha que apunta al código de tabla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96" r="46419" b="32801"/>
          <a:stretch/>
        </p:blipFill>
        <p:spPr>
          <a:xfrm>
            <a:off x="6683763" y="494842"/>
            <a:ext cx="4989793" cy="5194302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7345753" y="2436410"/>
            <a:ext cx="91810" cy="952948"/>
          </a:xfrm>
          <a:prstGeom prst="straightConnector1">
            <a:avLst/>
          </a:prstGeom>
          <a:ln w="1238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89282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 noGrp="1"/>
          </p:cNvSpPr>
          <p:nvPr>
            <p:ph type="title" idx="4294967295"/>
          </p:nvPr>
        </p:nvSpPr>
        <p:spPr>
          <a:xfrm>
            <a:off x="150125" y="330696"/>
            <a:ext cx="4382964" cy="103652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s-PE" sz="4800" dirty="0"/>
              <a:t>Tabla ancha a tabla escalonada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4294967295"/>
          </p:nvPr>
        </p:nvSpPr>
        <p:spPr>
          <a:xfrm>
            <a:off x="289823" y="1557498"/>
            <a:ext cx="4243266" cy="3968885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es-PE" dirty="0"/>
              <a:t>“CTRL T” convierte la tabla ancha en una tabla escalonada.</a:t>
            </a:r>
          </a:p>
          <a:p>
            <a:r>
              <a:rPr lang="es-PE" dirty="0"/>
              <a:t>Tendrá que hacer los ajustes necesarios para las líneas en blanco, notas TN, etc.</a:t>
            </a:r>
          </a:p>
          <a:p>
            <a:r>
              <a:rPr lang="es-PE" dirty="0"/>
              <a:t>Aquí he agregado una línea en blanco entre la leyenda y la lista.</a:t>
            </a:r>
          </a:p>
        </p:txBody>
      </p:sp>
      <p:pic>
        <p:nvPicPr>
          <p:cNvPr id="11" name="Picture 10" descr="Captura de pantalla de SimBraille en Duxbury con una flecha que apunta a la línea en blanco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683" y="538417"/>
            <a:ext cx="7234067" cy="5233626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5713506" y="3141530"/>
            <a:ext cx="1012034" cy="0"/>
          </a:xfrm>
          <a:prstGeom prst="straightConnector1">
            <a:avLst/>
          </a:prstGeom>
          <a:ln w="1238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551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524000" y="1736024"/>
            <a:ext cx="9144000" cy="2387600"/>
          </a:xfrm>
        </p:spPr>
        <p:txBody>
          <a:bodyPr>
            <a:normAutofit/>
          </a:bodyPr>
          <a:lstStyle/>
          <a:p>
            <a:r>
              <a:rPr lang="es-PE" sz="8000" dirty="0"/>
              <a:t>Preguntas sobre la transcripción</a:t>
            </a:r>
          </a:p>
        </p:txBody>
      </p:sp>
    </p:spTree>
    <p:extLst>
      <p:ext uri="{BB962C8B-B14F-4D97-AF65-F5344CB8AC3E}">
        <p14:creationId xmlns:p14="http://schemas.microsoft.com/office/powerpoint/2010/main" val="31804201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PE" sz="6000" dirty="0"/>
              <a:t>Flujo de trabajo para trabajos rápidos de braille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1635422"/>
          </a:xfrm>
        </p:spPr>
        <p:txBody>
          <a:bodyPr>
            <a:normAutofit fontScale="92500" lnSpcReduction="10000"/>
          </a:bodyPr>
          <a:lstStyle/>
          <a:p>
            <a:r>
              <a:rPr lang="es-PE" sz="3200" dirty="0"/>
              <a:t>Pregunta sobre flujo de trabajo: ¿Recomienda usar Duxbury para trabajos rápidos de braille (hojas de trabajo y materiales creados por los profesores que se necesitan producir a pedido), o recomienda otro flujo de trabajo/software para eso?</a:t>
            </a:r>
          </a:p>
          <a:p>
            <a:pPr marL="0" indent="0">
              <a:buNone/>
            </a:pP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2546709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65314" y="365125"/>
            <a:ext cx="6092890" cy="1006475"/>
          </a:xfrm>
        </p:spPr>
        <p:txBody>
          <a:bodyPr>
            <a:normAutofit fontScale="90000"/>
          </a:bodyPr>
          <a:lstStyle/>
          <a:p>
            <a:pPr algn="ctr"/>
            <a:r>
              <a:rPr lang="es-PE" sz="4800" dirty="0"/>
              <a:t>Flujo de trabajo</a:t>
            </a:r>
            <a:br>
              <a:rPr lang="es-PE" sz="4800" dirty="0"/>
            </a:br>
            <a:r>
              <a:rPr lang="es-PE" sz="4800" dirty="0"/>
              <a:t>Ejemplo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702" y="1805951"/>
            <a:ext cx="494211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PE" sz="2800" dirty="0"/>
              <a:t>En este ejemplo de un impreso, yo simplemente lo escribiría, dado el diseño simple del material.</a:t>
            </a:r>
          </a:p>
        </p:txBody>
      </p:sp>
      <p:pic>
        <p:nvPicPr>
          <p:cNvPr id="4" name="Picture 3" descr="Captura de pantalla de material para repartir con encabezado, instrucciones y una lista ordenada de instruccione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93" t="13343" r="24369" b="1458"/>
          <a:stretch/>
        </p:blipFill>
        <p:spPr>
          <a:xfrm>
            <a:off x="6335486" y="481743"/>
            <a:ext cx="5505061" cy="543706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194672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65314" y="365125"/>
            <a:ext cx="6092890" cy="1006475"/>
          </a:xfrm>
        </p:spPr>
        <p:txBody>
          <a:bodyPr>
            <a:normAutofit fontScale="90000"/>
          </a:bodyPr>
          <a:lstStyle/>
          <a:p>
            <a:pPr algn="ctr"/>
            <a:r>
              <a:rPr lang="es-PE" sz="4800"/>
              <a:t>Flujo de trabajo</a:t>
            </a:r>
            <a:br>
              <a:rPr lang="es-PE" sz="4800"/>
            </a:br>
            <a:r>
              <a:rPr lang="es-PE" sz="4800"/>
              <a:t>Ejemplo </a:t>
            </a:r>
            <a:r>
              <a:rPr lang="en-US" sz="4800"/>
              <a:t>2</a:t>
            </a:r>
            <a:endParaRPr lang="en-US" sz="4800" dirty="0"/>
          </a:p>
        </p:txBody>
      </p:sp>
      <p:sp>
        <p:nvSpPr>
          <p:cNvPr id="7" name="TextBox 6"/>
          <p:cNvSpPr txBox="1"/>
          <p:nvPr/>
        </p:nvSpPr>
        <p:spPr>
          <a:xfrm>
            <a:off x="65314" y="1959783"/>
            <a:ext cx="624148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PE" sz="2800" dirty="0"/>
              <a:t>Si no tuviera un archivo NIMAS para este cuaderno de trabajo, usaría </a:t>
            </a:r>
            <a:r>
              <a:rPr lang="es-PE" sz="2800" dirty="0" err="1"/>
              <a:t>Abbyy</a:t>
            </a:r>
            <a:r>
              <a:rPr lang="es-PE" sz="2800" dirty="0"/>
              <a:t> </a:t>
            </a:r>
            <a:r>
              <a:rPr lang="es-PE" sz="2800" dirty="0" err="1"/>
              <a:t>FindReader</a:t>
            </a:r>
            <a:r>
              <a:rPr lang="es-PE" sz="2800" dirty="0"/>
              <a:t> para convertir la hoja de trabajo en un archivo de Word. Desde allí, haría los cambios de código necesarios y luego movería el archivo a Duxbury.  </a:t>
            </a:r>
          </a:p>
        </p:txBody>
      </p:sp>
      <p:pic>
        <p:nvPicPr>
          <p:cNvPr id="2" name="Picture 1" descr="Captura de pantalla de una página de cuaderno de trabajo con un diseño complejo y varios tipos de preguntas matemática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52" t="12829" r="24509" b="944"/>
          <a:stretch/>
        </p:blipFill>
        <p:spPr>
          <a:xfrm>
            <a:off x="6392254" y="207809"/>
            <a:ext cx="5435126" cy="5734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8456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3735" y="365125"/>
            <a:ext cx="11702375" cy="1325563"/>
          </a:xfrm>
        </p:spPr>
        <p:txBody>
          <a:bodyPr>
            <a:noAutofit/>
          </a:bodyPr>
          <a:lstStyle/>
          <a:p>
            <a:pPr algn="ctr"/>
            <a:r>
              <a:rPr lang="es-PE" sz="6600" dirty="0"/>
              <a:t>Formatear en NimPro </a:t>
            </a:r>
            <a:r>
              <a:rPr lang="en-US" sz="6600" dirty="0"/>
              <a:t>o Duxbury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2000724"/>
            <a:ext cx="10515600" cy="1635422"/>
          </a:xfrm>
        </p:spPr>
        <p:txBody>
          <a:bodyPr/>
          <a:lstStyle/>
          <a:p>
            <a:r>
              <a:rPr lang="en-US" sz="3200" dirty="0"/>
              <a:t>¿</a:t>
            </a:r>
            <a:r>
              <a:rPr lang="es-PE" sz="3200" dirty="0"/>
              <a:t>Qué elementos es mejor formatear en NimPro antes de mover el archivo a Duxbury</a:t>
            </a:r>
            <a:r>
              <a:rPr lang="en-US" sz="3200" dirty="0"/>
              <a:t>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1497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463654" y="365125"/>
            <a:ext cx="5032473" cy="1668774"/>
          </a:xfrm>
        </p:spPr>
        <p:txBody>
          <a:bodyPr>
            <a:normAutofit/>
          </a:bodyPr>
          <a:lstStyle/>
          <a:p>
            <a:r>
              <a:rPr lang="en-US" sz="5600" dirty="0"/>
              <a:t>NimPro o Duxbury</a:t>
            </a:r>
            <a:endParaRPr lang="en-US" sz="4900" dirty="0"/>
          </a:p>
        </p:txBody>
      </p:sp>
      <p:sp>
        <p:nvSpPr>
          <p:cNvPr id="6" name="TextBox 5"/>
          <p:cNvSpPr txBox="1"/>
          <p:nvPr/>
        </p:nvSpPr>
        <p:spPr>
          <a:xfrm>
            <a:off x="350377" y="2033899"/>
            <a:ext cx="456345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sz="2800" dirty="0"/>
              <a:t>Respuesta: Para formatear, yo recomiendo empezar con los asistentes de NimPro. Usar los asistentes ahorrará mucho tiempo. Después de usar los asistentes, haría la edición en Word o Duxbury.</a:t>
            </a:r>
          </a:p>
        </p:txBody>
      </p:sp>
      <p:pic>
        <p:nvPicPr>
          <p:cNvPr id="4" name="Picture 3" descr="Captura de pantalla de NimPro del menú del Wizard (Asistente)"/>
          <p:cNvPicPr/>
          <p:nvPr/>
        </p:nvPicPr>
        <p:blipFill rotWithShape="1">
          <a:blip r:embed="rId2"/>
          <a:srcRect l="872" r="85527" b="60698"/>
          <a:stretch/>
        </p:blipFill>
        <p:spPr bwMode="auto">
          <a:xfrm>
            <a:off x="5233669" y="444380"/>
            <a:ext cx="6149329" cy="52129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12103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524000" y="2615013"/>
            <a:ext cx="9144000" cy="894950"/>
          </a:xfrm>
        </p:spPr>
        <p:txBody>
          <a:bodyPr>
            <a:normAutofit fontScale="90000"/>
          </a:bodyPr>
          <a:lstStyle/>
          <a:p>
            <a:r>
              <a:rPr lang="es-PE" sz="8000" dirty="0"/>
              <a:t>Comandos con teclas</a:t>
            </a:r>
            <a:endParaRPr lang="en-US" sz="7300" dirty="0"/>
          </a:p>
        </p:txBody>
      </p:sp>
    </p:spTree>
    <p:extLst>
      <p:ext uri="{BB962C8B-B14F-4D97-AF65-F5344CB8AC3E}">
        <p14:creationId xmlns:p14="http://schemas.microsoft.com/office/powerpoint/2010/main" val="33473771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9833" y="200841"/>
            <a:ext cx="10515600" cy="728737"/>
          </a:xfrm>
        </p:spPr>
        <p:txBody>
          <a:bodyPr>
            <a:normAutofit fontScale="90000"/>
          </a:bodyPr>
          <a:lstStyle/>
          <a:p>
            <a:pPr algn="ctr"/>
            <a:r>
              <a:rPr lang="es-PE" sz="6000" dirty="0"/>
              <a:t>Cambiar estilos</a:t>
            </a:r>
            <a:endParaRPr lang="es-PE" sz="49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9833" y="1304332"/>
            <a:ext cx="10515600" cy="3722559"/>
          </a:xfrm>
        </p:spPr>
        <p:txBody>
          <a:bodyPr>
            <a:normAutofit/>
          </a:bodyPr>
          <a:lstStyle/>
          <a:p>
            <a:r>
              <a:rPr lang="es-PE" sz="3600" dirty="0"/>
              <a:t>En la diapositiva siguiente aparece una lista de los comandos con teclas.</a:t>
            </a:r>
          </a:p>
          <a:p>
            <a:r>
              <a:rPr lang="es-PE" sz="3600" dirty="0"/>
              <a:t>Esta lista se puede encontrar en los temas de Ayuda de NimPro. Escriba “</a:t>
            </a:r>
            <a:r>
              <a:rPr lang="es-PE" sz="3600" dirty="0" err="1"/>
              <a:t>changing</a:t>
            </a:r>
            <a:r>
              <a:rPr lang="es-PE" sz="3600" dirty="0"/>
              <a:t> </a:t>
            </a:r>
            <a:r>
              <a:rPr lang="es-PE" sz="3600" dirty="0" err="1"/>
              <a:t>styles</a:t>
            </a:r>
            <a:r>
              <a:rPr lang="es-PE" sz="3600" dirty="0"/>
              <a:t>” (cambiar estilos), y luego haga clic en el elemento de la lista.</a:t>
            </a:r>
          </a:p>
        </p:txBody>
      </p:sp>
    </p:spTree>
    <p:extLst>
      <p:ext uri="{BB962C8B-B14F-4D97-AF65-F5344CB8AC3E}">
        <p14:creationId xmlns:p14="http://schemas.microsoft.com/office/powerpoint/2010/main" val="40247317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9833" y="91659"/>
            <a:ext cx="10515600" cy="728737"/>
          </a:xfrm>
        </p:spPr>
        <p:txBody>
          <a:bodyPr>
            <a:normAutofit fontScale="90000"/>
          </a:bodyPr>
          <a:lstStyle/>
          <a:p>
            <a:pPr algn="ctr"/>
            <a:r>
              <a:rPr lang="es-PE" sz="6000" dirty="0"/>
              <a:t>Cambiar estilos </a:t>
            </a:r>
            <a:r>
              <a:rPr lang="en-US" sz="4900" dirty="0"/>
              <a:t>(cont.)</a:t>
            </a:r>
          </a:p>
        </p:txBody>
      </p:sp>
      <p:pic>
        <p:nvPicPr>
          <p:cNvPr id="5" name="Content Placeholder 4" descr="Captura de pantalla de la página de ayuda sobre Changing Styles (Cambiar estilos)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09" t="9694" r="1114" b="10009"/>
          <a:stretch/>
        </p:blipFill>
        <p:spPr>
          <a:xfrm>
            <a:off x="769833" y="820396"/>
            <a:ext cx="10960695" cy="4628438"/>
          </a:xfrm>
        </p:spPr>
      </p:pic>
    </p:spTree>
    <p:extLst>
      <p:ext uri="{BB962C8B-B14F-4D97-AF65-F5344CB8AC3E}">
        <p14:creationId xmlns:p14="http://schemas.microsoft.com/office/powerpoint/2010/main" val="39812299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 txBox="1">
            <a:spLocks noGrp="1"/>
          </p:cNvSpPr>
          <p:nvPr>
            <p:ph type="title" idx="4294967295"/>
          </p:nvPr>
        </p:nvSpPr>
        <p:spPr>
          <a:xfrm>
            <a:off x="1133856" y="-8313"/>
            <a:ext cx="9637776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es-PE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Comandos con teclas de formateo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graphicFrame>
        <p:nvGraphicFramePr>
          <p:cNvPr id="2" name="Table 2" descr="Tabla con los comandos con teclas en la columna 1 y el estilo/efecto en la columna 2">
            <a:extLst>
              <a:ext uri="{FF2B5EF4-FFF2-40B4-BE49-F238E27FC236}">
                <a16:creationId xmlns:a16="http://schemas.microsoft.com/office/drawing/2014/main" id="{BCE50292-9579-4E8C-A98D-0CD64C3984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5413449"/>
              </p:ext>
            </p:extLst>
          </p:nvPr>
        </p:nvGraphicFramePr>
        <p:xfrm>
          <a:off x="851200" y="907619"/>
          <a:ext cx="10489600" cy="5042762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2093745">
                  <a:extLst>
                    <a:ext uri="{9D8B030D-6E8A-4147-A177-3AD203B41FA5}">
                      <a16:colId xmlns:a16="http://schemas.microsoft.com/office/drawing/2014/main" val="143604491"/>
                    </a:ext>
                  </a:extLst>
                </a:gridCol>
                <a:gridCol w="8395855">
                  <a:extLst>
                    <a:ext uri="{9D8B030D-6E8A-4147-A177-3AD203B41FA5}">
                      <a16:colId xmlns:a16="http://schemas.microsoft.com/office/drawing/2014/main" val="1381247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PE" noProof="0" dirty="0"/>
                        <a:t>Tecla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noProof="0" dirty="0"/>
                        <a:t>Estilo/Efecto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456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noProof="0" dirty="0"/>
                        <a:t>Texto principal (es decir, convertir en párrafo</a:t>
                      </a:r>
                      <a:r>
                        <a:rPr lang="es-PE" baseline="0" noProof="0" dirty="0"/>
                        <a:t> de texto normal)</a:t>
                      </a:r>
                      <a:endParaRPr lang="es-PE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438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noProof="0"/>
                        <a:t>Instrucciones</a:t>
                      </a:r>
                      <a:endParaRPr lang="es-PE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590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noProof="0"/>
                        <a:t>Ejercicio (un estilo de lista especializado)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198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noProof="0"/>
                        <a:t>Nivel de Encabezado</a:t>
                      </a:r>
                      <a:r>
                        <a:rPr lang="es-PE" baseline="0" noProof="0"/>
                        <a:t> </a:t>
                      </a:r>
                      <a:r>
                        <a:rPr lang="es-PE" noProof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009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noProof="0"/>
                        <a:t>Nivel de Encabezado</a:t>
                      </a:r>
                      <a:r>
                        <a:rPr lang="es-PE" baseline="0" noProof="0"/>
                        <a:t> </a:t>
                      </a:r>
                      <a:r>
                        <a:rPr lang="es-PE" noProof="0"/>
                        <a:t>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334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noProof="0"/>
                        <a:t>Nivel de Encabezado</a:t>
                      </a:r>
                      <a:r>
                        <a:rPr lang="es-PE" baseline="0" noProof="0"/>
                        <a:t> </a:t>
                      </a:r>
                      <a:r>
                        <a:rPr lang="es-PE" noProof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562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noProof="0"/>
                        <a:t>Nivel de Encabezado</a:t>
                      </a:r>
                      <a:r>
                        <a:rPr lang="es-PE" baseline="0" noProof="0"/>
                        <a:t> </a:t>
                      </a:r>
                      <a:r>
                        <a:rPr lang="es-PE" noProof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09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noProof="0"/>
                        <a:t>Nivel de Encabezado</a:t>
                      </a:r>
                      <a:r>
                        <a:rPr lang="es-PE" baseline="0" noProof="0"/>
                        <a:t> </a:t>
                      </a:r>
                      <a:r>
                        <a:rPr lang="es-PE" noProof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782871"/>
                  </a:ext>
                </a:extLst>
              </a:tr>
              <a:tr h="592682">
                <a:tc>
                  <a:txBody>
                    <a:bodyPr/>
                    <a:lstStyle/>
                    <a:p>
                      <a:r>
                        <a:rPr lang="en-US" dirty="0"/>
                        <a:t>H6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noProof="0"/>
                        <a:t>Nivel de Encabezado</a:t>
                      </a:r>
                      <a:r>
                        <a:rPr lang="es-PE" baseline="0" noProof="0"/>
                        <a:t> </a:t>
                      </a:r>
                      <a:r>
                        <a:rPr lang="es-PE" noProof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913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s-PE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Elemento de lista (un elemento en una lista, ver Notas abajo)</a:t>
                      </a:r>
                      <a:endParaRPr lang="es-PE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43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noProof="0" dirty="0"/>
                        <a:t>Nota del transcriptor (también</a:t>
                      </a:r>
                      <a:r>
                        <a:rPr lang="es-PE" baseline="0" noProof="0" dirty="0"/>
                        <a:t> llamada Nota de producción</a:t>
                      </a:r>
                      <a:r>
                        <a:rPr lang="es-PE" noProof="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113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E" noProof="0" dirty="0"/>
                        <a:t>Espacio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noProof="0" dirty="0"/>
                        <a:t>Mover el cursor</a:t>
                      </a:r>
                      <a:r>
                        <a:rPr lang="es-PE" baseline="0" noProof="0" dirty="0"/>
                        <a:t> al siguiente párrafo</a:t>
                      </a:r>
                      <a:endParaRPr lang="es-PE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6154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77271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PE" sz="7200" dirty="0"/>
              <a:t>Preguntas</a:t>
            </a:r>
          </a:p>
        </p:txBody>
      </p:sp>
    </p:spTree>
    <p:extLst>
      <p:ext uri="{BB962C8B-B14F-4D97-AF65-F5344CB8AC3E}">
        <p14:creationId xmlns:p14="http://schemas.microsoft.com/office/powerpoint/2010/main" val="4540415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ccess Academy">
      <a:dk1>
        <a:srgbClr val="1F1C1E"/>
      </a:dk1>
      <a:lt1>
        <a:srgbClr val="FFFFFF"/>
      </a:lt1>
      <a:dk2>
        <a:srgbClr val="1F1C1E"/>
      </a:dk2>
      <a:lt2>
        <a:srgbClr val="FFFFFF"/>
      </a:lt2>
      <a:accent1>
        <a:srgbClr val="49ACBB"/>
      </a:accent1>
      <a:accent2>
        <a:srgbClr val="F8A535"/>
      </a:accent2>
      <a:accent3>
        <a:srgbClr val="E10C5A"/>
      </a:accent3>
      <a:accent4>
        <a:srgbClr val="49ACBB"/>
      </a:accent4>
      <a:accent5>
        <a:srgbClr val="F8A535"/>
      </a:accent5>
      <a:accent6>
        <a:srgbClr val="E10C5A"/>
      </a:accent6>
      <a:hlink>
        <a:srgbClr val="49ACBB"/>
      </a:hlink>
      <a:folHlink>
        <a:srgbClr val="743F7C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ss-academy-template-nimac-2-22.potx" id="{ED3529D8-DAA7-4576-997A-55AC065D8371}" vid="{184DE457-4233-40A4-8D80-459BA61537C8}"/>
    </a:ext>
  </a:extLst>
</a:theme>
</file>

<file path=ppt/theme/theme2.xml><?xml version="1.0" encoding="utf-8"?>
<a:theme xmlns:a="http://schemas.openxmlformats.org/drawingml/2006/main" name="1_Office Theme">
  <a:themeElements>
    <a:clrScheme name="Access Academy">
      <a:dk1>
        <a:srgbClr val="1F1C1E"/>
      </a:dk1>
      <a:lt1>
        <a:srgbClr val="FFFFFF"/>
      </a:lt1>
      <a:dk2>
        <a:srgbClr val="1F1C1E"/>
      </a:dk2>
      <a:lt2>
        <a:srgbClr val="FFFFFF"/>
      </a:lt2>
      <a:accent1>
        <a:srgbClr val="49ACBB"/>
      </a:accent1>
      <a:accent2>
        <a:srgbClr val="F8A535"/>
      </a:accent2>
      <a:accent3>
        <a:srgbClr val="E10C5A"/>
      </a:accent3>
      <a:accent4>
        <a:srgbClr val="49ACBB"/>
      </a:accent4>
      <a:accent5>
        <a:srgbClr val="F8A535"/>
      </a:accent5>
      <a:accent6>
        <a:srgbClr val="E10C5A"/>
      </a:accent6>
      <a:hlink>
        <a:srgbClr val="49ACBB"/>
      </a:hlink>
      <a:folHlink>
        <a:srgbClr val="743F7C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ss-academy-template-nimac-2-22.potx" id="{ED3529D8-DAA7-4576-997A-55AC065D8371}" vid="{184DE457-4233-40A4-8D80-459BA61537C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access-academy-template-nimac-2-22</Template>
  <TotalTime>5331</TotalTime>
  <Words>696</Words>
  <Application>Microsoft Office PowerPoint</Application>
  <PresentationFormat>Widescreen</PresentationFormat>
  <Paragraphs>85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Calibri</vt:lpstr>
      <vt:lpstr>Calibri Light</vt:lpstr>
      <vt:lpstr>Helvetica</vt:lpstr>
      <vt:lpstr>SimBraille</vt:lpstr>
      <vt:lpstr>Times New Roman</vt:lpstr>
      <vt:lpstr>Office Theme</vt:lpstr>
      <vt:lpstr>1_Office Theme</vt:lpstr>
      <vt:lpstr>Capacitación de transcriptores de APH Uso de archivos NIMAS y Duxbury/NimPro Sesión 6: Formatear tablas/Preguntas</vt:lpstr>
      <vt:lpstr>Objetivos:</vt:lpstr>
      <vt:lpstr>Formatear tablas: escalonadas/listas</vt:lpstr>
      <vt:lpstr>Formatear tablas anchas</vt:lpstr>
      <vt:lpstr>Formatear tablas anchas (cont.)</vt:lpstr>
      <vt:lpstr>Configurar una tabla ancha</vt:lpstr>
      <vt:lpstr>Configurar una tabla ancha (cont.)</vt:lpstr>
      <vt:lpstr>Abrir su archivo de tabla</vt:lpstr>
      <vt:lpstr>Archivo de tabla en Duxbury</vt:lpstr>
      <vt:lpstr>Ejemplo de tabla Simbraille</vt:lpstr>
      <vt:lpstr>Formatear la tabla</vt:lpstr>
      <vt:lpstr>Formatear la tabla (cont.)</vt:lpstr>
      <vt:lpstr>Filas y columnas de encabezado</vt:lpstr>
      <vt:lpstr>Tabla escalonada (Stairstep)</vt:lpstr>
      <vt:lpstr>Tabla ancha a tabla escalonada</vt:lpstr>
      <vt:lpstr>Preguntas sobre la transcripción</vt:lpstr>
      <vt:lpstr>Flujo de trabajo para trabajos rápidos de braille</vt:lpstr>
      <vt:lpstr>Flujo de trabajo Ejemplo 1</vt:lpstr>
      <vt:lpstr>Flujo de trabajo Ejemplo 2</vt:lpstr>
      <vt:lpstr>Formatear en NimPro o Duxbury</vt:lpstr>
      <vt:lpstr>NimPro o Duxbury</vt:lpstr>
      <vt:lpstr>Comandos con teclas</vt:lpstr>
      <vt:lpstr>Cambiar estilos</vt:lpstr>
      <vt:lpstr>Cambiar estilos (cont.)</vt:lpstr>
      <vt:lpstr>Comandos con teclas de formateo</vt:lpstr>
      <vt:lpstr>Preguntas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Deb Krise</dc:creator>
  <cp:lastModifiedBy>Monica Garcia Moran</cp:lastModifiedBy>
  <cp:revision>150</cp:revision>
  <dcterms:created xsi:type="dcterms:W3CDTF">2022-03-05T15:09:39Z</dcterms:created>
  <dcterms:modified xsi:type="dcterms:W3CDTF">2022-09-28T10:41:13Z</dcterms:modified>
</cp:coreProperties>
</file>