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46"/>
  </p:notesMasterIdLst>
  <p:handoutMasterIdLst>
    <p:handoutMasterId r:id="rId47"/>
  </p:handoutMasterIdLst>
  <p:sldIdLst>
    <p:sldId id="603" r:id="rId5"/>
    <p:sldId id="586" r:id="rId6"/>
    <p:sldId id="570" r:id="rId7"/>
    <p:sldId id="549" r:id="rId8"/>
    <p:sldId id="550" r:id="rId9"/>
    <p:sldId id="555" r:id="rId10"/>
    <p:sldId id="556" r:id="rId11"/>
    <p:sldId id="561" r:id="rId12"/>
    <p:sldId id="564" r:id="rId13"/>
    <p:sldId id="566" r:id="rId14"/>
    <p:sldId id="611" r:id="rId15"/>
    <p:sldId id="594" r:id="rId16"/>
    <p:sldId id="590" r:id="rId17"/>
    <p:sldId id="569" r:id="rId18"/>
    <p:sldId id="589" r:id="rId19"/>
    <p:sldId id="588" r:id="rId20"/>
    <p:sldId id="615" r:id="rId21"/>
    <p:sldId id="617" r:id="rId22"/>
    <p:sldId id="618" r:id="rId23"/>
    <p:sldId id="616" r:id="rId24"/>
    <p:sldId id="571" r:id="rId25"/>
    <p:sldId id="572" r:id="rId26"/>
    <p:sldId id="595" r:id="rId27"/>
    <p:sldId id="577" r:id="rId28"/>
    <p:sldId id="584" r:id="rId29"/>
    <p:sldId id="585" r:id="rId30"/>
    <p:sldId id="580" r:id="rId31"/>
    <p:sldId id="581" r:id="rId32"/>
    <p:sldId id="596" r:id="rId33"/>
    <p:sldId id="601" r:id="rId34"/>
    <p:sldId id="597" r:id="rId35"/>
    <p:sldId id="598" r:id="rId36"/>
    <p:sldId id="599" r:id="rId37"/>
    <p:sldId id="620" r:id="rId38"/>
    <p:sldId id="619" r:id="rId39"/>
    <p:sldId id="593" r:id="rId40"/>
    <p:sldId id="614" r:id="rId41"/>
    <p:sldId id="578" r:id="rId42"/>
    <p:sldId id="579" r:id="rId43"/>
    <p:sldId id="602" r:id="rId44"/>
    <p:sldId id="482" r:id="rId4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3" autoAdjust="0"/>
    <p:restoredTop sz="86449" autoAdjust="0"/>
  </p:normalViewPr>
  <p:slideViewPr>
    <p:cSldViewPr>
      <p:cViewPr varScale="1">
        <p:scale>
          <a:sx n="74" d="100"/>
          <a:sy n="74" d="100"/>
        </p:scale>
        <p:origin x="26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9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014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717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914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348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gaines@aph.org" TargetMode="External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mac.us/free-training-courses-for-braille-transcribers-working-with-nimas-files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A2D6-40DA-4F2C-9157-59C09EB1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The NIMAC for AMPs: </a:t>
            </a:r>
            <a:br>
              <a:rPr lang="en-US" altLang="en-US" sz="4400" dirty="0"/>
            </a:br>
            <a:r>
              <a:rPr lang="en-US" altLang="en-US" sz="4400" dirty="0"/>
              <a:t>Basics, Updates, and a Demo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1DD54-80D1-4ADD-9930-026B85B1A302}"/>
              </a:ext>
            </a:extLst>
          </p:cNvPr>
          <p:cNvSpPr txBox="1"/>
          <p:nvPr/>
        </p:nvSpPr>
        <p:spPr>
          <a:xfrm>
            <a:off x="457200" y="4724400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2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latin typeface="+mj-lt"/>
              </a:rPr>
              <a:t>Nicole Gaines, NIMAC Project Director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ngaines@aph.org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April 19, 2023</a:t>
            </a:r>
          </a:p>
        </p:txBody>
      </p:sp>
      <p:pic>
        <p:nvPicPr>
          <p:cNvPr id="6" name="Picture 6" descr="NIMAC logo">
            <a:extLst>
              <a:ext uri="{FF2B5EF4-FFF2-40B4-BE49-F238E27FC236}">
                <a16:creationId xmlns:a16="http://schemas.microsoft.com/office/drawing/2014/main" id="{BA5C15AD-ABA3-42F0-95A3-825024BC6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57200"/>
            <a:ext cx="55991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993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AMPs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Your Account Information &amp; Sub Users</a:t>
            </a:r>
          </a:p>
          <a:p>
            <a:pPr lvl="1">
              <a:defRPr/>
            </a:pPr>
            <a:r>
              <a:rPr lang="en-US" sz="2400" dirty="0"/>
              <a:t>Publisher Contact Information 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r>
              <a:rPr lang="en-US" sz="2400" dirty="0"/>
              <a:t>Downloading &amp; Managing File Assignments</a:t>
            </a:r>
          </a:p>
          <a:p>
            <a:pPr lvl="1">
              <a:defRPr/>
            </a:pPr>
            <a:r>
              <a:rPr lang="en-US" sz="2400" dirty="0"/>
              <a:t>Searching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72,000 file sets from over 160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AMP account? 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An Accessible Media Producer (AMP)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accounts are freely available to any organization or individual who can work with NIMAS to produce accessible formats for K-12 students with print disabilities.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users do not have to be designated by a state coordinator, but they have more limited access to download files.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If you need direct access to download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To become an AU, you need to be a part of the educational structure of the state, or a non-profit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Feel free to contact the NIMAC if you have questions or would like more information.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Side Note: the APH AMP Directory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AMP information in the NIMAC is not public.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AUs can only access information about AMPs through their NIMAC accounts.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interested in sharing information publicly about the services you offer, we invite you to participate in the </a:t>
            </a:r>
            <a:r>
              <a:rPr lang="en-US" altLang="en-US" sz="2800" dirty="0">
                <a:hlinkClick r:id="rId3"/>
              </a:rPr>
              <a:t>Accessible Media Producers Directory</a:t>
            </a:r>
            <a:r>
              <a:rPr lang="en-US" altLang="en-US" sz="2800" dirty="0"/>
              <a:t>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This searchable online directory is a free service of APH (separate from the NIMAC). 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</a:t>
            </a:r>
            <a:r>
              <a:rPr lang="en-US" altLang="en-US" sz="2800" dirty="0">
                <a:hlinkClick r:id="rId4"/>
              </a:rPr>
              <a:t>resource@aph.org</a:t>
            </a:r>
            <a:r>
              <a:rPr lang="en-US" altLang="en-US" sz="2800" dirty="0"/>
              <a:t> for more information!</a:t>
            </a:r>
          </a:p>
          <a:p>
            <a:pPr>
              <a:buFont typeface="Arial" charset="0"/>
              <a:buChar char="•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File Assignment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working on a project for a state or district and need help locating an AU in that state to assign you the NIMAS file, just let us know.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Whenever you are assigned a file by an Authorized User, the system will send an automated email to let you know that the file is available for download in your queue.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notification will let you know what item has been assigned, what accessible format is being requested, and what user made the assignment.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47B852-C143-471C-A0BF-242E32EC96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Example of File Assignment Email</a:t>
            </a:r>
          </a:p>
        </p:txBody>
      </p:sp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automated emails from the NIMAC will show as the sender </a:t>
            </a:r>
            <a:r>
              <a:rPr lang="en-US" altLang="en-US" sz="2800" dirty="0">
                <a:hlinkClick r:id="rId3"/>
              </a:rPr>
              <a:t>noreply-NIMAC@overdrive.com</a:t>
            </a:r>
            <a:r>
              <a:rPr lang="en-US" altLang="en-US" sz="28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Some email systems will filter out automated emails unless you “whitelist” the sender.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encounter any issues receiving emails, please add this address to your contacts.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You may need to get help from your IT administrator if network restrictions prevent system emails from getting through.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the NIMAC for further assistance.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57D7-985C-4457-9F14-BC1961CF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4234"/>
          </a:xfrm>
        </p:spPr>
        <p:txBody>
          <a:bodyPr/>
          <a:lstStyle/>
          <a:p>
            <a:r>
              <a:rPr lang="en-US" dirty="0"/>
              <a:t>AMP Format Capabilities</a:t>
            </a:r>
          </a:p>
        </p:txBody>
      </p:sp>
      <p:pic>
        <p:nvPicPr>
          <p:cNvPr id="5" name="Content Placeholder 4" descr="Screenshot of My Account screen, with the list of Format Capabilities for the example agency circled">
            <a:extLst>
              <a:ext uri="{FF2B5EF4-FFF2-40B4-BE49-F238E27FC236}">
                <a16:creationId xmlns:a16="http://schemas.microsoft.com/office/drawing/2014/main" id="{09B2D0F4-A007-4290-81E2-A7D2DAED0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1237472"/>
            <a:ext cx="9144000" cy="485852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2D2BBF-C438-43BB-B789-A8B7264F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486400" y="3352800"/>
            <a:ext cx="3200400" cy="2971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9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Format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/>
          <a:lstStyle/>
          <a:p>
            <a:r>
              <a:rPr lang="en-US" sz="2800" dirty="0"/>
              <a:t>Format capabilities are selected when a new AMP registers with the NIMAC. </a:t>
            </a:r>
          </a:p>
          <a:p>
            <a:r>
              <a:rPr lang="en-US" sz="2800" dirty="0"/>
              <a:t>They can be viewed at any time by going to User Information </a:t>
            </a:r>
            <a:r>
              <a:rPr lang="en-US" sz="2800" dirty="0">
                <a:sym typeface="Wingdings" panose="05000000000000000000" pitchFamily="2" charset="2"/>
              </a:rPr>
              <a:t> My Account.</a:t>
            </a:r>
            <a:endParaRPr lang="en-US" sz="2800" dirty="0"/>
          </a:p>
          <a:p>
            <a:r>
              <a:rPr lang="en-US" sz="2800" dirty="0"/>
              <a:t>Format information is provided as a convenience for AMPs and the Authorized Users who are assigning them files. </a:t>
            </a:r>
          </a:p>
          <a:p>
            <a:r>
              <a:rPr lang="en-US" sz="2800" dirty="0"/>
              <a:t>Formats should be updated whenever needed to reflect changes in what you produce.</a:t>
            </a:r>
          </a:p>
          <a:p>
            <a:r>
              <a:rPr lang="en-US" sz="2800" dirty="0"/>
              <a:t>Please contact us at </a:t>
            </a:r>
            <a:r>
              <a:rPr lang="en-US" sz="2800" dirty="0">
                <a:hlinkClick r:id="rId2"/>
              </a:rPr>
              <a:t>nimac@aph.org</a:t>
            </a:r>
            <a:r>
              <a:rPr lang="en-US" sz="2800" dirty="0"/>
              <a:t> if you need to update your information.</a:t>
            </a:r>
          </a:p>
        </p:txBody>
      </p:sp>
    </p:spTree>
    <p:extLst>
      <p:ext uri="{BB962C8B-B14F-4D97-AF65-F5344CB8AC3E}">
        <p14:creationId xmlns:p14="http://schemas.microsoft.com/office/powerpoint/2010/main" val="1175984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Capabilities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z="2800" dirty="0"/>
              <a:t>The NIMAC is in the process of reviewing the format capability options that are available in the system.</a:t>
            </a:r>
          </a:p>
          <a:p>
            <a:r>
              <a:rPr lang="en-US" sz="2800" dirty="0"/>
              <a:t>The list is due for having some outdated formats removed and some new ones added. </a:t>
            </a:r>
          </a:p>
          <a:p>
            <a:r>
              <a:rPr lang="en-US" sz="2800" dirty="0"/>
              <a:t>We are interested in your input! </a:t>
            </a:r>
          </a:p>
          <a:p>
            <a:r>
              <a:rPr lang="en-US" sz="2800" dirty="0"/>
              <a:t>On the next screen is the current list of options. </a:t>
            </a:r>
          </a:p>
          <a:p>
            <a:r>
              <a:rPr lang="en-US" sz="2800" dirty="0"/>
              <a:t>The options we are considering removing are in column two.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3198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05C1-9764-4269-9A00-EDC967DA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 dirty="0"/>
              <a:t>Current Format Capability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0437-2397-458F-9381-B25A64BF8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971" y="914400"/>
            <a:ext cx="4038600" cy="5105400"/>
          </a:xfrm>
        </p:spPr>
        <p:txBody>
          <a:bodyPr/>
          <a:lstStyle/>
          <a:p>
            <a:r>
              <a:rPr lang="en-US" sz="2600" dirty="0"/>
              <a:t>Audio</a:t>
            </a:r>
          </a:p>
          <a:p>
            <a:r>
              <a:rPr lang="en-US" sz="2600" dirty="0"/>
              <a:t>Audio MP3</a:t>
            </a:r>
          </a:p>
          <a:p>
            <a:r>
              <a:rPr lang="en-US" sz="2600" dirty="0"/>
              <a:t>DAISY Other</a:t>
            </a:r>
          </a:p>
          <a:p>
            <a:r>
              <a:rPr lang="en-US" sz="2600" dirty="0"/>
              <a:t>DAISY Text</a:t>
            </a:r>
          </a:p>
          <a:p>
            <a:r>
              <a:rPr lang="en-US" sz="2600" dirty="0"/>
              <a:t>Digital Braille - UEB</a:t>
            </a:r>
          </a:p>
          <a:p>
            <a:r>
              <a:rPr lang="en-US" sz="2600" dirty="0"/>
              <a:t>Digital Braille - UEB with Nemeth</a:t>
            </a:r>
          </a:p>
          <a:p>
            <a:r>
              <a:rPr lang="en-US" sz="2600" dirty="0"/>
              <a:t>Embossed Braille - UEB</a:t>
            </a:r>
          </a:p>
          <a:p>
            <a:r>
              <a:rPr lang="en-US" sz="2600" dirty="0"/>
              <a:t>Embossed Braille - UEB with Nemeth</a:t>
            </a:r>
          </a:p>
          <a:p>
            <a:r>
              <a:rPr lang="en-US" sz="2600" dirty="0"/>
              <a:t>Large Print</a:t>
            </a:r>
          </a:p>
          <a:p>
            <a:r>
              <a:rPr lang="en-US" sz="2600" b="1" dirty="0">
                <a:solidFill>
                  <a:srgbClr val="7030A0"/>
                </a:solidFill>
              </a:rPr>
              <a:t>Other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29E21-52E5-4D5C-8501-B1159A25C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6431" y="1024822"/>
            <a:ext cx="4365172" cy="2057400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rgbClr val="FF0000"/>
                </a:solidFill>
              </a:rPr>
              <a:t>Options we may remove:</a:t>
            </a:r>
          </a:p>
          <a:p>
            <a:r>
              <a:rPr lang="en-US" sz="2600" dirty="0">
                <a:solidFill>
                  <a:srgbClr val="FF0000"/>
                </a:solidFill>
              </a:rPr>
              <a:t>DAISY Audio</a:t>
            </a:r>
          </a:p>
          <a:p>
            <a:r>
              <a:rPr lang="en-US" sz="2600" dirty="0">
                <a:solidFill>
                  <a:srgbClr val="FF0000"/>
                </a:solidFill>
              </a:rPr>
              <a:t>DAISY Audio Plus</a:t>
            </a:r>
          </a:p>
          <a:p>
            <a:r>
              <a:rPr lang="en-US" sz="2600" dirty="0">
                <a:solidFill>
                  <a:srgbClr val="FF0000"/>
                </a:solidFill>
              </a:rPr>
              <a:t>Embossed Braille – EBAE</a:t>
            </a:r>
          </a:p>
          <a:p>
            <a:r>
              <a:rPr lang="en-US" sz="2600" dirty="0">
                <a:solidFill>
                  <a:srgbClr val="FF0000"/>
                </a:solidFill>
              </a:rPr>
              <a:t>Digital Braille - EBAE</a:t>
            </a:r>
          </a:p>
          <a:p>
            <a:pPr marL="0" indent="0">
              <a:buNone/>
            </a:pP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5C179-70D7-42AE-94D4-1D8AA29C74C6}"/>
              </a:ext>
            </a:extLst>
          </p:cNvPr>
          <p:cNvSpPr txBox="1"/>
          <p:nvPr/>
        </p:nvSpPr>
        <p:spPr>
          <a:xfrm>
            <a:off x="4486398" y="4068762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What should be added? PDF? EPUB?</a:t>
            </a:r>
          </a:p>
        </p:txBody>
      </p:sp>
    </p:spTree>
    <p:extLst>
      <p:ext uri="{BB962C8B-B14F-4D97-AF65-F5344CB8AC3E}">
        <p14:creationId xmlns:p14="http://schemas.microsoft.com/office/powerpoint/2010/main" val="3221836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 Policy Updates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200" dirty="0"/>
              <a:t>New NLS Guidelines	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Changes to the guidelines included expanding the pool of professionals who can certify eligibility and eliminating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Since IDEA 2004 points to the NLS guidelines for NIMAS, these changes also affected the NIMAC. 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200" dirty="0"/>
              <a:t>Updated NIMAC Limitation of Use Agreement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To align our agreements with the new NLS guidelines, the NIMAC sent out updated Limitation of Use Agreements (LUAs) to all users in 2021.</a:t>
            </a:r>
          </a:p>
          <a:p>
            <a:pPr eaLnBrk="1" hangingPunct="1"/>
            <a:r>
              <a:rPr lang="en-US" altLang="en-US" sz="2800" b="1" dirty="0"/>
              <a:t>If you haven’t completed a LUA since May 2021</a:t>
            </a:r>
            <a:r>
              <a:rPr lang="en-US" altLang="en-US" sz="2800" dirty="0"/>
              <a:t>, please </a:t>
            </a:r>
            <a:r>
              <a:rPr lang="en-US" altLang="en-US" sz="2800" dirty="0">
                <a:hlinkClick r:id="rId2"/>
              </a:rPr>
              <a:t>download the LUA</a:t>
            </a:r>
            <a:r>
              <a:rPr lang="en-US" altLang="en-US" sz="2800" dirty="0"/>
              <a:t>, initial each page, and fill in section 14.0. </a:t>
            </a:r>
          </a:p>
          <a:p>
            <a:pPr eaLnBrk="1" hangingPunct="1"/>
            <a:r>
              <a:rPr lang="en-US" altLang="en-US" sz="2800" dirty="0"/>
              <a:t>If you aren’t sure if you’ve submitted an updated LUA or not, please reach out.</a:t>
            </a:r>
          </a:p>
        </p:txBody>
      </p:sp>
    </p:spTree>
    <p:extLst>
      <p:ext uri="{BB962C8B-B14F-4D97-AF65-F5344CB8AC3E}">
        <p14:creationId xmlns:p14="http://schemas.microsoft.com/office/powerpoint/2010/main" val="1253265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AMPs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The Watchlist Research &amp; </a:t>
            </a:r>
            <a:br>
              <a:rPr lang="en-US" altLang="en-US" sz="3800" dirty="0"/>
            </a:br>
            <a:r>
              <a:rPr lang="en-US" altLang="en-US" sz="3800" dirty="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/>
              <a:t>If a file you need is not available in the NIMAC, you probably will not have a way to know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AMP accounts now have a built-in system feature where you can add the ISBN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NIMAC will research the item for you and try to obtain NIMAS for the title.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Watchlist ISBN is available in the NIMAC, you will receive an automated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96856"/>
            <a:ext cx="8229600" cy="4648200"/>
          </a:xfrm>
        </p:spPr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13" y="13716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Tools for Working with NIMAS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0273" y="1417638"/>
            <a:ext cx="8229600" cy="5059362"/>
          </a:xfrm>
        </p:spPr>
        <p:txBody>
          <a:bodyPr/>
          <a:lstStyle/>
          <a:p>
            <a:r>
              <a:rPr lang="en-US" altLang="en-US" sz="2800" dirty="0"/>
              <a:t>While there are some good tools available for working with NIMAS--especially for braille production--it can be more difficult to locate software to generate other formats.</a:t>
            </a:r>
          </a:p>
          <a:p>
            <a:r>
              <a:rPr lang="en-US" altLang="en-US" sz="2800" dirty="0"/>
              <a:t>The NIMAC is working to provide more information to users about available resources. </a:t>
            </a:r>
          </a:p>
          <a:p>
            <a:r>
              <a:rPr lang="en-US" altLang="en-US" sz="2800" dirty="0"/>
              <a:t>If you have software that you’d like to be sure other AMPs know about, please let us know.  </a:t>
            </a:r>
          </a:p>
          <a:p>
            <a:r>
              <a:rPr lang="en-US" altLang="en-US" sz="2800" dirty="0"/>
              <a:t>We are also working with the DAISY Consortium this year to upgrade the free DAISY Pipeline tool so that it supports NIMAS conversion. </a:t>
            </a:r>
          </a:p>
        </p:txBody>
      </p:sp>
    </p:spTree>
    <p:extLst>
      <p:ext uri="{BB962C8B-B14F-4D97-AF65-F5344CB8AC3E}">
        <p14:creationId xmlns:p14="http://schemas.microsoft.com/office/powerpoint/2010/main" val="2273364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Input on the NIMAS Specification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0273" y="1417638"/>
            <a:ext cx="8229600" cy="4983162"/>
          </a:xfrm>
        </p:spPr>
        <p:txBody>
          <a:bodyPr/>
          <a:lstStyle/>
          <a:p>
            <a:r>
              <a:rPr lang="en-US" altLang="en-US" sz="2800" dirty="0"/>
              <a:t>The NIMAC is also currently exploring the possibility of updating the NIMAS specification.</a:t>
            </a:r>
          </a:p>
          <a:p>
            <a:r>
              <a:rPr lang="en-US" altLang="en-US" sz="2800" dirty="0"/>
              <a:t>If you are “in the weeds” on the more technical side of NIMAS and have ideas on what would improve the format, we would like to hear from you.</a:t>
            </a:r>
          </a:p>
          <a:p>
            <a:r>
              <a:rPr lang="en-US" altLang="en-US" sz="2800" dirty="0"/>
              <a:t>For example, proposed changes might include making alt text and/or MathML required for NIMAS rather than optional.</a:t>
            </a:r>
          </a:p>
          <a:p>
            <a:r>
              <a:rPr lang="en-US" altLang="en-US" sz="2800" dirty="0"/>
              <a:t>We will also be gathering input more systematically in the coming year. </a:t>
            </a:r>
          </a:p>
        </p:txBody>
      </p:sp>
    </p:spTree>
    <p:extLst>
      <p:ext uri="{BB962C8B-B14F-4D97-AF65-F5344CB8AC3E}">
        <p14:creationId xmlns:p14="http://schemas.microsoft.com/office/powerpoint/2010/main" val="3188706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Producing Braille with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r>
              <a:rPr lang="en-US" altLang="en-US" dirty="0"/>
              <a:t>Last year, the NIMAC hosted a series of training webinars for braille transcribers who use Braille 2000 or Duxbury.</a:t>
            </a:r>
          </a:p>
          <a:p>
            <a:r>
              <a:rPr lang="en-US" altLang="en-US" dirty="0"/>
              <a:t>If you weren’t able to attend, or if you’d like to revisit the trainings, you can find the archived videos and slides </a:t>
            </a:r>
            <a:r>
              <a:rPr lang="en-US" altLang="en-US" dirty="0">
                <a:hlinkClick r:id="rId2"/>
              </a:rPr>
              <a:t>here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Transcriber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0273" y="1295400"/>
            <a:ext cx="8229600" cy="5029200"/>
          </a:xfrm>
        </p:spPr>
        <p:txBody>
          <a:bodyPr/>
          <a:lstStyle/>
          <a:p>
            <a:r>
              <a:rPr lang="en-US" altLang="en-US" sz="2400" dirty="0"/>
              <a:t>We are considering setting up two transcriber User Groups (for Duxbury and Braille 2000 users) for ongoing support. </a:t>
            </a:r>
          </a:p>
          <a:p>
            <a:r>
              <a:rPr lang="en-US" altLang="en-US" sz="2400" dirty="0"/>
              <a:t>The groups will:</a:t>
            </a:r>
          </a:p>
          <a:p>
            <a:pPr lvl="1"/>
            <a:r>
              <a:rPr lang="en-US" altLang="en-US" sz="2000" dirty="0"/>
              <a:t>Be relatively informal;</a:t>
            </a:r>
          </a:p>
          <a:p>
            <a:pPr lvl="1"/>
            <a:r>
              <a:rPr lang="en-US" altLang="en-US" sz="2000" dirty="0"/>
              <a:t>Be facilitated by a skilled transcriber;  </a:t>
            </a:r>
          </a:p>
          <a:p>
            <a:pPr lvl="1"/>
            <a:r>
              <a:rPr lang="en-US" altLang="en-US" sz="2000" dirty="0"/>
              <a:t>meet bi-monthly or quarterly; and</a:t>
            </a:r>
          </a:p>
          <a:p>
            <a:pPr lvl="1"/>
            <a:r>
              <a:rPr lang="en-US" altLang="en-US" sz="2000" dirty="0"/>
              <a:t>provide an opportunity for transcribers to connect and share information and pointers on textbook transcription</a:t>
            </a:r>
            <a:r>
              <a:rPr lang="en-US" altLang="en-US" sz="2400" dirty="0"/>
              <a:t>. </a:t>
            </a:r>
            <a:endParaRPr lang="en-US" altLang="en-US" dirty="0"/>
          </a:p>
          <a:p>
            <a:r>
              <a:rPr lang="en-US" altLang="en-US" sz="2400" dirty="0"/>
              <a:t>Please let us know by emailing us at </a:t>
            </a:r>
            <a:r>
              <a:rPr lang="en-US" altLang="en-US" sz="2400" dirty="0">
                <a:hlinkClick r:id="rId3"/>
              </a:rPr>
              <a:t>nimac@aph.org</a:t>
            </a:r>
            <a:r>
              <a:rPr lang="en-US" altLang="en-US" sz="2400" dirty="0"/>
              <a:t> if you are interested in participating.</a:t>
            </a:r>
          </a:p>
          <a:p>
            <a:endParaRPr lang="en-US" altLang="en-US" sz="1200" dirty="0"/>
          </a:p>
          <a:p>
            <a:pPr marL="0" indent="0">
              <a:buNone/>
            </a:pPr>
            <a:endParaRPr lang="en-US" altLang="en-US" sz="28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63652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0370-F019-4103-BC5D-22A8E1F5F6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NIMAC Home Page</a:t>
            </a:r>
          </a:p>
        </p:txBody>
      </p:sp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Live Demo: Your AMP Account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n-US" sz="3400" dirty="0"/>
              <a:t>Your Account Information &amp; Sub Users</a:t>
            </a:r>
          </a:p>
          <a:p>
            <a:pPr lvl="1">
              <a:defRPr/>
            </a:pPr>
            <a:r>
              <a:rPr lang="en-US" sz="3400" dirty="0"/>
              <a:t>Publisher Contact Information </a:t>
            </a:r>
          </a:p>
          <a:p>
            <a:pPr lvl="1">
              <a:defRPr/>
            </a:pPr>
            <a:r>
              <a:rPr lang="en-US" sz="3400" dirty="0"/>
              <a:t>Reports</a:t>
            </a:r>
          </a:p>
          <a:p>
            <a:pPr lvl="1">
              <a:defRPr/>
            </a:pPr>
            <a:r>
              <a:rPr lang="en-US" sz="3400" dirty="0"/>
              <a:t>Using the Watchlist</a:t>
            </a:r>
          </a:p>
          <a:p>
            <a:pPr lvl="1">
              <a:defRPr/>
            </a:pPr>
            <a:r>
              <a:rPr lang="en-US" sz="3400" dirty="0"/>
              <a:t>Downloading &amp; Managing File Assignments</a:t>
            </a:r>
          </a:p>
          <a:p>
            <a:pPr lvl="1">
              <a:defRPr/>
            </a:pPr>
            <a:r>
              <a:rPr lang="en-US" sz="3400" dirty="0"/>
              <a:t>Searching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00C46C-D874-4F78-91C6-6798269CC3BF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8fd74c8-805e-4dcb-8927-c1278a3ad9fc"/>
    <ds:schemaRef ds:uri="5101da5b-6c2e-4d78-9a91-ac859c4bc6f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11920</TotalTime>
  <Words>2090</Words>
  <Application>Microsoft Office PowerPoint</Application>
  <PresentationFormat>On-screen Show (4:3)</PresentationFormat>
  <Paragraphs>202</Paragraphs>
  <Slides>41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Tahoma</vt:lpstr>
      <vt:lpstr>NIMAClayout</vt:lpstr>
      <vt:lpstr>Photo Editor Photo</vt:lpstr>
      <vt:lpstr>The NIMAC for AMPs:  Basics, Updates, and a Demo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 </vt:lpstr>
      <vt:lpstr>What is an AMP account? </vt:lpstr>
      <vt:lpstr>Should I be an AU? </vt:lpstr>
      <vt:lpstr>Side Note: the APH AMP Directory </vt:lpstr>
      <vt:lpstr>NIMAS File Assignment</vt:lpstr>
      <vt:lpstr>File Assignment</vt:lpstr>
      <vt:lpstr>Email Notification</vt:lpstr>
      <vt:lpstr>Example of File Assignment Email</vt:lpstr>
      <vt:lpstr>Spam Filter Heads Up</vt:lpstr>
      <vt:lpstr>AMP Format Capabilities</vt:lpstr>
      <vt:lpstr>Updating Format Capabilities</vt:lpstr>
      <vt:lpstr>Format Capabilities Options</vt:lpstr>
      <vt:lpstr>Current Format Capability Options</vt:lpstr>
      <vt:lpstr>NIMAC Policy Updates</vt:lpstr>
      <vt:lpstr>New NLS Guidelines </vt:lpstr>
      <vt:lpstr>Updated NIMAC Limitation of Use Agreement</vt:lpstr>
      <vt:lpstr>System Features and  Services for AMPs</vt:lpstr>
      <vt:lpstr>The Watchlist Research &amp;  Expedite Service </vt:lpstr>
      <vt:lpstr>Watchlist Research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Working with NIMAS Files</vt:lpstr>
      <vt:lpstr>Tools for Working with NIMAS</vt:lpstr>
      <vt:lpstr>Input on the NIMAS Specification</vt:lpstr>
      <vt:lpstr>Producing Braille with NIMAS</vt:lpstr>
      <vt:lpstr>Transcriber User Groups</vt:lpstr>
      <vt:lpstr>NIMAC Home Page</vt:lpstr>
      <vt:lpstr>Live Demo: Your AMP Account</vt:lpstr>
      <vt:lpstr>Demo!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Liz Schaller</cp:lastModifiedBy>
  <cp:revision>1277</cp:revision>
  <dcterms:created xsi:type="dcterms:W3CDTF">2006-11-09T18:18:09Z</dcterms:created>
  <dcterms:modified xsi:type="dcterms:W3CDTF">2023-04-14T18:25:21Z</dcterms:modified>
</cp:coreProperties>
</file>