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75"/>
  </p:notesMasterIdLst>
  <p:handoutMasterIdLst>
    <p:handoutMasterId r:id="rId76"/>
  </p:handoutMasterIdLst>
  <p:sldIdLst>
    <p:sldId id="693" r:id="rId5"/>
    <p:sldId id="657" r:id="rId6"/>
    <p:sldId id="554" r:id="rId7"/>
    <p:sldId id="629" r:id="rId8"/>
    <p:sldId id="670" r:id="rId9"/>
    <p:sldId id="658" r:id="rId10"/>
    <p:sldId id="720" r:id="rId11"/>
    <p:sldId id="719" r:id="rId12"/>
    <p:sldId id="723" r:id="rId13"/>
    <p:sldId id="718" r:id="rId14"/>
    <p:sldId id="724" r:id="rId15"/>
    <p:sldId id="728" r:id="rId16"/>
    <p:sldId id="725" r:id="rId17"/>
    <p:sldId id="726" r:id="rId18"/>
    <p:sldId id="727" r:id="rId19"/>
    <p:sldId id="721" r:id="rId20"/>
    <p:sldId id="717" r:id="rId21"/>
    <p:sldId id="722" r:id="rId22"/>
    <p:sldId id="662" r:id="rId23"/>
    <p:sldId id="729" r:id="rId24"/>
    <p:sldId id="730" r:id="rId25"/>
    <p:sldId id="731" r:id="rId26"/>
    <p:sldId id="732" r:id="rId27"/>
    <p:sldId id="643" r:id="rId28"/>
    <p:sldId id="644" r:id="rId29"/>
    <p:sldId id="653" r:id="rId30"/>
    <p:sldId id="648" r:id="rId31"/>
    <p:sldId id="650" r:id="rId32"/>
    <p:sldId id="682" r:id="rId33"/>
    <p:sldId id="645" r:id="rId34"/>
    <p:sldId id="701" r:id="rId35"/>
    <p:sldId id="733" r:id="rId36"/>
    <p:sldId id="647" r:id="rId37"/>
    <p:sldId id="692" r:id="rId38"/>
    <p:sldId id="691" r:id="rId39"/>
    <p:sldId id="734" r:id="rId40"/>
    <p:sldId id="694" r:id="rId41"/>
    <p:sldId id="710" r:id="rId42"/>
    <p:sldId id="708" r:id="rId43"/>
    <p:sldId id="709" r:id="rId44"/>
    <p:sldId id="695" r:id="rId45"/>
    <p:sldId id="711" r:id="rId46"/>
    <p:sldId id="704" r:id="rId47"/>
    <p:sldId id="705" r:id="rId48"/>
    <p:sldId id="712" r:id="rId49"/>
    <p:sldId id="707" r:id="rId50"/>
    <p:sldId id="696" r:id="rId51"/>
    <p:sldId id="713" r:id="rId52"/>
    <p:sldId id="714" r:id="rId53"/>
    <p:sldId id="698" r:id="rId54"/>
    <p:sldId id="702" r:id="rId55"/>
    <p:sldId id="699" r:id="rId56"/>
    <p:sldId id="715" r:id="rId57"/>
    <p:sldId id="735" r:id="rId58"/>
    <p:sldId id="700" r:id="rId59"/>
    <p:sldId id="716" r:id="rId60"/>
    <p:sldId id="637" r:id="rId61"/>
    <p:sldId id="683" r:id="rId62"/>
    <p:sldId id="530" r:id="rId63"/>
    <p:sldId id="625" r:id="rId64"/>
    <p:sldId id="626" r:id="rId65"/>
    <p:sldId id="631" r:id="rId66"/>
    <p:sldId id="582" r:id="rId67"/>
    <p:sldId id="575" r:id="rId68"/>
    <p:sldId id="525" r:id="rId69"/>
    <p:sldId id="562" r:id="rId70"/>
    <p:sldId id="688" r:id="rId71"/>
    <p:sldId id="738" r:id="rId72"/>
    <p:sldId id="736" r:id="rId73"/>
    <p:sldId id="482" r:id="rId7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86449" autoAdjust="0"/>
  </p:normalViewPr>
  <p:slideViewPr>
    <p:cSldViewPr>
      <p:cViewPr varScale="1">
        <p:scale>
          <a:sx n="74" d="100"/>
          <a:sy n="74" d="100"/>
        </p:scale>
        <p:origin x="274"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A5D71D2F-EB08-41C1-8605-8F59A0A2C2F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B5289FFC-69F3-483C-B35E-C429157F390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AFEDB3B-F0F3-41DB-B0BC-86249690D699}" type="slidenum">
              <a:rPr lang="en-US" altLang="en-US">
                <a:latin typeface="Arial" panose="020B0604020202020204" pitchFamily="34" charset="0"/>
              </a:rPr>
              <a:pPr/>
              <a:t>2</a:t>
            </a:fld>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6</a:t>
            </a:fld>
            <a:endParaRPr lang="en-US" altLang="en-US"/>
          </a:p>
        </p:txBody>
      </p:sp>
    </p:spTree>
    <p:extLst>
      <p:ext uri="{BB962C8B-B14F-4D97-AF65-F5344CB8AC3E}">
        <p14:creationId xmlns:p14="http://schemas.microsoft.com/office/powerpoint/2010/main" val="282846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7</a:t>
            </a:fld>
            <a:endParaRPr lang="en-US" altLang="en-US"/>
          </a:p>
        </p:txBody>
      </p:sp>
    </p:spTree>
    <p:extLst>
      <p:ext uri="{BB962C8B-B14F-4D97-AF65-F5344CB8AC3E}">
        <p14:creationId xmlns:p14="http://schemas.microsoft.com/office/powerpoint/2010/main" val="1252416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8</a:t>
            </a:fld>
            <a:endParaRPr lang="en-US" altLang="en-US"/>
          </a:p>
        </p:txBody>
      </p:sp>
    </p:spTree>
    <p:extLst>
      <p:ext uri="{BB962C8B-B14F-4D97-AF65-F5344CB8AC3E}">
        <p14:creationId xmlns:p14="http://schemas.microsoft.com/office/powerpoint/2010/main" val="3682362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ChangeArrowheads="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7F1500F2-EFAC-4F95-B1AB-4EC439B6F674}" type="slidenum">
              <a:rPr lang="en-US" altLang="en-US">
                <a:latin typeface="Arial" panose="020B0604020202020204" pitchFamily="34" charset="0"/>
              </a:rPr>
              <a:pPr/>
              <a:t>30</a:t>
            </a:fld>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37</a:t>
            </a:fld>
            <a:endParaRPr lang="en-US" altLang="en-US"/>
          </a:p>
        </p:txBody>
      </p:sp>
    </p:spTree>
    <p:extLst>
      <p:ext uri="{BB962C8B-B14F-4D97-AF65-F5344CB8AC3E}">
        <p14:creationId xmlns:p14="http://schemas.microsoft.com/office/powerpoint/2010/main" val="2037817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43</a:t>
            </a:fld>
            <a:endParaRPr lang="en-US" altLang="en-US"/>
          </a:p>
        </p:txBody>
      </p:sp>
    </p:spTree>
    <p:extLst>
      <p:ext uri="{BB962C8B-B14F-4D97-AF65-F5344CB8AC3E}">
        <p14:creationId xmlns:p14="http://schemas.microsoft.com/office/powerpoint/2010/main" val="2627151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ChangeArrowheads="1" noTextEdit="1"/>
          </p:cNvSpPr>
          <p:nvPr>
            <p:ph type="sldImg"/>
          </p:nvPr>
        </p:nvSpPr>
        <p:spPr>
          <a:ln/>
        </p:spPr>
      </p:sp>
      <p:sp>
        <p:nvSpPr>
          <p:cNvPr id="7475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7475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F4340C55-BFE1-4C53-AAD8-F4338671AB94}" type="slidenum">
              <a:rPr lang="en-US" altLang="en-US">
                <a:latin typeface="Arial" panose="020B0604020202020204" pitchFamily="34" charset="0"/>
              </a:rPr>
              <a:pPr/>
              <a:t>62</a:t>
            </a:fld>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ChangeArrowheads="1" noTextEdit="1"/>
          </p:cNvSpPr>
          <p:nvPr>
            <p:ph type="sldImg"/>
          </p:nvPr>
        </p:nvSpPr>
        <p:spPr>
          <a:ln/>
        </p:spPr>
      </p:sp>
      <p:sp>
        <p:nvSpPr>
          <p:cNvPr id="63491"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3492"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3328ADC6-DF4D-41A3-A01F-07D0F4ACAC22}" type="slidenum">
              <a:rPr lang="en-US" altLang="en-US">
                <a:latin typeface="Arial" panose="020B0604020202020204" pitchFamily="34" charset="0"/>
              </a:rPr>
              <a:pPr/>
              <a:t>64</a:t>
            </a:fld>
            <a:endParaRPr lang="en-US" altLang="en-US">
              <a:latin typeface="Arial" panose="020B0604020202020204" pitchFamily="34" charset="0"/>
            </a:endParaRPr>
          </a:p>
        </p:txBody>
      </p:sp>
    </p:spTree>
    <p:extLst>
      <p:ext uri="{BB962C8B-B14F-4D97-AF65-F5344CB8AC3E}">
        <p14:creationId xmlns:p14="http://schemas.microsoft.com/office/powerpoint/2010/main" val="1344022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66</a:t>
            </a:fld>
            <a:endParaRPr lang="en-US" altLang="en-US"/>
          </a:p>
        </p:txBody>
      </p:sp>
    </p:spTree>
    <p:extLst>
      <p:ext uri="{BB962C8B-B14F-4D97-AF65-F5344CB8AC3E}">
        <p14:creationId xmlns:p14="http://schemas.microsoft.com/office/powerpoint/2010/main" val="3468645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EB8607-9033-4679-85F5-E20D4EDECF4E}" type="slidenum">
              <a:rPr lang="en-US" altLang="en-US"/>
              <a:pPr>
                <a:defRPr/>
              </a:pPr>
              <a:t>‹#›</a:t>
            </a:fld>
            <a:endParaRPr lang="en-US" altLang="en-US"/>
          </a:p>
        </p:txBody>
      </p:sp>
    </p:spTree>
    <p:extLst>
      <p:ext uri="{BB962C8B-B14F-4D97-AF65-F5344CB8AC3E}">
        <p14:creationId xmlns:p14="http://schemas.microsoft.com/office/powerpoint/2010/main" val="2434791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5D23AC-A7EF-4D03-9118-C8F2985A0B96}" type="slidenum">
              <a:rPr lang="en-US" altLang="en-US"/>
              <a:pPr>
                <a:defRPr/>
              </a:pPr>
              <a:t>‹#›</a:t>
            </a:fld>
            <a:endParaRPr lang="en-US" altLang="en-US"/>
          </a:p>
        </p:txBody>
      </p:sp>
    </p:spTree>
    <p:extLst>
      <p:ext uri="{BB962C8B-B14F-4D97-AF65-F5344CB8AC3E}">
        <p14:creationId xmlns:p14="http://schemas.microsoft.com/office/powerpoint/2010/main" val="879614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A6EDCA-369F-4CE3-AD99-B526DDD517BE}" type="slidenum">
              <a:rPr lang="en-US" altLang="en-US"/>
              <a:pPr>
                <a:defRPr/>
              </a:pPr>
              <a:t>‹#›</a:t>
            </a:fld>
            <a:endParaRPr lang="en-US" altLang="en-US"/>
          </a:p>
        </p:txBody>
      </p:sp>
    </p:spTree>
    <p:extLst>
      <p:ext uri="{BB962C8B-B14F-4D97-AF65-F5344CB8AC3E}">
        <p14:creationId xmlns:p14="http://schemas.microsoft.com/office/powerpoint/2010/main" val="23280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FEF9B0-DF8C-490B-89AB-2A38FEDF017E}" type="slidenum">
              <a:rPr lang="en-US" altLang="en-US"/>
              <a:pPr>
                <a:defRPr/>
              </a:pPr>
              <a:t>‹#›</a:t>
            </a:fld>
            <a:endParaRPr lang="en-US" altLang="en-US"/>
          </a:p>
        </p:txBody>
      </p:sp>
    </p:spTree>
    <p:extLst>
      <p:ext uri="{BB962C8B-B14F-4D97-AF65-F5344CB8AC3E}">
        <p14:creationId xmlns:p14="http://schemas.microsoft.com/office/powerpoint/2010/main" val="529957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A435767-5A69-43A8-9FD5-BA74BED6EEC5}" type="slidenum">
              <a:rPr lang="en-US" altLang="en-US"/>
              <a:pPr>
                <a:defRPr/>
              </a:pPr>
              <a:t>‹#›</a:t>
            </a:fld>
            <a:endParaRPr lang="en-US" altLang="en-US"/>
          </a:p>
        </p:txBody>
      </p:sp>
    </p:spTree>
    <p:extLst>
      <p:ext uri="{BB962C8B-B14F-4D97-AF65-F5344CB8AC3E}">
        <p14:creationId xmlns:p14="http://schemas.microsoft.com/office/powerpoint/2010/main" val="3545766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B78DFD4-3974-4CDF-B905-993EE60FF318}" type="slidenum">
              <a:rPr lang="en-US" altLang="en-US"/>
              <a:pPr>
                <a:defRPr/>
              </a:pPr>
              <a:t>‹#›</a:t>
            </a:fld>
            <a:endParaRPr lang="en-US" altLang="en-US"/>
          </a:p>
        </p:txBody>
      </p:sp>
    </p:spTree>
    <p:extLst>
      <p:ext uri="{BB962C8B-B14F-4D97-AF65-F5344CB8AC3E}">
        <p14:creationId xmlns:p14="http://schemas.microsoft.com/office/powerpoint/2010/main" val="1411954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1324D1E-0059-4315-AB53-5AB55F87D675}" type="slidenum">
              <a:rPr lang="en-US" altLang="en-US"/>
              <a:pPr>
                <a:defRPr/>
              </a:pPr>
              <a:t>‹#›</a:t>
            </a:fld>
            <a:endParaRPr lang="en-US" altLang="en-US"/>
          </a:p>
        </p:txBody>
      </p:sp>
    </p:spTree>
    <p:extLst>
      <p:ext uri="{BB962C8B-B14F-4D97-AF65-F5344CB8AC3E}">
        <p14:creationId xmlns:p14="http://schemas.microsoft.com/office/powerpoint/2010/main" val="3356651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5DD2A12-63EA-4940-8A40-165C0CC50777}" type="slidenum">
              <a:rPr lang="en-US" altLang="en-US"/>
              <a:pPr>
                <a:defRPr/>
              </a:pPr>
              <a:t>‹#›</a:t>
            </a:fld>
            <a:endParaRPr lang="en-US" altLang="en-US"/>
          </a:p>
        </p:txBody>
      </p:sp>
    </p:spTree>
    <p:extLst>
      <p:ext uri="{BB962C8B-B14F-4D97-AF65-F5344CB8AC3E}">
        <p14:creationId xmlns:p14="http://schemas.microsoft.com/office/powerpoint/2010/main" val="1940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14C6A8-CB76-4283-8B29-4EDB2B529F6B}" type="slidenum">
              <a:rPr lang="en-US" altLang="en-US"/>
              <a:pPr>
                <a:defRPr/>
              </a:pPr>
              <a:t>‹#›</a:t>
            </a:fld>
            <a:endParaRPr lang="en-US" altLang="en-US"/>
          </a:p>
        </p:txBody>
      </p:sp>
    </p:spTree>
    <p:extLst>
      <p:ext uri="{BB962C8B-B14F-4D97-AF65-F5344CB8AC3E}">
        <p14:creationId xmlns:p14="http://schemas.microsoft.com/office/powerpoint/2010/main" val="9821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1A6AE2-118F-4575-B0DB-780D629E04C3}" type="slidenum">
              <a:rPr lang="en-US" altLang="en-US"/>
              <a:pPr>
                <a:defRPr/>
              </a:pPr>
              <a:t>‹#›</a:t>
            </a:fld>
            <a:endParaRPr lang="en-US" altLang="en-US"/>
          </a:p>
        </p:txBody>
      </p:sp>
    </p:spTree>
    <p:extLst>
      <p:ext uri="{BB962C8B-B14F-4D97-AF65-F5344CB8AC3E}">
        <p14:creationId xmlns:p14="http://schemas.microsoft.com/office/powerpoint/2010/main" val="1882287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386507-BEEA-4376-9899-EF6328C5AE81}" type="slidenum">
              <a:rPr lang="en-US" altLang="en-US"/>
              <a:pPr>
                <a:defRPr/>
              </a:pPr>
              <a:t>‹#›</a:t>
            </a:fld>
            <a:endParaRPr lang="en-US" altLang="en-US"/>
          </a:p>
        </p:txBody>
      </p:sp>
    </p:spTree>
    <p:extLst>
      <p:ext uri="{BB962C8B-B14F-4D97-AF65-F5344CB8AC3E}">
        <p14:creationId xmlns:p14="http://schemas.microsoft.com/office/powerpoint/2010/main" val="2368851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atin typeface="Arial" panose="020B0604020202020204" pitchFamily="34" charset="0"/>
              </a:defRPr>
            </a:lvl1pPr>
          </a:lstStyle>
          <a:p>
            <a:pPr>
              <a:defRPr/>
            </a:pPr>
            <a:fld id="{92591218-1717-4747-923B-7798C62E9F12}" type="slidenum">
              <a:rPr lang="en-US" altLang="en-US"/>
              <a:pPr>
                <a:defRPr/>
              </a:pPr>
              <a:t>‹#›</a:t>
            </a:fld>
            <a:endParaRPr lang="en-US" altLang="en-US"/>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mc:AlternateContent xmlns:mc="http://schemas.openxmlformats.org/markup-compatibility/2006">
              <mc:Choice xmlns:v="urn:schemas-microsoft-com:vml" Requires="v">
                <p:oleObj name="Photo Editor Photo" r:id="rId13" imgW="1800476" imgH="466543" progId="">
                  <p:embed/>
                </p:oleObj>
              </mc:Choice>
              <mc:Fallback>
                <p:oleObj name="Photo Editor Photo" r:id="rId13" imgW="1800476" imgH="466543" progId="">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0400" y="6172200"/>
                        <a:ext cx="1800225"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www.daisy.org/z3986/structure/SG-DAISY3/"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www.nimac.us/wp-content/uploads/2022/08/NIMAC_metadata_guidelines_August_2022.doc"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aem.cast.org/nimas-nimac/nimas-technical-specificat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s://www.nimac.us/wp-content/uploads/2022/08/NIMAC_metadata_guidelines_August_2022.doc"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hyperlink" Target="https://www.daisy.org/z3986/structure/SG-DAISY3/part2-block.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daisy.org/info-help/guidance-training/standards/daisy-structure-guidelines-elements-major-structural-elements-front-matter/" TargetMode="External"/><Relationship Id="rId3" Type="http://schemas.openxmlformats.org/officeDocument/2006/relationships/hyperlink" Target="https://daisy.org/guidance/info-help/guidance-training/standards/daisy-structure-guidelines-elements-major-structural-elements/#a" TargetMode="External"/><Relationship Id="rId7" Type="http://schemas.openxmlformats.org/officeDocument/2006/relationships/hyperlink" Target="https://daisy.org/guidance/info-help/guidance-training/standards/daisy-structure-guidelines-elements-major-structural-elements/#e" TargetMode="External"/><Relationship Id="rId2" Type="http://schemas.openxmlformats.org/officeDocument/2006/relationships/hyperlink" Target="https://daisy.org/guidance/info-help/guidance-training/standards/daisy-structure-guidelines-elements-major-structural-elements/" TargetMode="External"/><Relationship Id="rId1" Type="http://schemas.openxmlformats.org/officeDocument/2006/relationships/slideLayout" Target="../slideLayouts/slideLayout2.xml"/><Relationship Id="rId6" Type="http://schemas.openxmlformats.org/officeDocument/2006/relationships/hyperlink" Target="https://daisy.org/guidance/info-help/guidance-training/standards/daisy-structure-guidelines-elements-major-structural-elements/#d" TargetMode="External"/><Relationship Id="rId5" Type="http://schemas.openxmlformats.org/officeDocument/2006/relationships/hyperlink" Target="https://daisy.org/guidance/info-help/guidance-training/standards/daisy-structure-guidelines-elements-major-structural-elements/#c" TargetMode="External"/><Relationship Id="rId10" Type="http://schemas.openxmlformats.org/officeDocument/2006/relationships/hyperlink" Target="https://daisy.org/info-help/guidance-training/standards/daisy-structure-guidelines-elements-major-structural-elements-end-matter/" TargetMode="External"/><Relationship Id="rId4" Type="http://schemas.openxmlformats.org/officeDocument/2006/relationships/hyperlink" Target="https://daisy.org/guidance/info-help/guidance-training/standards/daisy-structure-guidelines-elements-major-structural-elements/#b" TargetMode="External"/><Relationship Id="rId9" Type="http://schemas.openxmlformats.org/officeDocument/2006/relationships/hyperlink" Target="https://daisy.org/info-help/guidance-training/standards/daisy-structure-guidelines-elements-major-structural-elements-body-matter/"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www.daisy.org/z3986/structure/SG-DAISY3/index-of-elements.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s://www.nimac.us/wp-content/uploads/2022/08/NIMAC_metadata_guidelines_August_2022.doc"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nimac.us/wp-content/uploads/2022/08/NIMAC_metadata_guidelines_August_2022.doc"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hyperlink" Target="https://www.daisy.org/z3986/structure/SG-DAISY3/part2-inline.html#pagenum"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hyperlink" Target="https://www.nimac.us/image-descriptions/"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hyperlink" Target="http://www.nimac.us/wp-content/uploads/2019/04/MathML.pdf"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w3.org/Math/DTD/mathml3/mathml3.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www.w3.org/Math/DTD/mathml2/mathml2.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s://www.nimac.us/publishers-conversion-houses/"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nimac.us/"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aem.cast.org/binaries/content/assets/common/publications/aem/creating-nimas-files-2021.pdf"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aem.cast.org/nimas-nimac/nimas-exemplars" TargetMode="External"/></Relationships>
</file>

<file path=ppt/slides/_rels/slide70.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7716-E08E-4467-9B15-7D56FEB04B6A}"/>
              </a:ext>
            </a:extLst>
          </p:cNvPr>
          <p:cNvSpPr>
            <a:spLocks noGrp="1"/>
          </p:cNvSpPr>
          <p:nvPr>
            <p:ph type="ctrTitle"/>
          </p:nvPr>
        </p:nvSpPr>
        <p:spPr>
          <a:xfrm>
            <a:off x="457200" y="2743200"/>
            <a:ext cx="8382000" cy="2079625"/>
          </a:xfrm>
        </p:spPr>
        <p:txBody>
          <a:bodyPr/>
          <a:lstStyle/>
          <a:p>
            <a:r>
              <a:rPr lang="en-US" altLang="en-US" sz="4000" dirty="0">
                <a:solidFill>
                  <a:schemeClr val="tx1"/>
                </a:solidFill>
              </a:rPr>
              <a:t>NIMAS File Creation:</a:t>
            </a:r>
            <a:br>
              <a:rPr lang="en-US" altLang="en-US" sz="4000" dirty="0">
                <a:solidFill>
                  <a:schemeClr val="tx1"/>
                </a:solidFill>
              </a:rPr>
            </a:br>
            <a:r>
              <a:rPr lang="en-US" altLang="en-US" sz="3200" dirty="0">
                <a:solidFill>
                  <a:schemeClr val="tx1"/>
                </a:solidFill>
              </a:rPr>
              <a:t>Resources and Best Practices</a:t>
            </a:r>
          </a:p>
        </p:txBody>
      </p:sp>
      <p:sp>
        <p:nvSpPr>
          <p:cNvPr id="4" name="TextBox 3">
            <a:extLst>
              <a:ext uri="{FF2B5EF4-FFF2-40B4-BE49-F238E27FC236}">
                <a16:creationId xmlns:a16="http://schemas.microsoft.com/office/drawing/2014/main" id="{0BC4BFBE-3E52-4D05-8280-24DD713818D7}"/>
              </a:ext>
            </a:extLst>
          </p:cNvPr>
          <p:cNvSpPr txBox="1"/>
          <p:nvPr/>
        </p:nvSpPr>
        <p:spPr>
          <a:xfrm>
            <a:off x="457200" y="5248364"/>
            <a:ext cx="4191000" cy="1200329"/>
          </a:xfrm>
          <a:prstGeom prst="rect">
            <a:avLst/>
          </a:prstGeom>
          <a:noFill/>
        </p:spPr>
        <p:txBody>
          <a:bodyPr wrap="square" rtlCol="0">
            <a:spAutoFit/>
          </a:bodyPr>
          <a:lstStyle/>
          <a:p>
            <a:pPr>
              <a:defRPr/>
            </a:pPr>
            <a:r>
              <a:rPr lang="en-US" dirty="0">
                <a:cs typeface="Arial" charset="0"/>
              </a:rPr>
              <a:t>Nicole Gaines, NIMAC Project Director</a:t>
            </a:r>
          </a:p>
          <a:p>
            <a:pPr>
              <a:defRPr/>
            </a:pPr>
            <a:r>
              <a:rPr lang="en-US" dirty="0">
                <a:cs typeface="Arial" charset="0"/>
              </a:rPr>
              <a:t>Liz Schaller, NIMAC Manager</a:t>
            </a:r>
          </a:p>
          <a:p>
            <a:pPr>
              <a:defRPr/>
            </a:pPr>
            <a:r>
              <a:rPr lang="en-US" dirty="0">
                <a:cs typeface="Arial" charset="0"/>
              </a:rPr>
              <a:t>June 2023</a:t>
            </a:r>
          </a:p>
          <a:p>
            <a:endParaRPr lang="en-US" dirty="0"/>
          </a:p>
        </p:txBody>
      </p:sp>
      <p:pic>
        <p:nvPicPr>
          <p:cNvPr id="5" name="Picture 6" descr="NIMAC project logo">
            <a:extLst>
              <a:ext uri="{FF2B5EF4-FFF2-40B4-BE49-F238E27FC236}">
                <a16:creationId xmlns:a16="http://schemas.microsoft.com/office/drawing/2014/main" id="{41EB248E-BB0F-4908-AE63-646B1B909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2443" y="609600"/>
            <a:ext cx="55991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4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a:t>Today’s Presentation</a:t>
            </a:r>
          </a:p>
        </p:txBody>
      </p:sp>
      <p:sp>
        <p:nvSpPr>
          <p:cNvPr id="5123" name="Content Placeholder 2"/>
          <p:cNvSpPr>
            <a:spLocks noGrp="1" noChangeArrowheads="1"/>
          </p:cNvSpPr>
          <p:nvPr>
            <p:ph idx="1"/>
          </p:nvPr>
        </p:nvSpPr>
        <p:spPr>
          <a:xfrm>
            <a:off x="457200" y="1676400"/>
            <a:ext cx="8229600" cy="4724400"/>
          </a:xfrm>
        </p:spPr>
        <p:txBody>
          <a:bodyPr/>
          <a:lstStyle/>
          <a:p>
            <a:r>
              <a:rPr lang="en-US" altLang="en-US" sz="2800" dirty="0"/>
              <a:t>Creating NIMAS: Key Resources</a:t>
            </a:r>
          </a:p>
          <a:p>
            <a:pPr lvl="1"/>
            <a:r>
              <a:rPr lang="en-US" altLang="en-US" sz="2400" dirty="0"/>
              <a:t>NIMAS Specification</a:t>
            </a:r>
          </a:p>
          <a:p>
            <a:pPr lvl="1"/>
            <a:r>
              <a:rPr lang="en-US" altLang="en-US" sz="2400" dirty="0"/>
              <a:t>DAISY Structure Guidelines</a:t>
            </a:r>
          </a:p>
          <a:p>
            <a:r>
              <a:rPr lang="en-US" altLang="en-US" sz="2800" dirty="0"/>
              <a:t>Supplying NIMAS Metadata</a:t>
            </a:r>
          </a:p>
          <a:p>
            <a:r>
              <a:rPr lang="en-US" altLang="en-US" sz="2800" dirty="0"/>
              <a:t>Best Practices: Tagging</a:t>
            </a:r>
          </a:p>
          <a:p>
            <a:r>
              <a:rPr lang="en-US" altLang="en-US" sz="2800" dirty="0"/>
              <a:t>Best Practices: Optional NIMAS Content</a:t>
            </a:r>
          </a:p>
          <a:p>
            <a:pPr lvl="1"/>
            <a:r>
              <a:rPr lang="en-US" altLang="en-US" sz="2400" dirty="0"/>
              <a:t>Alt text</a:t>
            </a:r>
          </a:p>
          <a:p>
            <a:pPr lvl="1"/>
            <a:r>
              <a:rPr lang="en-US" altLang="en-US" sz="2400" dirty="0"/>
              <a:t>MathML</a:t>
            </a:r>
          </a:p>
          <a:p>
            <a:r>
              <a:rPr lang="en-US" altLang="en-US" sz="2800" dirty="0"/>
              <a:t>Final Hints and </a:t>
            </a:r>
            <a:r>
              <a:rPr lang="en-US" altLang="en-US" sz="2800"/>
              <a:t>Additional Resources</a:t>
            </a:r>
            <a:endParaRPr lang="en-US" altLang="en-US" sz="2800" dirty="0"/>
          </a:p>
          <a:p>
            <a:endParaRPr lang="en-US" altLang="en-US" sz="2400" dirty="0"/>
          </a:p>
          <a:p>
            <a:pPr lvl="1"/>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381000" y="1981200"/>
            <a:ext cx="8229600" cy="2590800"/>
          </a:xfrm>
        </p:spPr>
        <p:txBody>
          <a:bodyPr/>
          <a:lstStyle/>
          <a:p>
            <a:r>
              <a:rPr lang="en-US" altLang="en-US" sz="4000" dirty="0"/>
              <a:t>Preparing NIMAS Files:</a:t>
            </a:r>
            <a:r>
              <a:rPr lang="en-US" altLang="en-US" dirty="0"/>
              <a:t> </a:t>
            </a:r>
            <a:br>
              <a:rPr lang="en-US" altLang="en-US" dirty="0"/>
            </a:br>
            <a:r>
              <a:rPr lang="en-US" altLang="en-US" sz="3800" dirty="0"/>
              <a:t>Key Resources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Resources for Producing NIMAS</a:t>
            </a:r>
          </a:p>
        </p:txBody>
      </p:sp>
      <p:sp>
        <p:nvSpPr>
          <p:cNvPr id="8195" name="Content Placeholder 2"/>
          <p:cNvSpPr>
            <a:spLocks noGrp="1" noChangeArrowheads="1"/>
          </p:cNvSpPr>
          <p:nvPr>
            <p:ph idx="1"/>
          </p:nvPr>
        </p:nvSpPr>
        <p:spPr>
          <a:xfrm>
            <a:off x="457200" y="1752600"/>
            <a:ext cx="8229600" cy="4373563"/>
          </a:xfrm>
        </p:spPr>
        <p:txBody>
          <a:bodyPr/>
          <a:lstStyle/>
          <a:p>
            <a:pPr marL="0" indent="0">
              <a:buFontTx/>
              <a:buNone/>
            </a:pPr>
            <a:r>
              <a:rPr lang="en-US" altLang="en-US" sz="2800" dirty="0"/>
              <a:t>The three essential resources for preparing NIMAS are:	</a:t>
            </a:r>
          </a:p>
          <a:p>
            <a:pPr marL="0" indent="0">
              <a:buFontTx/>
              <a:buNone/>
            </a:pPr>
            <a:endParaRPr lang="en-US" altLang="en-US" sz="1200" dirty="0"/>
          </a:p>
          <a:p>
            <a:pPr marL="971550" lvl="1" indent="-514350">
              <a:buFontTx/>
              <a:buAutoNum type="arabicPeriod"/>
            </a:pPr>
            <a:r>
              <a:rPr lang="en-US" altLang="en-US" dirty="0">
                <a:hlinkClick r:id="rId2"/>
              </a:rPr>
              <a:t>The NIMAS 1.1 Specification</a:t>
            </a:r>
            <a:r>
              <a:rPr lang="en-US" altLang="en-US" dirty="0"/>
              <a:t> </a:t>
            </a:r>
          </a:p>
          <a:p>
            <a:pPr marL="971550" lvl="1" indent="-514350">
              <a:buFontTx/>
              <a:buAutoNum type="arabicPeriod"/>
            </a:pPr>
            <a:r>
              <a:rPr lang="en-US" altLang="en-US" dirty="0">
                <a:hlinkClick r:id="rId3"/>
              </a:rPr>
              <a:t>The DAISY Structure Guidelines (DSG)</a:t>
            </a:r>
            <a:endParaRPr lang="en-US" altLang="en-US" dirty="0"/>
          </a:p>
          <a:p>
            <a:pPr marL="971550" lvl="1" indent="-514350">
              <a:buFontTx/>
              <a:buAutoNum type="arabicPeriod"/>
            </a:pPr>
            <a:r>
              <a:rPr lang="en-US" altLang="en-US" dirty="0">
                <a:hlinkClick r:id="rId4"/>
              </a:rPr>
              <a:t>NIMAC Metadata Guidelines</a:t>
            </a:r>
            <a:endParaRPr lang="en-US" altLang="en-US" dirty="0"/>
          </a:p>
          <a:p>
            <a:pPr marL="0" indent="0">
              <a:buFontTx/>
              <a:buNone/>
            </a:pPr>
            <a:endParaRPr lang="en-US" altLang="en-US" dirty="0"/>
          </a:p>
          <a:p>
            <a:pPr marL="0" indent="0">
              <a:buFontTx/>
              <a:buNone/>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p:txBody>
          <a:bodyPr/>
          <a:lstStyle/>
          <a:p>
            <a:r>
              <a:rPr lang="en-US" altLang="en-US" sz="4000" dirty="0"/>
              <a:t>The NIMAS Specification</a:t>
            </a:r>
          </a:p>
        </p:txBody>
      </p:sp>
      <p:sp>
        <p:nvSpPr>
          <p:cNvPr id="9219" name="Content Placeholder 2"/>
          <p:cNvSpPr>
            <a:spLocks noGrp="1" noChangeArrowheads="1"/>
          </p:cNvSpPr>
          <p:nvPr>
            <p:ph idx="1"/>
          </p:nvPr>
        </p:nvSpPr>
        <p:spPr>
          <a:xfrm>
            <a:off x="457200" y="1417638"/>
            <a:ext cx="8229600" cy="4708525"/>
          </a:xfrm>
        </p:spPr>
        <p:txBody>
          <a:bodyPr/>
          <a:lstStyle/>
          <a:p>
            <a:r>
              <a:rPr lang="en-US" altLang="en-US" sz="2800" dirty="0">
                <a:hlinkClick r:id="rId2"/>
              </a:rPr>
              <a:t>NIMAS 1.1</a:t>
            </a:r>
            <a:r>
              <a:rPr lang="en-US" altLang="en-US" sz="2800" dirty="0"/>
              <a:t> is the only file format that the NIMAC can accept.</a:t>
            </a:r>
          </a:p>
          <a:p>
            <a:r>
              <a:rPr lang="en-US" altLang="en-US" sz="2800" dirty="0"/>
              <a:t>NIMAS is a subset of DAISY (Z39.86) and each file set includes:</a:t>
            </a:r>
          </a:p>
          <a:p>
            <a:pPr lvl="1"/>
            <a:r>
              <a:rPr lang="en-US" altLang="en-US" sz="2400" dirty="0"/>
              <a:t>All text from the source book supplied in an XML file</a:t>
            </a:r>
          </a:p>
          <a:p>
            <a:pPr lvl="1"/>
            <a:r>
              <a:rPr lang="en-US" altLang="en-US" sz="2400" dirty="0"/>
              <a:t>An OPF that includes required metadata and the file set manifest</a:t>
            </a:r>
          </a:p>
          <a:p>
            <a:pPr lvl="1"/>
            <a:r>
              <a:rPr lang="en-US" altLang="en-US" sz="2400" dirty="0"/>
              <a:t>A PDF that includes only the title page and/or cover(s) and the copyright page</a:t>
            </a:r>
          </a:p>
          <a:p>
            <a:pPr lvl="1"/>
            <a:r>
              <a:rPr lang="en-US" altLang="en-US" sz="2400" dirty="0"/>
              <a:t>All images from the print book supplied as separate image files: JPG, PNG, or SVG format</a:t>
            </a:r>
            <a:endParaRPr lang="en-US" altLang="en-US" sz="2800" dirty="0"/>
          </a:p>
        </p:txBody>
      </p:sp>
    </p:spTree>
    <p:extLst>
      <p:ext uri="{BB962C8B-B14F-4D97-AF65-F5344CB8AC3E}">
        <p14:creationId xmlns:p14="http://schemas.microsoft.com/office/powerpoint/2010/main" val="189667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a:xfrm>
            <a:off x="457200" y="274638"/>
            <a:ext cx="8229600" cy="868362"/>
          </a:xfrm>
        </p:spPr>
        <p:txBody>
          <a:bodyPr/>
          <a:lstStyle/>
          <a:p>
            <a:r>
              <a:rPr lang="en-US" altLang="en-US" sz="4000" dirty="0"/>
              <a:t>NIMAS Requirements: XML</a:t>
            </a:r>
          </a:p>
        </p:txBody>
      </p:sp>
      <p:sp>
        <p:nvSpPr>
          <p:cNvPr id="11267" name="Content Placeholder 2"/>
          <p:cNvSpPr>
            <a:spLocks noGrp="1" noChangeArrowheads="1"/>
          </p:cNvSpPr>
          <p:nvPr>
            <p:ph idx="1"/>
          </p:nvPr>
        </p:nvSpPr>
        <p:spPr>
          <a:xfrm>
            <a:off x="457200" y="1143000"/>
            <a:ext cx="8229600" cy="4983163"/>
          </a:xfrm>
        </p:spPr>
        <p:txBody>
          <a:bodyPr/>
          <a:lstStyle/>
          <a:p>
            <a:r>
              <a:rPr lang="en-US" altLang="en-US" sz="2800" dirty="0"/>
              <a:t>The NIMAS 1.1 baseline element set must be used to tag textbook content. </a:t>
            </a:r>
          </a:p>
          <a:p>
            <a:endParaRPr lang="en-US" altLang="en-US" sz="800" dirty="0"/>
          </a:p>
          <a:p>
            <a:r>
              <a:rPr lang="en-US" altLang="en-US" sz="2800" dirty="0"/>
              <a:t>The set includes:</a:t>
            </a:r>
          </a:p>
          <a:p>
            <a:pPr lvl="1"/>
            <a:r>
              <a:rPr lang="en-US" altLang="en-US" sz="2400" dirty="0"/>
              <a:t>Document level tags: </a:t>
            </a:r>
            <a:r>
              <a:rPr lang="en-US" altLang="en-US" sz="2400" dirty="0" err="1"/>
              <a:t>dtbook</a:t>
            </a:r>
            <a:r>
              <a:rPr lang="en-US" altLang="en-US" sz="2400" dirty="0"/>
              <a:t>, head, book</a:t>
            </a:r>
          </a:p>
          <a:p>
            <a:pPr lvl="1"/>
            <a:r>
              <a:rPr lang="en-US" altLang="en-US" sz="2400" dirty="0"/>
              <a:t>Structure/hierarchy tags: </a:t>
            </a:r>
          </a:p>
          <a:p>
            <a:pPr lvl="2"/>
            <a:r>
              <a:rPr lang="en-US" altLang="en-US" dirty="0"/>
              <a:t>frontmatter, </a:t>
            </a:r>
            <a:r>
              <a:rPr lang="en-US" altLang="en-US" dirty="0" err="1"/>
              <a:t>bodymatter</a:t>
            </a:r>
            <a:r>
              <a:rPr lang="en-US" altLang="en-US" dirty="0"/>
              <a:t>, </a:t>
            </a:r>
            <a:r>
              <a:rPr lang="en-US" altLang="en-US" dirty="0" err="1"/>
              <a:t>rearmatter</a:t>
            </a:r>
            <a:endParaRPr lang="en-US" altLang="en-US" dirty="0"/>
          </a:p>
          <a:p>
            <a:pPr lvl="2"/>
            <a:r>
              <a:rPr lang="en-US" altLang="en-US" dirty="0"/>
              <a:t>level1 to level6, h1 to h6</a:t>
            </a:r>
          </a:p>
          <a:p>
            <a:pPr lvl="1"/>
            <a:r>
              <a:rPr lang="en-US" altLang="en-US" sz="2400" dirty="0"/>
              <a:t>Table tags: table, tr, td</a:t>
            </a:r>
          </a:p>
          <a:p>
            <a:pPr lvl="1"/>
            <a:r>
              <a:rPr lang="en-US" altLang="en-US" sz="2400" dirty="0"/>
              <a:t>Image tags: </a:t>
            </a:r>
            <a:r>
              <a:rPr lang="en-US" altLang="en-US" sz="2400" dirty="0" err="1"/>
              <a:t>imggroup</a:t>
            </a:r>
            <a:r>
              <a:rPr lang="en-US" altLang="en-US" sz="2400" dirty="0"/>
              <a:t>, </a:t>
            </a:r>
            <a:r>
              <a:rPr lang="en-US" altLang="en-US" sz="2400" dirty="0" err="1"/>
              <a:t>img</a:t>
            </a:r>
            <a:r>
              <a:rPr lang="en-US" altLang="en-US" sz="2400" dirty="0"/>
              <a:t>, caption</a:t>
            </a:r>
          </a:p>
          <a:p>
            <a:pPr lvl="1"/>
            <a:r>
              <a:rPr lang="en-US" altLang="en-US" sz="2400" dirty="0"/>
              <a:t>Block &amp; inline elements</a:t>
            </a:r>
          </a:p>
        </p:txBody>
      </p:sp>
    </p:spTree>
    <p:extLst>
      <p:ext uri="{BB962C8B-B14F-4D97-AF65-F5344CB8AC3E}">
        <p14:creationId xmlns:p14="http://schemas.microsoft.com/office/powerpoint/2010/main" val="3164079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B87F8B7-FF98-FB1E-B74D-B6C3E6510EB4}"/>
              </a:ext>
            </a:extLst>
          </p:cNvPr>
          <p:cNvSpPr>
            <a:spLocks noGrp="1"/>
          </p:cNvSpPr>
          <p:nvPr>
            <p:ph type="title"/>
          </p:nvPr>
        </p:nvSpPr>
        <p:spPr/>
        <p:txBody>
          <a:bodyPr/>
          <a:lstStyle/>
          <a:p>
            <a:r>
              <a:rPr lang="en-US" sz="4000" dirty="0"/>
              <a:t>Block &amp; Inline Elements</a:t>
            </a:r>
          </a:p>
        </p:txBody>
      </p:sp>
      <p:sp>
        <p:nvSpPr>
          <p:cNvPr id="3" name="Content Placeholder 2">
            <a:extLst>
              <a:ext uri="{FF2B5EF4-FFF2-40B4-BE49-F238E27FC236}">
                <a16:creationId xmlns:a16="http://schemas.microsoft.com/office/drawing/2014/main" id="{A2224DFB-46A3-44E5-7DBF-8EE20EBF79C5}"/>
              </a:ext>
            </a:extLst>
          </p:cNvPr>
          <p:cNvSpPr>
            <a:spLocks noGrp="1"/>
          </p:cNvSpPr>
          <p:nvPr>
            <p:ph sz="half" idx="1"/>
          </p:nvPr>
        </p:nvSpPr>
        <p:spPr/>
        <p:txBody>
          <a:bodyPr/>
          <a:lstStyle/>
          <a:p>
            <a:r>
              <a:rPr lang="en-US" dirty="0"/>
              <a:t>Block elements</a:t>
            </a:r>
          </a:p>
          <a:p>
            <a:pPr lvl="1"/>
            <a:r>
              <a:rPr lang="en-US" sz="2000" dirty="0"/>
              <a:t>author</a:t>
            </a:r>
          </a:p>
          <a:p>
            <a:pPr lvl="1"/>
            <a:r>
              <a:rPr lang="en-US" sz="2000" dirty="0"/>
              <a:t>blockquote</a:t>
            </a:r>
          </a:p>
          <a:p>
            <a:pPr lvl="1"/>
            <a:r>
              <a:rPr lang="en-US" sz="2000" dirty="0"/>
              <a:t>list</a:t>
            </a:r>
          </a:p>
          <a:p>
            <a:pPr lvl="1"/>
            <a:r>
              <a:rPr lang="en-US" sz="2000" dirty="0"/>
              <a:t>li</a:t>
            </a:r>
          </a:p>
          <a:p>
            <a:pPr lvl="1"/>
            <a:r>
              <a:rPr lang="en-US" sz="2000" dirty="0" err="1"/>
              <a:t>hd</a:t>
            </a:r>
            <a:endParaRPr lang="en-US" sz="2000" dirty="0"/>
          </a:p>
          <a:p>
            <a:pPr lvl="1"/>
            <a:r>
              <a:rPr lang="en-US" sz="2000" dirty="0"/>
              <a:t>note</a:t>
            </a:r>
          </a:p>
          <a:p>
            <a:pPr lvl="1"/>
            <a:r>
              <a:rPr lang="en-US" sz="2000" dirty="0"/>
              <a:t>p</a:t>
            </a:r>
          </a:p>
          <a:p>
            <a:pPr lvl="1"/>
            <a:r>
              <a:rPr lang="en-US" sz="2000" dirty="0"/>
              <a:t>sidebar</a:t>
            </a:r>
          </a:p>
          <a:p>
            <a:pPr lvl="1"/>
            <a:r>
              <a:rPr lang="en-US" sz="2000" dirty="0"/>
              <a:t>cite</a:t>
            </a:r>
          </a:p>
          <a:p>
            <a:pPr lvl="1"/>
            <a:r>
              <a:rPr lang="en-US" sz="2000" dirty="0"/>
              <a:t>dd</a:t>
            </a:r>
          </a:p>
          <a:p>
            <a:pPr lvl="1"/>
            <a:r>
              <a:rPr lang="en-US" sz="2000" dirty="0"/>
              <a:t>dl</a:t>
            </a:r>
          </a:p>
          <a:p>
            <a:pPr lvl="1"/>
            <a:r>
              <a:rPr lang="en-US" sz="2000" dirty="0"/>
              <a:t>dt</a:t>
            </a:r>
          </a:p>
          <a:p>
            <a:pPr lvl="1"/>
            <a:endParaRPr lang="en-US" dirty="0"/>
          </a:p>
        </p:txBody>
      </p:sp>
      <p:sp>
        <p:nvSpPr>
          <p:cNvPr id="9" name="Content Placeholder 8">
            <a:extLst>
              <a:ext uri="{FF2B5EF4-FFF2-40B4-BE49-F238E27FC236}">
                <a16:creationId xmlns:a16="http://schemas.microsoft.com/office/drawing/2014/main" id="{4EF1E952-EA78-BEF4-7761-EA34D1D7047B}"/>
              </a:ext>
            </a:extLst>
          </p:cNvPr>
          <p:cNvSpPr>
            <a:spLocks noGrp="1"/>
          </p:cNvSpPr>
          <p:nvPr>
            <p:ph sz="half" idx="2"/>
          </p:nvPr>
        </p:nvSpPr>
        <p:spPr/>
        <p:txBody>
          <a:bodyPr/>
          <a:lstStyle/>
          <a:p>
            <a:r>
              <a:rPr lang="en-US" dirty="0"/>
              <a:t>Inline elements</a:t>
            </a:r>
          </a:p>
          <a:p>
            <a:pPr lvl="1"/>
            <a:r>
              <a:rPr lang="en-US" sz="2000" dirty="0" err="1"/>
              <a:t>em</a:t>
            </a:r>
            <a:endParaRPr lang="en-US" sz="2000" dirty="0"/>
          </a:p>
          <a:p>
            <a:pPr lvl="1"/>
            <a:r>
              <a:rPr lang="en-US" sz="2000" dirty="0"/>
              <a:t>q</a:t>
            </a:r>
          </a:p>
          <a:p>
            <a:pPr lvl="1"/>
            <a:r>
              <a:rPr lang="en-US" sz="2000" dirty="0"/>
              <a:t>strong</a:t>
            </a:r>
          </a:p>
          <a:p>
            <a:pPr lvl="1"/>
            <a:r>
              <a:rPr lang="en-US" sz="2000" dirty="0"/>
              <a:t>sub</a:t>
            </a:r>
          </a:p>
          <a:p>
            <a:pPr lvl="1"/>
            <a:r>
              <a:rPr lang="en-US" sz="2000" dirty="0"/>
              <a:t>sup</a:t>
            </a:r>
          </a:p>
          <a:p>
            <a:pPr lvl="1"/>
            <a:r>
              <a:rPr lang="en-US" sz="2000" dirty="0" err="1"/>
              <a:t>br</a:t>
            </a:r>
            <a:endParaRPr lang="en-US" sz="2000" dirty="0"/>
          </a:p>
          <a:p>
            <a:pPr lvl="1"/>
            <a:r>
              <a:rPr lang="en-US" sz="2000" dirty="0"/>
              <a:t>line</a:t>
            </a:r>
          </a:p>
          <a:p>
            <a:pPr lvl="1"/>
            <a:r>
              <a:rPr lang="en-US" sz="2000" dirty="0" err="1"/>
              <a:t>linenum</a:t>
            </a:r>
            <a:endParaRPr lang="en-US" sz="2000" dirty="0"/>
          </a:p>
          <a:p>
            <a:pPr lvl="1"/>
            <a:r>
              <a:rPr lang="en-US" sz="2000" dirty="0" err="1"/>
              <a:t>pagenum</a:t>
            </a:r>
            <a:endParaRPr lang="en-US" sz="2000" dirty="0"/>
          </a:p>
          <a:p>
            <a:pPr lvl="1"/>
            <a:r>
              <a:rPr lang="en-US" sz="2000" dirty="0" err="1"/>
              <a:t>noteref</a:t>
            </a:r>
            <a:endParaRPr lang="en-US" sz="2000" dirty="0"/>
          </a:p>
          <a:p>
            <a:pPr lvl="1"/>
            <a:endParaRPr lang="en-US" dirty="0"/>
          </a:p>
        </p:txBody>
      </p:sp>
    </p:spTree>
    <p:extLst>
      <p:ext uri="{BB962C8B-B14F-4D97-AF65-F5344CB8AC3E}">
        <p14:creationId xmlns:p14="http://schemas.microsoft.com/office/powerpoint/2010/main" val="2310079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Tagging Specific Content</a:t>
            </a:r>
          </a:p>
        </p:txBody>
      </p:sp>
      <p:sp>
        <p:nvSpPr>
          <p:cNvPr id="11267" name="Content Placeholder 2"/>
          <p:cNvSpPr>
            <a:spLocks noGrp="1" noChangeArrowheads="1"/>
          </p:cNvSpPr>
          <p:nvPr>
            <p:ph idx="1"/>
          </p:nvPr>
        </p:nvSpPr>
        <p:spPr>
          <a:xfrm>
            <a:off x="457200" y="1417638"/>
            <a:ext cx="8229600" cy="4708525"/>
          </a:xfrm>
        </p:spPr>
        <p:txBody>
          <a:bodyPr/>
          <a:lstStyle/>
          <a:p>
            <a:r>
              <a:rPr lang="en-US" altLang="en-US" sz="2800" dirty="0"/>
              <a:t>If any of the baseline element set does not look familiar, we advise that you review the spec to ensure you are using the tagging set fully. </a:t>
            </a:r>
          </a:p>
          <a:p>
            <a:r>
              <a:rPr lang="en-US" altLang="en-US" sz="2800" dirty="0"/>
              <a:t>It’s important to be familiar with both the specification and the DAISY Structure Guidelines to ensure content is tagged correctly.</a:t>
            </a:r>
          </a:p>
          <a:p>
            <a:r>
              <a:rPr lang="en-US" altLang="en-US" sz="2800" b="1" dirty="0"/>
              <a:t>Note:</a:t>
            </a:r>
            <a:r>
              <a:rPr lang="en-US" altLang="en-US" sz="2800" dirty="0"/>
              <a:t> Automated validation cannot detect whether specific content is tagged correctly. The NIMAC may require resubmission if file review or user feedback identifies tagging errors. </a:t>
            </a:r>
            <a:endParaRPr lang="en-US" altLang="en-US" sz="2400" dirty="0"/>
          </a:p>
        </p:txBody>
      </p:sp>
    </p:spTree>
    <p:extLst>
      <p:ext uri="{BB962C8B-B14F-4D97-AF65-F5344CB8AC3E}">
        <p14:creationId xmlns:p14="http://schemas.microsoft.com/office/powerpoint/2010/main" val="3149855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74468-340D-C267-C94B-049143D1C62C}"/>
              </a:ext>
            </a:extLst>
          </p:cNvPr>
          <p:cNvSpPr>
            <a:spLocks noGrp="1"/>
          </p:cNvSpPr>
          <p:nvPr>
            <p:ph type="title"/>
          </p:nvPr>
        </p:nvSpPr>
        <p:spPr>
          <a:xfrm>
            <a:off x="457200" y="1905000"/>
            <a:ext cx="8229600" cy="1143000"/>
          </a:xfrm>
        </p:spPr>
        <p:txBody>
          <a:bodyPr/>
          <a:lstStyle/>
          <a:p>
            <a:r>
              <a:rPr lang="en-US" dirty="0"/>
              <a:t>NIMAS Specification: </a:t>
            </a:r>
            <a:br>
              <a:rPr lang="en-US" dirty="0"/>
            </a:br>
            <a:r>
              <a:rPr lang="en-US" dirty="0"/>
              <a:t>OPF, PDF, and Images</a:t>
            </a:r>
          </a:p>
        </p:txBody>
      </p:sp>
    </p:spTree>
    <p:extLst>
      <p:ext uri="{BB962C8B-B14F-4D97-AF65-F5344CB8AC3E}">
        <p14:creationId xmlns:p14="http://schemas.microsoft.com/office/powerpoint/2010/main" val="938200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The OPF File</a:t>
            </a:r>
          </a:p>
        </p:txBody>
      </p:sp>
      <p:sp>
        <p:nvSpPr>
          <p:cNvPr id="11267" name="Content Placeholder 2"/>
          <p:cNvSpPr>
            <a:spLocks noGrp="1" noChangeArrowheads="1"/>
          </p:cNvSpPr>
          <p:nvPr>
            <p:ph idx="1"/>
          </p:nvPr>
        </p:nvSpPr>
        <p:spPr>
          <a:xfrm>
            <a:off x="457200" y="1524000"/>
            <a:ext cx="8229600" cy="4602163"/>
          </a:xfrm>
        </p:spPr>
        <p:txBody>
          <a:bodyPr/>
          <a:lstStyle/>
          <a:p>
            <a:r>
              <a:rPr lang="en-US" altLang="en-US" sz="2800" dirty="0"/>
              <a:t>All NIMAS file sets must also include an OPF that includes required metadata and a manifest of all files in the file set. </a:t>
            </a:r>
          </a:p>
          <a:p>
            <a:r>
              <a:rPr lang="en-US" altLang="en-US" sz="2800" dirty="0"/>
              <a:t>Metadata requirements and guidance are provided in the </a:t>
            </a:r>
            <a:r>
              <a:rPr lang="en-US" altLang="en-US" sz="2800" dirty="0">
                <a:hlinkClick r:id="rId2"/>
              </a:rPr>
              <a:t>NIMAC Metadata Guidelines</a:t>
            </a:r>
            <a:r>
              <a:rPr lang="en-US" altLang="en-US" sz="2800" dirty="0"/>
              <a:t> document.</a:t>
            </a:r>
          </a:p>
          <a:p>
            <a:r>
              <a:rPr lang="en-US" altLang="en-US" sz="2800" dirty="0"/>
              <a:t>Special note: If you are providing MathML in your file, fallback images should also be included in the OPF manifest.  </a:t>
            </a:r>
          </a:p>
          <a:p>
            <a:endParaRPr lang="en-US" altLang="en-US" sz="2800" dirty="0"/>
          </a:p>
        </p:txBody>
      </p:sp>
    </p:spTree>
    <p:extLst>
      <p:ext uri="{BB962C8B-B14F-4D97-AF65-F5344CB8AC3E}">
        <p14:creationId xmlns:p14="http://schemas.microsoft.com/office/powerpoint/2010/main" val="3155097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The PDF</a:t>
            </a:r>
          </a:p>
        </p:txBody>
      </p:sp>
      <p:sp>
        <p:nvSpPr>
          <p:cNvPr id="11267" name="Content Placeholder 2"/>
          <p:cNvSpPr>
            <a:spLocks noGrp="1" noChangeArrowheads="1"/>
          </p:cNvSpPr>
          <p:nvPr>
            <p:ph idx="1"/>
          </p:nvPr>
        </p:nvSpPr>
        <p:spPr>
          <a:xfrm>
            <a:off x="457200" y="1417638"/>
            <a:ext cx="8229600" cy="4708525"/>
          </a:xfrm>
        </p:spPr>
        <p:txBody>
          <a:bodyPr/>
          <a:lstStyle/>
          <a:p>
            <a:r>
              <a:rPr lang="en-US" altLang="en-US" sz="2800" dirty="0"/>
              <a:t>The PDF included in the NIMAS file set is for file verification and cataloging purposes only.</a:t>
            </a:r>
          </a:p>
          <a:p>
            <a:r>
              <a:rPr lang="en-US" altLang="en-US" sz="2800" dirty="0"/>
              <a:t>It should always include the </a:t>
            </a:r>
            <a:r>
              <a:rPr lang="en-US" altLang="en-US" sz="2800" b="1" dirty="0"/>
              <a:t>title page</a:t>
            </a:r>
            <a:r>
              <a:rPr lang="en-US" altLang="en-US" sz="2800" dirty="0"/>
              <a:t> and </a:t>
            </a:r>
            <a:r>
              <a:rPr lang="en-US" altLang="en-US" sz="2800" b="1" dirty="0"/>
              <a:t>copyright page</a:t>
            </a:r>
            <a:r>
              <a:rPr lang="en-US" altLang="en-US" sz="2800" dirty="0"/>
              <a:t>, and </a:t>
            </a:r>
            <a:r>
              <a:rPr lang="en-US" altLang="en-US" sz="2800" b="1" dirty="0"/>
              <a:t>the covers</a:t>
            </a:r>
            <a:r>
              <a:rPr lang="en-US" altLang="en-US" sz="2800" dirty="0"/>
              <a:t>, if needed. </a:t>
            </a:r>
          </a:p>
          <a:p>
            <a:r>
              <a:rPr lang="en-US" altLang="en-US" sz="2800" dirty="0"/>
              <a:t>Information that must be present in the NIMAS PDF includes:</a:t>
            </a:r>
          </a:p>
          <a:p>
            <a:pPr lvl="1"/>
            <a:r>
              <a:rPr lang="en-US" altLang="en-US" sz="2400" dirty="0"/>
              <a:t>complete title </a:t>
            </a:r>
          </a:p>
          <a:p>
            <a:pPr lvl="1"/>
            <a:r>
              <a:rPr lang="en-US" altLang="en-US" sz="2400" dirty="0"/>
              <a:t>ISBN(s)</a:t>
            </a:r>
          </a:p>
          <a:p>
            <a:pPr lvl="1"/>
            <a:r>
              <a:rPr lang="en-US" altLang="en-US" sz="2400" dirty="0"/>
              <a:t>publisher imprint</a:t>
            </a:r>
          </a:p>
          <a:p>
            <a:pPr lvl="1"/>
            <a:r>
              <a:rPr lang="en-US" altLang="en-US" sz="2400" dirty="0"/>
              <a:t>copyright statement</a:t>
            </a:r>
          </a:p>
        </p:txBody>
      </p:sp>
    </p:spTree>
    <p:extLst>
      <p:ext uri="{BB962C8B-B14F-4D97-AF65-F5344CB8AC3E}">
        <p14:creationId xmlns:p14="http://schemas.microsoft.com/office/powerpoint/2010/main" val="2713477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PDF File Sizes</a:t>
            </a:r>
          </a:p>
        </p:txBody>
      </p:sp>
      <p:sp>
        <p:nvSpPr>
          <p:cNvPr id="11267" name="Content Placeholder 2"/>
          <p:cNvSpPr>
            <a:spLocks noGrp="1" noChangeArrowheads="1"/>
          </p:cNvSpPr>
          <p:nvPr>
            <p:ph idx="1"/>
          </p:nvPr>
        </p:nvSpPr>
        <p:spPr>
          <a:xfrm>
            <a:off x="457200" y="1676400"/>
            <a:ext cx="8229600" cy="4449763"/>
          </a:xfrm>
        </p:spPr>
        <p:txBody>
          <a:bodyPr/>
          <a:lstStyle/>
          <a:p>
            <a:r>
              <a:rPr lang="en-US" altLang="en-US" sz="2400" dirty="0"/>
              <a:t>Since the PDF is not used in the production of any accessible format, these do not have to be production quality files.</a:t>
            </a:r>
          </a:p>
          <a:p>
            <a:r>
              <a:rPr lang="en-US" altLang="en-US" sz="2400" dirty="0"/>
              <a:t>The NIMAC sometimes sees exceptionally large PDF files submitted; these add to file processing and download times without adding value to the user.</a:t>
            </a:r>
          </a:p>
          <a:p>
            <a:r>
              <a:rPr lang="en-US" altLang="en-US" sz="2400" dirty="0"/>
              <a:t>Please resave your PDF so that it is only a few MB (at most) if you find that your process is resulting in large files.</a:t>
            </a:r>
          </a:p>
        </p:txBody>
      </p:sp>
    </p:spTree>
    <p:extLst>
      <p:ext uri="{BB962C8B-B14F-4D97-AF65-F5344CB8AC3E}">
        <p14:creationId xmlns:p14="http://schemas.microsoft.com/office/powerpoint/2010/main" val="44315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Images</a:t>
            </a:r>
          </a:p>
        </p:txBody>
      </p:sp>
      <p:sp>
        <p:nvSpPr>
          <p:cNvPr id="11267" name="Content Placeholder 2"/>
          <p:cNvSpPr>
            <a:spLocks noGrp="1" noChangeArrowheads="1"/>
          </p:cNvSpPr>
          <p:nvPr>
            <p:ph idx="1"/>
          </p:nvPr>
        </p:nvSpPr>
        <p:spPr>
          <a:xfrm>
            <a:off x="457200" y="1417638"/>
            <a:ext cx="8229600" cy="4906961"/>
          </a:xfrm>
        </p:spPr>
        <p:txBody>
          <a:bodyPr/>
          <a:lstStyle/>
          <a:p>
            <a:r>
              <a:rPr lang="en-US" altLang="en-US" sz="2800" dirty="0"/>
              <a:t>The NIMAS specification requires that all images present in the source book be supplied as separate image files in an </a:t>
            </a:r>
            <a:r>
              <a:rPr lang="en-US" altLang="en-US" sz="2800" i="1" dirty="0"/>
              <a:t>images</a:t>
            </a:r>
            <a:r>
              <a:rPr lang="en-US" altLang="en-US" sz="2800" dirty="0"/>
              <a:t> folder.</a:t>
            </a:r>
          </a:p>
          <a:p>
            <a:r>
              <a:rPr lang="en-US" altLang="en-US" sz="2800" b="1" dirty="0"/>
              <a:t>SVG</a:t>
            </a:r>
            <a:r>
              <a:rPr lang="en-US" altLang="en-US" sz="2800" dirty="0"/>
              <a:t>, </a:t>
            </a:r>
            <a:r>
              <a:rPr lang="en-US" altLang="en-US" sz="2800" b="1" dirty="0"/>
              <a:t>PNG</a:t>
            </a:r>
            <a:r>
              <a:rPr lang="en-US" altLang="en-US" sz="2800" dirty="0"/>
              <a:t> or </a:t>
            </a:r>
            <a:r>
              <a:rPr lang="en-US" altLang="en-US" sz="2800" b="1" dirty="0"/>
              <a:t>JPG</a:t>
            </a:r>
            <a:r>
              <a:rPr lang="en-US" altLang="en-US" sz="2800" dirty="0"/>
              <a:t> formats are accepted. </a:t>
            </a:r>
          </a:p>
          <a:p>
            <a:r>
              <a:rPr lang="en-US" altLang="en-US" sz="2800" dirty="0"/>
              <a:t>Images supplied with NIMAS must be </a:t>
            </a:r>
            <a:r>
              <a:rPr lang="en-US" altLang="en-US" sz="2800" b="1" dirty="0"/>
              <a:t>300 dpi</a:t>
            </a:r>
            <a:r>
              <a:rPr lang="en-US" altLang="en-US" sz="2800" dirty="0"/>
              <a:t> at their </a:t>
            </a:r>
            <a:r>
              <a:rPr lang="en-US" altLang="en-US" sz="2800" b="1" dirty="0"/>
              <a:t>original size</a:t>
            </a:r>
            <a:r>
              <a:rPr lang="en-US" altLang="en-US" sz="2800" dirty="0"/>
              <a:t> and </a:t>
            </a:r>
            <a:r>
              <a:rPr lang="en-US" altLang="en-US" sz="2800" b="1" dirty="0"/>
              <a:t>resolution</a:t>
            </a:r>
            <a:r>
              <a:rPr lang="en-US" altLang="en-US" sz="2800" dirty="0"/>
              <a:t>. (This is essential for usability in producing large print.)</a:t>
            </a:r>
          </a:p>
          <a:p>
            <a:r>
              <a:rPr lang="en-US" altLang="en-US" sz="2800" dirty="0"/>
              <a:t>Text should not be supplied as image files.</a:t>
            </a:r>
          </a:p>
          <a:p>
            <a:r>
              <a:rPr lang="en-US" altLang="en-US" sz="2800" dirty="0"/>
              <a:t>Images should not be used to provide entire pages of books. </a:t>
            </a:r>
          </a:p>
          <a:p>
            <a:endParaRPr lang="en-US" altLang="en-US" sz="2800" dirty="0"/>
          </a:p>
        </p:txBody>
      </p:sp>
    </p:spTree>
    <p:extLst>
      <p:ext uri="{BB962C8B-B14F-4D97-AF65-F5344CB8AC3E}">
        <p14:creationId xmlns:p14="http://schemas.microsoft.com/office/powerpoint/2010/main" val="3802115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Image Quality</a:t>
            </a:r>
          </a:p>
        </p:txBody>
      </p:sp>
      <p:sp>
        <p:nvSpPr>
          <p:cNvPr id="11267" name="Content Placeholder 2"/>
          <p:cNvSpPr>
            <a:spLocks noGrp="1" noChangeArrowheads="1"/>
          </p:cNvSpPr>
          <p:nvPr>
            <p:ph idx="1"/>
          </p:nvPr>
        </p:nvSpPr>
        <p:spPr>
          <a:xfrm>
            <a:off x="457200" y="1600200"/>
            <a:ext cx="8229600" cy="4724399"/>
          </a:xfrm>
        </p:spPr>
        <p:txBody>
          <a:bodyPr/>
          <a:lstStyle/>
          <a:p>
            <a:r>
              <a:rPr lang="en-US" altLang="en-US" sz="2800" dirty="0"/>
              <a:t>Please do not resave lower resolution images as 300 dpi in order to meet the dpi requirement.</a:t>
            </a:r>
          </a:p>
          <a:p>
            <a:r>
              <a:rPr lang="en-US" altLang="en-US" sz="2800" dirty="0"/>
              <a:t>Resaving in this way can result in blurry images that are not usable in producing accessible formats. </a:t>
            </a:r>
          </a:p>
          <a:p>
            <a:r>
              <a:rPr lang="en-US" altLang="en-US" sz="2800" dirty="0"/>
              <a:t>The NIMAC will require resubmission of low- quality images, even if the properties show 300 dpi.</a:t>
            </a:r>
          </a:p>
          <a:p>
            <a:endParaRPr lang="en-US" altLang="en-US" sz="2800" dirty="0"/>
          </a:p>
        </p:txBody>
      </p:sp>
    </p:spTree>
    <p:extLst>
      <p:ext uri="{BB962C8B-B14F-4D97-AF65-F5344CB8AC3E}">
        <p14:creationId xmlns:p14="http://schemas.microsoft.com/office/powerpoint/2010/main" val="3319697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Text as Images</a:t>
            </a:r>
          </a:p>
        </p:txBody>
      </p:sp>
      <p:sp>
        <p:nvSpPr>
          <p:cNvPr id="11267" name="Content Placeholder 2"/>
          <p:cNvSpPr>
            <a:spLocks noGrp="1" noChangeArrowheads="1"/>
          </p:cNvSpPr>
          <p:nvPr>
            <p:ph idx="1"/>
          </p:nvPr>
        </p:nvSpPr>
        <p:spPr>
          <a:xfrm>
            <a:off x="457200" y="1417638"/>
            <a:ext cx="8229600" cy="4906961"/>
          </a:xfrm>
        </p:spPr>
        <p:txBody>
          <a:bodyPr/>
          <a:lstStyle/>
          <a:p>
            <a:r>
              <a:rPr lang="en-US" altLang="en-US" sz="2800" dirty="0"/>
              <a:t>The NIMAS format requires that the text of the book be provided in the XML file.</a:t>
            </a:r>
          </a:p>
          <a:p>
            <a:r>
              <a:rPr lang="en-US" altLang="en-US" sz="2800" dirty="0"/>
              <a:t>Even if text is provided as an image in the print book, it needs to be supplied in the XML file for NIMAS. </a:t>
            </a:r>
          </a:p>
          <a:p>
            <a:r>
              <a:rPr lang="en-US" altLang="en-US" sz="2800" dirty="0"/>
              <a:t>Similarly, images should not be used to provide entire pages of books.</a:t>
            </a:r>
          </a:p>
          <a:p>
            <a:r>
              <a:rPr lang="en-US" altLang="en-US" sz="2800" dirty="0"/>
              <a:t>Images that contain text that cannot be meaningfully extracted from the image should repeat the text as </a:t>
            </a:r>
            <a:r>
              <a:rPr lang="en-US" altLang="en-US" sz="2800" b="1" dirty="0"/>
              <a:t>alt text</a:t>
            </a:r>
            <a:r>
              <a:rPr lang="en-US" altLang="en-US" sz="2800" dirty="0"/>
              <a:t> or as a </a:t>
            </a:r>
            <a:r>
              <a:rPr lang="en-US" altLang="en-US" sz="2800" b="1" dirty="0" err="1"/>
              <a:t>prodnote</a:t>
            </a:r>
            <a:r>
              <a:rPr lang="en-US" altLang="en-US" sz="2800" dirty="0"/>
              <a:t>.</a:t>
            </a:r>
          </a:p>
          <a:p>
            <a:endParaRPr lang="en-US" altLang="en-US" sz="2800" dirty="0"/>
          </a:p>
        </p:txBody>
      </p:sp>
    </p:spTree>
    <p:extLst>
      <p:ext uri="{BB962C8B-B14F-4D97-AF65-F5344CB8AC3E}">
        <p14:creationId xmlns:p14="http://schemas.microsoft.com/office/powerpoint/2010/main" val="2159790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Optional for NIMAS</a:t>
            </a:r>
          </a:p>
        </p:txBody>
      </p:sp>
      <p:sp>
        <p:nvSpPr>
          <p:cNvPr id="11267" name="Content Placeholder 2"/>
          <p:cNvSpPr>
            <a:spLocks noGrp="1" noChangeArrowheads="1"/>
          </p:cNvSpPr>
          <p:nvPr>
            <p:ph idx="1"/>
          </p:nvPr>
        </p:nvSpPr>
        <p:spPr>
          <a:xfrm>
            <a:off x="457200" y="1981201"/>
            <a:ext cx="8229600" cy="3429000"/>
          </a:xfrm>
        </p:spPr>
        <p:txBody>
          <a:bodyPr/>
          <a:lstStyle/>
          <a:p>
            <a:r>
              <a:rPr lang="en-US" altLang="en-US" sz="2800" dirty="0"/>
              <a:t>For those who wish to go beyond the baseline requirements for NIMAS, further options include:</a:t>
            </a:r>
          </a:p>
          <a:p>
            <a:pPr lvl="1"/>
            <a:r>
              <a:rPr lang="en-US" altLang="en-US" sz="2600" dirty="0"/>
              <a:t>Using the full DAISY element set for XML tagging</a:t>
            </a:r>
          </a:p>
          <a:p>
            <a:pPr lvl="1"/>
            <a:r>
              <a:rPr lang="en-US" altLang="en-US" sz="2600" dirty="0"/>
              <a:t>Including MathML for math and scientific notation</a:t>
            </a:r>
          </a:p>
          <a:p>
            <a:pPr lvl="1"/>
            <a:r>
              <a:rPr lang="en-US" altLang="en-US" sz="2600" dirty="0"/>
              <a:t>Providing alt text for images and production notes (</a:t>
            </a:r>
            <a:r>
              <a:rPr lang="en-US" altLang="en-US" sz="2600" dirty="0" err="1"/>
              <a:t>prodnote</a:t>
            </a:r>
            <a:r>
              <a:rPr lang="en-US" altLang="en-US" sz="2600" dirty="0"/>
              <a:t>) for longer descriptions</a:t>
            </a:r>
          </a:p>
        </p:txBody>
      </p:sp>
    </p:spTree>
    <p:extLst>
      <p:ext uri="{BB962C8B-B14F-4D97-AF65-F5344CB8AC3E}">
        <p14:creationId xmlns:p14="http://schemas.microsoft.com/office/powerpoint/2010/main" val="2819810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Updates to the NIMAS Standard</a:t>
            </a:r>
          </a:p>
        </p:txBody>
      </p:sp>
      <p:sp>
        <p:nvSpPr>
          <p:cNvPr id="11267" name="Content Placeholder 2"/>
          <p:cNvSpPr>
            <a:spLocks noGrp="1" noChangeArrowheads="1"/>
          </p:cNvSpPr>
          <p:nvPr>
            <p:ph idx="1"/>
          </p:nvPr>
        </p:nvSpPr>
        <p:spPr>
          <a:xfrm>
            <a:off x="457200" y="1417638"/>
            <a:ext cx="8229600" cy="4708525"/>
          </a:xfrm>
        </p:spPr>
        <p:txBody>
          <a:bodyPr/>
          <a:lstStyle/>
          <a:p>
            <a:r>
              <a:rPr lang="en-US" altLang="en-US" sz="2800" dirty="0"/>
              <a:t>As a format published in federal regulations, the NIMAS can only be changed through legislative or regulatory action.</a:t>
            </a:r>
          </a:p>
          <a:p>
            <a:r>
              <a:rPr lang="en-US" altLang="en-US" sz="2800" dirty="0"/>
              <a:t>In 2023-2024, the NIMAC will be doing intensive outreach to stakeholders to gain input to inform whether the NIMAC should request an update to NIMAS through regulatory action. </a:t>
            </a:r>
          </a:p>
          <a:p>
            <a:r>
              <a:rPr lang="en-US" altLang="en-US" sz="2800" dirty="0"/>
              <a:t>Your input will be very valuable to this process. </a:t>
            </a:r>
          </a:p>
          <a:p>
            <a:r>
              <a:rPr lang="en-US" altLang="en-US" sz="2800" dirty="0"/>
              <a:t>Stay tuned for more information!</a:t>
            </a:r>
          </a:p>
        </p:txBody>
      </p:sp>
    </p:spTree>
    <p:extLst>
      <p:ext uri="{BB962C8B-B14F-4D97-AF65-F5344CB8AC3E}">
        <p14:creationId xmlns:p14="http://schemas.microsoft.com/office/powerpoint/2010/main" val="861729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EE148-FA33-1C2E-ADC7-CECD76E66E47}"/>
              </a:ext>
            </a:extLst>
          </p:cNvPr>
          <p:cNvSpPr>
            <a:spLocks noGrp="1"/>
          </p:cNvSpPr>
          <p:nvPr>
            <p:ph type="title"/>
          </p:nvPr>
        </p:nvSpPr>
        <p:spPr>
          <a:xfrm>
            <a:off x="457200" y="2282536"/>
            <a:ext cx="8229600" cy="1143000"/>
          </a:xfrm>
        </p:spPr>
        <p:txBody>
          <a:bodyPr/>
          <a:lstStyle/>
          <a:p>
            <a:r>
              <a:rPr lang="en-US" dirty="0"/>
              <a:t>DAISY Structure Guidelines</a:t>
            </a:r>
          </a:p>
        </p:txBody>
      </p:sp>
    </p:spTree>
    <p:extLst>
      <p:ext uri="{BB962C8B-B14F-4D97-AF65-F5344CB8AC3E}">
        <p14:creationId xmlns:p14="http://schemas.microsoft.com/office/powerpoint/2010/main" val="3213452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The DAISY Structure Guidelines</a:t>
            </a:r>
          </a:p>
        </p:txBody>
      </p:sp>
      <p:sp>
        <p:nvSpPr>
          <p:cNvPr id="12291" name="Content Placeholder 2"/>
          <p:cNvSpPr>
            <a:spLocks noGrp="1" noChangeArrowheads="1"/>
          </p:cNvSpPr>
          <p:nvPr>
            <p:ph idx="1"/>
          </p:nvPr>
        </p:nvSpPr>
        <p:spPr>
          <a:xfrm>
            <a:off x="457200" y="1600200"/>
            <a:ext cx="8229600" cy="4525963"/>
          </a:xfrm>
        </p:spPr>
        <p:txBody>
          <a:bodyPr/>
          <a:lstStyle/>
          <a:p>
            <a:r>
              <a:rPr lang="en-US" altLang="en-US" sz="2800" dirty="0"/>
              <a:t>In addition to using the prescribed tags, it is also required that tagging of content for NIMAS be done in accordance with the </a:t>
            </a:r>
            <a:r>
              <a:rPr lang="en-US" altLang="en-US" sz="2800" dirty="0">
                <a:hlinkClick r:id="rId2"/>
              </a:rPr>
              <a:t>DAISY Structure Guidelines</a:t>
            </a:r>
            <a:r>
              <a:rPr lang="en-US" altLang="en-US" sz="2800" dirty="0"/>
              <a:t>.</a:t>
            </a:r>
          </a:p>
          <a:p>
            <a:r>
              <a:rPr lang="en-US" altLang="en-US" sz="2800" dirty="0"/>
              <a:t>Following the guidelines helps ensure that your files are tagged correctly and will be usable in producing accessible formats. </a:t>
            </a:r>
          </a:p>
          <a:p>
            <a:r>
              <a:rPr lang="en-US" altLang="en-US" sz="2800" dirty="0"/>
              <a:t>Automated validation cannot evaluate adherence to the structure guidelines. </a:t>
            </a:r>
          </a:p>
        </p:txBody>
      </p:sp>
    </p:spTree>
    <p:extLst>
      <p:ext uri="{BB962C8B-B14F-4D97-AF65-F5344CB8AC3E}">
        <p14:creationId xmlns:p14="http://schemas.microsoft.com/office/powerpoint/2010/main" val="1202998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Using the DSG</a:t>
            </a:r>
          </a:p>
        </p:txBody>
      </p:sp>
      <p:sp>
        <p:nvSpPr>
          <p:cNvPr id="12291" name="Content Placeholder 2"/>
          <p:cNvSpPr>
            <a:spLocks noGrp="1" noChangeArrowheads="1"/>
          </p:cNvSpPr>
          <p:nvPr>
            <p:ph idx="1"/>
          </p:nvPr>
        </p:nvSpPr>
        <p:spPr>
          <a:xfrm>
            <a:off x="457200" y="1600200"/>
            <a:ext cx="8229600" cy="4525963"/>
          </a:xfrm>
        </p:spPr>
        <p:txBody>
          <a:bodyPr/>
          <a:lstStyle/>
          <a:p>
            <a:r>
              <a:rPr lang="en-US" altLang="en-US" sz="2800" dirty="0"/>
              <a:t>The DAISY Structure Guidelines provide guidance on how to tag </a:t>
            </a:r>
            <a:r>
              <a:rPr lang="en-US" altLang="en-US" sz="2800" dirty="0">
                <a:hlinkClick r:id="rId2"/>
              </a:rPr>
              <a:t>Major Structural Elements</a:t>
            </a:r>
            <a:r>
              <a:rPr lang="en-US" altLang="en-US" sz="2800" dirty="0"/>
              <a:t>. </a:t>
            </a:r>
          </a:p>
          <a:p>
            <a:r>
              <a:rPr lang="en-US" altLang="en-US" sz="2800" dirty="0"/>
              <a:t>This guidance includes:</a:t>
            </a:r>
          </a:p>
          <a:p>
            <a:pPr lvl="1">
              <a:buFont typeface="Arial" panose="020B0604020202020204" pitchFamily="34" charset="0"/>
              <a:buChar char="•"/>
            </a:pPr>
            <a:r>
              <a:rPr lang="en-US" sz="1800" b="0" i="0" u="sng" dirty="0">
                <a:solidFill>
                  <a:srgbClr val="535354"/>
                </a:solidFill>
                <a:effectLst/>
                <a:latin typeface="Open Sans" panose="020B0606030504020204" pitchFamily="34" charset="0"/>
                <a:hlinkClick r:id="rId3"/>
              </a:rPr>
              <a:t>Levels</a:t>
            </a:r>
            <a:endParaRPr lang="en-US" sz="1800" b="0" i="0" dirty="0">
              <a:solidFill>
                <a:srgbClr val="535354"/>
              </a:solidFill>
              <a:effectLst/>
              <a:latin typeface="Open Sans" panose="020B0606030504020204" pitchFamily="34" charset="0"/>
            </a:endParaRPr>
          </a:p>
          <a:p>
            <a:pPr lvl="1">
              <a:buFont typeface="Arial" panose="020B0604020202020204" pitchFamily="34" charset="0"/>
              <a:buChar char="•"/>
            </a:pPr>
            <a:r>
              <a:rPr lang="en-US" sz="1800" b="0" i="0" u="sng" dirty="0">
                <a:solidFill>
                  <a:srgbClr val="535354"/>
                </a:solidFill>
                <a:effectLst/>
                <a:latin typeface="Open Sans" panose="020B0606030504020204" pitchFamily="34" charset="0"/>
                <a:hlinkClick r:id="rId4"/>
              </a:rPr>
              <a:t>Syntax</a:t>
            </a:r>
            <a:endParaRPr lang="en-US" sz="1800" b="0" i="0" dirty="0">
              <a:solidFill>
                <a:srgbClr val="535354"/>
              </a:solidFill>
              <a:effectLst/>
              <a:latin typeface="Open Sans" panose="020B0606030504020204" pitchFamily="34" charset="0"/>
            </a:endParaRPr>
          </a:p>
          <a:p>
            <a:pPr lvl="1">
              <a:buFont typeface="Arial" panose="020B0604020202020204" pitchFamily="34" charset="0"/>
              <a:buChar char="•"/>
            </a:pPr>
            <a:r>
              <a:rPr lang="en-US" sz="1800" b="0" i="0" u="sng" dirty="0">
                <a:solidFill>
                  <a:srgbClr val="535354"/>
                </a:solidFill>
                <a:effectLst/>
                <a:latin typeface="Open Sans" panose="020B0606030504020204" pitchFamily="34" charset="0"/>
                <a:hlinkClick r:id="rId5"/>
              </a:rPr>
              <a:t>Divisions</a:t>
            </a:r>
            <a:endParaRPr lang="en-US" sz="1800" b="0" i="0" dirty="0">
              <a:solidFill>
                <a:srgbClr val="535354"/>
              </a:solidFill>
              <a:effectLst/>
              <a:latin typeface="Open Sans" panose="020B0606030504020204" pitchFamily="34" charset="0"/>
            </a:endParaRPr>
          </a:p>
          <a:p>
            <a:pPr lvl="1">
              <a:buFont typeface="Arial" panose="020B0604020202020204" pitchFamily="34" charset="0"/>
              <a:buChar char="•"/>
            </a:pPr>
            <a:r>
              <a:rPr lang="en-US" sz="1800" b="0" i="0" u="sng" dirty="0">
                <a:solidFill>
                  <a:srgbClr val="535354"/>
                </a:solidFill>
                <a:effectLst/>
                <a:latin typeface="Open Sans" panose="020B0606030504020204" pitchFamily="34" charset="0"/>
                <a:hlinkClick r:id="rId6"/>
              </a:rPr>
              <a:t>Class Attributes</a:t>
            </a:r>
            <a:endParaRPr lang="en-US" sz="1800" b="0" i="0" dirty="0">
              <a:solidFill>
                <a:srgbClr val="535354"/>
              </a:solidFill>
              <a:effectLst/>
              <a:latin typeface="Open Sans" panose="020B0606030504020204" pitchFamily="34" charset="0"/>
            </a:endParaRPr>
          </a:p>
          <a:p>
            <a:pPr lvl="1">
              <a:buFont typeface="Arial" panose="020B0604020202020204" pitchFamily="34" charset="0"/>
              <a:buChar char="•"/>
            </a:pPr>
            <a:r>
              <a:rPr lang="en-US" sz="1800" b="0" i="0" u="sng" dirty="0">
                <a:solidFill>
                  <a:srgbClr val="535354"/>
                </a:solidFill>
                <a:effectLst/>
                <a:latin typeface="Open Sans" panose="020B0606030504020204" pitchFamily="34" charset="0"/>
                <a:hlinkClick r:id="rId7"/>
              </a:rPr>
              <a:t>Alternative Level Markup</a:t>
            </a:r>
            <a:endParaRPr lang="en-US" sz="1800" b="0" i="0" dirty="0">
              <a:solidFill>
                <a:srgbClr val="535354"/>
              </a:solidFill>
              <a:effectLst/>
              <a:latin typeface="Open Sans" panose="020B0606030504020204" pitchFamily="34" charset="0"/>
            </a:endParaRPr>
          </a:p>
          <a:p>
            <a:pPr lvl="1">
              <a:buFont typeface="Arial" panose="020B0604020202020204" pitchFamily="34" charset="0"/>
              <a:buChar char="•"/>
            </a:pPr>
            <a:r>
              <a:rPr lang="en-US" sz="1800" b="0" i="0" u="sng" dirty="0">
                <a:solidFill>
                  <a:srgbClr val="535354"/>
                </a:solidFill>
                <a:effectLst/>
                <a:latin typeface="Open Sans" panose="020B0606030504020204" pitchFamily="34" charset="0"/>
                <a:hlinkClick r:id="rId8"/>
              </a:rPr>
              <a:t>Front Matter</a:t>
            </a:r>
            <a:endParaRPr lang="en-US" sz="1800" b="0" i="0" dirty="0">
              <a:solidFill>
                <a:srgbClr val="535354"/>
              </a:solidFill>
              <a:effectLst/>
              <a:latin typeface="Open Sans" panose="020B0606030504020204" pitchFamily="34" charset="0"/>
            </a:endParaRPr>
          </a:p>
          <a:p>
            <a:pPr lvl="1">
              <a:buFont typeface="Arial" panose="020B0604020202020204" pitchFamily="34" charset="0"/>
              <a:buChar char="•"/>
            </a:pPr>
            <a:r>
              <a:rPr lang="en-US" sz="1800" b="0" i="0" u="sng" dirty="0">
                <a:solidFill>
                  <a:srgbClr val="535354"/>
                </a:solidFill>
                <a:effectLst/>
                <a:latin typeface="Open Sans" panose="020B0606030504020204" pitchFamily="34" charset="0"/>
                <a:hlinkClick r:id="rId9"/>
              </a:rPr>
              <a:t>Body Matter</a:t>
            </a:r>
            <a:endParaRPr lang="en-US" sz="1800" b="0" i="0" dirty="0">
              <a:solidFill>
                <a:srgbClr val="535354"/>
              </a:solidFill>
              <a:effectLst/>
              <a:latin typeface="Open Sans" panose="020B0606030504020204" pitchFamily="34" charset="0"/>
            </a:endParaRPr>
          </a:p>
          <a:p>
            <a:pPr lvl="1">
              <a:buFont typeface="Arial" panose="020B0604020202020204" pitchFamily="34" charset="0"/>
              <a:buChar char="•"/>
            </a:pPr>
            <a:r>
              <a:rPr lang="en-US" sz="1800" b="0" i="0" u="sng" dirty="0">
                <a:solidFill>
                  <a:srgbClr val="535354"/>
                </a:solidFill>
                <a:effectLst/>
                <a:latin typeface="Open Sans" panose="020B0606030504020204" pitchFamily="34" charset="0"/>
                <a:hlinkClick r:id="rId10"/>
              </a:rPr>
              <a:t>End Matter</a:t>
            </a:r>
            <a:endParaRPr lang="en-US" sz="1800" b="0" i="0" dirty="0">
              <a:solidFill>
                <a:srgbClr val="535354"/>
              </a:solidFill>
              <a:effectLst/>
              <a:latin typeface="Open Sans" panose="020B0606030504020204" pitchFamily="34" charset="0"/>
            </a:endParaRPr>
          </a:p>
          <a:p>
            <a:endParaRPr lang="en-US" altLang="en-US" sz="2800" dirty="0"/>
          </a:p>
          <a:p>
            <a:pPr lvl="1"/>
            <a:r>
              <a:rPr lang="en-US" altLang="en-US" sz="2400" dirty="0"/>
              <a:t> </a:t>
            </a:r>
          </a:p>
        </p:txBody>
      </p:sp>
    </p:spTree>
    <p:extLst>
      <p:ext uri="{BB962C8B-B14F-4D97-AF65-F5344CB8AC3E}">
        <p14:creationId xmlns:p14="http://schemas.microsoft.com/office/powerpoint/2010/main" val="3071710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Using the DSG Element Index</a:t>
            </a:r>
          </a:p>
        </p:txBody>
      </p:sp>
      <p:sp>
        <p:nvSpPr>
          <p:cNvPr id="12291" name="Content Placeholder 2"/>
          <p:cNvSpPr>
            <a:spLocks noGrp="1" noChangeArrowheads="1"/>
          </p:cNvSpPr>
          <p:nvPr>
            <p:ph idx="1"/>
          </p:nvPr>
        </p:nvSpPr>
        <p:spPr>
          <a:xfrm>
            <a:off x="457200" y="1600200"/>
            <a:ext cx="8229600" cy="4525963"/>
          </a:xfrm>
        </p:spPr>
        <p:txBody>
          <a:bodyPr/>
          <a:lstStyle/>
          <a:p>
            <a:r>
              <a:rPr lang="en-US" altLang="en-US" sz="2800" dirty="0"/>
              <a:t>The DSG also provides an </a:t>
            </a:r>
            <a:r>
              <a:rPr lang="en-US" altLang="en-US" sz="2800" dirty="0">
                <a:hlinkClick r:id="rId2"/>
              </a:rPr>
              <a:t>Index of Elements</a:t>
            </a:r>
            <a:r>
              <a:rPr lang="en-US" altLang="en-US" sz="2800" dirty="0"/>
              <a:t> that lists all DAISY elements and attributes.</a:t>
            </a:r>
          </a:p>
          <a:p>
            <a:r>
              <a:rPr lang="en-US" altLang="en-US" sz="2800" dirty="0"/>
              <a:t>From the index, you can find information related to DAISY elements, including:</a:t>
            </a:r>
          </a:p>
          <a:p>
            <a:pPr lvl="1"/>
            <a:r>
              <a:rPr lang="en-US" altLang="en-US" sz="2400" dirty="0"/>
              <a:t>definition</a:t>
            </a:r>
          </a:p>
          <a:p>
            <a:pPr lvl="1"/>
            <a:r>
              <a:rPr lang="en-US" altLang="en-US" sz="2400" dirty="0"/>
              <a:t>syntax</a:t>
            </a:r>
          </a:p>
          <a:p>
            <a:pPr lvl="1"/>
            <a:r>
              <a:rPr lang="en-US" altLang="en-US" sz="2400" dirty="0"/>
              <a:t>examples</a:t>
            </a:r>
          </a:p>
          <a:p>
            <a:r>
              <a:rPr lang="en-US" altLang="en-US" sz="2800" dirty="0"/>
              <a:t>The index can also be used to locate the definitions for all attributes. </a:t>
            </a:r>
          </a:p>
        </p:txBody>
      </p:sp>
    </p:spTree>
    <p:extLst>
      <p:ext uri="{BB962C8B-B14F-4D97-AF65-F5344CB8AC3E}">
        <p14:creationId xmlns:p14="http://schemas.microsoft.com/office/powerpoint/2010/main" val="2975605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457200" y="160337"/>
            <a:ext cx="8229600" cy="1143000"/>
          </a:xfrm>
        </p:spPr>
        <p:txBody>
          <a:bodyPr wrap="square" anchor="ctr">
            <a:normAutofit/>
          </a:bodyPr>
          <a:lstStyle/>
          <a:p>
            <a:r>
              <a:rPr lang="en-US" altLang="en-US" dirty="0"/>
              <a:t>Example: Sidebar</a:t>
            </a:r>
          </a:p>
        </p:txBody>
      </p:sp>
      <p:pic>
        <p:nvPicPr>
          <p:cNvPr id="3" name="Content Placeholder 2" descr="Snip from DSG showing top of entry for &lt;sidebar&gt; element. ">
            <a:extLst>
              <a:ext uri="{FF2B5EF4-FFF2-40B4-BE49-F238E27FC236}">
                <a16:creationId xmlns:a16="http://schemas.microsoft.com/office/drawing/2014/main" id="{F2E63C3A-91B0-1826-A3D9-6D9364C497E9}"/>
              </a:ext>
            </a:extLst>
          </p:cNvPr>
          <p:cNvPicPr>
            <a:picLocks noGrp="1" noChangeAspect="1"/>
          </p:cNvPicPr>
          <p:nvPr>
            <p:ph idx="1"/>
          </p:nvPr>
        </p:nvPicPr>
        <p:blipFill>
          <a:blip r:embed="rId2"/>
          <a:stretch>
            <a:fillRect/>
          </a:stretch>
        </p:blipFill>
        <p:spPr>
          <a:xfrm>
            <a:off x="1451921" y="1143000"/>
            <a:ext cx="6240157" cy="5023327"/>
          </a:xfrm>
          <a:noFill/>
        </p:spPr>
      </p:pic>
    </p:spTree>
    <p:extLst>
      <p:ext uri="{BB962C8B-B14F-4D97-AF65-F5344CB8AC3E}">
        <p14:creationId xmlns:p14="http://schemas.microsoft.com/office/powerpoint/2010/main" val="300850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457200" y="274638"/>
            <a:ext cx="8229600" cy="1143000"/>
          </a:xfrm>
        </p:spPr>
        <p:txBody>
          <a:bodyPr wrap="square" anchor="ctr">
            <a:normAutofit fontScale="90000"/>
          </a:bodyPr>
          <a:lstStyle/>
          <a:p>
            <a:r>
              <a:rPr lang="en-US" altLang="en-US" dirty="0"/>
              <a:t>Correct Tagging and File Review</a:t>
            </a:r>
          </a:p>
        </p:txBody>
      </p:sp>
      <p:sp>
        <p:nvSpPr>
          <p:cNvPr id="2" name="Content Placeholder 1">
            <a:extLst>
              <a:ext uri="{FF2B5EF4-FFF2-40B4-BE49-F238E27FC236}">
                <a16:creationId xmlns:a16="http://schemas.microsoft.com/office/drawing/2014/main" id="{DF97A148-1AC7-5D5C-1995-72DE8FF2C68C}"/>
              </a:ext>
            </a:extLst>
          </p:cNvPr>
          <p:cNvSpPr>
            <a:spLocks noGrp="1"/>
          </p:cNvSpPr>
          <p:nvPr>
            <p:ph idx="1"/>
          </p:nvPr>
        </p:nvSpPr>
        <p:spPr/>
        <p:txBody>
          <a:bodyPr/>
          <a:lstStyle/>
          <a:p>
            <a:r>
              <a:rPr lang="en-US" dirty="0"/>
              <a:t>As mentioned earlier, automated validation cannot detect errors in applying the DAISY Structure Guidelines. </a:t>
            </a:r>
          </a:p>
          <a:p>
            <a:r>
              <a:rPr lang="en-US" dirty="0"/>
              <a:t>However, if issues are found in the manual file review, corrections will be required.</a:t>
            </a:r>
          </a:p>
          <a:p>
            <a:r>
              <a:rPr lang="en-US" dirty="0"/>
              <a:t>If you have any questions about how to correctly tag specific content, please reach out for further assistance. </a:t>
            </a:r>
          </a:p>
        </p:txBody>
      </p:sp>
    </p:spTree>
    <p:extLst>
      <p:ext uri="{BB962C8B-B14F-4D97-AF65-F5344CB8AC3E}">
        <p14:creationId xmlns:p14="http://schemas.microsoft.com/office/powerpoint/2010/main" val="3329428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ChangeArrowheads="1"/>
          </p:cNvSpPr>
          <p:nvPr>
            <p:ph type="title"/>
          </p:nvPr>
        </p:nvSpPr>
        <p:spPr>
          <a:xfrm>
            <a:off x="457200" y="1828800"/>
            <a:ext cx="8229600" cy="1600200"/>
          </a:xfrm>
        </p:spPr>
        <p:txBody>
          <a:bodyPr/>
          <a:lstStyle/>
          <a:p>
            <a:br>
              <a:rPr lang="en-US" altLang="en-US" dirty="0"/>
            </a:br>
            <a:r>
              <a:rPr lang="en-US" altLang="en-US" dirty="0"/>
              <a:t> Supplying NIMAS Metadata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p:txBody>
          <a:bodyPr/>
          <a:lstStyle/>
          <a:p>
            <a:r>
              <a:rPr lang="en-US" altLang="en-US"/>
              <a:t>Required Metadata</a:t>
            </a:r>
          </a:p>
        </p:txBody>
      </p:sp>
      <p:sp>
        <p:nvSpPr>
          <p:cNvPr id="27651" name="Content Placeholder 2"/>
          <p:cNvSpPr>
            <a:spLocks noGrp="1" noChangeArrowheads="1"/>
          </p:cNvSpPr>
          <p:nvPr>
            <p:ph idx="1"/>
          </p:nvPr>
        </p:nvSpPr>
        <p:spPr/>
        <p:txBody>
          <a:bodyPr/>
          <a:lstStyle/>
          <a:p>
            <a:r>
              <a:rPr lang="en-US" altLang="en-US" sz="2800" dirty="0"/>
              <a:t>All NIMAS files must include required metadata in the OPF of the file set.</a:t>
            </a:r>
          </a:p>
          <a:p>
            <a:r>
              <a:rPr lang="en-US" altLang="en-US" sz="2800" dirty="0"/>
              <a:t>Including correct, complete metadata is essential to ensuring your materials can be successfully located in the system.</a:t>
            </a:r>
          </a:p>
          <a:p>
            <a:r>
              <a:rPr lang="en-US" altLang="en-US" sz="2800" dirty="0"/>
              <a:t>Metadata review is an important part of the file certification process. </a:t>
            </a:r>
          </a:p>
          <a:p>
            <a:r>
              <a:rPr lang="en-US" altLang="en-US" sz="2800" dirty="0"/>
              <a:t>The </a:t>
            </a:r>
            <a:r>
              <a:rPr lang="en-US" altLang="en-US" sz="2800" dirty="0">
                <a:hlinkClick r:id="rId2"/>
              </a:rPr>
              <a:t>NIMAC Metadata Guidelines</a:t>
            </a:r>
            <a:r>
              <a:rPr lang="en-US" altLang="en-US" sz="2800" dirty="0"/>
              <a:t> can be downloaded at any time and should be used as guidance for correctly submitting metadata.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p:nvPr>
        </p:nvSpPr>
        <p:spPr/>
        <p:txBody>
          <a:bodyPr/>
          <a:lstStyle/>
          <a:p>
            <a:r>
              <a:rPr lang="en-US" altLang="en-US" sz="4000" dirty="0"/>
              <a:t>NIMAC Search</a:t>
            </a:r>
          </a:p>
        </p:txBody>
      </p:sp>
      <p:sp>
        <p:nvSpPr>
          <p:cNvPr id="28675" name="Content Placeholder 2"/>
          <p:cNvSpPr>
            <a:spLocks noGrp="1" noChangeArrowheads="1"/>
          </p:cNvSpPr>
          <p:nvPr>
            <p:ph idx="1"/>
          </p:nvPr>
        </p:nvSpPr>
        <p:spPr>
          <a:xfrm>
            <a:off x="457200" y="1676400"/>
            <a:ext cx="8229600" cy="4495800"/>
          </a:xfrm>
        </p:spPr>
        <p:txBody>
          <a:bodyPr/>
          <a:lstStyle/>
          <a:p>
            <a:r>
              <a:rPr lang="en-US" altLang="en-US" sz="2800" dirty="0"/>
              <a:t>The NIMAC system offers a text box search for title, author, series, ISBN, and Identifier, and pick list filters for all other metadata. </a:t>
            </a:r>
          </a:p>
          <a:p>
            <a:r>
              <a:rPr lang="en-US" altLang="en-US" sz="2800" dirty="0"/>
              <a:t>It is not a Google search that will bring up similar records if there is no match.</a:t>
            </a:r>
          </a:p>
          <a:p>
            <a:r>
              <a:rPr lang="en-US" altLang="en-US" sz="2800" dirty="0"/>
              <a:t>It is a precise search that looks for identical matches.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noChangeArrowheads="1"/>
          </p:cNvSpPr>
          <p:nvPr>
            <p:ph type="title"/>
          </p:nvPr>
        </p:nvSpPr>
        <p:spPr/>
        <p:txBody>
          <a:bodyPr/>
          <a:lstStyle/>
          <a:p>
            <a:r>
              <a:rPr lang="en-US" altLang="en-US" sz="4000" dirty="0"/>
              <a:t>OPFs and System Records</a:t>
            </a:r>
          </a:p>
        </p:txBody>
      </p:sp>
      <p:sp>
        <p:nvSpPr>
          <p:cNvPr id="29699" name="Content Placeholder 2"/>
          <p:cNvSpPr>
            <a:spLocks noGrp="1" noChangeArrowheads="1"/>
          </p:cNvSpPr>
          <p:nvPr>
            <p:ph idx="1"/>
          </p:nvPr>
        </p:nvSpPr>
        <p:spPr>
          <a:xfrm>
            <a:off x="457200" y="1752600"/>
            <a:ext cx="8229600" cy="4419600"/>
          </a:xfrm>
        </p:spPr>
        <p:txBody>
          <a:bodyPr/>
          <a:lstStyle/>
          <a:p>
            <a:r>
              <a:rPr lang="en-US" altLang="en-US" sz="2800" dirty="0"/>
              <a:t>The metadata supplied in the OPF is automatically extracted upon upload to create the NIMAC system record for the file.</a:t>
            </a:r>
          </a:p>
          <a:p>
            <a:r>
              <a:rPr lang="en-US" altLang="en-US" sz="2800" dirty="0"/>
              <a:t>Not including required metadata can cause this extraction—and your upload—to fail. </a:t>
            </a:r>
          </a:p>
          <a:p>
            <a:r>
              <a:rPr lang="en-US" altLang="en-US" sz="2800" dirty="0"/>
              <a:t>This is the case whether you manually upload the file or deliver it by FTP.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noChangeArrowheads="1"/>
          </p:cNvSpPr>
          <p:nvPr>
            <p:ph type="title"/>
          </p:nvPr>
        </p:nvSpPr>
        <p:spPr/>
        <p:txBody>
          <a:bodyPr/>
          <a:lstStyle/>
          <a:p>
            <a:r>
              <a:rPr lang="en-US" altLang="en-US" sz="4000" dirty="0"/>
              <a:t>NIMAC Metadata Review </a:t>
            </a:r>
          </a:p>
        </p:txBody>
      </p:sp>
      <p:sp>
        <p:nvSpPr>
          <p:cNvPr id="30723" name="Content Placeholder 2"/>
          <p:cNvSpPr>
            <a:spLocks noGrp="1" noChangeArrowheads="1"/>
          </p:cNvSpPr>
          <p:nvPr>
            <p:ph idx="1"/>
          </p:nvPr>
        </p:nvSpPr>
        <p:spPr>
          <a:xfrm>
            <a:off x="457200" y="1295400"/>
            <a:ext cx="8229600" cy="4953000"/>
          </a:xfrm>
        </p:spPr>
        <p:txBody>
          <a:bodyPr/>
          <a:lstStyle/>
          <a:p>
            <a:r>
              <a:rPr lang="en-US" altLang="en-US" sz="2800" dirty="0"/>
              <a:t>When reviewing the file metadata, the NIMAC checks the OPF metadata against the cover, title page and copyright page PDF that was supplied in the NIMAS file set. </a:t>
            </a:r>
          </a:p>
          <a:p>
            <a:r>
              <a:rPr lang="en-US" altLang="en-US" sz="2800" dirty="0"/>
              <a:t>Using standard library cataloging practices, we check to ensure the metadata supplied matches the book—and that the XML file reflects this same information. </a:t>
            </a:r>
          </a:p>
          <a:p>
            <a:r>
              <a:rPr lang="en-US" altLang="en-US" sz="2800" dirty="0"/>
              <a:t>Even if a publisher uses different metadata internally to track items, the print book itself is the “authoritative” source for NIMAS metadata.</a:t>
            </a:r>
          </a:p>
          <a:p>
            <a:endParaRPr lang="en-US" alt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p:txBody>
          <a:bodyPr/>
          <a:lstStyle/>
          <a:p>
            <a:r>
              <a:rPr lang="en-US" altLang="en-US" sz="4000" dirty="0"/>
              <a:t>Staff Metadata Corrections </a:t>
            </a:r>
          </a:p>
        </p:txBody>
      </p:sp>
      <p:sp>
        <p:nvSpPr>
          <p:cNvPr id="31747" name="Content Placeholder 2"/>
          <p:cNvSpPr>
            <a:spLocks noGrp="1" noChangeArrowheads="1"/>
          </p:cNvSpPr>
          <p:nvPr>
            <p:ph idx="1"/>
          </p:nvPr>
        </p:nvSpPr>
        <p:spPr>
          <a:xfrm>
            <a:off x="457200" y="1600200"/>
            <a:ext cx="8229600" cy="4572000"/>
          </a:xfrm>
        </p:spPr>
        <p:txBody>
          <a:bodyPr/>
          <a:lstStyle/>
          <a:p>
            <a:r>
              <a:rPr lang="en-US" altLang="en-US" sz="2800" dirty="0"/>
              <a:t>NIMAC staff routinely make minor metadata corrections at the point of file review so files can be certified.</a:t>
            </a:r>
          </a:p>
          <a:p>
            <a:r>
              <a:rPr lang="en-US" altLang="en-US" sz="2800" dirty="0"/>
              <a:t>Corrections are automatically saved to the system and to the OPF. </a:t>
            </a:r>
          </a:p>
          <a:p>
            <a:r>
              <a:rPr lang="en-US" altLang="en-US" sz="2800" dirty="0"/>
              <a:t>However, we may need to require that metadata be corrected by the vendor if there are multiple errors affecting a delivery or an issue impacts a large number of files.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lstStyle/>
          <a:p>
            <a:r>
              <a:rPr lang="en-US" altLang="en-US"/>
              <a:t>NIMAC Metadata Guidelines</a:t>
            </a:r>
          </a:p>
        </p:txBody>
      </p:sp>
      <p:sp>
        <p:nvSpPr>
          <p:cNvPr id="32771" name="Content Placeholder 2"/>
          <p:cNvSpPr>
            <a:spLocks noGrp="1" noChangeArrowheads="1"/>
          </p:cNvSpPr>
          <p:nvPr>
            <p:ph idx="1"/>
          </p:nvPr>
        </p:nvSpPr>
        <p:spPr>
          <a:xfrm>
            <a:off x="457200" y="1600200"/>
            <a:ext cx="8229600" cy="4876800"/>
          </a:xfrm>
        </p:spPr>
        <p:txBody>
          <a:bodyPr/>
          <a:lstStyle/>
          <a:p>
            <a:r>
              <a:rPr lang="en-US" altLang="en-US" sz="2800" dirty="0"/>
              <a:t>Please review the </a:t>
            </a:r>
            <a:r>
              <a:rPr lang="en-US" altLang="en-US" sz="2800" dirty="0">
                <a:hlinkClick r:id="rId3"/>
              </a:rPr>
              <a:t>NIMAC Metadata Guidelines</a:t>
            </a:r>
            <a:r>
              <a:rPr lang="en-US" altLang="en-US" sz="2800" dirty="0"/>
              <a:t> if you are new to the NIMAC or when you have questions about how to include correct metadata. </a:t>
            </a:r>
          </a:p>
          <a:p>
            <a:r>
              <a:rPr lang="en-US" altLang="en-US" sz="2800" dirty="0"/>
              <a:t>If you are a publisher working with a vendor, please ensure that you supply the complete metadata for the NIMAS submission. </a:t>
            </a:r>
          </a:p>
          <a:p>
            <a:r>
              <a:rPr lang="en-US" altLang="en-US" sz="2800" dirty="0"/>
              <a:t>We’re also happy to help you get started with that process.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2795-09CD-42F6-8F6D-A2F202452763}"/>
              </a:ext>
            </a:extLst>
          </p:cNvPr>
          <p:cNvSpPr>
            <a:spLocks noGrp="1"/>
          </p:cNvSpPr>
          <p:nvPr>
            <p:ph type="title"/>
          </p:nvPr>
        </p:nvSpPr>
        <p:spPr/>
        <p:txBody>
          <a:bodyPr/>
          <a:lstStyle/>
          <a:p>
            <a:r>
              <a:rPr lang="en-US" dirty="0"/>
              <a:t>Metadata Updates</a:t>
            </a:r>
          </a:p>
        </p:txBody>
      </p:sp>
      <p:sp>
        <p:nvSpPr>
          <p:cNvPr id="3" name="Content Placeholder 2">
            <a:extLst>
              <a:ext uri="{FF2B5EF4-FFF2-40B4-BE49-F238E27FC236}">
                <a16:creationId xmlns:a16="http://schemas.microsoft.com/office/drawing/2014/main" id="{A2B1FAAD-960C-44D5-BF15-1393E061D56B}"/>
              </a:ext>
            </a:extLst>
          </p:cNvPr>
          <p:cNvSpPr>
            <a:spLocks noGrp="1"/>
          </p:cNvSpPr>
          <p:nvPr>
            <p:ph idx="1"/>
          </p:nvPr>
        </p:nvSpPr>
        <p:spPr/>
        <p:txBody>
          <a:bodyPr/>
          <a:lstStyle/>
          <a:p>
            <a:r>
              <a:rPr lang="en-US" sz="2800" dirty="0"/>
              <a:t>The NIMAC will soon be putting in place two minor changes to the metadata to simplify the requirements:</a:t>
            </a:r>
          </a:p>
          <a:p>
            <a:pPr marL="914400" lvl="1" indent="-514350">
              <a:buFont typeface="+mj-lt"/>
              <a:buAutoNum type="arabicPeriod"/>
            </a:pPr>
            <a:r>
              <a:rPr lang="en-US" sz="2600" dirty="0"/>
              <a:t>Publisher Place will be </a:t>
            </a:r>
            <a:r>
              <a:rPr lang="en-US" sz="2600" b="1" dirty="0"/>
              <a:t>removed</a:t>
            </a:r>
            <a:r>
              <a:rPr lang="en-US" sz="2600" dirty="0"/>
              <a:t> as a requirement.</a:t>
            </a:r>
          </a:p>
          <a:p>
            <a:pPr marL="914400" lvl="1" indent="-514350">
              <a:buFont typeface="+mj-lt"/>
              <a:buAutoNum type="arabicPeriod"/>
            </a:pPr>
            <a:r>
              <a:rPr lang="en-US" sz="2600" dirty="0"/>
              <a:t>Numerical edition will use </a:t>
            </a:r>
            <a:r>
              <a:rPr lang="en-US" sz="2600" b="1" dirty="0"/>
              <a:t>only</a:t>
            </a:r>
            <a:r>
              <a:rPr lang="en-US" sz="2600" dirty="0"/>
              <a:t> the </a:t>
            </a:r>
            <a:r>
              <a:rPr lang="en-US" sz="2600" dirty="0" err="1"/>
              <a:t>nimas-SourceEdition</a:t>
            </a:r>
            <a:r>
              <a:rPr lang="en-US" sz="2600" dirty="0"/>
              <a:t> tag. </a:t>
            </a:r>
          </a:p>
          <a:p>
            <a:pPr marL="914400" lvl="1" indent="-514350">
              <a:buFont typeface="+mj-lt"/>
              <a:buAutoNum type="arabicPeriod"/>
            </a:pPr>
            <a:r>
              <a:rPr lang="en-US" sz="2600" dirty="0" err="1"/>
              <a:t>DCTERMS.description.version</a:t>
            </a:r>
            <a:r>
              <a:rPr lang="en-US" sz="2600" dirty="0"/>
              <a:t> will be used </a:t>
            </a:r>
            <a:r>
              <a:rPr lang="en-US" sz="2600" b="1" dirty="0"/>
              <a:t>only</a:t>
            </a:r>
            <a:r>
              <a:rPr lang="en-US" sz="2600" dirty="0"/>
              <a:t> for national/state edition. </a:t>
            </a:r>
          </a:p>
        </p:txBody>
      </p:sp>
    </p:spTree>
    <p:extLst>
      <p:ext uri="{BB962C8B-B14F-4D97-AF65-F5344CB8AC3E}">
        <p14:creationId xmlns:p14="http://schemas.microsoft.com/office/powerpoint/2010/main" val="34741183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2795-09CD-42F6-8F6D-A2F202452763}"/>
              </a:ext>
            </a:extLst>
          </p:cNvPr>
          <p:cNvSpPr>
            <a:spLocks noGrp="1"/>
          </p:cNvSpPr>
          <p:nvPr>
            <p:ph type="title"/>
          </p:nvPr>
        </p:nvSpPr>
        <p:spPr/>
        <p:txBody>
          <a:bodyPr/>
          <a:lstStyle/>
          <a:p>
            <a:r>
              <a:rPr lang="en-US" sz="4000" dirty="0"/>
              <a:t>Metadata Update Timeline</a:t>
            </a:r>
          </a:p>
        </p:txBody>
      </p:sp>
      <p:sp>
        <p:nvSpPr>
          <p:cNvPr id="3" name="Content Placeholder 2">
            <a:extLst>
              <a:ext uri="{FF2B5EF4-FFF2-40B4-BE49-F238E27FC236}">
                <a16:creationId xmlns:a16="http://schemas.microsoft.com/office/drawing/2014/main" id="{A2B1FAAD-960C-44D5-BF15-1393E061D56B}"/>
              </a:ext>
            </a:extLst>
          </p:cNvPr>
          <p:cNvSpPr>
            <a:spLocks noGrp="1"/>
          </p:cNvSpPr>
          <p:nvPr>
            <p:ph idx="1"/>
          </p:nvPr>
        </p:nvSpPr>
        <p:spPr/>
        <p:txBody>
          <a:bodyPr/>
          <a:lstStyle/>
          <a:p>
            <a:r>
              <a:rPr lang="en-US" sz="2800" dirty="0"/>
              <a:t>We expect to announce the changes by late summer.</a:t>
            </a:r>
          </a:p>
          <a:p>
            <a:r>
              <a:rPr lang="en-US" sz="2800" dirty="0"/>
              <a:t>There will be a grace period so that publishers and vendors can implement the changes into their workflows. </a:t>
            </a:r>
          </a:p>
          <a:p>
            <a:r>
              <a:rPr lang="en-US" sz="2800" dirty="0"/>
              <a:t>During that period, if Publisher Place and/or a DCTERMS element for numerical edition are  present in the OPF, they will be disregarded. </a:t>
            </a:r>
          </a:p>
          <a:p>
            <a:r>
              <a:rPr lang="en-US" sz="2800" dirty="0"/>
              <a:t>More information will be shared when we are closer to implementing these changes. </a:t>
            </a:r>
          </a:p>
        </p:txBody>
      </p:sp>
    </p:spTree>
    <p:extLst>
      <p:ext uri="{BB962C8B-B14F-4D97-AF65-F5344CB8AC3E}">
        <p14:creationId xmlns:p14="http://schemas.microsoft.com/office/powerpoint/2010/main" val="3732860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Metadata Queries</a:t>
            </a:r>
          </a:p>
        </p:txBody>
      </p:sp>
      <p:sp>
        <p:nvSpPr>
          <p:cNvPr id="34819" name="Content Placeholder 2"/>
          <p:cNvSpPr>
            <a:spLocks noGrp="1" noChangeArrowheads="1"/>
          </p:cNvSpPr>
          <p:nvPr>
            <p:ph idx="1"/>
          </p:nvPr>
        </p:nvSpPr>
        <p:spPr>
          <a:xfrm>
            <a:off x="457200" y="1295400"/>
            <a:ext cx="8229600" cy="5181600"/>
          </a:xfrm>
        </p:spPr>
        <p:txBody>
          <a:bodyPr/>
          <a:lstStyle/>
          <a:p>
            <a:r>
              <a:rPr lang="en-US" altLang="en-US" sz="2800" dirty="0"/>
              <a:t>If you are unsure whether you are on the right track with metadata for a specific title or program, we welcome your metadata queries.</a:t>
            </a:r>
          </a:p>
          <a:p>
            <a:r>
              <a:rPr lang="en-US" altLang="en-US" sz="2800" dirty="0"/>
              <a:t>Just email us at </a:t>
            </a:r>
            <a:r>
              <a:rPr lang="en-US" altLang="en-US" sz="2800" dirty="0">
                <a:hlinkClick r:id="rId2"/>
              </a:rPr>
              <a:t>nimac@aph.org</a:t>
            </a:r>
            <a:r>
              <a:rPr lang="en-US" altLang="en-US" sz="2800" dirty="0"/>
              <a:t>. </a:t>
            </a:r>
          </a:p>
          <a:p>
            <a:r>
              <a:rPr lang="en-US" altLang="en-US" sz="2800" dirty="0"/>
              <a:t>We can review your cover/title page/copyright page PDF against the OPF and let you know if there are any issues or questions. </a:t>
            </a:r>
          </a:p>
          <a:p>
            <a:r>
              <a:rPr lang="en-US" altLang="en-US" sz="2800" dirty="0"/>
              <a:t>We encourage you to take advantage of this service, especially if you are preparing a new program with many files.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Excel to OPF Tool</a:t>
            </a:r>
          </a:p>
        </p:txBody>
      </p:sp>
      <p:sp>
        <p:nvSpPr>
          <p:cNvPr id="34819" name="Content Placeholder 2"/>
          <p:cNvSpPr>
            <a:spLocks noGrp="1" noChangeArrowheads="1"/>
          </p:cNvSpPr>
          <p:nvPr>
            <p:ph idx="1"/>
          </p:nvPr>
        </p:nvSpPr>
        <p:spPr>
          <a:xfrm>
            <a:off x="457200" y="1524000"/>
            <a:ext cx="8229600" cy="4953000"/>
          </a:xfrm>
        </p:spPr>
        <p:txBody>
          <a:bodyPr/>
          <a:lstStyle/>
          <a:p>
            <a:r>
              <a:rPr lang="en-US" altLang="en-US" sz="2800" dirty="0"/>
              <a:t>As mentioned in the first session of this two-part series, the NIMAC offers a free tool within the system for generating correctly tagged and formatted OPF metadata.</a:t>
            </a:r>
          </a:p>
          <a:p>
            <a:r>
              <a:rPr lang="en-US" altLang="en-US" sz="2800" dirty="0"/>
              <a:t>We encourage you to explore this option, especially if you are preparing a very large program for delivery.</a:t>
            </a:r>
          </a:p>
          <a:p>
            <a:r>
              <a:rPr lang="en-US" altLang="en-US" sz="2800" dirty="0"/>
              <a:t>Note: We do not have a timeline for updating the Excel to OPF Tool to adjust for the upcoming metadata changes. </a:t>
            </a:r>
          </a:p>
        </p:txBody>
      </p:sp>
    </p:spTree>
    <p:extLst>
      <p:ext uri="{BB962C8B-B14F-4D97-AF65-F5344CB8AC3E}">
        <p14:creationId xmlns:p14="http://schemas.microsoft.com/office/powerpoint/2010/main" val="773049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Using the Excel to OPF Tool</a:t>
            </a:r>
          </a:p>
        </p:txBody>
      </p:sp>
      <p:sp>
        <p:nvSpPr>
          <p:cNvPr id="34819" name="Content Placeholder 2"/>
          <p:cNvSpPr>
            <a:spLocks noGrp="1" noChangeArrowheads="1"/>
          </p:cNvSpPr>
          <p:nvPr>
            <p:ph idx="1"/>
          </p:nvPr>
        </p:nvSpPr>
        <p:spPr>
          <a:xfrm>
            <a:off x="457200" y="1417638"/>
            <a:ext cx="8229600" cy="5059362"/>
          </a:xfrm>
        </p:spPr>
        <p:txBody>
          <a:bodyPr/>
          <a:lstStyle/>
          <a:p>
            <a:r>
              <a:rPr lang="en-US" altLang="en-US" sz="2800" dirty="0"/>
              <a:t>To use this tool:</a:t>
            </a:r>
          </a:p>
          <a:p>
            <a:endParaRPr lang="en-US" altLang="en-US" sz="1200" dirty="0"/>
          </a:p>
          <a:p>
            <a:pPr lvl="1"/>
            <a:r>
              <a:rPr lang="en-US" altLang="en-US" sz="2400" dirty="0"/>
              <a:t>Download the metadata template from the Resources tab of your NIMAC account.</a:t>
            </a:r>
          </a:p>
          <a:p>
            <a:pPr lvl="1"/>
            <a:r>
              <a:rPr lang="en-US" altLang="en-US" sz="2400" dirty="0"/>
              <a:t>Fill in one line of the sheet for each OPF you need.</a:t>
            </a:r>
          </a:p>
          <a:p>
            <a:pPr lvl="1"/>
            <a:r>
              <a:rPr lang="en-US" altLang="en-US" sz="2400" dirty="0"/>
              <a:t>Upload it using the “Transform Excel to OPF” menu option.</a:t>
            </a:r>
          </a:p>
          <a:p>
            <a:pPr lvl="1"/>
            <a:endParaRPr lang="en-US" altLang="en-US" sz="1200" dirty="0"/>
          </a:p>
          <a:p>
            <a:r>
              <a:rPr lang="en-US" altLang="en-US" sz="2800" dirty="0"/>
              <a:t>The system will immediately email you a zip file that includes a “starter” OPF for every item included in the Excel sheet. </a:t>
            </a:r>
          </a:p>
        </p:txBody>
      </p:sp>
    </p:spTree>
    <p:extLst>
      <p:ext uri="{BB962C8B-B14F-4D97-AF65-F5344CB8AC3E}">
        <p14:creationId xmlns:p14="http://schemas.microsoft.com/office/powerpoint/2010/main" val="38860395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Completing the OPF </a:t>
            </a:r>
          </a:p>
        </p:txBody>
      </p:sp>
      <p:sp>
        <p:nvSpPr>
          <p:cNvPr id="34819" name="Content Placeholder 2"/>
          <p:cNvSpPr>
            <a:spLocks noGrp="1" noChangeArrowheads="1"/>
          </p:cNvSpPr>
          <p:nvPr>
            <p:ph idx="1"/>
          </p:nvPr>
        </p:nvSpPr>
        <p:spPr>
          <a:xfrm>
            <a:off x="457200" y="1752600"/>
            <a:ext cx="8229600" cy="4724400"/>
          </a:xfrm>
        </p:spPr>
        <p:txBody>
          <a:bodyPr/>
          <a:lstStyle/>
          <a:p>
            <a:r>
              <a:rPr lang="en-US" altLang="en-US" sz="2800" dirty="0"/>
              <a:t>The “starter” OPF will contain all of the correctly tagged and formatted metadata, but it will not yet be complete.</a:t>
            </a:r>
          </a:p>
          <a:p>
            <a:r>
              <a:rPr lang="en-US" altLang="en-US" sz="2800" dirty="0"/>
              <a:t>You will need to add the &lt;manifest&gt; and &lt;spine&gt; portions of the OPF.</a:t>
            </a:r>
          </a:p>
          <a:p>
            <a:r>
              <a:rPr lang="en-US" altLang="en-US" sz="2800" dirty="0"/>
              <a:t>Then your file will be ready to use in the NIMAS file set!</a:t>
            </a:r>
          </a:p>
        </p:txBody>
      </p:sp>
    </p:spTree>
    <p:extLst>
      <p:ext uri="{BB962C8B-B14F-4D97-AF65-F5344CB8AC3E}">
        <p14:creationId xmlns:p14="http://schemas.microsoft.com/office/powerpoint/2010/main" val="1073452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1C0C5-7C17-40C6-879C-753632F3FC0B}"/>
              </a:ext>
            </a:extLst>
          </p:cNvPr>
          <p:cNvSpPr>
            <a:spLocks noGrp="1"/>
          </p:cNvSpPr>
          <p:nvPr>
            <p:ph type="ctrTitle"/>
          </p:nvPr>
        </p:nvSpPr>
        <p:spPr>
          <a:xfrm>
            <a:off x="685800" y="838200"/>
            <a:ext cx="7772400" cy="1470025"/>
          </a:xfrm>
        </p:spPr>
        <p:txBody>
          <a:bodyPr/>
          <a:lstStyle/>
          <a:p>
            <a:r>
              <a:rPr lang="en-US" dirty="0"/>
              <a:t>Best Practices: Specific Tags</a:t>
            </a:r>
          </a:p>
        </p:txBody>
      </p:sp>
      <p:sp>
        <p:nvSpPr>
          <p:cNvPr id="3" name="Subtitle 2">
            <a:extLst>
              <a:ext uri="{FF2B5EF4-FFF2-40B4-BE49-F238E27FC236}">
                <a16:creationId xmlns:a16="http://schemas.microsoft.com/office/drawing/2014/main" id="{3D832BB1-E5AB-1B9E-B485-DCA1931631BD}"/>
              </a:ext>
            </a:extLst>
          </p:cNvPr>
          <p:cNvSpPr>
            <a:spLocks noGrp="1"/>
          </p:cNvSpPr>
          <p:nvPr>
            <p:ph type="subTitle" idx="1"/>
          </p:nvPr>
        </p:nvSpPr>
        <p:spPr>
          <a:xfrm>
            <a:off x="1371600" y="2332470"/>
            <a:ext cx="6400800" cy="3771900"/>
          </a:xfrm>
        </p:spPr>
        <p:txBody>
          <a:bodyPr/>
          <a:lstStyle/>
          <a:p>
            <a:pPr marL="457200" indent="-457200" algn="l">
              <a:buFont typeface="Arial" panose="020B0604020202020204" pitchFamily="34" charset="0"/>
              <a:buChar char="•"/>
            </a:pPr>
            <a:r>
              <a:rPr lang="en-US" dirty="0"/>
              <a:t>lists</a:t>
            </a:r>
          </a:p>
          <a:p>
            <a:pPr marL="457200" indent="-457200" algn="l">
              <a:buFont typeface="Arial" panose="020B0604020202020204" pitchFamily="34" charset="0"/>
              <a:buChar char="•"/>
            </a:pPr>
            <a:r>
              <a:rPr lang="en-US" dirty="0"/>
              <a:t>glossaries</a:t>
            </a:r>
          </a:p>
          <a:p>
            <a:pPr marL="457200" indent="-457200" algn="l">
              <a:buFont typeface="Arial" panose="020B0604020202020204" pitchFamily="34" charset="0"/>
              <a:buChar char="•"/>
            </a:pPr>
            <a:r>
              <a:rPr lang="en-US" dirty="0"/>
              <a:t>tables</a:t>
            </a:r>
          </a:p>
          <a:p>
            <a:pPr marL="457200" indent="-457200" algn="l">
              <a:buFont typeface="Arial" panose="020B0604020202020204" pitchFamily="34" charset="0"/>
              <a:buChar char="•"/>
            </a:pPr>
            <a:r>
              <a:rPr lang="en-US" dirty="0"/>
              <a:t>pagination/page breaks</a:t>
            </a:r>
          </a:p>
          <a:p>
            <a:pPr marL="457200" indent="-457200" algn="l">
              <a:buFont typeface="Arial" panose="020B0604020202020204" pitchFamily="34" charset="0"/>
              <a:buChar char="•"/>
            </a:pPr>
            <a:r>
              <a:rPr lang="en-US" dirty="0"/>
              <a:t>write-on lines</a:t>
            </a:r>
          </a:p>
          <a:p>
            <a:pPr marL="457200" indent="-457200" algn="l">
              <a:buFont typeface="Arial" panose="020B0604020202020204" pitchFamily="34" charset="0"/>
              <a:buChar char="•"/>
            </a:pPr>
            <a:r>
              <a:rPr lang="en-US" dirty="0"/>
              <a:t>&lt;p&gt; versus &lt;</a:t>
            </a:r>
            <a:r>
              <a:rPr lang="en-US" dirty="0" err="1"/>
              <a:t>br</a:t>
            </a:r>
            <a:r>
              <a:rPr lang="en-US" dirty="0"/>
              <a:t> /&gt;</a:t>
            </a:r>
          </a:p>
        </p:txBody>
      </p:sp>
    </p:spTree>
    <p:extLst>
      <p:ext uri="{BB962C8B-B14F-4D97-AF65-F5344CB8AC3E}">
        <p14:creationId xmlns:p14="http://schemas.microsoft.com/office/powerpoint/2010/main" val="38658973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p:txBody>
          <a:bodyPr/>
          <a:lstStyle/>
          <a:p>
            <a:r>
              <a:rPr lang="en-US" dirty="0"/>
              <a:t>List Tagging</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p:txBody>
          <a:bodyPr/>
          <a:lstStyle/>
          <a:p>
            <a:r>
              <a:rPr lang="en-US" sz="2800" dirty="0"/>
              <a:t>In list tagging, the “type” attribute is not needed for lists that include no numbering or bullets (such as in a Table of Contents or Index). </a:t>
            </a:r>
          </a:p>
          <a:p>
            <a:r>
              <a:rPr lang="en-US" sz="2800" dirty="0"/>
              <a:t>However, for lists that do have bullets or numbering, there are three “type” attribute options:</a:t>
            </a:r>
          </a:p>
          <a:p>
            <a:pPr lvl="1"/>
            <a:r>
              <a:rPr lang="en-US" dirty="0"/>
              <a:t>Unordered &lt;list type=“</a:t>
            </a:r>
            <a:r>
              <a:rPr lang="en-US" dirty="0" err="1"/>
              <a:t>ul</a:t>
            </a:r>
            <a:r>
              <a:rPr lang="en-US" dirty="0"/>
              <a:t>”&gt; </a:t>
            </a:r>
          </a:p>
          <a:p>
            <a:pPr lvl="1"/>
            <a:r>
              <a:rPr lang="en-US" dirty="0"/>
              <a:t>Ordered &lt;list type=“</a:t>
            </a:r>
            <a:r>
              <a:rPr lang="en-US" dirty="0" err="1"/>
              <a:t>ol</a:t>
            </a:r>
            <a:r>
              <a:rPr lang="en-US" dirty="0"/>
              <a:t>”&gt;</a:t>
            </a:r>
          </a:p>
          <a:p>
            <a:pPr lvl="1"/>
            <a:r>
              <a:rPr lang="en-US" dirty="0"/>
              <a:t>Preformatted &lt;list type=“pl”&gt;</a:t>
            </a:r>
          </a:p>
          <a:p>
            <a:pPr lvl="1"/>
            <a:endParaRPr lang="en-US" dirty="0"/>
          </a:p>
          <a:p>
            <a:pPr marL="0" indent="0">
              <a:buNone/>
            </a:pPr>
            <a:endParaRPr lang="en-US" dirty="0"/>
          </a:p>
        </p:txBody>
      </p:sp>
    </p:spTree>
    <p:extLst>
      <p:ext uri="{BB962C8B-B14F-4D97-AF65-F5344CB8AC3E}">
        <p14:creationId xmlns:p14="http://schemas.microsoft.com/office/powerpoint/2010/main" val="3723301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p:txBody>
          <a:bodyPr/>
          <a:lstStyle/>
          <a:p>
            <a:r>
              <a:rPr lang="en-US" dirty="0"/>
              <a:t>List Types: Details</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p:txBody>
          <a:bodyPr/>
          <a:lstStyle/>
          <a:p>
            <a:r>
              <a:rPr lang="en-US" dirty="0"/>
              <a:t>How each list type is used:</a:t>
            </a:r>
          </a:p>
          <a:p>
            <a:pPr lvl="1"/>
            <a:r>
              <a:rPr lang="en-US" dirty="0"/>
              <a:t>Unordered &lt;list type=“</a:t>
            </a:r>
            <a:r>
              <a:rPr lang="en-US" dirty="0" err="1"/>
              <a:t>ul</a:t>
            </a:r>
            <a:r>
              <a:rPr lang="en-US" dirty="0"/>
              <a:t>”&gt; </a:t>
            </a:r>
          </a:p>
          <a:p>
            <a:pPr lvl="2"/>
            <a:r>
              <a:rPr lang="en-US" dirty="0"/>
              <a:t>When this list type is tagged, the list *should* be automatically rendered with bullets for each list item &lt;li&gt; when the NIMAS file is used to produce an accessible format.</a:t>
            </a:r>
          </a:p>
          <a:p>
            <a:pPr lvl="1"/>
            <a:r>
              <a:rPr lang="en-US" dirty="0"/>
              <a:t>Ordered &lt;list type=“</a:t>
            </a:r>
            <a:r>
              <a:rPr lang="en-US" dirty="0" err="1"/>
              <a:t>ol</a:t>
            </a:r>
            <a:r>
              <a:rPr lang="en-US" dirty="0"/>
              <a:t>”&gt;</a:t>
            </a:r>
          </a:p>
          <a:p>
            <a:pPr lvl="2"/>
            <a:r>
              <a:rPr lang="en-US" dirty="0"/>
              <a:t>When this type is selected, numbering *should* automatically be provided for each list item when the NIMAS file is used.</a:t>
            </a:r>
          </a:p>
          <a:p>
            <a:pPr marL="0" indent="0">
              <a:buNone/>
            </a:pPr>
            <a:endParaRPr lang="en-US" dirty="0"/>
          </a:p>
        </p:txBody>
      </p:sp>
    </p:spTree>
    <p:extLst>
      <p:ext uri="{BB962C8B-B14F-4D97-AF65-F5344CB8AC3E}">
        <p14:creationId xmlns:p14="http://schemas.microsoft.com/office/powerpoint/2010/main" val="1339206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BD9B-0F29-808A-8509-E18BB797998D}"/>
              </a:ext>
            </a:extLst>
          </p:cNvPr>
          <p:cNvSpPr>
            <a:spLocks noGrp="1"/>
          </p:cNvSpPr>
          <p:nvPr>
            <p:ph type="title"/>
          </p:nvPr>
        </p:nvSpPr>
        <p:spPr/>
        <p:txBody>
          <a:bodyPr/>
          <a:lstStyle/>
          <a:p>
            <a:r>
              <a:rPr lang="en-US" dirty="0"/>
              <a:t>More Details</a:t>
            </a:r>
          </a:p>
        </p:txBody>
      </p:sp>
      <p:sp>
        <p:nvSpPr>
          <p:cNvPr id="3" name="Content Placeholder 2">
            <a:extLst>
              <a:ext uri="{FF2B5EF4-FFF2-40B4-BE49-F238E27FC236}">
                <a16:creationId xmlns:a16="http://schemas.microsoft.com/office/drawing/2014/main" id="{24A497C1-C253-3D0C-811E-81BF6412EEFA}"/>
              </a:ext>
            </a:extLst>
          </p:cNvPr>
          <p:cNvSpPr>
            <a:spLocks noGrp="1"/>
          </p:cNvSpPr>
          <p:nvPr>
            <p:ph idx="1"/>
          </p:nvPr>
        </p:nvSpPr>
        <p:spPr/>
        <p:txBody>
          <a:bodyPr/>
          <a:lstStyle/>
          <a:p>
            <a:pPr lvl="1"/>
            <a:r>
              <a:rPr lang="en-US" dirty="0"/>
              <a:t>Preformatted &lt;list type=“pl”&gt; </a:t>
            </a:r>
          </a:p>
          <a:p>
            <a:pPr lvl="2"/>
            <a:r>
              <a:rPr lang="en-US" dirty="0"/>
              <a:t>In this type of list, no numbering is automatically provided by the conversion software when the NIMAS file is used. </a:t>
            </a:r>
          </a:p>
          <a:p>
            <a:pPr lvl="2"/>
            <a:r>
              <a:rPr lang="en-US" dirty="0"/>
              <a:t>Any type of numbering or other list item designation is provided by the vendor within each list item (&lt;li&gt;) tag.</a:t>
            </a:r>
          </a:p>
          <a:p>
            <a:pPr marL="457200" lvl="1" indent="0">
              <a:buNone/>
            </a:pPr>
            <a:endParaRPr lang="en-US" sz="800" dirty="0"/>
          </a:p>
          <a:p>
            <a:pPr marL="0" indent="0">
              <a:buNone/>
            </a:pPr>
            <a:r>
              <a:rPr lang="en-US" sz="2400" b="1" dirty="0"/>
              <a:t>Side Note:</a:t>
            </a:r>
            <a:r>
              <a:rPr lang="en-US" sz="2400" dirty="0"/>
              <a:t> Glossaries are a special kind of unordered list that should be tagged using the “dictionary list” tag &lt;dl&gt; in conjunction with dictionary term &lt;dt&gt; and dictionary definition &lt;dd&gt;. More about this shortly!</a:t>
            </a:r>
          </a:p>
          <a:p>
            <a:pPr lvl="1"/>
            <a:endParaRPr lang="en-US" dirty="0"/>
          </a:p>
        </p:txBody>
      </p:sp>
    </p:spTree>
    <p:extLst>
      <p:ext uri="{BB962C8B-B14F-4D97-AF65-F5344CB8AC3E}">
        <p14:creationId xmlns:p14="http://schemas.microsoft.com/office/powerpoint/2010/main" val="1893859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a:xfrm>
            <a:off x="457200" y="274638"/>
            <a:ext cx="8229600" cy="944562"/>
          </a:xfrm>
        </p:spPr>
        <p:txBody>
          <a:bodyPr/>
          <a:lstStyle/>
          <a:p>
            <a:r>
              <a:rPr lang="en-US" sz="4000" dirty="0"/>
              <a:t>List Tagging: Helpful Hints</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a:xfrm>
            <a:off x="457200" y="1524000"/>
            <a:ext cx="8229600" cy="4953000"/>
          </a:xfrm>
        </p:spPr>
        <p:txBody>
          <a:bodyPr/>
          <a:lstStyle/>
          <a:p>
            <a:pPr marL="514350" indent="-514350">
              <a:buFont typeface="+mj-lt"/>
              <a:buAutoNum type="arabicPeriod"/>
            </a:pPr>
            <a:r>
              <a:rPr lang="en-US" sz="2800" dirty="0"/>
              <a:t>Avoid the use of &lt;p&gt; tags inside &lt;li&gt; tags.</a:t>
            </a:r>
          </a:p>
          <a:p>
            <a:pPr lvl="1"/>
            <a:r>
              <a:rPr lang="en-US" sz="2400" dirty="0"/>
              <a:t>You can use the </a:t>
            </a:r>
            <a:r>
              <a:rPr lang="en-US" sz="2400" b="1" dirty="0"/>
              <a:t>optional</a:t>
            </a:r>
            <a:r>
              <a:rPr lang="en-US" sz="2400" dirty="0"/>
              <a:t> “list item component” tag if you wish to tag two components in a list item. </a:t>
            </a:r>
          </a:p>
          <a:p>
            <a:pPr lvl="1"/>
            <a:r>
              <a:rPr lang="en-US" sz="2400" b="1" dirty="0"/>
              <a:t>Both</a:t>
            </a:r>
            <a:r>
              <a:rPr lang="en-US" sz="2400" dirty="0"/>
              <a:t> these examples are acceptable:</a:t>
            </a:r>
          </a:p>
          <a:p>
            <a:pPr marL="800100" lvl="2" indent="0">
              <a:buNone/>
            </a:pPr>
            <a:r>
              <a:rPr lang="en-US" b="0" i="0" dirty="0">
                <a:effectLst/>
              </a:rPr>
              <a:t>&lt;li&gt;Great Smoky Mountains, 55&lt;/li&gt;  </a:t>
            </a:r>
          </a:p>
          <a:p>
            <a:pPr marL="800100" lvl="2" indent="0">
              <a:buNone/>
            </a:pPr>
            <a:r>
              <a:rPr lang="en-US" b="1" i="0" dirty="0">
                <a:effectLst/>
              </a:rPr>
              <a:t>OR</a:t>
            </a:r>
            <a:r>
              <a:rPr lang="en-US" b="0" i="0" dirty="0">
                <a:effectLst/>
              </a:rPr>
              <a:t>  </a:t>
            </a:r>
          </a:p>
          <a:p>
            <a:pPr marL="800100" lvl="2" indent="0">
              <a:buNone/>
            </a:pPr>
            <a:r>
              <a:rPr lang="en-US" b="0" i="0" dirty="0">
                <a:effectLst/>
              </a:rPr>
              <a:t>&lt;li&gt;&lt;</a:t>
            </a:r>
            <a:r>
              <a:rPr lang="en-US" b="0" i="0" dirty="0" err="1">
                <a:effectLst/>
              </a:rPr>
              <a:t>lic</a:t>
            </a:r>
            <a:r>
              <a:rPr lang="en-US" b="0" i="0" dirty="0">
                <a:effectLst/>
              </a:rPr>
              <a:t>&gt;Great Smoky Mountains, &lt;/</a:t>
            </a:r>
            <a:r>
              <a:rPr lang="en-US" b="0" i="0" dirty="0" err="1">
                <a:effectLst/>
              </a:rPr>
              <a:t>lic</a:t>
            </a:r>
            <a:r>
              <a:rPr lang="en-US" b="0" i="0" dirty="0">
                <a:effectLst/>
              </a:rPr>
              <a:t>&gt;&lt;</a:t>
            </a:r>
            <a:r>
              <a:rPr lang="en-US" b="0" i="0" dirty="0" err="1">
                <a:effectLst/>
              </a:rPr>
              <a:t>lic</a:t>
            </a:r>
            <a:r>
              <a:rPr lang="en-US" b="0" i="0" dirty="0">
                <a:effectLst/>
              </a:rPr>
              <a:t>&gt;55&lt;/</a:t>
            </a:r>
            <a:r>
              <a:rPr lang="en-US" b="0" i="0" dirty="0" err="1">
                <a:effectLst/>
              </a:rPr>
              <a:t>lic</a:t>
            </a:r>
            <a:r>
              <a:rPr lang="en-US" b="0" i="0" dirty="0">
                <a:effectLst/>
              </a:rPr>
              <a:t>&gt;&lt;/li&gt; </a:t>
            </a:r>
          </a:p>
          <a:p>
            <a:endParaRPr lang="en-US" sz="800" dirty="0"/>
          </a:p>
          <a:p>
            <a:r>
              <a:rPr lang="en-US" sz="2600" b="1" dirty="0"/>
              <a:t>Practical Recommendation:</a:t>
            </a:r>
            <a:r>
              <a:rPr lang="en-US" sz="2600" dirty="0"/>
              <a:t> If you have more than two list item components, consider tagging the content as a table. </a:t>
            </a:r>
          </a:p>
          <a:p>
            <a:pPr lvl="1"/>
            <a:endParaRPr lang="en-US" sz="2400" dirty="0"/>
          </a:p>
          <a:p>
            <a:pPr lvl="1"/>
            <a:endParaRPr lang="en-US" sz="2400" dirty="0"/>
          </a:p>
          <a:p>
            <a:pPr marL="400050" lvl="1" indent="0">
              <a:buNone/>
            </a:pPr>
            <a:endParaRPr lang="en-US" sz="2400" dirty="0"/>
          </a:p>
          <a:p>
            <a:pPr marL="514350" indent="-514350">
              <a:buFont typeface="+mj-lt"/>
              <a:buAutoNum type="arabicPeriod"/>
            </a:pPr>
            <a:endParaRPr lang="en-US" sz="2800" dirty="0"/>
          </a:p>
          <a:p>
            <a:pPr marL="514350" indent="-514350">
              <a:buFont typeface="+mj-lt"/>
              <a:buAutoNum type="arabicPeriod"/>
            </a:pPr>
            <a:endParaRPr lang="en-US" sz="800" dirty="0"/>
          </a:p>
          <a:p>
            <a:pPr marL="514350" indent="-514350">
              <a:buFont typeface="+mj-lt"/>
              <a:buAutoNum type="arabicPeriod"/>
            </a:pPr>
            <a:endParaRPr lang="en-US" sz="800" dirty="0"/>
          </a:p>
          <a:p>
            <a:pPr marL="0" indent="0">
              <a:buNone/>
            </a:pPr>
            <a:endParaRPr lang="en-US" dirty="0"/>
          </a:p>
        </p:txBody>
      </p:sp>
    </p:spTree>
    <p:extLst>
      <p:ext uri="{BB962C8B-B14F-4D97-AF65-F5344CB8AC3E}">
        <p14:creationId xmlns:p14="http://schemas.microsoft.com/office/powerpoint/2010/main" val="1173485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4675-6D93-4F3E-81FE-EBAB8726C4D6}"/>
              </a:ext>
            </a:extLst>
          </p:cNvPr>
          <p:cNvSpPr>
            <a:spLocks noGrp="1"/>
          </p:cNvSpPr>
          <p:nvPr>
            <p:ph type="title"/>
          </p:nvPr>
        </p:nvSpPr>
        <p:spPr>
          <a:xfrm>
            <a:off x="457200" y="274638"/>
            <a:ext cx="8229600" cy="944562"/>
          </a:xfrm>
        </p:spPr>
        <p:txBody>
          <a:bodyPr/>
          <a:lstStyle/>
          <a:p>
            <a:r>
              <a:rPr lang="en-US" sz="4000" dirty="0"/>
              <a:t>List Tagging: Helpful Hints</a:t>
            </a:r>
          </a:p>
        </p:txBody>
      </p:sp>
      <p:sp>
        <p:nvSpPr>
          <p:cNvPr id="3" name="Content Placeholder 2">
            <a:extLst>
              <a:ext uri="{FF2B5EF4-FFF2-40B4-BE49-F238E27FC236}">
                <a16:creationId xmlns:a16="http://schemas.microsoft.com/office/drawing/2014/main" id="{B9E88C73-499B-4527-ABDD-EF95F887B469}"/>
              </a:ext>
            </a:extLst>
          </p:cNvPr>
          <p:cNvSpPr>
            <a:spLocks noGrp="1"/>
          </p:cNvSpPr>
          <p:nvPr>
            <p:ph idx="1"/>
          </p:nvPr>
        </p:nvSpPr>
        <p:spPr>
          <a:xfrm>
            <a:off x="457200" y="1524000"/>
            <a:ext cx="8229600" cy="4724400"/>
          </a:xfrm>
        </p:spPr>
        <p:txBody>
          <a:bodyPr/>
          <a:lstStyle/>
          <a:p>
            <a:pPr marL="514350" indent="-514350">
              <a:buFont typeface="+mj-lt"/>
              <a:buAutoNum type="arabicPeriod" startAt="2"/>
            </a:pPr>
            <a:r>
              <a:rPr lang="en-US" sz="2800" dirty="0"/>
              <a:t>If you select the ordered list type (“</a:t>
            </a:r>
            <a:r>
              <a:rPr lang="en-US" sz="2800" dirty="0" err="1"/>
              <a:t>ol</a:t>
            </a:r>
            <a:r>
              <a:rPr lang="en-US" sz="2800" dirty="0"/>
              <a:t>”), please do not also include numbering inside the &lt;li&gt; tags. (This will result in double numbering of list items when software correctly renders the tags.)</a:t>
            </a:r>
          </a:p>
          <a:p>
            <a:pPr marL="514350" indent="-514350">
              <a:buFont typeface="+mj-lt"/>
              <a:buAutoNum type="arabicPeriod" startAt="2"/>
            </a:pPr>
            <a:endParaRPr lang="en-US" sz="800" dirty="0"/>
          </a:p>
          <a:p>
            <a:pPr marL="0" indent="0">
              <a:buNone/>
            </a:pPr>
            <a:r>
              <a:rPr lang="en-US" sz="2800" b="1" dirty="0"/>
              <a:t>Practical recommendation:</a:t>
            </a:r>
            <a:r>
              <a:rPr lang="en-US" sz="2800" dirty="0"/>
              <a:t> any list can be tagged as a preformatted list (&lt;list type=“pl”&gt;) with the bullets or numbering included in the &lt;li&gt; tags. This has better support in conversion software. </a:t>
            </a:r>
            <a:br>
              <a:rPr lang="en-US" sz="2800" dirty="0"/>
            </a:br>
            <a:endParaRPr lang="en-US" sz="2800" dirty="0"/>
          </a:p>
          <a:p>
            <a:pPr marL="0" indent="0">
              <a:buNone/>
            </a:pPr>
            <a:endParaRPr lang="en-US" dirty="0"/>
          </a:p>
        </p:txBody>
      </p:sp>
    </p:spTree>
    <p:extLst>
      <p:ext uri="{BB962C8B-B14F-4D97-AF65-F5344CB8AC3E}">
        <p14:creationId xmlns:p14="http://schemas.microsoft.com/office/powerpoint/2010/main" val="30276850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0346-A33F-466B-ACC6-97FF232C56F8}"/>
              </a:ext>
            </a:extLst>
          </p:cNvPr>
          <p:cNvSpPr>
            <a:spLocks noGrp="1"/>
          </p:cNvSpPr>
          <p:nvPr>
            <p:ph type="title"/>
          </p:nvPr>
        </p:nvSpPr>
        <p:spPr>
          <a:xfrm>
            <a:off x="457200" y="0"/>
            <a:ext cx="8229600" cy="1143000"/>
          </a:xfrm>
        </p:spPr>
        <p:txBody>
          <a:bodyPr/>
          <a:lstStyle/>
          <a:p>
            <a:r>
              <a:rPr lang="en-US" dirty="0"/>
              <a:t>Links for Index and TOC entries</a:t>
            </a:r>
          </a:p>
        </p:txBody>
      </p:sp>
      <p:sp>
        <p:nvSpPr>
          <p:cNvPr id="3" name="Content Placeholder 2">
            <a:extLst>
              <a:ext uri="{FF2B5EF4-FFF2-40B4-BE49-F238E27FC236}">
                <a16:creationId xmlns:a16="http://schemas.microsoft.com/office/drawing/2014/main" id="{1CC92610-4E5E-4B10-BD66-9EA65A658D97}"/>
              </a:ext>
            </a:extLst>
          </p:cNvPr>
          <p:cNvSpPr>
            <a:spLocks noGrp="1"/>
          </p:cNvSpPr>
          <p:nvPr>
            <p:ph idx="1"/>
          </p:nvPr>
        </p:nvSpPr>
        <p:spPr>
          <a:xfrm>
            <a:off x="457200" y="1295400"/>
            <a:ext cx="8458200" cy="4830763"/>
          </a:xfrm>
        </p:spPr>
        <p:txBody>
          <a:bodyPr/>
          <a:lstStyle/>
          <a:p>
            <a:r>
              <a:rPr lang="en-US" sz="2800" dirty="0"/>
              <a:t>Using internal links when tagging an Index or Table of Contents is optional, but these can be very helpful when NIMAS is used to generate digital formats like EPUB and HTML. </a:t>
            </a:r>
          </a:p>
          <a:p>
            <a:r>
              <a:rPr lang="en-US" sz="2800" dirty="0"/>
              <a:t>Links can be included with or without &lt;</a:t>
            </a:r>
            <a:r>
              <a:rPr lang="en-US" sz="2800" dirty="0" err="1"/>
              <a:t>lic</a:t>
            </a:r>
            <a:r>
              <a:rPr lang="en-US" sz="2800" dirty="0"/>
              <a:t>&gt; tags:</a:t>
            </a:r>
          </a:p>
          <a:p>
            <a:pPr marL="400050" lvl="1" indent="0">
              <a:buNone/>
            </a:pPr>
            <a:r>
              <a:rPr lang="en-US" sz="2400" b="0" i="0" dirty="0">
                <a:effectLst/>
              </a:rPr>
              <a:t>&lt;li&gt;Great Smoky Mountains, </a:t>
            </a:r>
            <a:r>
              <a:rPr lang="en-US" sz="2400" b="1" i="0" dirty="0">
                <a:effectLst/>
              </a:rPr>
              <a:t>&lt;a </a:t>
            </a:r>
            <a:r>
              <a:rPr lang="en-US" sz="2400" b="1" i="0" dirty="0" err="1">
                <a:effectLst/>
              </a:rPr>
              <a:t>href</a:t>
            </a:r>
            <a:r>
              <a:rPr lang="en-US" sz="2400" b="1" i="0" dirty="0">
                <a:effectLst/>
              </a:rPr>
              <a:t>="#p55"&gt;55&lt;/a&gt;</a:t>
            </a:r>
            <a:r>
              <a:rPr lang="en-US" sz="2400" b="0" i="0" dirty="0">
                <a:effectLst/>
              </a:rPr>
              <a:t> &lt;/li&gt;  </a:t>
            </a:r>
          </a:p>
          <a:p>
            <a:pPr marL="400050" lvl="1" indent="0">
              <a:buNone/>
            </a:pPr>
            <a:r>
              <a:rPr lang="en-US" sz="2400" b="1" i="0" dirty="0">
                <a:effectLst/>
              </a:rPr>
              <a:t>OR  </a:t>
            </a:r>
          </a:p>
          <a:p>
            <a:pPr marL="400050" lvl="1" indent="0">
              <a:buNone/>
            </a:pPr>
            <a:r>
              <a:rPr lang="en-US" sz="2400" b="0" i="0" dirty="0">
                <a:effectLst/>
              </a:rPr>
              <a:t>&lt;li&gt;&lt;</a:t>
            </a:r>
            <a:r>
              <a:rPr lang="en-US" sz="2400" b="0" i="0" dirty="0" err="1">
                <a:effectLst/>
              </a:rPr>
              <a:t>lic</a:t>
            </a:r>
            <a:r>
              <a:rPr lang="en-US" sz="2400" b="0" i="0" dirty="0">
                <a:effectLst/>
              </a:rPr>
              <a:t>&gt;Great Smoky Mountains, &lt;/</a:t>
            </a:r>
            <a:r>
              <a:rPr lang="en-US" sz="2400" b="0" i="0" dirty="0" err="1">
                <a:effectLst/>
              </a:rPr>
              <a:t>lic</a:t>
            </a:r>
            <a:r>
              <a:rPr lang="en-US" sz="2400" b="0" i="0" dirty="0">
                <a:effectLst/>
              </a:rPr>
              <a:t>&gt;</a:t>
            </a:r>
          </a:p>
          <a:p>
            <a:pPr marL="400050" lvl="1" indent="0">
              <a:buNone/>
            </a:pPr>
            <a:r>
              <a:rPr lang="en-US" sz="2400" b="0" i="0" dirty="0">
                <a:effectLst/>
              </a:rPr>
              <a:t>&lt;</a:t>
            </a:r>
            <a:r>
              <a:rPr lang="en-US" sz="2400" b="0" i="0" dirty="0" err="1">
                <a:effectLst/>
              </a:rPr>
              <a:t>lic</a:t>
            </a:r>
            <a:r>
              <a:rPr lang="en-US" sz="2400" b="0" i="0" dirty="0">
                <a:effectLst/>
              </a:rPr>
              <a:t>&gt;</a:t>
            </a:r>
            <a:r>
              <a:rPr lang="en-US" sz="2400" b="1" i="0" dirty="0">
                <a:effectLst/>
              </a:rPr>
              <a:t>&lt;a </a:t>
            </a:r>
            <a:r>
              <a:rPr lang="en-US" sz="2400" b="1" i="0" dirty="0" err="1">
                <a:effectLst/>
              </a:rPr>
              <a:t>href</a:t>
            </a:r>
            <a:r>
              <a:rPr lang="en-US" sz="2400" b="1" i="0" dirty="0">
                <a:effectLst/>
              </a:rPr>
              <a:t>="#p55"&gt;55&lt;/a&gt;</a:t>
            </a:r>
            <a:r>
              <a:rPr lang="en-US" sz="2400" b="0" i="0" dirty="0">
                <a:effectLst/>
              </a:rPr>
              <a:t>&lt;/</a:t>
            </a:r>
            <a:r>
              <a:rPr lang="en-US" sz="2400" b="0" i="0" dirty="0" err="1">
                <a:effectLst/>
              </a:rPr>
              <a:t>lic</a:t>
            </a:r>
            <a:r>
              <a:rPr lang="en-US" sz="2400" b="0" i="0" dirty="0">
                <a:effectLst/>
              </a:rPr>
              <a:t>&gt;</a:t>
            </a:r>
          </a:p>
          <a:p>
            <a:pPr marL="400050" lvl="1" indent="0">
              <a:buNone/>
            </a:pPr>
            <a:r>
              <a:rPr lang="en-US" sz="2400" b="0" i="0" dirty="0">
                <a:effectLst/>
              </a:rPr>
              <a:t>&lt;/li&gt; </a:t>
            </a:r>
          </a:p>
          <a:p>
            <a:endParaRPr lang="en-US" dirty="0"/>
          </a:p>
        </p:txBody>
      </p:sp>
    </p:spTree>
    <p:extLst>
      <p:ext uri="{BB962C8B-B14F-4D97-AF65-F5344CB8AC3E}">
        <p14:creationId xmlns:p14="http://schemas.microsoft.com/office/powerpoint/2010/main" val="1047645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6829-CFB7-42D5-B7EB-0E76B940E367}"/>
              </a:ext>
            </a:extLst>
          </p:cNvPr>
          <p:cNvSpPr>
            <a:spLocks noGrp="1"/>
          </p:cNvSpPr>
          <p:nvPr>
            <p:ph type="title"/>
          </p:nvPr>
        </p:nvSpPr>
        <p:spPr>
          <a:xfrm>
            <a:off x="457200" y="-20782"/>
            <a:ext cx="8229600" cy="1143000"/>
          </a:xfrm>
        </p:spPr>
        <p:txBody>
          <a:bodyPr/>
          <a:lstStyle/>
          <a:p>
            <a:r>
              <a:rPr lang="en-US" dirty="0"/>
              <a:t>Glossary Tagging</a:t>
            </a:r>
          </a:p>
        </p:txBody>
      </p:sp>
      <p:sp>
        <p:nvSpPr>
          <p:cNvPr id="3" name="Content Placeholder 2">
            <a:extLst>
              <a:ext uri="{FF2B5EF4-FFF2-40B4-BE49-F238E27FC236}">
                <a16:creationId xmlns:a16="http://schemas.microsoft.com/office/drawing/2014/main" id="{D0A22985-F3BB-4305-8E1A-8A048F06C8D1}"/>
              </a:ext>
            </a:extLst>
          </p:cNvPr>
          <p:cNvSpPr>
            <a:spLocks noGrp="1"/>
          </p:cNvSpPr>
          <p:nvPr>
            <p:ph idx="1"/>
          </p:nvPr>
        </p:nvSpPr>
        <p:spPr>
          <a:xfrm>
            <a:off x="152400" y="1371600"/>
            <a:ext cx="8763000" cy="5105400"/>
          </a:xfrm>
        </p:spPr>
        <p:txBody>
          <a:bodyPr/>
          <a:lstStyle/>
          <a:p>
            <a:r>
              <a:rPr lang="en-US" sz="2800" dirty="0"/>
              <a:t>Glossaries are tagged using the special definition list &lt;dl&gt; tag, in conjunction with the term &lt;dt&gt; and definition &lt;dd&gt; tags. </a:t>
            </a:r>
          </a:p>
          <a:p>
            <a:r>
              <a:rPr lang="en-US" sz="2800" dirty="0"/>
              <a:t>Syntax:</a:t>
            </a:r>
          </a:p>
          <a:p>
            <a:pPr marL="457200" lvl="1" indent="0">
              <a:buNone/>
            </a:pPr>
            <a:r>
              <a:rPr lang="en-US" sz="2200" dirty="0">
                <a:highlight>
                  <a:srgbClr val="FFFF00"/>
                </a:highlight>
              </a:rPr>
              <a:t>&lt;dl&gt;</a:t>
            </a:r>
          </a:p>
          <a:p>
            <a:pPr marL="457200" lvl="1" indent="0">
              <a:buNone/>
            </a:pPr>
            <a:r>
              <a:rPr lang="en-US" sz="2200" dirty="0"/>
              <a:t>&lt;dt&gt;&lt;/dt&gt;&lt;dd&gt;&lt;/dd&gt;</a:t>
            </a:r>
          </a:p>
          <a:p>
            <a:pPr marL="457200" lvl="1" indent="0">
              <a:buNone/>
            </a:pPr>
            <a:r>
              <a:rPr lang="en-US" sz="2200" dirty="0"/>
              <a:t>&lt;dt&gt;&lt;/dt&gt;&lt;dd&gt;&lt;/dd&gt;</a:t>
            </a:r>
          </a:p>
          <a:p>
            <a:pPr marL="457200" lvl="1" indent="0">
              <a:buNone/>
            </a:pPr>
            <a:r>
              <a:rPr lang="en-US" sz="2200" dirty="0"/>
              <a:t>&lt;dt&gt;&lt;/dt&gt;&lt;dd&gt;&lt;/dd&gt;</a:t>
            </a:r>
          </a:p>
          <a:p>
            <a:pPr marL="457200" lvl="1" indent="0">
              <a:buNone/>
            </a:pPr>
            <a:r>
              <a:rPr lang="en-US" sz="2200" dirty="0">
                <a:highlight>
                  <a:srgbClr val="FFFF00"/>
                </a:highlight>
              </a:rPr>
              <a:t>&lt;/dl&gt;</a:t>
            </a:r>
          </a:p>
          <a:p>
            <a:r>
              <a:rPr lang="en-US" sz="2800" b="1" dirty="0"/>
              <a:t>Important reminder: </a:t>
            </a:r>
            <a:r>
              <a:rPr lang="en-US" sz="2800" dirty="0"/>
              <a:t>&lt;dl&gt; tags enclose the list, not individual glossary entries.</a:t>
            </a:r>
            <a:r>
              <a:rPr lang="en-US" sz="2800" b="1" dirty="0"/>
              <a:t> </a:t>
            </a:r>
          </a:p>
        </p:txBody>
      </p:sp>
    </p:spTree>
    <p:extLst>
      <p:ext uri="{BB962C8B-B14F-4D97-AF65-F5344CB8AC3E}">
        <p14:creationId xmlns:p14="http://schemas.microsoft.com/office/powerpoint/2010/main" val="25253891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6829-CFB7-42D5-B7EB-0E76B940E367}"/>
              </a:ext>
            </a:extLst>
          </p:cNvPr>
          <p:cNvSpPr>
            <a:spLocks noGrp="1"/>
          </p:cNvSpPr>
          <p:nvPr>
            <p:ph type="title"/>
          </p:nvPr>
        </p:nvSpPr>
        <p:spPr>
          <a:xfrm>
            <a:off x="457200" y="-20782"/>
            <a:ext cx="8229600" cy="1143000"/>
          </a:xfrm>
        </p:spPr>
        <p:txBody>
          <a:bodyPr/>
          <a:lstStyle/>
          <a:p>
            <a:r>
              <a:rPr lang="en-US" dirty="0"/>
              <a:t>Sample Glossary Snip</a:t>
            </a:r>
          </a:p>
        </p:txBody>
      </p:sp>
      <p:sp>
        <p:nvSpPr>
          <p:cNvPr id="3" name="Content Placeholder 2">
            <a:extLst>
              <a:ext uri="{FF2B5EF4-FFF2-40B4-BE49-F238E27FC236}">
                <a16:creationId xmlns:a16="http://schemas.microsoft.com/office/drawing/2014/main" id="{D0A22985-F3BB-4305-8E1A-8A048F06C8D1}"/>
              </a:ext>
            </a:extLst>
          </p:cNvPr>
          <p:cNvSpPr>
            <a:spLocks noGrp="1"/>
          </p:cNvSpPr>
          <p:nvPr>
            <p:ph idx="1"/>
          </p:nvPr>
        </p:nvSpPr>
        <p:spPr>
          <a:xfrm>
            <a:off x="152400" y="1447800"/>
            <a:ext cx="8763000" cy="4678363"/>
          </a:xfrm>
        </p:spPr>
        <p:txBody>
          <a:bodyPr/>
          <a:lstStyle/>
          <a:p>
            <a:pPr marL="400050" lvl="1" indent="0">
              <a:buNone/>
            </a:pPr>
            <a:r>
              <a:rPr lang="en-US" sz="1800" dirty="0"/>
              <a:t>&lt;level1 class="glossary"&gt;</a:t>
            </a:r>
          </a:p>
          <a:p>
            <a:pPr marL="400050" lvl="1" indent="0">
              <a:buNone/>
            </a:pPr>
            <a:r>
              <a:rPr lang="en-US" sz="1800" dirty="0"/>
              <a:t>    &lt;h1&gt;Glossary&lt;/h1&gt;</a:t>
            </a:r>
          </a:p>
          <a:p>
            <a:pPr marL="400050" lvl="1" indent="0">
              <a:buNone/>
            </a:pPr>
            <a:r>
              <a:rPr lang="en-US" sz="1800" dirty="0"/>
              <a:t>    &lt;level2 class="</a:t>
            </a:r>
            <a:r>
              <a:rPr lang="en-US" sz="1800" dirty="0" err="1"/>
              <a:t>alphabetic_division</a:t>
            </a:r>
            <a:r>
              <a:rPr lang="en-US" sz="1800" dirty="0"/>
              <a:t> "&gt;</a:t>
            </a:r>
          </a:p>
          <a:p>
            <a:pPr marL="400050" lvl="1" indent="0">
              <a:buNone/>
            </a:pPr>
            <a:r>
              <a:rPr lang="en-US" sz="1800" dirty="0"/>
              <a:t>        &lt;h2&gt;A&lt;/h2&gt;</a:t>
            </a:r>
          </a:p>
          <a:p>
            <a:pPr marL="400050" lvl="1" indent="0">
              <a:buNone/>
            </a:pPr>
            <a:r>
              <a:rPr lang="en-US" sz="1800" dirty="0"/>
              <a:t>        </a:t>
            </a:r>
            <a:r>
              <a:rPr lang="en-US" sz="1800" dirty="0">
                <a:highlight>
                  <a:srgbClr val="FFFF00"/>
                </a:highlight>
              </a:rPr>
              <a:t>&lt;dl&gt;</a:t>
            </a:r>
          </a:p>
          <a:p>
            <a:pPr marL="400050" lvl="1" indent="0">
              <a:buNone/>
            </a:pPr>
            <a:r>
              <a:rPr lang="en-US" sz="1800" dirty="0"/>
              <a:t>            </a:t>
            </a:r>
            <a:r>
              <a:rPr lang="en-US" sz="1800" b="1" dirty="0"/>
              <a:t>&lt;dt&gt;</a:t>
            </a:r>
            <a:r>
              <a:rPr lang="en-US" sz="1800" dirty="0"/>
              <a:t>AA, </a:t>
            </a:r>
            <a:r>
              <a:rPr lang="en-US" sz="1800" dirty="0" err="1"/>
              <a:t>Aas</a:t>
            </a:r>
            <a:r>
              <a:rPr lang="en-US" sz="1800" dirty="0"/>
              <a:t>.</a:t>
            </a:r>
            <a:r>
              <a:rPr lang="en-US" sz="1800" b="1" dirty="0"/>
              <a:t>&lt;/dt&gt;&lt;dd&gt;</a:t>
            </a:r>
            <a:r>
              <a:rPr lang="en-US" sz="1800" dirty="0"/>
              <a:t>Abbreviation for author's alterations(s) used in 		correcting a proof.</a:t>
            </a:r>
            <a:r>
              <a:rPr lang="en-US" sz="1800" b="1" dirty="0"/>
              <a:t>&lt;/dd&gt;</a:t>
            </a:r>
          </a:p>
          <a:p>
            <a:pPr marL="400050" lvl="1" indent="0">
              <a:buNone/>
            </a:pPr>
            <a:r>
              <a:rPr lang="en-US" sz="1800" dirty="0"/>
              <a:t>            </a:t>
            </a:r>
            <a:r>
              <a:rPr lang="en-US" sz="1800" b="1" dirty="0"/>
              <a:t>&lt;dt&gt;</a:t>
            </a:r>
            <a:r>
              <a:rPr lang="en-US" sz="1800" dirty="0"/>
              <a:t>access</a:t>
            </a:r>
            <a:r>
              <a:rPr lang="en-US" sz="1800" b="1" dirty="0"/>
              <a:t>&lt;/dt&gt;&lt;dd&gt;</a:t>
            </a:r>
            <a:r>
              <a:rPr lang="en-US" sz="1800" dirty="0"/>
              <a:t>In computer terminology, the ability to reach and 		make use  of electronically stored data.</a:t>
            </a:r>
            <a:r>
              <a:rPr lang="en-US" sz="1800" b="1" dirty="0"/>
              <a:t>&lt;/dd&gt;</a:t>
            </a:r>
          </a:p>
          <a:p>
            <a:pPr marL="400050" lvl="1" indent="0">
              <a:buNone/>
            </a:pPr>
            <a:r>
              <a:rPr lang="en-US" sz="1800" dirty="0"/>
              <a:t>	    </a:t>
            </a:r>
            <a:r>
              <a:rPr lang="en-US" sz="1800" b="1" dirty="0"/>
              <a:t>&lt;dt&gt;</a:t>
            </a:r>
            <a:r>
              <a:rPr lang="en-US" sz="1800" dirty="0"/>
              <a:t>amplify</a:t>
            </a:r>
            <a:r>
              <a:rPr lang="en-US" sz="1800" b="1" dirty="0"/>
              <a:t>&lt;/dt&gt;&lt;dd&gt;</a:t>
            </a:r>
            <a:r>
              <a:rPr lang="en-US" sz="1800" dirty="0"/>
              <a:t>To increase the amplitude of a signal.</a:t>
            </a:r>
            <a:r>
              <a:rPr lang="en-US" sz="1800" b="1" dirty="0"/>
              <a:t>&lt;/dd&gt;</a:t>
            </a:r>
            <a:r>
              <a:rPr lang="en-US" sz="1800" dirty="0"/>
              <a:t>		</a:t>
            </a:r>
            <a:r>
              <a:rPr lang="en-US" sz="1800" dirty="0">
                <a:highlight>
                  <a:srgbClr val="FFFF00"/>
                </a:highlight>
              </a:rPr>
              <a:t>&lt;/dl&gt;</a:t>
            </a:r>
          </a:p>
          <a:p>
            <a:pPr marL="400050" lvl="1" indent="0">
              <a:buNone/>
            </a:pPr>
            <a:r>
              <a:rPr lang="en-US" sz="1800" dirty="0"/>
              <a:t>    &lt;/level2&gt;</a:t>
            </a:r>
          </a:p>
          <a:p>
            <a:pPr marL="400050" lvl="1" indent="0">
              <a:buNone/>
            </a:pPr>
            <a:r>
              <a:rPr lang="en-US" sz="1800" dirty="0"/>
              <a:t>&lt;/level1&gt;</a:t>
            </a:r>
          </a:p>
        </p:txBody>
      </p:sp>
    </p:spTree>
    <p:extLst>
      <p:ext uri="{BB962C8B-B14F-4D97-AF65-F5344CB8AC3E}">
        <p14:creationId xmlns:p14="http://schemas.microsoft.com/office/powerpoint/2010/main" val="112111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30180-9524-4459-90CF-27323622E2D5}"/>
              </a:ext>
            </a:extLst>
          </p:cNvPr>
          <p:cNvSpPr>
            <a:spLocks noGrp="1"/>
          </p:cNvSpPr>
          <p:nvPr>
            <p:ph type="title"/>
          </p:nvPr>
        </p:nvSpPr>
        <p:spPr/>
        <p:txBody>
          <a:bodyPr/>
          <a:lstStyle/>
          <a:p>
            <a:r>
              <a:rPr lang="en-US" dirty="0"/>
              <a:t>Lists vs. Tables</a:t>
            </a:r>
          </a:p>
        </p:txBody>
      </p:sp>
      <p:sp>
        <p:nvSpPr>
          <p:cNvPr id="3" name="Content Placeholder 2">
            <a:extLst>
              <a:ext uri="{FF2B5EF4-FFF2-40B4-BE49-F238E27FC236}">
                <a16:creationId xmlns:a16="http://schemas.microsoft.com/office/drawing/2014/main" id="{D9F0EBB4-7F66-4D82-B28D-3136A65CF547}"/>
              </a:ext>
            </a:extLst>
          </p:cNvPr>
          <p:cNvSpPr>
            <a:spLocks noGrp="1"/>
          </p:cNvSpPr>
          <p:nvPr>
            <p:ph idx="1"/>
          </p:nvPr>
        </p:nvSpPr>
        <p:spPr>
          <a:xfrm>
            <a:off x="457200" y="1417638"/>
            <a:ext cx="8229600" cy="4708525"/>
          </a:xfrm>
        </p:spPr>
        <p:txBody>
          <a:bodyPr/>
          <a:lstStyle/>
          <a:p>
            <a:r>
              <a:rPr lang="en-US" sz="2800" dirty="0"/>
              <a:t>If there are two or more components to each list item, it may be appropriate to mark up the list as a table. </a:t>
            </a:r>
          </a:p>
          <a:p>
            <a:r>
              <a:rPr lang="en-US" sz="2800" dirty="0"/>
              <a:t>For example, multilingual glossaries may be more appropriately tagged as a table.</a:t>
            </a:r>
          </a:p>
          <a:p>
            <a:r>
              <a:rPr lang="en-US" sz="2800" dirty="0"/>
              <a:t>If you have any questions about how to best capture content in the NIMAS tagging, please feel free to reach out to us for assistance at </a:t>
            </a:r>
            <a:r>
              <a:rPr lang="en-US" sz="2800" dirty="0">
                <a:hlinkClick r:id="rId2"/>
              </a:rPr>
              <a:t>nimac@aph.org</a:t>
            </a:r>
            <a:r>
              <a:rPr lang="en-US" sz="2800" dirty="0"/>
              <a:t> or +1 877-526-4622.</a:t>
            </a:r>
          </a:p>
        </p:txBody>
      </p:sp>
    </p:spTree>
    <p:extLst>
      <p:ext uri="{BB962C8B-B14F-4D97-AF65-F5344CB8AC3E}">
        <p14:creationId xmlns:p14="http://schemas.microsoft.com/office/powerpoint/2010/main" val="35013275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p:txBody>
          <a:bodyPr/>
          <a:lstStyle/>
          <a:p>
            <a:r>
              <a:rPr lang="en-US" dirty="0"/>
              <a:t>Table Tagging</a:t>
            </a:r>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idx="1"/>
          </p:nvPr>
        </p:nvSpPr>
        <p:spPr>
          <a:xfrm>
            <a:off x="457200" y="1295400"/>
            <a:ext cx="8229600" cy="5105400"/>
          </a:xfrm>
        </p:spPr>
        <p:txBody>
          <a:bodyPr/>
          <a:lstStyle/>
          <a:p>
            <a:r>
              <a:rPr lang="en-US" sz="2800" dirty="0"/>
              <a:t>Tables are marked up using the &lt;table&gt; element in combination with these tags:</a:t>
            </a:r>
          </a:p>
          <a:p>
            <a:pPr lvl="1"/>
            <a:r>
              <a:rPr lang="en-US" sz="2400" dirty="0"/>
              <a:t>&lt;caption&gt;</a:t>
            </a:r>
          </a:p>
          <a:p>
            <a:pPr lvl="1"/>
            <a:r>
              <a:rPr lang="en-US" sz="2400" dirty="0"/>
              <a:t>&lt;</a:t>
            </a:r>
            <a:r>
              <a:rPr lang="en-US" sz="2400" dirty="0" err="1"/>
              <a:t>thead</a:t>
            </a:r>
            <a:r>
              <a:rPr lang="en-US" sz="2400" dirty="0"/>
              <a:t>&gt; (contains the column heading row)</a:t>
            </a:r>
          </a:p>
          <a:p>
            <a:pPr lvl="1"/>
            <a:r>
              <a:rPr lang="en-US" sz="2400" dirty="0"/>
              <a:t>&lt;</a:t>
            </a:r>
            <a:r>
              <a:rPr lang="en-US" sz="2400" dirty="0" err="1"/>
              <a:t>tbody</a:t>
            </a:r>
            <a:r>
              <a:rPr lang="en-US" sz="2400" dirty="0"/>
              <a:t>&gt; (optional - main body of table)</a:t>
            </a:r>
          </a:p>
          <a:p>
            <a:pPr lvl="1"/>
            <a:r>
              <a:rPr lang="en-US" sz="2400" dirty="0"/>
              <a:t>&lt;tr&gt; (table row) </a:t>
            </a:r>
          </a:p>
          <a:p>
            <a:pPr lvl="1"/>
            <a:r>
              <a:rPr lang="en-US" sz="2400" dirty="0"/>
              <a:t>&lt;</a:t>
            </a:r>
            <a:r>
              <a:rPr lang="en-US" sz="2400" dirty="0" err="1"/>
              <a:t>th</a:t>
            </a:r>
            <a:r>
              <a:rPr lang="en-US" sz="2400" dirty="0"/>
              <a:t>&gt; (cell containing column heading information) </a:t>
            </a:r>
          </a:p>
          <a:p>
            <a:pPr lvl="1"/>
            <a:r>
              <a:rPr lang="en-US" sz="2400" dirty="0"/>
              <a:t>&lt;td&gt; (cell containing table data)</a:t>
            </a:r>
          </a:p>
          <a:p>
            <a:pPr lvl="1"/>
            <a:endParaRPr lang="en-US" sz="800" dirty="0"/>
          </a:p>
          <a:p>
            <a:r>
              <a:rPr lang="en-US" sz="2800" b="1" dirty="0"/>
              <a:t>Important reminder: </a:t>
            </a:r>
            <a:r>
              <a:rPr lang="en-US" sz="2800" dirty="0"/>
              <a:t>Tables should not be provided in NIMAS as images. They should be captured in the XML.</a:t>
            </a:r>
          </a:p>
        </p:txBody>
      </p:sp>
    </p:spTree>
    <p:extLst>
      <p:ext uri="{BB962C8B-B14F-4D97-AF65-F5344CB8AC3E}">
        <p14:creationId xmlns:p14="http://schemas.microsoft.com/office/powerpoint/2010/main" val="18669277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p:txBody>
          <a:bodyPr/>
          <a:lstStyle/>
          <a:p>
            <a:r>
              <a:rPr lang="en-US" dirty="0"/>
              <a:t>Table Headings</a:t>
            </a:r>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idx="1"/>
          </p:nvPr>
        </p:nvSpPr>
        <p:spPr>
          <a:xfrm>
            <a:off x="457200" y="1295400"/>
            <a:ext cx="8229600" cy="5105400"/>
          </a:xfrm>
        </p:spPr>
        <p:txBody>
          <a:bodyPr/>
          <a:lstStyle/>
          <a:p>
            <a:r>
              <a:rPr lang="en-US" sz="2800" dirty="0"/>
              <a:t>Tables in K-12 instructional materials may be simple or complex. For example, some tables may not include a caption or footer.</a:t>
            </a:r>
          </a:p>
          <a:p>
            <a:r>
              <a:rPr lang="en-US" sz="2800" dirty="0"/>
              <a:t>However, tables will commonly include column headings.  </a:t>
            </a:r>
          </a:p>
          <a:p>
            <a:r>
              <a:rPr lang="en-US" sz="2800" dirty="0"/>
              <a:t>This content should always be correctly tagged using the &lt;</a:t>
            </a:r>
            <a:r>
              <a:rPr lang="en-US" sz="2800" dirty="0" err="1"/>
              <a:t>thead</a:t>
            </a:r>
            <a:r>
              <a:rPr lang="en-US" sz="2800" dirty="0"/>
              <a:t>&gt; and &lt;</a:t>
            </a:r>
            <a:r>
              <a:rPr lang="en-US" sz="2800" dirty="0" err="1"/>
              <a:t>th</a:t>
            </a:r>
            <a:r>
              <a:rPr lang="en-US" sz="2800" dirty="0"/>
              <a:t>&gt; tags.</a:t>
            </a:r>
          </a:p>
          <a:p>
            <a:r>
              <a:rPr lang="en-US" sz="2800" dirty="0"/>
              <a:t>These tags are particularly important for navigation when NIMAS is used to produce digital formats like DAISY or EPUB. </a:t>
            </a:r>
          </a:p>
          <a:p>
            <a:endParaRPr lang="en-US" sz="2800" dirty="0"/>
          </a:p>
        </p:txBody>
      </p:sp>
    </p:spTree>
    <p:extLst>
      <p:ext uri="{BB962C8B-B14F-4D97-AF65-F5344CB8AC3E}">
        <p14:creationId xmlns:p14="http://schemas.microsoft.com/office/powerpoint/2010/main" val="13704709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6335-53F6-4995-852F-B5CFDEF64FE2}"/>
              </a:ext>
            </a:extLst>
          </p:cNvPr>
          <p:cNvSpPr>
            <a:spLocks noGrp="1"/>
          </p:cNvSpPr>
          <p:nvPr>
            <p:ph type="title"/>
          </p:nvPr>
        </p:nvSpPr>
        <p:spPr>
          <a:xfrm>
            <a:off x="457200" y="274638"/>
            <a:ext cx="8229600" cy="674365"/>
          </a:xfrm>
        </p:spPr>
        <p:txBody>
          <a:bodyPr wrap="square" anchor="ctr">
            <a:normAutofit fontScale="90000"/>
          </a:bodyPr>
          <a:lstStyle/>
          <a:p>
            <a:r>
              <a:rPr lang="en-US" sz="4000" dirty="0"/>
              <a:t>Tagging Column Headings</a:t>
            </a:r>
          </a:p>
        </p:txBody>
      </p:sp>
      <p:sp>
        <p:nvSpPr>
          <p:cNvPr id="16" name="Text Placeholder 2">
            <a:extLst>
              <a:ext uri="{FF2B5EF4-FFF2-40B4-BE49-F238E27FC236}">
                <a16:creationId xmlns:a16="http://schemas.microsoft.com/office/drawing/2014/main" id="{061F9FAB-3A7F-0620-1D6F-8746206C2448}"/>
              </a:ext>
            </a:extLst>
          </p:cNvPr>
          <p:cNvSpPr>
            <a:spLocks noGrp="1"/>
          </p:cNvSpPr>
          <p:nvPr>
            <p:ph type="body" idx="1"/>
          </p:nvPr>
        </p:nvSpPr>
        <p:spPr>
          <a:xfrm>
            <a:off x="480292" y="1232694"/>
            <a:ext cx="4040188" cy="369887"/>
          </a:xfrm>
        </p:spPr>
        <p:txBody>
          <a:bodyPr/>
          <a:lstStyle/>
          <a:p>
            <a:r>
              <a:rPr lang="en-US" dirty="0"/>
              <a:t>Original Text</a:t>
            </a:r>
          </a:p>
        </p:txBody>
      </p:sp>
      <p:graphicFrame>
        <p:nvGraphicFramePr>
          <p:cNvPr id="10" name="Content Placeholder 9">
            <a:extLst>
              <a:ext uri="{FF2B5EF4-FFF2-40B4-BE49-F238E27FC236}">
                <a16:creationId xmlns:a16="http://schemas.microsoft.com/office/drawing/2014/main" id="{D2F4757A-465C-1DCC-542F-224C31841F6A}"/>
              </a:ext>
            </a:extLst>
          </p:cNvPr>
          <p:cNvGraphicFramePr>
            <a:graphicFrameLocks noGrp="1"/>
          </p:cNvGraphicFramePr>
          <p:nvPr>
            <p:ph sz="quarter" idx="4"/>
            <p:extLst>
              <p:ext uri="{D42A27DB-BD31-4B8C-83A1-F6EECF244321}">
                <p14:modId xmlns:p14="http://schemas.microsoft.com/office/powerpoint/2010/main" val="4052374124"/>
              </p:ext>
            </p:extLst>
          </p:nvPr>
        </p:nvGraphicFramePr>
        <p:xfrm>
          <a:off x="565730" y="1981200"/>
          <a:ext cx="3317295" cy="2184604"/>
        </p:xfrm>
        <a:graphic>
          <a:graphicData uri="http://schemas.openxmlformats.org/drawingml/2006/table">
            <a:tbl>
              <a:tblPr firstRow="1">
                <a:solidFill>
                  <a:srgbClr val="F2F2F2">
                    <a:alpha val="45098"/>
                  </a:srgbClr>
                </a:solidFill>
              </a:tblPr>
              <a:tblGrid>
                <a:gridCol w="1592370">
                  <a:extLst>
                    <a:ext uri="{9D8B030D-6E8A-4147-A177-3AD203B41FA5}">
                      <a16:colId xmlns:a16="http://schemas.microsoft.com/office/drawing/2014/main" val="632061146"/>
                    </a:ext>
                  </a:extLst>
                </a:gridCol>
                <a:gridCol w="1724925">
                  <a:extLst>
                    <a:ext uri="{9D8B030D-6E8A-4147-A177-3AD203B41FA5}">
                      <a16:colId xmlns:a16="http://schemas.microsoft.com/office/drawing/2014/main" val="468728507"/>
                    </a:ext>
                  </a:extLst>
                </a:gridCol>
              </a:tblGrid>
              <a:tr h="699438">
                <a:tc>
                  <a:txBody>
                    <a:bodyPr/>
                    <a:lstStyle/>
                    <a:p>
                      <a:r>
                        <a:rPr lang="en-US" sz="1800" b="1" cap="none" spc="0" dirty="0">
                          <a:solidFill>
                            <a:schemeClr val="tx1"/>
                          </a:solidFill>
                        </a:rPr>
                        <a:t>Parent Company</a:t>
                      </a:r>
                    </a:p>
                  </a:txBody>
                  <a:tcPr marL="80091" marR="80091" marT="163205" marB="40046"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tc>
                  <a:txBody>
                    <a:bodyPr/>
                    <a:lstStyle/>
                    <a:p>
                      <a:r>
                        <a:rPr lang="en-US" sz="1800" b="1" cap="none" spc="0" dirty="0">
                          <a:solidFill>
                            <a:schemeClr val="tx1"/>
                          </a:solidFill>
                        </a:rPr>
                        <a:t>Divested Business</a:t>
                      </a:r>
                    </a:p>
                  </a:txBody>
                  <a:tcPr marL="80091" marR="80091" marT="163205" marB="40046"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extLst>
                  <a:ext uri="{0D108BD9-81ED-4DB2-BD59-A6C34878D82A}">
                    <a16:rowId xmlns:a16="http://schemas.microsoft.com/office/drawing/2014/main" val="771110787"/>
                  </a:ext>
                </a:extLst>
              </a:tr>
              <a:tr h="444255">
                <a:tc>
                  <a:txBody>
                    <a:bodyPr/>
                    <a:lstStyle/>
                    <a:p>
                      <a:r>
                        <a:rPr lang="en-US" sz="1800" cap="none" spc="0" dirty="0">
                          <a:solidFill>
                            <a:schemeClr val="tx1"/>
                          </a:solidFill>
                        </a:rPr>
                        <a:t>U.S. Sprint</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r>
                        <a:rPr lang="en-US" sz="1800" cap="none" spc="0" dirty="0">
                          <a:solidFill>
                            <a:schemeClr val="tx1"/>
                          </a:solidFill>
                        </a:rPr>
                        <a:t>Cellular phone</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3396871886"/>
                  </a:ext>
                </a:extLst>
              </a:tr>
              <a:tr h="444255">
                <a:tc>
                  <a:txBody>
                    <a:bodyPr/>
                    <a:lstStyle/>
                    <a:p>
                      <a:r>
                        <a:rPr lang="en-US" sz="1800" cap="none" spc="0" dirty="0">
                          <a:solidFill>
                            <a:schemeClr val="tx1"/>
                          </a:solidFill>
                        </a:rPr>
                        <a:t>Union Pacific</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r>
                        <a:rPr lang="en-US" sz="1800" cap="none" spc="0" dirty="0">
                          <a:solidFill>
                            <a:schemeClr val="tx1"/>
                          </a:solidFill>
                        </a:rPr>
                        <a:t>Oil, gas</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483667216"/>
                  </a:ext>
                </a:extLst>
              </a:tr>
              <a:tr h="444255">
                <a:tc>
                  <a:txBody>
                    <a:bodyPr/>
                    <a:lstStyle/>
                    <a:p>
                      <a:r>
                        <a:rPr lang="en-US" sz="1800" cap="none" spc="0" dirty="0">
                          <a:solidFill>
                            <a:schemeClr val="tx1"/>
                          </a:solidFill>
                        </a:rPr>
                        <a:t>Viacom</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r>
                        <a:rPr lang="en-US" sz="1800" cap="none" spc="0" dirty="0">
                          <a:solidFill>
                            <a:schemeClr val="tx1"/>
                          </a:solidFill>
                        </a:rPr>
                        <a:t>Cable TV</a:t>
                      </a:r>
                    </a:p>
                  </a:txBody>
                  <a:tcPr marL="80091" marR="80091" marT="163205" marB="40046"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672509243"/>
                  </a:ext>
                </a:extLst>
              </a:tr>
            </a:tbl>
          </a:graphicData>
        </a:graphic>
      </p:graphicFrame>
      <p:sp>
        <p:nvSpPr>
          <p:cNvPr id="18" name="Text Placeholder 4">
            <a:extLst>
              <a:ext uri="{FF2B5EF4-FFF2-40B4-BE49-F238E27FC236}">
                <a16:creationId xmlns:a16="http://schemas.microsoft.com/office/drawing/2014/main" id="{E80704A3-16A2-EFC1-E2A4-CEF4C77D1028}"/>
              </a:ext>
            </a:extLst>
          </p:cNvPr>
          <p:cNvSpPr>
            <a:spLocks noGrp="1"/>
          </p:cNvSpPr>
          <p:nvPr>
            <p:ph type="body" sz="quarter" idx="3"/>
          </p:nvPr>
        </p:nvSpPr>
        <p:spPr>
          <a:xfrm>
            <a:off x="4645025" y="1306152"/>
            <a:ext cx="4041775" cy="369887"/>
          </a:xfrm>
        </p:spPr>
        <p:txBody>
          <a:bodyPr/>
          <a:lstStyle/>
          <a:p>
            <a:r>
              <a:rPr lang="en-US" dirty="0"/>
              <a:t>Tagging</a:t>
            </a:r>
          </a:p>
        </p:txBody>
      </p:sp>
      <p:sp>
        <p:nvSpPr>
          <p:cNvPr id="3" name="Content Placeholder 2">
            <a:extLst>
              <a:ext uri="{FF2B5EF4-FFF2-40B4-BE49-F238E27FC236}">
                <a16:creationId xmlns:a16="http://schemas.microsoft.com/office/drawing/2014/main" id="{467523CE-11CE-483F-A554-4F88D44E3E9A}"/>
              </a:ext>
            </a:extLst>
          </p:cNvPr>
          <p:cNvSpPr>
            <a:spLocks noGrp="1"/>
          </p:cNvSpPr>
          <p:nvPr>
            <p:ph sz="half" idx="2"/>
          </p:nvPr>
        </p:nvSpPr>
        <p:spPr>
          <a:xfrm>
            <a:off x="4722812" y="1732746"/>
            <a:ext cx="4040188" cy="4937125"/>
          </a:xfrm>
        </p:spPr>
        <p:txBody>
          <a:bodyPr wrap="square" anchor="t">
            <a:noAutofit/>
          </a:bodyPr>
          <a:lstStyle/>
          <a:p>
            <a:pPr marL="0" indent="0">
              <a:lnSpc>
                <a:spcPct val="90000"/>
              </a:lnSpc>
              <a:buNone/>
            </a:pPr>
            <a:r>
              <a:rPr lang="en-US" sz="1400" dirty="0"/>
              <a:t>&lt;table border="1"&gt;</a:t>
            </a:r>
          </a:p>
          <a:p>
            <a:pPr marL="0" indent="0">
              <a:lnSpc>
                <a:spcPct val="90000"/>
              </a:lnSpc>
              <a:buNone/>
            </a:pPr>
            <a:r>
              <a:rPr lang="en-US" sz="1400" dirty="0">
                <a:highlight>
                  <a:srgbClr val="FFFF00"/>
                </a:highlight>
              </a:rPr>
              <a:t>  &lt;</a:t>
            </a:r>
            <a:r>
              <a:rPr lang="en-US" sz="1400" dirty="0" err="1">
                <a:highlight>
                  <a:srgbClr val="FFFF00"/>
                </a:highlight>
              </a:rPr>
              <a:t>thead</a:t>
            </a:r>
            <a:r>
              <a:rPr lang="en-US" sz="1400" dirty="0">
                <a:highlight>
                  <a:srgbClr val="FFFF00"/>
                </a:highlight>
              </a:rPr>
              <a:t>&gt;</a:t>
            </a:r>
          </a:p>
          <a:p>
            <a:pPr marL="0" indent="0">
              <a:lnSpc>
                <a:spcPct val="90000"/>
              </a:lnSpc>
              <a:buNone/>
            </a:pPr>
            <a:r>
              <a:rPr lang="en-US" sz="1400" dirty="0">
                <a:highlight>
                  <a:srgbClr val="FFFF00"/>
                </a:highlight>
              </a:rPr>
              <a:t>    &lt;tr&gt;</a:t>
            </a:r>
          </a:p>
          <a:p>
            <a:pPr marL="0" indent="0">
              <a:lnSpc>
                <a:spcPct val="90000"/>
              </a:lnSpc>
              <a:buNone/>
            </a:pPr>
            <a:r>
              <a:rPr lang="en-US" sz="1400" dirty="0">
                <a:highlight>
                  <a:srgbClr val="FFFF00"/>
                </a:highlight>
              </a:rPr>
              <a:t>      &lt;</a:t>
            </a:r>
            <a:r>
              <a:rPr lang="en-US" sz="1400" dirty="0" err="1">
                <a:highlight>
                  <a:srgbClr val="FFFF00"/>
                </a:highlight>
              </a:rPr>
              <a:t>th</a:t>
            </a:r>
            <a:r>
              <a:rPr lang="en-US" sz="1400" dirty="0">
                <a:highlight>
                  <a:srgbClr val="FFFF00"/>
                </a:highlight>
              </a:rPr>
              <a:t>&gt;Parent Company&lt;/</a:t>
            </a:r>
            <a:r>
              <a:rPr lang="en-US" sz="1400" dirty="0" err="1">
                <a:highlight>
                  <a:srgbClr val="FFFF00"/>
                </a:highlight>
              </a:rPr>
              <a:t>th</a:t>
            </a:r>
            <a:r>
              <a:rPr lang="en-US" sz="1400" dirty="0">
                <a:highlight>
                  <a:srgbClr val="FFFF00"/>
                </a:highlight>
              </a:rPr>
              <a:t>&gt;</a:t>
            </a:r>
          </a:p>
          <a:p>
            <a:pPr marL="0" indent="0">
              <a:lnSpc>
                <a:spcPct val="90000"/>
              </a:lnSpc>
              <a:buNone/>
            </a:pPr>
            <a:r>
              <a:rPr lang="en-US" sz="1400" dirty="0">
                <a:highlight>
                  <a:srgbClr val="FFFF00"/>
                </a:highlight>
              </a:rPr>
              <a:t>      &lt;</a:t>
            </a:r>
            <a:r>
              <a:rPr lang="en-US" sz="1400" dirty="0" err="1">
                <a:highlight>
                  <a:srgbClr val="FFFF00"/>
                </a:highlight>
              </a:rPr>
              <a:t>th</a:t>
            </a:r>
            <a:r>
              <a:rPr lang="en-US" sz="1400" dirty="0">
                <a:highlight>
                  <a:srgbClr val="FFFF00"/>
                </a:highlight>
              </a:rPr>
              <a:t>&gt;Divested Business&lt;/</a:t>
            </a:r>
            <a:r>
              <a:rPr lang="en-US" sz="1400" dirty="0" err="1">
                <a:highlight>
                  <a:srgbClr val="FFFF00"/>
                </a:highlight>
              </a:rPr>
              <a:t>th</a:t>
            </a:r>
            <a:r>
              <a:rPr lang="en-US" sz="1400" dirty="0">
                <a:highlight>
                  <a:srgbClr val="FFFF00"/>
                </a:highlight>
              </a:rPr>
              <a:t>&gt;</a:t>
            </a:r>
          </a:p>
          <a:p>
            <a:pPr marL="0" indent="0">
              <a:lnSpc>
                <a:spcPct val="90000"/>
              </a:lnSpc>
              <a:buNone/>
            </a:pPr>
            <a:r>
              <a:rPr lang="en-US" sz="1400" dirty="0">
                <a:highlight>
                  <a:srgbClr val="FFFF00"/>
                </a:highlight>
              </a:rPr>
              <a:t>    &lt;/tr&gt;</a:t>
            </a:r>
          </a:p>
          <a:p>
            <a:pPr marL="0" indent="0">
              <a:lnSpc>
                <a:spcPct val="90000"/>
              </a:lnSpc>
              <a:buNone/>
            </a:pPr>
            <a:r>
              <a:rPr lang="en-US" sz="1400" dirty="0">
                <a:highlight>
                  <a:srgbClr val="FFFF00"/>
                </a:highlight>
              </a:rPr>
              <a:t>  &lt;/</a:t>
            </a:r>
            <a:r>
              <a:rPr lang="en-US" sz="1400" dirty="0" err="1">
                <a:highlight>
                  <a:srgbClr val="FFFF00"/>
                </a:highlight>
              </a:rPr>
              <a:t>thead</a:t>
            </a:r>
            <a:r>
              <a:rPr lang="en-US" sz="1400" dirty="0">
                <a:highlight>
                  <a:srgbClr val="FFFF00"/>
                </a:highlight>
              </a:rPr>
              <a:t>&gt;</a:t>
            </a:r>
          </a:p>
          <a:p>
            <a:pPr marL="0" indent="0">
              <a:lnSpc>
                <a:spcPct val="90000"/>
              </a:lnSpc>
              <a:buNone/>
            </a:pPr>
            <a:r>
              <a:rPr lang="en-US" sz="1400" dirty="0"/>
              <a:t>  &lt;tr&gt;</a:t>
            </a:r>
          </a:p>
          <a:p>
            <a:pPr marL="0" indent="0">
              <a:lnSpc>
                <a:spcPct val="90000"/>
              </a:lnSpc>
              <a:buNone/>
            </a:pPr>
            <a:r>
              <a:rPr lang="en-US" sz="1400" dirty="0"/>
              <a:t>    &lt;td&gt;U.S. Sprint&lt;/td&gt;</a:t>
            </a:r>
          </a:p>
          <a:p>
            <a:pPr marL="0" indent="0">
              <a:lnSpc>
                <a:spcPct val="90000"/>
              </a:lnSpc>
              <a:buNone/>
            </a:pPr>
            <a:r>
              <a:rPr lang="en-US" sz="1400" dirty="0"/>
              <a:t>    &lt;td&gt;Cellular phone&lt;/td&gt;</a:t>
            </a:r>
          </a:p>
          <a:p>
            <a:pPr marL="0" indent="0">
              <a:lnSpc>
                <a:spcPct val="90000"/>
              </a:lnSpc>
              <a:buNone/>
            </a:pPr>
            <a:r>
              <a:rPr lang="en-US" sz="1400" dirty="0"/>
              <a:t>  &lt;/tr&gt;</a:t>
            </a:r>
          </a:p>
          <a:p>
            <a:pPr marL="0" indent="0">
              <a:lnSpc>
                <a:spcPct val="90000"/>
              </a:lnSpc>
              <a:buNone/>
            </a:pPr>
            <a:r>
              <a:rPr lang="en-US" sz="1400" dirty="0"/>
              <a:t>  &lt;tr&gt;</a:t>
            </a:r>
          </a:p>
          <a:p>
            <a:pPr marL="0" indent="0">
              <a:lnSpc>
                <a:spcPct val="90000"/>
              </a:lnSpc>
              <a:buNone/>
            </a:pPr>
            <a:r>
              <a:rPr lang="en-US" sz="1400" dirty="0"/>
              <a:t>    &lt;td&gt;Union Pacific&lt;/td&gt;</a:t>
            </a:r>
          </a:p>
          <a:p>
            <a:pPr marL="0" indent="0">
              <a:lnSpc>
                <a:spcPct val="90000"/>
              </a:lnSpc>
              <a:buNone/>
            </a:pPr>
            <a:r>
              <a:rPr lang="en-US" sz="1400" dirty="0"/>
              <a:t>    &lt;td&gt;Oil, gas&lt;/td&gt;</a:t>
            </a:r>
          </a:p>
          <a:p>
            <a:pPr marL="0" indent="0">
              <a:lnSpc>
                <a:spcPct val="90000"/>
              </a:lnSpc>
              <a:buNone/>
            </a:pPr>
            <a:r>
              <a:rPr lang="en-US" sz="1400" dirty="0"/>
              <a:t>  &lt;/tr&gt;</a:t>
            </a:r>
          </a:p>
          <a:p>
            <a:pPr marL="0" indent="0">
              <a:lnSpc>
                <a:spcPct val="90000"/>
              </a:lnSpc>
              <a:buNone/>
            </a:pPr>
            <a:r>
              <a:rPr lang="en-US" sz="1400" dirty="0"/>
              <a:t>  &lt;tr&gt;</a:t>
            </a:r>
          </a:p>
          <a:p>
            <a:pPr marL="0" indent="0">
              <a:lnSpc>
                <a:spcPct val="90000"/>
              </a:lnSpc>
              <a:buNone/>
            </a:pPr>
            <a:r>
              <a:rPr lang="en-US" sz="1400" dirty="0"/>
              <a:t>    &lt;td&gt;Viacom&lt;/td&gt;</a:t>
            </a:r>
          </a:p>
          <a:p>
            <a:pPr marL="0" indent="0">
              <a:lnSpc>
                <a:spcPct val="90000"/>
              </a:lnSpc>
              <a:buNone/>
            </a:pPr>
            <a:r>
              <a:rPr lang="en-US" sz="1400" dirty="0"/>
              <a:t>    &lt;td&gt;Cable TV&lt;/td&gt;</a:t>
            </a:r>
          </a:p>
          <a:p>
            <a:pPr marL="0" indent="0">
              <a:lnSpc>
                <a:spcPct val="90000"/>
              </a:lnSpc>
              <a:buNone/>
            </a:pPr>
            <a:r>
              <a:rPr lang="en-US" sz="1400" dirty="0"/>
              <a:t>  &lt;/tr&gt;</a:t>
            </a:r>
          </a:p>
          <a:p>
            <a:pPr marL="0" indent="0">
              <a:lnSpc>
                <a:spcPct val="90000"/>
              </a:lnSpc>
              <a:buNone/>
            </a:pPr>
            <a:r>
              <a:rPr lang="en-US" sz="1400" dirty="0"/>
              <a:t>&lt;/table&gt;</a:t>
            </a:r>
          </a:p>
        </p:txBody>
      </p:sp>
    </p:spTree>
    <p:extLst>
      <p:ext uri="{BB962C8B-B14F-4D97-AF65-F5344CB8AC3E}">
        <p14:creationId xmlns:p14="http://schemas.microsoft.com/office/powerpoint/2010/main" val="30101462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EA731-5EB7-42D9-93C1-CF97C8B8C76C}"/>
              </a:ext>
            </a:extLst>
          </p:cNvPr>
          <p:cNvSpPr>
            <a:spLocks noGrp="1"/>
          </p:cNvSpPr>
          <p:nvPr>
            <p:ph type="title"/>
          </p:nvPr>
        </p:nvSpPr>
        <p:spPr/>
        <p:txBody>
          <a:bodyPr/>
          <a:lstStyle/>
          <a:p>
            <a:r>
              <a:rPr lang="en-US" sz="4000" dirty="0"/>
              <a:t>Pagination/Page Break Tags</a:t>
            </a:r>
          </a:p>
        </p:txBody>
      </p:sp>
      <p:sp>
        <p:nvSpPr>
          <p:cNvPr id="3" name="Content Placeholder 2">
            <a:extLst>
              <a:ext uri="{FF2B5EF4-FFF2-40B4-BE49-F238E27FC236}">
                <a16:creationId xmlns:a16="http://schemas.microsoft.com/office/drawing/2014/main" id="{71AF5657-A45A-4270-BF14-7D84BE0ACE85}"/>
              </a:ext>
            </a:extLst>
          </p:cNvPr>
          <p:cNvSpPr>
            <a:spLocks noGrp="1"/>
          </p:cNvSpPr>
          <p:nvPr>
            <p:ph idx="1"/>
          </p:nvPr>
        </p:nvSpPr>
        <p:spPr>
          <a:xfrm>
            <a:off x="457200" y="1447800"/>
            <a:ext cx="8229600" cy="5181600"/>
          </a:xfrm>
        </p:spPr>
        <p:txBody>
          <a:bodyPr/>
          <a:lstStyle/>
          <a:p>
            <a:pPr algn="l" rtl="0" fontAlgn="base">
              <a:buFont typeface="Arial" panose="020B0604020202020204" pitchFamily="34" charset="0"/>
              <a:buChar char="•"/>
            </a:pPr>
            <a:r>
              <a:rPr lang="en-US" sz="2800" dirty="0"/>
              <a:t>Pagination or </a:t>
            </a:r>
            <a:r>
              <a:rPr lang="en-US" sz="2800" b="0" i="0" dirty="0">
                <a:effectLst/>
                <a:hlinkClick r:id="rId2"/>
              </a:rPr>
              <a:t>&lt;</a:t>
            </a:r>
            <a:r>
              <a:rPr lang="en-US" sz="2800" b="0" i="0" dirty="0" err="1">
                <a:effectLst/>
                <a:hlinkClick r:id="rId2"/>
              </a:rPr>
              <a:t>pagenum</a:t>
            </a:r>
            <a:r>
              <a:rPr lang="en-US" sz="2800" b="0" i="0" dirty="0">
                <a:effectLst/>
                <a:hlinkClick r:id="rId2"/>
              </a:rPr>
              <a:t>&gt;</a:t>
            </a:r>
            <a:r>
              <a:rPr lang="en-US" sz="2800" b="0" i="0" dirty="0">
                <a:effectLst/>
              </a:rPr>
              <a:t> tags are required for all NIMAS files created for print materials. </a:t>
            </a:r>
          </a:p>
          <a:p>
            <a:pPr algn="l" rtl="0" fontAlgn="base">
              <a:buFont typeface="Arial" panose="020B0604020202020204" pitchFamily="34" charset="0"/>
              <a:buChar char="•"/>
            </a:pPr>
            <a:r>
              <a:rPr lang="en-US" sz="2800" b="0" i="0" dirty="0">
                <a:effectLst/>
              </a:rPr>
              <a:t>The “page” attribute should also be present on all &lt;</a:t>
            </a:r>
            <a:r>
              <a:rPr lang="en-US" sz="2800" b="0" i="0" dirty="0" err="1">
                <a:effectLst/>
              </a:rPr>
              <a:t>pagenum</a:t>
            </a:r>
            <a:r>
              <a:rPr lang="en-US" sz="2800" b="0" i="0" dirty="0">
                <a:effectLst/>
              </a:rPr>
              <a:t>&gt; tags. </a:t>
            </a:r>
          </a:p>
          <a:p>
            <a:pPr lvl="1">
              <a:buFont typeface="Arial" panose="020B0604020202020204" pitchFamily="34" charset="0"/>
              <a:buChar char="•"/>
            </a:pPr>
            <a:r>
              <a:rPr lang="en-US" sz="2400" b="1" i="0" dirty="0">
                <a:effectLst/>
              </a:rPr>
              <a:t>page=“front”</a:t>
            </a:r>
            <a:r>
              <a:rPr lang="en-US" sz="2400" b="0" i="0" dirty="0">
                <a:effectLst/>
              </a:rPr>
              <a:t> is for Roman numerals found in frontmatter. </a:t>
            </a:r>
          </a:p>
          <a:p>
            <a:pPr lvl="1">
              <a:buFont typeface="Arial" panose="020B0604020202020204" pitchFamily="34" charset="0"/>
              <a:buChar char="•"/>
            </a:pPr>
            <a:r>
              <a:rPr lang="en-US" sz="2400" b="1" i="0" dirty="0">
                <a:effectLst/>
              </a:rPr>
              <a:t>page=“normal”</a:t>
            </a:r>
            <a:r>
              <a:rPr lang="en-US" sz="2400" b="0" i="0" dirty="0">
                <a:effectLst/>
              </a:rPr>
              <a:t> is for integer-only pagination. (e.g., 224) </a:t>
            </a:r>
          </a:p>
          <a:p>
            <a:pPr lvl="1">
              <a:buFont typeface="Arial" panose="020B0604020202020204" pitchFamily="34" charset="0"/>
              <a:buChar char="•"/>
            </a:pPr>
            <a:r>
              <a:rPr lang="en-US" sz="2400" b="1" i="0" dirty="0">
                <a:effectLst/>
              </a:rPr>
              <a:t>page=“special”</a:t>
            </a:r>
            <a:r>
              <a:rPr lang="en-US" sz="2400" b="0" i="0" dirty="0">
                <a:effectLst/>
              </a:rPr>
              <a:t> is for any other content (e.g., N-12 </a:t>
            </a:r>
            <a:r>
              <a:rPr lang="en-US" sz="2400" b="0" i="0" dirty="0">
                <a:effectLst/>
                <a:highlight>
                  <a:srgbClr val="FFFF00"/>
                </a:highlight>
              </a:rPr>
              <a:t>or an empty tag</a:t>
            </a:r>
            <a:r>
              <a:rPr lang="en-US" sz="2400" b="0" i="0" dirty="0">
                <a:effectLst/>
              </a:rPr>
              <a:t>) </a:t>
            </a:r>
          </a:p>
          <a:p>
            <a:pPr lvl="1">
              <a:buFont typeface="Arial" panose="020B0604020202020204" pitchFamily="34" charset="0"/>
              <a:buChar char="•"/>
            </a:pPr>
            <a:endParaRPr lang="en-US" sz="800" b="0" i="0" dirty="0">
              <a:effectLst/>
            </a:endParaRPr>
          </a:p>
          <a:p>
            <a:pPr marL="0" indent="0">
              <a:buNone/>
            </a:pPr>
            <a:endParaRPr lang="en-US" dirty="0"/>
          </a:p>
        </p:txBody>
      </p:sp>
    </p:spTree>
    <p:extLst>
      <p:ext uri="{BB962C8B-B14F-4D97-AF65-F5344CB8AC3E}">
        <p14:creationId xmlns:p14="http://schemas.microsoft.com/office/powerpoint/2010/main" val="37726467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98772-CF84-4F6F-B8C3-2B54BA4AF3B1}"/>
              </a:ext>
            </a:extLst>
          </p:cNvPr>
          <p:cNvSpPr>
            <a:spLocks noGrp="1"/>
          </p:cNvSpPr>
          <p:nvPr>
            <p:ph type="title"/>
          </p:nvPr>
        </p:nvSpPr>
        <p:spPr>
          <a:xfrm>
            <a:off x="457200" y="152400"/>
            <a:ext cx="8229600" cy="838200"/>
          </a:xfrm>
        </p:spPr>
        <p:txBody>
          <a:bodyPr/>
          <a:lstStyle/>
          <a:p>
            <a:r>
              <a:rPr lang="en-US" sz="4000" dirty="0"/>
              <a:t>Handling Unnumbered Pages</a:t>
            </a:r>
          </a:p>
        </p:txBody>
      </p:sp>
      <p:sp>
        <p:nvSpPr>
          <p:cNvPr id="3" name="Content Placeholder 2">
            <a:extLst>
              <a:ext uri="{FF2B5EF4-FFF2-40B4-BE49-F238E27FC236}">
                <a16:creationId xmlns:a16="http://schemas.microsoft.com/office/drawing/2014/main" id="{75C180C1-6C79-4F04-808F-5DF71E468C46}"/>
              </a:ext>
            </a:extLst>
          </p:cNvPr>
          <p:cNvSpPr>
            <a:spLocks noGrp="1"/>
          </p:cNvSpPr>
          <p:nvPr>
            <p:ph idx="1"/>
          </p:nvPr>
        </p:nvSpPr>
        <p:spPr>
          <a:xfrm>
            <a:off x="457200" y="990600"/>
            <a:ext cx="8229600" cy="5562600"/>
          </a:xfrm>
        </p:spPr>
        <p:txBody>
          <a:bodyPr/>
          <a:lstStyle/>
          <a:p>
            <a:pPr marL="0" indent="0" algn="l" rtl="0" fontAlgn="base">
              <a:buNone/>
            </a:pPr>
            <a:r>
              <a:rPr lang="en-US" sz="2400" b="1" dirty="0"/>
              <a:t>Special reminders:</a:t>
            </a:r>
            <a:r>
              <a:rPr lang="en-US" sz="2400" dirty="0"/>
              <a:t> </a:t>
            </a:r>
          </a:p>
          <a:p>
            <a:pPr marL="0" indent="0" algn="l" rtl="0" fontAlgn="base">
              <a:buNone/>
            </a:pPr>
            <a:endParaRPr lang="en-US" sz="800" dirty="0"/>
          </a:p>
          <a:p>
            <a:pPr marL="0" indent="0" algn="l" rtl="0" fontAlgn="base">
              <a:buNone/>
            </a:pPr>
            <a:r>
              <a:rPr lang="en-US" sz="2400" b="1" dirty="0"/>
              <a:t>1. </a:t>
            </a:r>
            <a:r>
              <a:rPr lang="en-US" sz="2400" dirty="0"/>
              <a:t>If print based material has </a:t>
            </a:r>
            <a:r>
              <a:rPr lang="en-US" sz="2400" b="1" dirty="0"/>
              <a:t>no pagination</a:t>
            </a:r>
            <a:r>
              <a:rPr lang="en-US" sz="2400" dirty="0"/>
              <a:t>, tags are still required to indicate where there are physical page breaks. </a:t>
            </a:r>
          </a:p>
          <a:p>
            <a:pPr marL="0" indent="0" algn="l" rtl="0" fontAlgn="base">
              <a:buNone/>
            </a:pPr>
            <a:r>
              <a:rPr lang="en-US" sz="2400" dirty="0"/>
              <a:t>Any unnumbered page </a:t>
            </a:r>
            <a:r>
              <a:rPr lang="en-US" sz="2400" b="1" dirty="0"/>
              <a:t>not</a:t>
            </a:r>
            <a:r>
              <a:rPr lang="en-US" sz="2400" dirty="0"/>
              <a:t> within a numbered sequence is tagged using an </a:t>
            </a:r>
            <a:r>
              <a:rPr lang="en-US" sz="2400" b="1" dirty="0"/>
              <a:t>empty &lt;</a:t>
            </a:r>
            <a:r>
              <a:rPr lang="en-US" sz="2400" b="1" dirty="0" err="1"/>
              <a:t>pagenum</a:t>
            </a:r>
            <a:r>
              <a:rPr lang="en-US" sz="2400" b="1" dirty="0"/>
              <a:t>&gt; tag with a page attribute of “special”</a:t>
            </a:r>
            <a:r>
              <a:rPr lang="en-US" sz="2400" dirty="0"/>
              <a:t>: </a:t>
            </a:r>
          </a:p>
          <a:p>
            <a:pPr marL="0" indent="0" algn="l" rtl="0" fontAlgn="base">
              <a:buNone/>
            </a:pPr>
            <a:endParaRPr lang="en-US" sz="800" b="0" i="0" dirty="0">
              <a:effectLst/>
            </a:endParaRPr>
          </a:p>
          <a:p>
            <a:pPr marL="0" indent="0" algn="l" rtl="0" fontAlgn="base">
              <a:buNone/>
            </a:pPr>
            <a:r>
              <a:rPr lang="en-US" sz="2400" b="0" i="0" dirty="0">
                <a:effectLst/>
              </a:rPr>
              <a:t>Example: &lt;</a:t>
            </a:r>
            <a:r>
              <a:rPr lang="en-US" sz="2400" b="0" i="0" dirty="0" err="1">
                <a:effectLst/>
              </a:rPr>
              <a:t>pagenum</a:t>
            </a:r>
            <a:r>
              <a:rPr lang="en-US" sz="2400" b="0" i="0" dirty="0">
                <a:effectLst/>
              </a:rPr>
              <a:t> id=p35 </a:t>
            </a:r>
            <a:r>
              <a:rPr lang="en-US" sz="2400" i="0" dirty="0">
                <a:effectLst/>
                <a:highlight>
                  <a:srgbClr val="FFFF00"/>
                </a:highlight>
              </a:rPr>
              <a:t>page=“special” /</a:t>
            </a:r>
            <a:r>
              <a:rPr lang="en-US" sz="2400" b="0" i="0" dirty="0">
                <a:effectLst/>
              </a:rPr>
              <a:t>&gt;</a:t>
            </a:r>
          </a:p>
          <a:p>
            <a:r>
              <a:rPr lang="en-US" sz="2400" b="1" i="0" dirty="0">
                <a:effectLst/>
              </a:rPr>
              <a:t>Do not use page=“normal” with an empty &lt;</a:t>
            </a:r>
            <a:r>
              <a:rPr lang="en-US" sz="2400" b="1" i="0" dirty="0" err="1">
                <a:effectLst/>
              </a:rPr>
              <a:t>pagenum</a:t>
            </a:r>
            <a:r>
              <a:rPr lang="en-US" sz="2400" b="1" i="0" dirty="0">
                <a:effectLst/>
              </a:rPr>
              <a:t>&gt; tag. </a:t>
            </a:r>
          </a:p>
          <a:p>
            <a:pPr algn="l" rtl="0" fontAlgn="base">
              <a:buFont typeface="Arial" panose="020B0604020202020204" pitchFamily="34" charset="0"/>
              <a:buChar char="•"/>
            </a:pPr>
            <a:endParaRPr lang="en-US" sz="800" dirty="0"/>
          </a:p>
          <a:p>
            <a:pPr marL="0" indent="0" algn="l" rtl="0" fontAlgn="base">
              <a:buNone/>
            </a:pPr>
            <a:r>
              <a:rPr lang="en-US" sz="2400" b="1" i="0" dirty="0">
                <a:effectLst/>
              </a:rPr>
              <a:t>2. </a:t>
            </a:r>
            <a:r>
              <a:rPr lang="en-US" sz="2400" b="0" i="0" dirty="0">
                <a:effectLst/>
                <a:highlight>
                  <a:srgbClr val="FFFF00"/>
                </a:highlight>
              </a:rPr>
              <a:t>Unnumbered pages that are </a:t>
            </a:r>
            <a:r>
              <a:rPr lang="en-US" sz="2400" b="1" i="0" dirty="0">
                <a:effectLst/>
                <a:highlight>
                  <a:srgbClr val="FFFF00"/>
                </a:highlight>
              </a:rPr>
              <a:t>within the sequence</a:t>
            </a:r>
            <a:r>
              <a:rPr lang="en-US" sz="2400" b="0" i="0" dirty="0">
                <a:effectLst/>
                <a:highlight>
                  <a:srgbClr val="FFFF00"/>
                </a:highlight>
              </a:rPr>
              <a:t> of numbered pagination are </a:t>
            </a:r>
            <a:r>
              <a:rPr lang="en-US" sz="2400" b="1" i="0" dirty="0">
                <a:effectLst/>
                <a:highlight>
                  <a:srgbClr val="FFFF00"/>
                </a:highlight>
              </a:rPr>
              <a:t>tagged</a:t>
            </a:r>
            <a:r>
              <a:rPr lang="en-US" sz="2400" b="0" i="0" dirty="0">
                <a:effectLst/>
                <a:highlight>
                  <a:srgbClr val="FFFF00"/>
                </a:highlight>
              </a:rPr>
              <a:t> </a:t>
            </a:r>
            <a:r>
              <a:rPr lang="en-US" sz="2400" b="1" i="0" dirty="0">
                <a:effectLst/>
                <a:highlight>
                  <a:srgbClr val="FFFF00"/>
                </a:highlight>
              </a:rPr>
              <a:t>and numbered as if they showed a number on the physical page.</a:t>
            </a:r>
            <a:r>
              <a:rPr lang="en-US" sz="2400" b="1" i="0" dirty="0">
                <a:effectLst/>
              </a:rPr>
              <a:t> </a:t>
            </a:r>
          </a:p>
          <a:p>
            <a:pPr lvl="1">
              <a:buFont typeface="Arial" panose="020B0604020202020204" pitchFamily="34" charset="0"/>
              <a:buChar char="•"/>
            </a:pPr>
            <a:endParaRPr lang="en-US" b="0" i="0" dirty="0">
              <a:effectLst/>
            </a:endParaRPr>
          </a:p>
          <a:p>
            <a:endParaRPr lang="en-US" sz="2400" dirty="0"/>
          </a:p>
        </p:txBody>
      </p:sp>
    </p:spTree>
    <p:extLst>
      <p:ext uri="{BB962C8B-B14F-4D97-AF65-F5344CB8AC3E}">
        <p14:creationId xmlns:p14="http://schemas.microsoft.com/office/powerpoint/2010/main" val="19114939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ADAC-CAEC-4820-892D-06296DAE13B2}"/>
              </a:ext>
            </a:extLst>
          </p:cNvPr>
          <p:cNvSpPr>
            <a:spLocks noGrp="1"/>
          </p:cNvSpPr>
          <p:nvPr>
            <p:ph type="title"/>
          </p:nvPr>
        </p:nvSpPr>
        <p:spPr>
          <a:xfrm>
            <a:off x="457200" y="274638"/>
            <a:ext cx="8229600" cy="715962"/>
          </a:xfrm>
        </p:spPr>
        <p:txBody>
          <a:bodyPr/>
          <a:lstStyle/>
          <a:p>
            <a:r>
              <a:rPr lang="en-US" sz="4000" dirty="0"/>
              <a:t>Write-On Lines</a:t>
            </a:r>
          </a:p>
        </p:txBody>
      </p:sp>
      <p:sp>
        <p:nvSpPr>
          <p:cNvPr id="3" name="Content Placeholder 2">
            <a:extLst>
              <a:ext uri="{FF2B5EF4-FFF2-40B4-BE49-F238E27FC236}">
                <a16:creationId xmlns:a16="http://schemas.microsoft.com/office/drawing/2014/main" id="{8FA7AABB-6522-4062-B1EE-BF69240C404D}"/>
              </a:ext>
            </a:extLst>
          </p:cNvPr>
          <p:cNvSpPr>
            <a:spLocks noGrp="1"/>
          </p:cNvSpPr>
          <p:nvPr>
            <p:ph idx="1"/>
          </p:nvPr>
        </p:nvSpPr>
        <p:spPr>
          <a:xfrm>
            <a:off x="457200" y="1219200"/>
            <a:ext cx="8229600" cy="5364162"/>
          </a:xfrm>
        </p:spPr>
        <p:txBody>
          <a:bodyPr/>
          <a:lstStyle/>
          <a:p>
            <a:r>
              <a:rPr lang="en-US" sz="2800" dirty="0"/>
              <a:t>Blank lines for students to write in are common in K-12 materials, especially workbooks. </a:t>
            </a:r>
          </a:p>
          <a:p>
            <a:r>
              <a:rPr lang="en-US" sz="2800" dirty="0"/>
              <a:t>There is not an XML element in NIMAS for write-on lines.</a:t>
            </a:r>
          </a:p>
          <a:p>
            <a:r>
              <a:rPr lang="en-US" sz="2800" dirty="0"/>
              <a:t>The best option is to use underscore characters within &lt;span tags&gt; to capture these lines.</a:t>
            </a:r>
          </a:p>
          <a:p>
            <a:r>
              <a:rPr lang="en-US" sz="2800" dirty="0"/>
              <a:t>Examples:</a:t>
            </a:r>
          </a:p>
          <a:p>
            <a:pPr marL="457200" lvl="1" indent="0">
              <a:buNone/>
            </a:pPr>
            <a:r>
              <a:rPr lang="en-US" sz="2400" dirty="0"/>
              <a:t>&lt;span class=“WOL”&gt;____________________&lt;/span&gt;</a:t>
            </a:r>
          </a:p>
          <a:p>
            <a:pPr marL="400050" lvl="1" indent="0">
              <a:buNone/>
            </a:pPr>
            <a:r>
              <a:rPr lang="en-US" sz="2400" b="1" dirty="0"/>
              <a:t>OR</a:t>
            </a:r>
          </a:p>
          <a:p>
            <a:pPr marL="457200" lvl="1" indent="0">
              <a:buNone/>
            </a:pPr>
            <a:r>
              <a:rPr lang="en-US" sz="2400" dirty="0"/>
              <a:t>&lt;span class=“</a:t>
            </a:r>
            <a:r>
              <a:rPr lang="en-US" sz="2400" dirty="0" err="1"/>
              <a:t>blankline</a:t>
            </a:r>
            <a:r>
              <a:rPr lang="en-US" sz="2400" dirty="0"/>
              <a:t>”&gt;__________________&lt;/span&gt;</a:t>
            </a:r>
          </a:p>
        </p:txBody>
      </p:sp>
    </p:spTree>
    <p:extLst>
      <p:ext uri="{BB962C8B-B14F-4D97-AF65-F5344CB8AC3E}">
        <p14:creationId xmlns:p14="http://schemas.microsoft.com/office/powerpoint/2010/main" val="1588557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ADAC-CAEC-4820-892D-06296DAE13B2}"/>
              </a:ext>
            </a:extLst>
          </p:cNvPr>
          <p:cNvSpPr>
            <a:spLocks noGrp="1"/>
          </p:cNvSpPr>
          <p:nvPr>
            <p:ph type="title"/>
          </p:nvPr>
        </p:nvSpPr>
        <p:spPr>
          <a:xfrm>
            <a:off x="457200" y="274638"/>
            <a:ext cx="8229600" cy="715962"/>
          </a:xfrm>
        </p:spPr>
        <p:txBody>
          <a:bodyPr/>
          <a:lstStyle/>
          <a:p>
            <a:r>
              <a:rPr lang="en-US" sz="4000" dirty="0"/>
              <a:t>Using &lt;p&gt; to code blank space</a:t>
            </a:r>
          </a:p>
        </p:txBody>
      </p:sp>
      <p:sp>
        <p:nvSpPr>
          <p:cNvPr id="3" name="Content Placeholder 2">
            <a:extLst>
              <a:ext uri="{FF2B5EF4-FFF2-40B4-BE49-F238E27FC236}">
                <a16:creationId xmlns:a16="http://schemas.microsoft.com/office/drawing/2014/main" id="{8FA7AABB-6522-4062-B1EE-BF69240C404D}"/>
              </a:ext>
            </a:extLst>
          </p:cNvPr>
          <p:cNvSpPr>
            <a:spLocks noGrp="1"/>
          </p:cNvSpPr>
          <p:nvPr>
            <p:ph idx="1"/>
          </p:nvPr>
        </p:nvSpPr>
        <p:spPr>
          <a:xfrm>
            <a:off x="457200" y="1066800"/>
            <a:ext cx="8229600" cy="5334000"/>
          </a:xfrm>
        </p:spPr>
        <p:txBody>
          <a:bodyPr/>
          <a:lstStyle/>
          <a:p>
            <a:r>
              <a:rPr lang="en-US" sz="2800" dirty="0"/>
              <a:t>While it is necessary to capture write-in lines in NIMAS, tags should not ordinarily be used to try to reproduce blank space on a page that is not meaningful. </a:t>
            </a:r>
          </a:p>
          <a:p>
            <a:r>
              <a:rPr lang="en-US" sz="2800" dirty="0"/>
              <a:t>NIMAS tagging is semantic and is not intended to capture the exact physical layout of printed pages. </a:t>
            </a:r>
          </a:p>
          <a:p>
            <a:r>
              <a:rPr lang="en-US" sz="2800" b="1" dirty="0"/>
              <a:t>Please do not use &lt;p&gt; tags to create empty space on a page.</a:t>
            </a:r>
          </a:p>
          <a:p>
            <a:r>
              <a:rPr lang="en-US" sz="2800" dirty="0"/>
              <a:t>If necessary, line break tags &lt;</a:t>
            </a:r>
            <a:r>
              <a:rPr lang="en-US" sz="2800" dirty="0" err="1"/>
              <a:t>br</a:t>
            </a:r>
            <a:r>
              <a:rPr lang="en-US" sz="2800" dirty="0"/>
              <a:t> /&gt; can be used, but use of this tagging should be minimal. </a:t>
            </a:r>
          </a:p>
        </p:txBody>
      </p:sp>
    </p:spTree>
    <p:extLst>
      <p:ext uri="{BB962C8B-B14F-4D97-AF65-F5344CB8AC3E}">
        <p14:creationId xmlns:p14="http://schemas.microsoft.com/office/powerpoint/2010/main" val="4085861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350F5-893F-95EB-1177-D1D43785B813}"/>
              </a:ext>
            </a:extLst>
          </p:cNvPr>
          <p:cNvSpPr>
            <a:spLocks noGrp="1"/>
          </p:cNvSpPr>
          <p:nvPr>
            <p:ph type="ctrTitle"/>
          </p:nvPr>
        </p:nvSpPr>
        <p:spPr>
          <a:xfrm>
            <a:off x="685800" y="1143001"/>
            <a:ext cx="7772400" cy="2457450"/>
          </a:xfrm>
        </p:spPr>
        <p:txBody>
          <a:bodyPr/>
          <a:lstStyle/>
          <a:p>
            <a:r>
              <a:rPr lang="en-US" sz="4000" dirty="0"/>
              <a:t>Best Practices: </a:t>
            </a:r>
            <a:br>
              <a:rPr lang="en-US" sz="4000" dirty="0"/>
            </a:br>
            <a:r>
              <a:rPr lang="en-US" sz="4000" dirty="0"/>
              <a:t>Optional NIMAS Content</a:t>
            </a:r>
            <a:br>
              <a:rPr lang="en-US" sz="4000" dirty="0"/>
            </a:br>
            <a:endParaRPr lang="en-US" sz="4000" dirty="0"/>
          </a:p>
        </p:txBody>
      </p:sp>
      <p:sp>
        <p:nvSpPr>
          <p:cNvPr id="3" name="Subtitle 2">
            <a:extLst>
              <a:ext uri="{FF2B5EF4-FFF2-40B4-BE49-F238E27FC236}">
                <a16:creationId xmlns:a16="http://schemas.microsoft.com/office/drawing/2014/main" id="{2876C59D-E726-8A17-9027-ADEC3664E81B}"/>
              </a:ext>
            </a:extLst>
          </p:cNvPr>
          <p:cNvSpPr>
            <a:spLocks noGrp="1"/>
          </p:cNvSpPr>
          <p:nvPr>
            <p:ph type="subTitle" idx="1"/>
          </p:nvPr>
        </p:nvSpPr>
        <p:spPr>
          <a:xfrm>
            <a:off x="1371600" y="3181350"/>
            <a:ext cx="6400800" cy="2457450"/>
          </a:xfrm>
        </p:spPr>
        <p:txBody>
          <a:bodyPr/>
          <a:lstStyle/>
          <a:p>
            <a:pPr marL="457200" indent="-457200" algn="l">
              <a:buFont typeface="Arial" panose="020B0604020202020204" pitchFamily="34" charset="0"/>
              <a:buChar char="•"/>
            </a:pPr>
            <a:r>
              <a:rPr lang="en-US" dirty="0"/>
              <a:t>image descriptions</a:t>
            </a:r>
          </a:p>
          <a:p>
            <a:pPr marL="457200" indent="-457200" algn="l">
              <a:buFont typeface="Arial" panose="020B0604020202020204" pitchFamily="34" charset="0"/>
              <a:buChar char="•"/>
            </a:pPr>
            <a:r>
              <a:rPr lang="en-US" dirty="0"/>
              <a:t>MathML</a:t>
            </a:r>
          </a:p>
        </p:txBody>
      </p:sp>
    </p:spTree>
    <p:extLst>
      <p:ext uri="{BB962C8B-B14F-4D97-AF65-F5344CB8AC3E}">
        <p14:creationId xmlns:p14="http://schemas.microsoft.com/office/powerpoint/2010/main" val="21920144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B201-F2C0-48B7-8505-8E5105046E86}"/>
              </a:ext>
            </a:extLst>
          </p:cNvPr>
          <p:cNvSpPr>
            <a:spLocks noGrp="1"/>
          </p:cNvSpPr>
          <p:nvPr>
            <p:ph type="title"/>
          </p:nvPr>
        </p:nvSpPr>
        <p:spPr>
          <a:xfrm>
            <a:off x="457200" y="-10391"/>
            <a:ext cx="8229600" cy="1143000"/>
          </a:xfrm>
        </p:spPr>
        <p:txBody>
          <a:bodyPr/>
          <a:lstStyle/>
          <a:p>
            <a:r>
              <a:rPr lang="en-US" sz="4000" dirty="0"/>
              <a:t>Alt Text</a:t>
            </a:r>
          </a:p>
        </p:txBody>
      </p:sp>
      <p:sp>
        <p:nvSpPr>
          <p:cNvPr id="3" name="Content Placeholder 2">
            <a:extLst>
              <a:ext uri="{FF2B5EF4-FFF2-40B4-BE49-F238E27FC236}">
                <a16:creationId xmlns:a16="http://schemas.microsoft.com/office/drawing/2014/main" id="{A2F32AE0-C71A-4637-BDC9-D6AC285E89C7}"/>
              </a:ext>
            </a:extLst>
          </p:cNvPr>
          <p:cNvSpPr>
            <a:spLocks noGrp="1"/>
          </p:cNvSpPr>
          <p:nvPr>
            <p:ph idx="1"/>
          </p:nvPr>
        </p:nvSpPr>
        <p:spPr>
          <a:xfrm>
            <a:off x="457200" y="1295400"/>
            <a:ext cx="8229600" cy="4876800"/>
          </a:xfrm>
        </p:spPr>
        <p:txBody>
          <a:bodyPr/>
          <a:lstStyle/>
          <a:p>
            <a:r>
              <a:rPr lang="en-US" sz="2800" dirty="0"/>
              <a:t>Alt text is recommended, but not required, for NIMAS.</a:t>
            </a:r>
          </a:p>
          <a:p>
            <a:r>
              <a:rPr lang="en-US" sz="2800" dirty="0"/>
              <a:t>However, the alt </a:t>
            </a:r>
            <a:r>
              <a:rPr lang="en-US" sz="2800" i="1" dirty="0"/>
              <a:t>attribute</a:t>
            </a:r>
            <a:r>
              <a:rPr lang="en-US" sz="2800" dirty="0"/>
              <a:t> must be present on all &lt;</a:t>
            </a:r>
            <a:r>
              <a:rPr lang="en-US" sz="2800" dirty="0" err="1"/>
              <a:t>img</a:t>
            </a:r>
            <a:r>
              <a:rPr lang="en-US" sz="2800" dirty="0"/>
              <a:t>&gt; tags.</a:t>
            </a:r>
          </a:p>
          <a:p>
            <a:r>
              <a:rPr lang="en-US" sz="2800" dirty="0"/>
              <a:t>Alt text should be no more than 1-2 sentences. </a:t>
            </a:r>
          </a:p>
          <a:p>
            <a:r>
              <a:rPr lang="en-US" sz="2800" dirty="0"/>
              <a:t>Longer descriptions for more complex images can be supplied using the &lt;</a:t>
            </a:r>
            <a:r>
              <a:rPr lang="en-US" sz="2800" dirty="0" err="1"/>
              <a:t>prodnote</a:t>
            </a:r>
            <a:r>
              <a:rPr lang="en-US" sz="2800" dirty="0"/>
              <a:t>&gt; element.</a:t>
            </a:r>
          </a:p>
          <a:p>
            <a:r>
              <a:rPr lang="en-US" sz="2800" dirty="0"/>
              <a:t>Please see these </a:t>
            </a:r>
            <a:r>
              <a:rPr lang="en-US" sz="2800" dirty="0">
                <a:hlinkClick r:id="rId2"/>
              </a:rPr>
              <a:t>Image Description Resources </a:t>
            </a:r>
            <a:r>
              <a:rPr lang="en-US" sz="2800" dirty="0"/>
              <a:t>for more information.</a:t>
            </a:r>
          </a:p>
          <a:p>
            <a:endParaRPr lang="en-US" dirty="0"/>
          </a:p>
        </p:txBody>
      </p:sp>
    </p:spTree>
    <p:extLst>
      <p:ext uri="{BB962C8B-B14F-4D97-AF65-F5344CB8AC3E}">
        <p14:creationId xmlns:p14="http://schemas.microsoft.com/office/powerpoint/2010/main" val="31975430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B201-F2C0-48B7-8505-8E5105046E86}"/>
              </a:ext>
            </a:extLst>
          </p:cNvPr>
          <p:cNvSpPr>
            <a:spLocks noGrp="1"/>
          </p:cNvSpPr>
          <p:nvPr>
            <p:ph type="title"/>
          </p:nvPr>
        </p:nvSpPr>
        <p:spPr>
          <a:xfrm>
            <a:off x="457200" y="-10391"/>
            <a:ext cx="8229600" cy="1077191"/>
          </a:xfrm>
        </p:spPr>
        <p:txBody>
          <a:bodyPr/>
          <a:lstStyle/>
          <a:p>
            <a:r>
              <a:rPr lang="en-US" sz="4000" dirty="0"/>
              <a:t>Providing good quality alt text</a:t>
            </a:r>
          </a:p>
        </p:txBody>
      </p:sp>
      <p:sp>
        <p:nvSpPr>
          <p:cNvPr id="3" name="Content Placeholder 2">
            <a:extLst>
              <a:ext uri="{FF2B5EF4-FFF2-40B4-BE49-F238E27FC236}">
                <a16:creationId xmlns:a16="http://schemas.microsoft.com/office/drawing/2014/main" id="{A2F32AE0-C71A-4637-BDC9-D6AC285E89C7}"/>
              </a:ext>
            </a:extLst>
          </p:cNvPr>
          <p:cNvSpPr>
            <a:spLocks noGrp="1"/>
          </p:cNvSpPr>
          <p:nvPr>
            <p:ph idx="1"/>
          </p:nvPr>
        </p:nvSpPr>
        <p:spPr>
          <a:xfrm>
            <a:off x="457200" y="1447800"/>
            <a:ext cx="8229600" cy="4724400"/>
          </a:xfrm>
        </p:spPr>
        <p:txBody>
          <a:bodyPr/>
          <a:lstStyle/>
          <a:p>
            <a:r>
              <a:rPr lang="en-US" sz="2800" dirty="0"/>
              <a:t>The NIMAC </a:t>
            </a:r>
            <a:r>
              <a:rPr lang="en-US" sz="2800" b="1" dirty="0"/>
              <a:t>strongly recommends</a:t>
            </a:r>
            <a:r>
              <a:rPr lang="en-US" sz="2800" dirty="0"/>
              <a:t> that publisher staff write, or at a minimum review, any alt text supplied with its NIMAS files. </a:t>
            </a:r>
          </a:p>
          <a:p>
            <a:r>
              <a:rPr lang="en-US" sz="2800" dirty="0"/>
              <a:t>For alt text to be useful to students, it must be clearly written, grammatically correct, age-appropriate, and relevant to the text.</a:t>
            </a:r>
          </a:p>
          <a:p>
            <a:r>
              <a:rPr lang="en-US" sz="2800" dirty="0"/>
              <a:t>If alt text includes spelling errors or grammatical mistakes, the NIMAC will require that it either be corrected or removed from the file. </a:t>
            </a:r>
          </a:p>
          <a:p>
            <a:pPr marL="0" indent="0">
              <a:buNone/>
            </a:pPr>
            <a:endParaRPr lang="en-US" sz="2800" dirty="0"/>
          </a:p>
        </p:txBody>
      </p:sp>
    </p:spTree>
    <p:extLst>
      <p:ext uri="{BB962C8B-B14F-4D97-AF65-F5344CB8AC3E}">
        <p14:creationId xmlns:p14="http://schemas.microsoft.com/office/powerpoint/2010/main" val="287216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noChangeArrowheads="1"/>
          </p:cNvSpPr>
          <p:nvPr>
            <p:ph type="title"/>
          </p:nvPr>
        </p:nvSpPr>
        <p:spPr>
          <a:xfrm>
            <a:off x="457200" y="2133600"/>
            <a:ext cx="8229600" cy="1600200"/>
          </a:xfrm>
        </p:spPr>
        <p:txBody>
          <a:bodyPr/>
          <a:lstStyle/>
          <a:p>
            <a:r>
              <a:rPr lang="en-US" altLang="en-US" dirty="0"/>
              <a:t>MathML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noChangeArrowheads="1"/>
          </p:cNvSpPr>
          <p:nvPr>
            <p:ph type="title"/>
          </p:nvPr>
        </p:nvSpPr>
        <p:spPr>
          <a:xfrm>
            <a:off x="457200" y="152400"/>
            <a:ext cx="8229600" cy="1066800"/>
          </a:xfrm>
        </p:spPr>
        <p:txBody>
          <a:bodyPr/>
          <a:lstStyle/>
          <a:p>
            <a:r>
              <a:rPr lang="en-US" altLang="en-US" sz="4000" dirty="0"/>
              <a:t>Providing MathML in NIMAS</a:t>
            </a:r>
          </a:p>
        </p:txBody>
      </p:sp>
      <p:sp>
        <p:nvSpPr>
          <p:cNvPr id="69635" name="Content Placeholder 2"/>
          <p:cNvSpPr>
            <a:spLocks noGrp="1" noChangeArrowheads="1"/>
          </p:cNvSpPr>
          <p:nvPr>
            <p:ph idx="1"/>
          </p:nvPr>
        </p:nvSpPr>
        <p:spPr>
          <a:xfrm>
            <a:off x="457200" y="1371600"/>
            <a:ext cx="8229600" cy="4754563"/>
          </a:xfrm>
        </p:spPr>
        <p:txBody>
          <a:bodyPr/>
          <a:lstStyle/>
          <a:p>
            <a:r>
              <a:rPr lang="en-US" altLang="en-US" sz="2800" dirty="0"/>
              <a:t>MathML is optional markup for NIMAS that makes math and scientific notation accessible.</a:t>
            </a:r>
          </a:p>
          <a:p>
            <a:endParaRPr lang="en-US" altLang="en-US" sz="1200" dirty="0"/>
          </a:p>
          <a:p>
            <a:r>
              <a:rPr lang="en-US" altLang="en-US" sz="2800" dirty="0"/>
              <a:t>MathML 3.0 is the current standard, but MathML 2 can still be accepted for NIMAS. </a:t>
            </a:r>
          </a:p>
          <a:p>
            <a:endParaRPr lang="en-US" altLang="en-US" sz="1200" dirty="0"/>
          </a:p>
          <a:p>
            <a:r>
              <a:rPr lang="en-US" altLang="en-US" sz="2800" dirty="0"/>
              <a:t>A </a:t>
            </a:r>
            <a:r>
              <a:rPr lang="en-US" altLang="en-US" sz="2800" dirty="0">
                <a:hlinkClick r:id="rId2"/>
              </a:rPr>
              <a:t>MathML in NIMAS</a:t>
            </a:r>
            <a:r>
              <a:rPr lang="en-US" altLang="en-US" sz="2800" dirty="0"/>
              <a:t> guidance document on the NIMAC website also includes the information shared in the following slides.</a:t>
            </a:r>
          </a:p>
          <a:p>
            <a:endParaRPr lang="en-US" altLang="en-US" sz="1200" dirty="0"/>
          </a:p>
          <a:p>
            <a:r>
              <a:rPr lang="en-US" altLang="en-US" sz="2800" dirty="0"/>
              <a:t>NIMAS files that include MathML must include the correct declaration at the top of the XML file.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noChangeArrowheads="1"/>
          </p:cNvSpPr>
          <p:nvPr>
            <p:ph type="title"/>
          </p:nvPr>
        </p:nvSpPr>
        <p:spPr/>
        <p:txBody>
          <a:bodyPr/>
          <a:lstStyle/>
          <a:p>
            <a:r>
              <a:rPr lang="en-US" altLang="en-US" sz="4000" dirty="0"/>
              <a:t>Sample MathML 3 declaration</a:t>
            </a:r>
          </a:p>
        </p:txBody>
      </p:sp>
      <p:sp>
        <p:nvSpPr>
          <p:cNvPr id="70659" name="Content Placeholder 2" descr="Required MathML declaration that should be included in all files that contain MathML 3"/>
          <p:cNvSpPr>
            <a:spLocks noGrp="1" noChangeArrowheads="1"/>
          </p:cNvSpPr>
          <p:nvPr>
            <p:ph idx="1"/>
          </p:nvPr>
        </p:nvSpPr>
        <p:spPr>
          <a:xfrm>
            <a:off x="457200" y="1752600"/>
            <a:ext cx="8229600" cy="4373563"/>
          </a:xfrm>
        </p:spPr>
        <p:txBody>
          <a:bodyPr/>
          <a:lstStyle/>
          <a:p>
            <a:pPr marL="0" indent="0">
              <a:buFontTx/>
              <a:buNone/>
            </a:pPr>
            <a:r>
              <a:rPr lang="en-US" altLang="en-US" sz="1700" dirty="0"/>
              <a:t>&lt;?xml version="1.0" encoding="UTF-8"?&gt;                                              </a:t>
            </a:r>
          </a:p>
          <a:p>
            <a:pPr marL="0" indent="0">
              <a:buFontTx/>
              <a:buNone/>
            </a:pPr>
            <a:r>
              <a:rPr lang="en-US" altLang="en-US" sz="1700" dirty="0"/>
              <a:t>&lt;!DOCTYPE </a:t>
            </a:r>
            <a:r>
              <a:rPr lang="en-US" altLang="en-US" sz="1700" dirty="0" err="1"/>
              <a:t>dtbook</a:t>
            </a:r>
            <a:r>
              <a:rPr lang="en-US" altLang="en-US" sz="1700" dirty="0"/>
              <a:t> PUBLIC "-//NISO//DTD </a:t>
            </a:r>
            <a:r>
              <a:rPr lang="en-US" altLang="en-US" sz="1700" dirty="0" err="1"/>
              <a:t>dtbook</a:t>
            </a:r>
            <a:r>
              <a:rPr lang="en-US" altLang="en-US" sz="1700" dirty="0"/>
              <a:t> 2005-3//EN"</a:t>
            </a:r>
          </a:p>
          <a:p>
            <a:pPr marL="0" indent="0">
              <a:buFontTx/>
              <a:buNone/>
            </a:pPr>
            <a:r>
              <a:rPr lang="en-US" altLang="en-US" sz="1700" dirty="0"/>
              <a:t>"</a:t>
            </a:r>
            <a:r>
              <a:rPr lang="en-US" altLang="en-US" sz="1700" u="sng" dirty="0">
                <a:hlinkClick r:id="rId2"/>
              </a:rPr>
              <a:t>http://www.daisy.org/z3986/2005/dtbook-2005-3.dtd</a:t>
            </a:r>
            <a:r>
              <a:rPr lang="en-US" altLang="en-US" sz="1700" dirty="0"/>
              <a:t>" [</a:t>
            </a:r>
          </a:p>
          <a:p>
            <a:pPr marL="0" indent="0">
              <a:buFontTx/>
              <a:buNone/>
            </a:pPr>
            <a:r>
              <a:rPr lang="en-US" altLang="en-US" sz="1700" dirty="0"/>
              <a:t>&lt;!ENTITY % </a:t>
            </a:r>
            <a:r>
              <a:rPr lang="en-US" altLang="en-US" sz="1700" dirty="0" err="1"/>
              <a:t>MATHML.prefixed</a:t>
            </a:r>
            <a:r>
              <a:rPr lang="en-US" altLang="en-US" sz="1700" dirty="0"/>
              <a:t> "INCLUDE" &gt;</a:t>
            </a:r>
          </a:p>
          <a:p>
            <a:pPr marL="0" indent="0">
              <a:buFontTx/>
              <a:buNone/>
            </a:pPr>
            <a:r>
              <a:rPr lang="en-US" altLang="en-US" sz="1700" dirty="0"/>
              <a:t>&lt;!ENTITY % </a:t>
            </a:r>
            <a:r>
              <a:rPr lang="en-US" altLang="en-US" sz="1700" dirty="0" err="1"/>
              <a:t>MATHML.prefix</a:t>
            </a:r>
            <a:r>
              <a:rPr lang="en-US" altLang="en-US" sz="1700" dirty="0"/>
              <a:t> "m"&gt;</a:t>
            </a:r>
          </a:p>
          <a:p>
            <a:pPr marL="0" indent="0">
              <a:buFontTx/>
              <a:buNone/>
            </a:pPr>
            <a:r>
              <a:rPr lang="en-US" altLang="en-US" sz="1700" dirty="0"/>
              <a:t>&lt;!ENTITY % mathML3 PUBLIC "-//W3C//DTD MathML 3.0//EN" "</a:t>
            </a:r>
            <a:r>
              <a:rPr lang="en-US" altLang="en-US" sz="1700" u="sng" dirty="0">
                <a:hlinkClick r:id="rId3"/>
              </a:rPr>
              <a:t>http://www.w3.org/Math/DTD/mathml3/mathml3.dtd</a:t>
            </a:r>
            <a:r>
              <a:rPr lang="en-US" altLang="en-US" sz="1700" dirty="0"/>
              <a:t>"&gt;</a:t>
            </a:r>
          </a:p>
          <a:p>
            <a:pPr marL="0" indent="0">
              <a:buFontTx/>
              <a:buNone/>
            </a:pPr>
            <a:r>
              <a:rPr lang="en-US" altLang="en-US" sz="1700" dirty="0"/>
              <a:t>                %mathML3;</a:t>
            </a:r>
          </a:p>
          <a:p>
            <a:pPr marL="0" indent="0">
              <a:buFontTx/>
              <a:buNone/>
            </a:pPr>
            <a:r>
              <a:rPr lang="en-US" altLang="en-US" sz="1700" dirty="0"/>
              <a:t>&lt;!ENTITY % </a:t>
            </a:r>
            <a:r>
              <a:rPr lang="en-US" altLang="en-US" sz="1700" dirty="0" err="1"/>
              <a:t>externalFlow</a:t>
            </a:r>
            <a:r>
              <a:rPr lang="en-US" altLang="en-US" sz="1700" dirty="0"/>
              <a:t> "| m:math"&gt;</a:t>
            </a:r>
          </a:p>
          <a:p>
            <a:pPr marL="0" indent="0">
              <a:buFontTx/>
              <a:buNone/>
            </a:pPr>
            <a:r>
              <a:rPr lang="en-US" altLang="en-US" sz="1700" dirty="0"/>
              <a:t>&lt;!ENTITY % </a:t>
            </a:r>
            <a:r>
              <a:rPr lang="en-US" altLang="en-US" sz="1700" dirty="0" err="1"/>
              <a:t>externalNamespaces</a:t>
            </a:r>
            <a:r>
              <a:rPr lang="en-US" altLang="en-US" sz="1700" dirty="0"/>
              <a:t> "</a:t>
            </a:r>
            <a:r>
              <a:rPr lang="en-US" altLang="en-US" sz="1700" dirty="0" err="1"/>
              <a:t>xmlns:m</a:t>
            </a:r>
            <a:r>
              <a:rPr lang="en-US" altLang="en-US" sz="1700" dirty="0"/>
              <a:t> CDATA #FIXED 'http://www.w3.org/1998/Math/MathML'"&gt;]&gt;</a:t>
            </a:r>
          </a:p>
          <a:p>
            <a:pPr marL="0" indent="0">
              <a:buFontTx/>
              <a:buNone/>
            </a:pPr>
            <a:r>
              <a:rPr lang="en-US" altLang="en-US" sz="1700" dirty="0"/>
              <a:t>&lt;</a:t>
            </a:r>
            <a:r>
              <a:rPr lang="en-US" altLang="en-US" sz="1700" dirty="0" err="1"/>
              <a:t>dtbook</a:t>
            </a:r>
            <a:r>
              <a:rPr lang="en-US" altLang="en-US" sz="1700" dirty="0"/>
              <a:t> version="2005-3" </a:t>
            </a:r>
            <a:r>
              <a:rPr lang="en-US" altLang="en-US" sz="1700" dirty="0" err="1"/>
              <a:t>xml:lang</a:t>
            </a:r>
            <a:r>
              <a:rPr lang="en-US" altLang="en-US" sz="1700" dirty="0"/>
              <a:t>="</a:t>
            </a:r>
            <a:r>
              <a:rPr lang="en-US" altLang="en-US" sz="1700" dirty="0" err="1"/>
              <a:t>en</a:t>
            </a:r>
            <a:r>
              <a:rPr lang="en-US" altLang="en-US" sz="1700" dirty="0"/>
              <a:t>-US" </a:t>
            </a:r>
            <a:r>
              <a:rPr lang="en-US" altLang="en-US" sz="1700" dirty="0" err="1"/>
              <a:t>xmlns</a:t>
            </a:r>
            <a:r>
              <a:rPr lang="en-US" altLang="en-US" sz="1700" dirty="0"/>
              <a:t>="</a:t>
            </a:r>
            <a:r>
              <a:rPr lang="en-US" altLang="en-US" sz="1700" u="sng" dirty="0">
                <a:hlinkClick r:id="rId4"/>
              </a:rPr>
              <a:t>http://www.daisy.org/z3986/2005/dtbook/</a:t>
            </a:r>
            <a:r>
              <a:rPr lang="en-US" altLang="en-US" sz="1700" dirty="0"/>
              <a:t>" </a:t>
            </a:r>
            <a:r>
              <a:rPr lang="en-US" altLang="en-US" sz="1700" dirty="0" err="1"/>
              <a:t>xmlns:m</a:t>
            </a:r>
            <a:r>
              <a:rPr lang="en-US" altLang="en-US" sz="1700" dirty="0"/>
              <a:t>="</a:t>
            </a:r>
            <a:r>
              <a:rPr lang="en-US" altLang="en-US" sz="1700" u="sng" dirty="0">
                <a:hlinkClick r:id="rId5"/>
              </a:rPr>
              <a:t>http://www.w3.org/1998/Math/MathML</a:t>
            </a:r>
            <a:r>
              <a:rPr lang="en-US" altLang="en-US" sz="1700" dirty="0"/>
              <a:t>"&gt;</a:t>
            </a:r>
          </a:p>
          <a:p>
            <a:pPr marL="0" indent="0">
              <a:buFontTx/>
              <a:buNone/>
            </a:pPr>
            <a:r>
              <a:rPr lang="en-US" altLang="en-US" sz="1600" dirty="0"/>
              <a:t>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noChangeArrowheads="1"/>
          </p:cNvSpPr>
          <p:nvPr>
            <p:ph type="title"/>
          </p:nvPr>
        </p:nvSpPr>
        <p:spPr>
          <a:xfrm>
            <a:off x="457200" y="274638"/>
            <a:ext cx="8229600" cy="792162"/>
          </a:xfrm>
        </p:spPr>
        <p:txBody>
          <a:bodyPr/>
          <a:lstStyle/>
          <a:p>
            <a:r>
              <a:rPr lang="en-US" altLang="en-US" sz="4000" dirty="0"/>
              <a:t>Sample MathML 2 declaration</a:t>
            </a:r>
          </a:p>
        </p:txBody>
      </p:sp>
      <p:sp>
        <p:nvSpPr>
          <p:cNvPr id="59395" name="Content Placeholder 2" descr="Required MathML declaration that must be included at the top of the XML file for any NIMAS XML file that includes MathML 2"/>
          <p:cNvSpPr>
            <a:spLocks noGrp="1"/>
          </p:cNvSpPr>
          <p:nvPr>
            <p:ph idx="1"/>
          </p:nvPr>
        </p:nvSpPr>
        <p:spPr>
          <a:xfrm>
            <a:off x="457200" y="1295400"/>
            <a:ext cx="6781800" cy="5181600"/>
          </a:xfrm>
        </p:spPr>
        <p:txBody>
          <a:bodyPr/>
          <a:lstStyle/>
          <a:p>
            <a:pPr marL="0" indent="0">
              <a:buFontTx/>
              <a:buNone/>
              <a:defRPr/>
            </a:pPr>
            <a:r>
              <a:rPr lang="en-US" sz="1200" dirty="0"/>
              <a:t>&lt;?xml version="1.0" encoding="UTF-8"?&gt;                                              </a:t>
            </a:r>
          </a:p>
          <a:p>
            <a:pPr marL="0" indent="0">
              <a:buFontTx/>
              <a:buNone/>
              <a:defRPr/>
            </a:pPr>
            <a:r>
              <a:rPr lang="en-US" sz="1200" dirty="0"/>
              <a:t>&lt;!DOCTYPE dtbook PUBLIC "-//NISO//DTD dtbook 2005-3//EN"</a:t>
            </a:r>
          </a:p>
          <a:p>
            <a:pPr marL="0" indent="0">
              <a:buFontTx/>
              <a:buNone/>
              <a:defRPr/>
            </a:pPr>
            <a:r>
              <a:rPr lang="en-US" sz="1200" dirty="0"/>
              <a:t>"</a:t>
            </a:r>
            <a:r>
              <a:rPr lang="en-US" sz="1200" u="sng" dirty="0">
                <a:hlinkClick r:id="rId2"/>
              </a:rPr>
              <a:t>http://www.daisy.org/z3986/2005/dtbook-2005-3.dtd</a:t>
            </a:r>
            <a:r>
              <a:rPr lang="en-US" sz="1200" dirty="0"/>
              <a:t>" [</a:t>
            </a:r>
          </a:p>
          <a:p>
            <a:pPr marL="0" indent="0">
              <a:buFontTx/>
              <a:buNone/>
              <a:defRPr/>
            </a:pPr>
            <a:r>
              <a:rPr lang="en-US" sz="1200" dirty="0"/>
              <a:t>  &lt;!ENTITY % MATHML.prefixed "INCLUDE" &gt;</a:t>
            </a:r>
          </a:p>
          <a:p>
            <a:pPr marL="0" indent="0">
              <a:buFontTx/>
              <a:buNone/>
              <a:defRPr/>
            </a:pPr>
            <a:r>
              <a:rPr lang="en-US" sz="1200" dirty="0"/>
              <a:t>  &lt;!ENTITY % MATHML.prefix "m"&gt;</a:t>
            </a:r>
          </a:p>
          <a:p>
            <a:pPr marL="0" indent="0">
              <a:buFontTx/>
              <a:buNone/>
              <a:defRPr/>
            </a:pPr>
            <a:r>
              <a:rPr lang="en-US" sz="1200" dirty="0"/>
              <a:t>  </a:t>
            </a:r>
            <a:r>
              <a:rPr lang="en-US" sz="1200" dirty="0">
                <a:solidFill>
                  <a:schemeClr val="tx2">
                    <a:lumMod val="60000"/>
                    <a:lumOff val="40000"/>
                  </a:schemeClr>
                </a:solidFill>
              </a:rPr>
              <a:t>&lt;!ENTITY % MATHML.Common.attrib</a:t>
            </a:r>
          </a:p>
          <a:p>
            <a:pPr marL="0" indent="0">
              <a:buFontTx/>
              <a:buNone/>
              <a:defRPr/>
            </a:pPr>
            <a:r>
              <a:rPr lang="en-US" sz="1200" dirty="0">
                <a:solidFill>
                  <a:schemeClr val="tx2">
                    <a:lumMod val="60000"/>
                    <a:lumOff val="40000"/>
                  </a:schemeClr>
                </a:solidFill>
              </a:rPr>
              <a:t>          "xlink:href    CDATA       #IMPLIED</a:t>
            </a:r>
          </a:p>
          <a:p>
            <a:pPr marL="0" indent="0">
              <a:buFontTx/>
              <a:buNone/>
              <a:defRPr/>
            </a:pPr>
            <a:r>
              <a:rPr lang="en-US" sz="1200" dirty="0">
                <a:solidFill>
                  <a:schemeClr val="tx2">
                    <a:lumMod val="60000"/>
                    <a:lumOff val="40000"/>
                  </a:schemeClr>
                </a:solidFill>
              </a:rPr>
              <a:t>          xlink:type     CDATA       #IMPLIED</a:t>
            </a:r>
          </a:p>
          <a:p>
            <a:pPr marL="0" indent="0">
              <a:buFontTx/>
              <a:buNone/>
              <a:defRPr/>
            </a:pPr>
            <a:r>
              <a:rPr lang="en-US" sz="1200" dirty="0">
                <a:solidFill>
                  <a:schemeClr val="tx2">
                    <a:lumMod val="60000"/>
                    <a:lumOff val="40000"/>
                  </a:schemeClr>
                </a:solidFill>
              </a:rPr>
              <a:t>          class          CDATA       #IMPLIED</a:t>
            </a:r>
          </a:p>
          <a:p>
            <a:pPr marL="0" indent="0">
              <a:buFontTx/>
              <a:buNone/>
              <a:defRPr/>
            </a:pPr>
            <a:r>
              <a:rPr lang="en-US" sz="1200" dirty="0">
                <a:solidFill>
                  <a:schemeClr val="tx2">
                    <a:lumMod val="60000"/>
                    <a:lumOff val="40000"/>
                  </a:schemeClr>
                </a:solidFill>
              </a:rPr>
              <a:t>          style          CDATA       #IMPLIED</a:t>
            </a:r>
          </a:p>
          <a:p>
            <a:pPr marL="0" indent="0">
              <a:buFontTx/>
              <a:buNone/>
              <a:defRPr/>
            </a:pPr>
            <a:r>
              <a:rPr lang="en-US" sz="1200" dirty="0">
                <a:solidFill>
                  <a:schemeClr val="tx2">
                    <a:lumMod val="60000"/>
                    <a:lumOff val="40000"/>
                  </a:schemeClr>
                </a:solidFill>
              </a:rPr>
              <a:t>          id             ID          #IMPLIED</a:t>
            </a:r>
          </a:p>
          <a:p>
            <a:pPr marL="0" indent="0">
              <a:buFontTx/>
              <a:buNone/>
              <a:defRPr/>
            </a:pPr>
            <a:r>
              <a:rPr lang="en-US" sz="1200" dirty="0">
                <a:solidFill>
                  <a:schemeClr val="tx2">
                    <a:lumMod val="60000"/>
                    <a:lumOff val="40000"/>
                  </a:schemeClr>
                </a:solidFill>
              </a:rPr>
              <a:t>          xref           IDREF       #IMPLIED</a:t>
            </a:r>
          </a:p>
          <a:p>
            <a:pPr marL="0" indent="0">
              <a:buFontTx/>
              <a:buNone/>
              <a:defRPr/>
            </a:pPr>
            <a:r>
              <a:rPr lang="en-US" sz="1200" dirty="0">
                <a:solidFill>
                  <a:schemeClr val="tx2">
                    <a:lumMod val="60000"/>
                    <a:lumOff val="40000"/>
                  </a:schemeClr>
                </a:solidFill>
              </a:rPr>
              <a:t>          other          CDATA       #IMPLIED</a:t>
            </a:r>
          </a:p>
          <a:p>
            <a:pPr marL="0" indent="0">
              <a:buFontTx/>
              <a:buNone/>
              <a:defRPr/>
            </a:pPr>
            <a:r>
              <a:rPr lang="en-US" sz="1200" dirty="0">
                <a:solidFill>
                  <a:schemeClr val="tx2">
                    <a:lumMod val="60000"/>
                    <a:lumOff val="40000"/>
                  </a:schemeClr>
                </a:solidFill>
              </a:rPr>
              <a:t>          xmlns:dtbook   CDATA       #FIXED 'http://www.daisy.org/z3986/2005/dtbook/'</a:t>
            </a:r>
          </a:p>
          <a:p>
            <a:pPr marL="0" indent="0">
              <a:buFontTx/>
              <a:buNone/>
              <a:defRPr/>
            </a:pPr>
            <a:r>
              <a:rPr lang="en-US" sz="1200" dirty="0">
                <a:solidFill>
                  <a:schemeClr val="tx2">
                    <a:lumMod val="60000"/>
                    <a:lumOff val="40000"/>
                  </a:schemeClr>
                </a:solidFill>
              </a:rPr>
              <a:t>          dtbook:smilref CDATA       #IMPLIED"  &gt;</a:t>
            </a:r>
          </a:p>
          <a:p>
            <a:pPr marL="0" indent="0">
              <a:buFontTx/>
              <a:buNone/>
              <a:defRPr/>
            </a:pPr>
            <a:r>
              <a:rPr lang="en-US" sz="1200" dirty="0"/>
              <a:t>  &lt;!ENTITY % mathML2 PUBLIC "-//W3C//DTD MathML 2.0//EN"</a:t>
            </a:r>
          </a:p>
          <a:p>
            <a:pPr marL="0" indent="0">
              <a:buFontTx/>
              <a:buNone/>
              <a:defRPr/>
            </a:pPr>
            <a:r>
              <a:rPr lang="en-US" sz="1200" dirty="0"/>
              <a:t>            "</a:t>
            </a:r>
            <a:r>
              <a:rPr lang="en-US" sz="1200" u="sng" dirty="0">
                <a:hlinkClick r:id="rId3"/>
              </a:rPr>
              <a:t>http://www.w3.org/Math/DTD/mathml2/mathml2.dtd</a:t>
            </a:r>
            <a:r>
              <a:rPr lang="en-US" sz="1200" dirty="0"/>
              <a:t>"  &gt;</a:t>
            </a:r>
          </a:p>
          <a:p>
            <a:pPr marL="0" indent="0">
              <a:buFontTx/>
              <a:buNone/>
              <a:defRPr/>
            </a:pPr>
            <a:r>
              <a:rPr lang="en-US" sz="1200" dirty="0"/>
              <a:t>  %mathML2;</a:t>
            </a:r>
          </a:p>
          <a:p>
            <a:pPr marL="0" indent="0">
              <a:buFontTx/>
              <a:buNone/>
              <a:defRPr/>
            </a:pPr>
            <a:r>
              <a:rPr lang="en-US" sz="1200" dirty="0"/>
              <a:t>  &lt;!ENTITY % externalFlow "| m:math"&gt;</a:t>
            </a:r>
          </a:p>
          <a:p>
            <a:pPr marL="0" indent="0">
              <a:buFontTx/>
              <a:buNone/>
              <a:defRPr/>
            </a:pPr>
            <a:r>
              <a:rPr lang="en-US" sz="1200" dirty="0"/>
              <a:t>  &lt;!ENTITY % externalNamespaces "xmlns:m CDATA #FIXED</a:t>
            </a:r>
          </a:p>
          <a:p>
            <a:pPr marL="0" indent="0">
              <a:buFontTx/>
              <a:buNone/>
              <a:defRPr/>
            </a:pPr>
            <a:r>
              <a:rPr lang="en-US" sz="1200" dirty="0"/>
              <a:t>  'http://www.w3.org/1998/Math/MathML'"&gt;]&gt; </a:t>
            </a:r>
          </a:p>
          <a:p>
            <a:pPr marL="0" indent="0">
              <a:buFontTx/>
              <a:buNone/>
              <a:defRPr/>
            </a:pPr>
            <a:r>
              <a:rPr lang="en-US" sz="1200" dirty="0"/>
              <a:t> &lt;dtbook version="2005-3" xml:lang="en-US" xmlns="</a:t>
            </a:r>
            <a:r>
              <a:rPr lang="en-US" sz="1200" u="sng" dirty="0">
                <a:hlinkClick r:id="rId4"/>
              </a:rPr>
              <a:t>http://www.daisy.org/z3986/2005/dtbook/</a:t>
            </a:r>
            <a:r>
              <a:rPr lang="en-US" sz="1200" dirty="0"/>
              <a:t>" xmlns:m="</a:t>
            </a:r>
            <a:r>
              <a:rPr lang="en-US" sz="1200" u="sng" dirty="0">
                <a:hlinkClick r:id="rId5"/>
              </a:rPr>
              <a:t>http://www.w3.org/1998/Math/MathML</a:t>
            </a:r>
            <a:r>
              <a:rPr lang="en-US" sz="1200" dirty="0"/>
              <a:t>"&gt;</a:t>
            </a:r>
          </a:p>
          <a:p>
            <a:pPr marL="0" indent="0">
              <a:buFontTx/>
              <a:buNone/>
              <a:defRPr/>
            </a:pPr>
            <a:r>
              <a:rPr lang="en-US" sz="1200" dirty="0"/>
              <a:t> </a:t>
            </a:r>
          </a:p>
          <a:p>
            <a:pPr marL="0" indent="0">
              <a:buFontTx/>
              <a:buNone/>
              <a:defRPr/>
            </a:pPr>
            <a:r>
              <a:rPr lang="en-US" sz="1200" dirty="0"/>
              <a:t> </a:t>
            </a:r>
          </a:p>
          <a:p>
            <a:pPr>
              <a:defRPr/>
            </a:pPr>
            <a:endParaRPr lang="en-US" alt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noChangeArrowheads="1"/>
          </p:cNvSpPr>
          <p:nvPr>
            <p:ph type="title"/>
          </p:nvPr>
        </p:nvSpPr>
        <p:spPr/>
        <p:txBody>
          <a:bodyPr/>
          <a:lstStyle/>
          <a:p>
            <a:r>
              <a:rPr lang="en-US" altLang="en-US" sz="4000" dirty="0"/>
              <a:t>MathML fallback images</a:t>
            </a:r>
          </a:p>
        </p:txBody>
      </p:sp>
      <p:sp>
        <p:nvSpPr>
          <p:cNvPr id="59395" name="Content Placeholder 2"/>
          <p:cNvSpPr>
            <a:spLocks noGrp="1"/>
          </p:cNvSpPr>
          <p:nvPr>
            <p:ph idx="1"/>
          </p:nvPr>
        </p:nvSpPr>
        <p:spPr>
          <a:xfrm>
            <a:off x="457200" y="1447800"/>
            <a:ext cx="8229600" cy="5135562"/>
          </a:xfrm>
        </p:spPr>
        <p:txBody>
          <a:bodyPr/>
          <a:lstStyle/>
          <a:p>
            <a:pPr>
              <a:defRPr/>
            </a:pPr>
            <a:r>
              <a:rPr lang="en-US" altLang="en-US" sz="2800" dirty="0"/>
              <a:t>Fallback images for all MathML expressions must be provided in the file set. </a:t>
            </a:r>
          </a:p>
          <a:p>
            <a:pPr>
              <a:defRPr/>
            </a:pPr>
            <a:r>
              <a:rPr lang="en-US" altLang="en-US" sz="2800" dirty="0"/>
              <a:t>(Don’t forget to reference these in the OPF manifest.)</a:t>
            </a:r>
          </a:p>
          <a:p>
            <a:pPr>
              <a:defRPr/>
            </a:pPr>
            <a:r>
              <a:rPr lang="en-US" altLang="en-US" sz="2800" dirty="0"/>
              <a:t>Fallback image files should be 300 dpi.</a:t>
            </a:r>
          </a:p>
          <a:p>
            <a:pPr>
              <a:defRPr/>
            </a:pPr>
            <a:r>
              <a:rPr lang="en-US" altLang="en-US" sz="2800" dirty="0"/>
              <a:t>The </a:t>
            </a:r>
            <a:r>
              <a:rPr lang="en-US" altLang="en-US" sz="2800" dirty="0" err="1"/>
              <a:t>altimg</a:t>
            </a:r>
            <a:r>
              <a:rPr lang="en-US" altLang="en-US" sz="2800" dirty="0"/>
              <a:t> attribute is used to reference the image. For example: </a:t>
            </a:r>
          </a:p>
          <a:p>
            <a:pPr marL="400050" lvl="1" indent="0">
              <a:buFontTx/>
              <a:buNone/>
              <a:defRPr/>
            </a:pPr>
            <a:endParaRPr lang="en-US" altLang="en-US" sz="1200" dirty="0"/>
          </a:p>
          <a:p>
            <a:pPr marL="400050" lvl="1" indent="0">
              <a:buFontTx/>
              <a:buNone/>
              <a:defRPr/>
            </a:pPr>
            <a:r>
              <a:rPr lang="en-US" altLang="en-US" sz="2500" dirty="0"/>
              <a:t>&lt;m:math </a:t>
            </a:r>
            <a:r>
              <a:rPr lang="en-US" altLang="en-US" sz="2500" b="1" dirty="0">
                <a:solidFill>
                  <a:schemeClr val="tx2">
                    <a:lumMod val="60000"/>
                    <a:lumOff val="40000"/>
                  </a:schemeClr>
                </a:solidFill>
              </a:rPr>
              <a:t>altimg="./images/thruout/Equationp23.jpg" </a:t>
            </a:r>
            <a:r>
              <a:rPr lang="en-US" altLang="en-US" sz="2500" dirty="0"/>
              <a:t>alttext=""&gt;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noChangeArrowheads="1"/>
          </p:cNvSpPr>
          <p:nvPr>
            <p:ph type="title"/>
          </p:nvPr>
        </p:nvSpPr>
        <p:spPr/>
        <p:txBody>
          <a:bodyPr/>
          <a:lstStyle/>
          <a:p>
            <a:r>
              <a:rPr lang="en-US" altLang="en-US" sz="4000" dirty="0"/>
              <a:t>MathML </a:t>
            </a:r>
            <a:r>
              <a:rPr lang="en-US" altLang="en-US" sz="4000" dirty="0" err="1"/>
              <a:t>alttext</a:t>
            </a:r>
            <a:r>
              <a:rPr lang="en-US" altLang="en-US" sz="4000" dirty="0"/>
              <a:t> attribute</a:t>
            </a:r>
          </a:p>
        </p:txBody>
      </p:sp>
      <p:sp>
        <p:nvSpPr>
          <p:cNvPr id="59395" name="Content Placeholder 2"/>
          <p:cNvSpPr>
            <a:spLocks noGrp="1"/>
          </p:cNvSpPr>
          <p:nvPr>
            <p:ph idx="1"/>
          </p:nvPr>
        </p:nvSpPr>
        <p:spPr>
          <a:xfrm>
            <a:off x="457200" y="1447800"/>
            <a:ext cx="8229600" cy="5029200"/>
          </a:xfrm>
        </p:spPr>
        <p:txBody>
          <a:bodyPr/>
          <a:lstStyle/>
          <a:p>
            <a:pPr>
              <a:defRPr/>
            </a:pPr>
            <a:r>
              <a:rPr lang="en-US" altLang="en-US" sz="2800" dirty="0"/>
              <a:t>Alt text is not required for MathML. </a:t>
            </a:r>
          </a:p>
          <a:p>
            <a:pPr>
              <a:defRPr/>
            </a:pPr>
            <a:r>
              <a:rPr lang="en-US" altLang="en-US" sz="2800" dirty="0"/>
              <a:t>However, the alttext attribute is required to be present on the math tags. For example:</a:t>
            </a:r>
          </a:p>
          <a:p>
            <a:pPr marL="400050" lvl="1" indent="0">
              <a:buFontTx/>
              <a:buNone/>
              <a:defRPr/>
            </a:pPr>
            <a:endParaRPr lang="en-US" altLang="en-US" sz="2200" dirty="0"/>
          </a:p>
          <a:p>
            <a:pPr marL="400050" lvl="1" indent="0">
              <a:buFontTx/>
              <a:buNone/>
              <a:defRPr/>
            </a:pPr>
            <a:r>
              <a:rPr lang="en-US" altLang="en-US" sz="2200" dirty="0"/>
              <a:t>&lt;m:math altimg="./images/ch1/equationp32.jpg"</a:t>
            </a:r>
            <a:r>
              <a:rPr lang="en-US" altLang="en-US" sz="2200" b="1" dirty="0">
                <a:solidFill>
                  <a:schemeClr val="tx2">
                    <a:lumMod val="60000"/>
                    <a:lumOff val="40000"/>
                  </a:schemeClr>
                </a:solidFill>
              </a:rPr>
              <a:t> alttext=""</a:t>
            </a:r>
            <a:r>
              <a:rPr lang="en-US" altLang="en-US" sz="2200" dirty="0"/>
              <a:t>&gt;</a:t>
            </a:r>
          </a:p>
          <a:p>
            <a:pPr marL="400050" lvl="1" indent="0">
              <a:buFontTx/>
              <a:buNone/>
              <a:defRPr/>
            </a:pPr>
            <a:endParaRPr lang="en-US" altLang="en-US" sz="2200" dirty="0"/>
          </a:p>
          <a:p>
            <a:pPr>
              <a:defRPr/>
            </a:pPr>
            <a:r>
              <a:rPr lang="en-US" altLang="en-US" sz="2800" dirty="0"/>
              <a:t>Leave the attribute empty unless you are providing a description of the equation.</a:t>
            </a:r>
          </a:p>
          <a:p>
            <a:pPr>
              <a:defRPr/>
            </a:pPr>
            <a:r>
              <a:rPr lang="en-US" altLang="en-US" sz="2800" dirty="0"/>
              <a:t>Please do not include placeholder text, such as “math” or the image file name.  </a:t>
            </a:r>
          </a:p>
          <a:p>
            <a:pPr marL="400050" lvl="1" indent="0">
              <a:buFontTx/>
              <a:buNone/>
              <a:defRPr/>
            </a:pPr>
            <a:endParaRPr lang="en-US" altLang="en-US" dirty="0"/>
          </a:p>
          <a:p>
            <a:pPr marL="400050" lvl="1" indent="0">
              <a:buFontTx/>
              <a:buNone/>
              <a:defRPr/>
            </a:pPr>
            <a:endParaRPr lang="en-US" altLang="en-US" sz="22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noChangeArrowheads="1"/>
          </p:cNvSpPr>
          <p:nvPr>
            <p:ph type="title"/>
          </p:nvPr>
        </p:nvSpPr>
        <p:spPr>
          <a:xfrm>
            <a:off x="457200" y="2362200"/>
            <a:ext cx="8229600" cy="1981200"/>
          </a:xfrm>
        </p:spPr>
        <p:txBody>
          <a:bodyPr/>
          <a:lstStyle/>
          <a:p>
            <a:r>
              <a:rPr lang="en-US" altLang="en-US" dirty="0"/>
              <a:t>Preparing NIMAS: </a:t>
            </a:r>
            <a:br>
              <a:rPr lang="en-US" altLang="en-US" dirty="0"/>
            </a:br>
            <a:r>
              <a:rPr lang="en-US" altLang="en-US" dirty="0"/>
              <a:t>3 Final Reminders</a:t>
            </a:r>
          </a:p>
        </p:txBody>
      </p:sp>
    </p:spTree>
    <p:extLst>
      <p:ext uri="{BB962C8B-B14F-4D97-AF65-F5344CB8AC3E}">
        <p14:creationId xmlns:p14="http://schemas.microsoft.com/office/powerpoint/2010/main" val="24436201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noChangeArrowheads="1"/>
          </p:cNvSpPr>
          <p:nvPr>
            <p:ph type="title"/>
          </p:nvPr>
        </p:nvSpPr>
        <p:spPr/>
        <p:txBody>
          <a:bodyPr/>
          <a:lstStyle/>
          <a:p>
            <a:r>
              <a:rPr lang="en-US" altLang="en-US" sz="4000" dirty="0"/>
              <a:t>#1: Always transcribe the complete title page in the XML </a:t>
            </a:r>
          </a:p>
        </p:txBody>
      </p:sp>
      <p:sp>
        <p:nvSpPr>
          <p:cNvPr id="62467" name="Content Placeholder 2"/>
          <p:cNvSpPr>
            <a:spLocks noGrp="1" noChangeArrowheads="1"/>
          </p:cNvSpPr>
          <p:nvPr>
            <p:ph idx="1"/>
          </p:nvPr>
        </p:nvSpPr>
        <p:spPr>
          <a:xfrm>
            <a:off x="457200" y="1905000"/>
            <a:ext cx="8229600" cy="4572000"/>
          </a:xfrm>
        </p:spPr>
        <p:txBody>
          <a:bodyPr/>
          <a:lstStyle/>
          <a:p>
            <a:r>
              <a:rPr lang="en-US" altLang="en-US" sz="2800" dirty="0"/>
              <a:t>Most software that uses NIMAS files ignores &lt;</a:t>
            </a:r>
            <a:r>
              <a:rPr lang="en-US" altLang="en-US" sz="2800" dirty="0" err="1"/>
              <a:t>doctitle</a:t>
            </a:r>
            <a:r>
              <a:rPr lang="en-US" altLang="en-US" sz="2800" dirty="0"/>
              <a:t>&gt; and &lt;</a:t>
            </a:r>
            <a:r>
              <a:rPr lang="en-US" altLang="en-US" sz="2800" dirty="0" err="1"/>
              <a:t>docauthor</a:t>
            </a:r>
            <a:r>
              <a:rPr lang="en-US" altLang="en-US" sz="2800" dirty="0"/>
              <a:t>&gt; tags.</a:t>
            </a:r>
          </a:p>
          <a:p>
            <a:r>
              <a:rPr lang="en-US" altLang="en-US" sz="2800" dirty="0"/>
              <a:t>In addition to these required XML metadata fields, the complete contents of the title page should be transcribed in the XML. </a:t>
            </a:r>
          </a:p>
          <a:p>
            <a:r>
              <a:rPr lang="en-US" altLang="en-US" sz="2800" dirty="0"/>
              <a:t>When essential bibliographic information such as the complete title, ISBN, publisher name, series or state edition </a:t>
            </a:r>
            <a:r>
              <a:rPr lang="en-US" altLang="en-US" sz="2800" b="1" dirty="0"/>
              <a:t>only</a:t>
            </a:r>
            <a:r>
              <a:rPr lang="en-US" altLang="en-US" sz="2800" dirty="0"/>
              <a:t> appears on the cover, the cover must </a:t>
            </a:r>
            <a:r>
              <a:rPr lang="en-US" altLang="en-US" sz="2800" b="1" dirty="0"/>
              <a:t>also</a:t>
            </a:r>
            <a:r>
              <a:rPr lang="en-US" altLang="en-US" sz="2800" dirty="0"/>
              <a:t> be transcribed in the XML. </a:t>
            </a:r>
          </a:p>
        </p:txBody>
      </p:sp>
    </p:spTree>
    <p:extLst>
      <p:ext uri="{BB962C8B-B14F-4D97-AF65-F5344CB8AC3E}">
        <p14:creationId xmlns:p14="http://schemas.microsoft.com/office/powerpoint/2010/main" val="30809083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noChangeArrowheads="1"/>
          </p:cNvSpPr>
          <p:nvPr>
            <p:ph type="title"/>
          </p:nvPr>
        </p:nvSpPr>
        <p:spPr/>
        <p:txBody>
          <a:bodyPr/>
          <a:lstStyle/>
          <a:p>
            <a:r>
              <a:rPr lang="en-US" altLang="en-US" sz="4000" dirty="0"/>
              <a:t>#2: Do not include &lt;head /&gt; metadata in the XML file</a:t>
            </a:r>
          </a:p>
        </p:txBody>
      </p:sp>
      <p:sp>
        <p:nvSpPr>
          <p:cNvPr id="66563" name="Content Placeholder 2"/>
          <p:cNvSpPr>
            <a:spLocks noGrp="1" noChangeArrowheads="1"/>
          </p:cNvSpPr>
          <p:nvPr>
            <p:ph idx="1"/>
          </p:nvPr>
        </p:nvSpPr>
        <p:spPr>
          <a:xfrm>
            <a:off x="457200" y="1828800"/>
            <a:ext cx="8229600" cy="4754562"/>
          </a:xfrm>
        </p:spPr>
        <p:txBody>
          <a:bodyPr/>
          <a:lstStyle/>
          <a:p>
            <a:r>
              <a:rPr lang="en-US" altLang="en-US" sz="2800" dirty="0"/>
              <a:t>Please </a:t>
            </a:r>
            <a:r>
              <a:rPr lang="en-US" altLang="en-US" sz="2800" b="1" dirty="0"/>
              <a:t>do not</a:t>
            </a:r>
            <a:r>
              <a:rPr lang="en-US" altLang="en-US" sz="2800" dirty="0"/>
              <a:t> include metadata in the &lt;head&gt; of the NIMAS XML file.</a:t>
            </a:r>
          </a:p>
          <a:p>
            <a:r>
              <a:rPr lang="en-US" altLang="en-US" sz="2800" dirty="0"/>
              <a:t>Although full DAISY does permit metadata to be provided in this element, this is not valid for NIMAS.</a:t>
            </a:r>
          </a:p>
          <a:p>
            <a:r>
              <a:rPr lang="en-US" altLang="en-US" sz="2800" dirty="0"/>
              <a:t>Metadata for NIMAS is provided in the OPF. </a:t>
            </a:r>
          </a:p>
          <a:p>
            <a:r>
              <a:rPr lang="en-US" altLang="en-US" sz="2800" dirty="0"/>
              <a:t>The NIMAS specification calls for &lt;head&gt; to be </a:t>
            </a:r>
            <a:r>
              <a:rPr lang="en-US" altLang="en-US" sz="2800" b="1" dirty="0"/>
              <a:t>empty</a:t>
            </a:r>
            <a:r>
              <a:rPr lang="en-US" altLang="en-US" sz="2800" dirty="0"/>
              <a:t>.</a:t>
            </a:r>
          </a:p>
          <a:p>
            <a:r>
              <a:rPr lang="en-US" altLang="en-US" sz="2800" dirty="0"/>
              <a:t>Including metadata in &lt;head&gt; can delay certification.</a:t>
            </a:r>
          </a:p>
        </p:txBody>
      </p:sp>
    </p:spTree>
    <p:extLst>
      <p:ext uri="{BB962C8B-B14F-4D97-AF65-F5344CB8AC3E}">
        <p14:creationId xmlns:p14="http://schemas.microsoft.com/office/powerpoint/2010/main" val="12514460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noChangeArrowheads="1"/>
          </p:cNvSpPr>
          <p:nvPr>
            <p:ph type="title"/>
          </p:nvPr>
        </p:nvSpPr>
        <p:spPr/>
        <p:txBody>
          <a:bodyPr/>
          <a:lstStyle/>
          <a:p>
            <a:r>
              <a:rPr lang="en-US" altLang="en-US" sz="4000" dirty="0"/>
              <a:t>#3: Check for (and remove) any extraneous files in the zip file</a:t>
            </a:r>
          </a:p>
        </p:txBody>
      </p:sp>
      <p:sp>
        <p:nvSpPr>
          <p:cNvPr id="67587" name="Content Placeholder 2"/>
          <p:cNvSpPr>
            <a:spLocks noGrp="1" noChangeArrowheads="1"/>
          </p:cNvSpPr>
          <p:nvPr>
            <p:ph idx="1"/>
          </p:nvPr>
        </p:nvSpPr>
        <p:spPr>
          <a:xfrm>
            <a:off x="483220" y="1752600"/>
            <a:ext cx="8229600" cy="4343400"/>
          </a:xfrm>
        </p:spPr>
        <p:txBody>
          <a:bodyPr/>
          <a:lstStyle/>
          <a:p>
            <a:r>
              <a:rPr lang="en-US" altLang="en-US" sz="2800" dirty="0"/>
              <a:t>If a Mac computer is used to compress the file set, extraneous files may end up included in the zip archive.</a:t>
            </a:r>
          </a:p>
          <a:p>
            <a:r>
              <a:rPr lang="en-US" altLang="en-US" sz="2800" dirty="0"/>
              <a:t>These additional files can cause the OverDrive batch upload process to fail. </a:t>
            </a:r>
          </a:p>
          <a:p>
            <a:r>
              <a:rPr lang="en-US" altLang="en-US" sz="2800" dirty="0"/>
              <a:t>Please ensure that no additional Mac-generated files are added to the zip file.</a:t>
            </a:r>
          </a:p>
          <a:p>
            <a:r>
              <a:rPr lang="en-US" altLang="en-US" sz="2800" dirty="0"/>
              <a:t>Also be sure not to include any other file—such as a validation wizard screen shot—in the zip file. </a:t>
            </a:r>
          </a:p>
        </p:txBody>
      </p:sp>
    </p:spTree>
    <p:extLst>
      <p:ext uri="{BB962C8B-B14F-4D97-AF65-F5344CB8AC3E}">
        <p14:creationId xmlns:p14="http://schemas.microsoft.com/office/powerpoint/2010/main" val="15133894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89AD-388B-4CBC-B757-B6F603E3D8F4}"/>
              </a:ext>
            </a:extLst>
          </p:cNvPr>
          <p:cNvSpPr>
            <a:spLocks noGrp="1"/>
          </p:cNvSpPr>
          <p:nvPr>
            <p:ph type="title"/>
          </p:nvPr>
        </p:nvSpPr>
        <p:spPr/>
        <p:txBody>
          <a:bodyPr wrap="square" anchor="ctr">
            <a:normAutofit/>
          </a:bodyPr>
          <a:lstStyle/>
          <a:p>
            <a:r>
              <a:rPr lang="en-US" sz="4100" dirty="0"/>
              <a:t>Resources from the NIMAC!</a:t>
            </a:r>
          </a:p>
        </p:txBody>
      </p:sp>
      <p:sp>
        <p:nvSpPr>
          <p:cNvPr id="3" name="Content Placeholder 2">
            <a:extLst>
              <a:ext uri="{FF2B5EF4-FFF2-40B4-BE49-F238E27FC236}">
                <a16:creationId xmlns:a16="http://schemas.microsoft.com/office/drawing/2014/main" id="{2F6A642C-3B68-4438-B3ED-37D1D4EDDDDB}"/>
              </a:ext>
            </a:extLst>
          </p:cNvPr>
          <p:cNvSpPr>
            <a:spLocks noGrp="1"/>
          </p:cNvSpPr>
          <p:nvPr>
            <p:ph idx="1"/>
          </p:nvPr>
        </p:nvSpPr>
        <p:spPr/>
        <p:txBody>
          <a:bodyPr/>
          <a:lstStyle/>
          <a:p>
            <a:r>
              <a:rPr lang="en-US" sz="2800" dirty="0"/>
              <a:t>The NIMAC has archived videos and downloadable PowerPoint presentations on our website that you are welcome to access at any time.</a:t>
            </a:r>
          </a:p>
          <a:p>
            <a:r>
              <a:rPr lang="en-US" sz="2800" dirty="0"/>
              <a:t>Links to the resources referenced in this presentation can be found there, as well as additional downloadable resources! </a:t>
            </a:r>
          </a:p>
          <a:p>
            <a:r>
              <a:rPr lang="en-US" sz="2800" dirty="0"/>
              <a:t>We encourage you to visit the </a:t>
            </a:r>
            <a:r>
              <a:rPr lang="en-US" sz="2800" dirty="0">
                <a:hlinkClick r:id="rId2"/>
              </a:rPr>
              <a:t>Publishers &amp; Conversion Houses</a:t>
            </a:r>
            <a:r>
              <a:rPr lang="en-US" sz="2800" dirty="0"/>
              <a:t> page on our website.  </a:t>
            </a:r>
            <a:endParaRPr lang="en-US" dirty="0"/>
          </a:p>
          <a:p>
            <a:endParaRPr lang="en-US" dirty="0"/>
          </a:p>
          <a:p>
            <a:endParaRPr lang="en-US" dirty="0"/>
          </a:p>
        </p:txBody>
      </p:sp>
    </p:spTree>
    <p:extLst>
      <p:ext uri="{BB962C8B-B14F-4D97-AF65-F5344CB8AC3E}">
        <p14:creationId xmlns:p14="http://schemas.microsoft.com/office/powerpoint/2010/main" val="35695178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E87DB43-E570-25D2-A8FF-0F9E83DF3F2E}"/>
              </a:ext>
            </a:extLst>
          </p:cNvPr>
          <p:cNvSpPr>
            <a:spLocks noGrp="1"/>
          </p:cNvSpPr>
          <p:nvPr>
            <p:ph type="title"/>
          </p:nvPr>
        </p:nvSpPr>
        <p:spPr>
          <a:xfrm>
            <a:off x="457200" y="274638"/>
            <a:ext cx="8229600" cy="1143000"/>
          </a:xfrm>
        </p:spPr>
        <p:txBody>
          <a:bodyPr/>
          <a:lstStyle/>
          <a:p>
            <a:r>
              <a:rPr lang="en-US" sz="4000" dirty="0">
                <a:hlinkClick r:id="rId2"/>
              </a:rPr>
              <a:t>https://nimac.us</a:t>
            </a:r>
            <a:r>
              <a:rPr lang="en-US" dirty="0"/>
              <a:t> </a:t>
            </a:r>
          </a:p>
        </p:txBody>
      </p:sp>
      <p:pic>
        <p:nvPicPr>
          <p:cNvPr id="3" name="Picture 2" descr="NIMAC website home page with the link to the publishers and conversion houses page circled ">
            <a:extLst>
              <a:ext uri="{FF2B5EF4-FFF2-40B4-BE49-F238E27FC236}">
                <a16:creationId xmlns:a16="http://schemas.microsoft.com/office/drawing/2014/main" id="{B96C469B-B8B7-2462-5E68-93B65920E3B8}"/>
              </a:ext>
            </a:extLst>
          </p:cNvPr>
          <p:cNvPicPr>
            <a:picLocks noChangeAspect="1"/>
          </p:cNvPicPr>
          <p:nvPr/>
        </p:nvPicPr>
        <p:blipFill rotWithShape="1">
          <a:blip r:embed="rId3"/>
          <a:srcRect r="1813" b="2"/>
          <a:stretch/>
        </p:blipFill>
        <p:spPr>
          <a:xfrm>
            <a:off x="457200" y="1600200"/>
            <a:ext cx="8229600" cy="4525963"/>
          </a:xfrm>
          <a:prstGeom prst="rect">
            <a:avLst/>
          </a:prstGeom>
          <a:noFill/>
        </p:spPr>
      </p:pic>
    </p:spTree>
    <p:extLst>
      <p:ext uri="{BB962C8B-B14F-4D97-AF65-F5344CB8AC3E}">
        <p14:creationId xmlns:p14="http://schemas.microsoft.com/office/powerpoint/2010/main" val="12618188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89AD-388B-4CBC-B757-B6F603E3D8F4}"/>
              </a:ext>
            </a:extLst>
          </p:cNvPr>
          <p:cNvSpPr>
            <a:spLocks noGrp="1"/>
          </p:cNvSpPr>
          <p:nvPr>
            <p:ph type="title"/>
          </p:nvPr>
        </p:nvSpPr>
        <p:spPr/>
        <p:txBody>
          <a:bodyPr wrap="square" anchor="ctr">
            <a:normAutofit/>
          </a:bodyPr>
          <a:lstStyle/>
          <a:p>
            <a:r>
              <a:rPr lang="en-US" sz="4100" dirty="0"/>
              <a:t>National AEM Center Website</a:t>
            </a:r>
          </a:p>
        </p:txBody>
      </p:sp>
      <p:sp>
        <p:nvSpPr>
          <p:cNvPr id="3" name="Content Placeholder 2">
            <a:extLst>
              <a:ext uri="{FF2B5EF4-FFF2-40B4-BE49-F238E27FC236}">
                <a16:creationId xmlns:a16="http://schemas.microsoft.com/office/drawing/2014/main" id="{2F6A642C-3B68-4438-B3ED-37D1D4EDDDDB}"/>
              </a:ext>
            </a:extLst>
          </p:cNvPr>
          <p:cNvSpPr>
            <a:spLocks noGrp="1"/>
          </p:cNvSpPr>
          <p:nvPr>
            <p:ph idx="1"/>
          </p:nvPr>
        </p:nvSpPr>
        <p:spPr/>
        <p:txBody>
          <a:bodyPr/>
          <a:lstStyle/>
          <a:p>
            <a:r>
              <a:rPr lang="en-US" sz="2800" dirty="0"/>
              <a:t>In addition to the resources found on the NIMAC website, the NIMAC worked with staff at the National AEM Center to review and update their NIMAS-related resources. </a:t>
            </a:r>
            <a:endParaRPr lang="en-US" sz="1200" dirty="0"/>
          </a:p>
          <a:p>
            <a:r>
              <a:rPr lang="en-US" sz="2800" dirty="0"/>
              <a:t>Resources on the AEM Center site that may be helpful include:</a:t>
            </a:r>
          </a:p>
          <a:p>
            <a:pPr lvl="1"/>
            <a:r>
              <a:rPr lang="en-US" sz="2400" dirty="0">
                <a:hlinkClick r:id="rId2"/>
              </a:rPr>
              <a:t>NIMAS 1.1 Specification</a:t>
            </a:r>
            <a:endParaRPr lang="en-US" sz="1200" dirty="0"/>
          </a:p>
          <a:p>
            <a:pPr lvl="1"/>
            <a:r>
              <a:rPr lang="en-US" sz="2400">
                <a:hlinkClick r:id="rId3"/>
              </a:rPr>
              <a:t>Creating </a:t>
            </a:r>
            <a:r>
              <a:rPr lang="en-US" sz="2400" dirty="0">
                <a:hlinkClick r:id="rId3"/>
              </a:rPr>
              <a:t>NIMAS Files</a:t>
            </a:r>
            <a:endParaRPr lang="en-US" sz="2400" dirty="0"/>
          </a:p>
          <a:p>
            <a:pPr lvl="1"/>
            <a:r>
              <a:rPr lang="en-US" sz="2400" dirty="0">
                <a:hlinkClick r:id="rId4"/>
              </a:rPr>
              <a:t>NIMAS Exemplars</a:t>
            </a:r>
            <a:endParaRPr lang="en-US" sz="2400" dirty="0"/>
          </a:p>
          <a:p>
            <a:endParaRPr lang="en-US" dirty="0"/>
          </a:p>
          <a:p>
            <a:endParaRPr lang="en-US" dirty="0"/>
          </a:p>
          <a:p>
            <a:endParaRPr lang="en-US" dirty="0"/>
          </a:p>
        </p:txBody>
      </p:sp>
    </p:spTree>
    <p:extLst>
      <p:ext uri="{BB962C8B-B14F-4D97-AF65-F5344CB8AC3E}">
        <p14:creationId xmlns:p14="http://schemas.microsoft.com/office/powerpoint/2010/main" val="457840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noChangeArrowheads="1"/>
          </p:cNvSpPr>
          <p:nvPr>
            <p:ph type="title"/>
          </p:nvPr>
        </p:nvSpPr>
        <p:spPr/>
        <p:txBody>
          <a:bodyPr/>
          <a:lstStyle/>
          <a:p>
            <a:r>
              <a:rPr lang="en-US" altLang="en-US"/>
              <a:t>Questions?</a:t>
            </a:r>
          </a:p>
        </p:txBody>
      </p:sp>
      <p:sp>
        <p:nvSpPr>
          <p:cNvPr id="95235" name="Content Placeholder 2"/>
          <p:cNvSpPr>
            <a:spLocks noGrp="1" noChangeArrowheads="1"/>
          </p:cNvSpPr>
          <p:nvPr>
            <p:ph idx="1"/>
          </p:nvPr>
        </p:nvSpPr>
        <p:spPr>
          <a:xfrm>
            <a:off x="457200" y="1447800"/>
            <a:ext cx="8229600" cy="4724400"/>
          </a:xfrm>
        </p:spPr>
        <p:txBody>
          <a:bodyPr/>
          <a:lstStyle/>
          <a:p>
            <a:r>
              <a:rPr lang="en-US" altLang="en-US" dirty="0"/>
              <a:t>Don’t hesitate to get in touch with us for assistance: </a:t>
            </a:r>
          </a:p>
          <a:p>
            <a:endParaRPr lang="en-US" altLang="en-US" dirty="0"/>
          </a:p>
          <a:p>
            <a:pPr algn="ctr">
              <a:buFontTx/>
              <a:buNone/>
            </a:pPr>
            <a:r>
              <a:rPr lang="en-US" altLang="en-US" dirty="0">
                <a:hlinkClick r:id="rId2"/>
              </a:rPr>
              <a:t>nimac@aph.org</a:t>
            </a:r>
            <a:r>
              <a:rPr lang="en-US" altLang="en-US" dirty="0"/>
              <a:t>  </a:t>
            </a:r>
          </a:p>
          <a:p>
            <a:pPr algn="ctr">
              <a:buFontTx/>
              <a:buNone/>
            </a:pPr>
            <a:r>
              <a:rPr lang="en-US" altLang="en-US" dirty="0"/>
              <a:t>877-526-4622</a:t>
            </a:r>
          </a:p>
          <a:p>
            <a:pPr>
              <a:buFontTx/>
              <a:buNone/>
            </a:pPr>
            <a:r>
              <a:rPr lang="en-US" altLang="en-US" sz="1400" dirty="0">
                <a:solidFill>
                  <a:srgbClr val="000099"/>
                </a:solidFill>
              </a:rPr>
              <a:t>	</a:t>
            </a: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r>
              <a:rPr lang="en-US" altLang="en-US" sz="1400" dirty="0">
                <a:solidFill>
                  <a:srgbClr val="000099"/>
                </a:solidFill>
              </a:rPr>
              <a:t>	The contents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2800" b="1" dirty="0">
              <a:solidFill>
                <a:srgbClr val="000099"/>
              </a:solidFill>
            </a:endParaRPr>
          </a:p>
          <a:p>
            <a:pPr algn="ctr">
              <a:buFontTx/>
              <a:buNone/>
            </a:pPr>
            <a:endParaRPr lang="en-US" altLang="en-US" sz="2800" b="1"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B7FDDE-49C3-425D-ACC2-59059C251410}">
  <ds:schemaRefs>
    <ds:schemaRef ds:uri="http://purl.org/dc/elements/1.1/"/>
    <ds:schemaRef ds:uri="5101da5b-6c2e-4d78-9a91-ac859c4bc6fa"/>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38fd74c8-805e-4dcb-8927-c1278a3ad9fc"/>
  </ds:schemaRefs>
</ds:datastoreItem>
</file>

<file path=customXml/itemProps2.xml><?xml version="1.0" encoding="utf-8"?>
<ds:datastoreItem xmlns:ds="http://schemas.openxmlformats.org/officeDocument/2006/customXml" ds:itemID="{77929AAD-5606-4433-859D-61A3704BF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A877C3-A135-4470-ADC9-857DFFBC11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19718</TotalTime>
  <Words>4879</Words>
  <Application>Microsoft Office PowerPoint</Application>
  <PresentationFormat>On-screen Show (4:3)</PresentationFormat>
  <Paragraphs>469</Paragraphs>
  <Slides>70</Slides>
  <Notes>10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70</vt:i4>
      </vt:variant>
    </vt:vector>
  </HeadingPairs>
  <TitlesOfParts>
    <vt:vector size="75" baseType="lpstr">
      <vt:lpstr>Arial</vt:lpstr>
      <vt:lpstr>Open Sans</vt:lpstr>
      <vt:lpstr>Tahoma</vt:lpstr>
      <vt:lpstr>NIMAClayout</vt:lpstr>
      <vt:lpstr>Photo Editor Photo</vt:lpstr>
      <vt:lpstr>NIMAS File Creation: Resources and Best Practices</vt:lpstr>
      <vt:lpstr>Today’s Presentation</vt:lpstr>
      <vt:lpstr>Preparing NIMAS Files:  Key Resources</vt:lpstr>
      <vt:lpstr>Resources for Producing NIMAS</vt:lpstr>
      <vt:lpstr>The NIMAS Specification</vt:lpstr>
      <vt:lpstr>NIMAS Requirements: XML</vt:lpstr>
      <vt:lpstr>Block &amp; Inline Elements</vt:lpstr>
      <vt:lpstr>Tagging Specific Content</vt:lpstr>
      <vt:lpstr>NIMAS Specification:  OPF, PDF, and Images</vt:lpstr>
      <vt:lpstr>The OPF File</vt:lpstr>
      <vt:lpstr>The PDF</vt:lpstr>
      <vt:lpstr>PDF File Sizes</vt:lpstr>
      <vt:lpstr>Images</vt:lpstr>
      <vt:lpstr>Image Quality</vt:lpstr>
      <vt:lpstr>Text as Images</vt:lpstr>
      <vt:lpstr>Optional for NIMAS</vt:lpstr>
      <vt:lpstr>Updates to the NIMAS Standard</vt:lpstr>
      <vt:lpstr>DAISY Structure Guidelines</vt:lpstr>
      <vt:lpstr>The DAISY Structure Guidelines</vt:lpstr>
      <vt:lpstr>Using the DSG</vt:lpstr>
      <vt:lpstr>Using the DSG Element Index</vt:lpstr>
      <vt:lpstr>Example: Sidebar</vt:lpstr>
      <vt:lpstr>Correct Tagging and File Review</vt:lpstr>
      <vt:lpstr>  Supplying NIMAS Metadata</vt:lpstr>
      <vt:lpstr>Required Metadata</vt:lpstr>
      <vt:lpstr>NIMAC Search</vt:lpstr>
      <vt:lpstr>OPFs and System Records</vt:lpstr>
      <vt:lpstr>NIMAC Metadata Review </vt:lpstr>
      <vt:lpstr>Staff Metadata Corrections </vt:lpstr>
      <vt:lpstr>NIMAC Metadata Guidelines</vt:lpstr>
      <vt:lpstr>Metadata Updates</vt:lpstr>
      <vt:lpstr>Metadata Update Timeline</vt:lpstr>
      <vt:lpstr>Metadata Queries</vt:lpstr>
      <vt:lpstr>Excel to OPF Tool</vt:lpstr>
      <vt:lpstr>Using the Excel to OPF Tool</vt:lpstr>
      <vt:lpstr>Completing the OPF </vt:lpstr>
      <vt:lpstr>Best Practices: Specific Tags</vt:lpstr>
      <vt:lpstr>List Tagging</vt:lpstr>
      <vt:lpstr>List Types: Details</vt:lpstr>
      <vt:lpstr>More Details</vt:lpstr>
      <vt:lpstr>List Tagging: Helpful Hints</vt:lpstr>
      <vt:lpstr>List Tagging: Helpful Hints</vt:lpstr>
      <vt:lpstr>Links for Index and TOC entries</vt:lpstr>
      <vt:lpstr>Glossary Tagging</vt:lpstr>
      <vt:lpstr>Sample Glossary Snip</vt:lpstr>
      <vt:lpstr>Lists vs. Tables</vt:lpstr>
      <vt:lpstr>Table Tagging</vt:lpstr>
      <vt:lpstr>Table Headings</vt:lpstr>
      <vt:lpstr>Tagging Column Headings</vt:lpstr>
      <vt:lpstr>Pagination/Page Break Tags</vt:lpstr>
      <vt:lpstr>Handling Unnumbered Pages</vt:lpstr>
      <vt:lpstr>Write-On Lines</vt:lpstr>
      <vt:lpstr>Using &lt;p&gt; to code blank space</vt:lpstr>
      <vt:lpstr>Best Practices:  Optional NIMAS Content </vt:lpstr>
      <vt:lpstr>Alt Text</vt:lpstr>
      <vt:lpstr>Providing good quality alt text</vt:lpstr>
      <vt:lpstr>MathML</vt:lpstr>
      <vt:lpstr>Providing MathML in NIMAS</vt:lpstr>
      <vt:lpstr>Sample MathML 3 declaration</vt:lpstr>
      <vt:lpstr>Sample MathML 2 declaration</vt:lpstr>
      <vt:lpstr>MathML fallback images</vt:lpstr>
      <vt:lpstr>MathML alttext attribute</vt:lpstr>
      <vt:lpstr>Preparing NIMAS:  3 Final Reminders</vt:lpstr>
      <vt:lpstr>#1: Always transcribe the complete title page in the XML </vt:lpstr>
      <vt:lpstr>#2: Do not include &lt;head /&gt; metadata in the XML file</vt:lpstr>
      <vt:lpstr>#3: Check for (and remove) any extraneous files in the zip file</vt:lpstr>
      <vt:lpstr>Resources from the NIMAC!</vt:lpstr>
      <vt:lpstr>https://nimac.us </vt:lpstr>
      <vt:lpstr>National AEM Center Website</vt:lpstr>
      <vt:lpstr>Questions?</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Liz Schaller</cp:lastModifiedBy>
  <cp:revision>1640</cp:revision>
  <dcterms:created xsi:type="dcterms:W3CDTF">2006-11-09T18:18:09Z</dcterms:created>
  <dcterms:modified xsi:type="dcterms:W3CDTF">2023-06-28T01:11:53Z</dcterms:modified>
</cp:coreProperties>
</file>