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66"/>
  </p:notesMasterIdLst>
  <p:handoutMasterIdLst>
    <p:handoutMasterId r:id="rId67"/>
  </p:handoutMasterIdLst>
  <p:sldIdLst>
    <p:sldId id="675" r:id="rId5"/>
    <p:sldId id="661" r:id="rId6"/>
    <p:sldId id="662" r:id="rId7"/>
    <p:sldId id="639" r:id="rId8"/>
    <p:sldId id="549" r:id="rId9"/>
    <p:sldId id="677" r:id="rId10"/>
    <p:sldId id="567" r:id="rId11"/>
    <p:sldId id="670" r:id="rId12"/>
    <p:sldId id="571" r:id="rId13"/>
    <p:sldId id="550" r:id="rId14"/>
    <p:sldId id="676" r:id="rId15"/>
    <p:sldId id="681" r:id="rId16"/>
    <p:sldId id="669" r:id="rId17"/>
    <p:sldId id="679" r:id="rId18"/>
    <p:sldId id="678" r:id="rId19"/>
    <p:sldId id="660" r:id="rId20"/>
    <p:sldId id="682" r:id="rId21"/>
    <p:sldId id="680" r:id="rId22"/>
    <p:sldId id="672" r:id="rId23"/>
    <p:sldId id="624" r:id="rId24"/>
    <p:sldId id="605" r:id="rId25"/>
    <p:sldId id="683" r:id="rId26"/>
    <p:sldId id="628" r:id="rId27"/>
    <p:sldId id="580" r:id="rId28"/>
    <p:sldId id="684" r:id="rId29"/>
    <p:sldId id="686" r:id="rId30"/>
    <p:sldId id="687" r:id="rId31"/>
    <p:sldId id="593" r:id="rId32"/>
    <p:sldId id="594" r:id="rId33"/>
    <p:sldId id="595" r:id="rId34"/>
    <p:sldId id="596" r:id="rId35"/>
    <p:sldId id="498" r:id="rId36"/>
    <p:sldId id="556" r:id="rId37"/>
    <p:sldId id="547" r:id="rId38"/>
    <p:sldId id="692" r:id="rId39"/>
    <p:sldId id="691" r:id="rId40"/>
    <p:sldId id="693" r:id="rId41"/>
    <p:sldId id="694" r:id="rId42"/>
    <p:sldId id="592" r:id="rId43"/>
    <p:sldId id="573" r:id="rId44"/>
    <p:sldId id="603" r:id="rId45"/>
    <p:sldId id="558" r:id="rId46"/>
    <p:sldId id="584" r:id="rId47"/>
    <p:sldId id="695" r:id="rId48"/>
    <p:sldId id="585" r:id="rId49"/>
    <p:sldId id="591" r:id="rId50"/>
    <p:sldId id="587" r:id="rId51"/>
    <p:sldId id="586" r:id="rId52"/>
    <p:sldId id="590" r:id="rId53"/>
    <p:sldId id="600" r:id="rId54"/>
    <p:sldId id="688" r:id="rId55"/>
    <p:sldId id="690" r:id="rId56"/>
    <p:sldId id="689" r:id="rId57"/>
    <p:sldId id="523" r:id="rId58"/>
    <p:sldId id="634" r:id="rId59"/>
    <p:sldId id="532" r:id="rId60"/>
    <p:sldId id="635" r:id="rId61"/>
    <p:sldId id="636" r:id="rId62"/>
    <p:sldId id="656" r:id="rId63"/>
    <p:sldId id="673" r:id="rId64"/>
    <p:sldId id="482" r:id="rId6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6449" autoAdjust="0"/>
  </p:normalViewPr>
  <p:slideViewPr>
    <p:cSldViewPr>
      <p:cViewPr varScale="1">
        <p:scale>
          <a:sx n="74" d="100"/>
          <a:sy n="74" d="100"/>
        </p:scale>
        <p:origin x="1133" y="67"/>
      </p:cViewPr>
      <p:guideLst>
        <p:guide orient="horz" pos="2160"/>
        <p:guide pos="2880"/>
      </p:guideLst>
    </p:cSldViewPr>
  </p:slideViewPr>
  <p:outlineViewPr>
    <p:cViewPr>
      <p:scale>
        <a:sx n="33" d="100"/>
        <a:sy n="33" d="100"/>
      </p:scale>
      <p:origin x="0" y="-2021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0C9A5691-1211-40D5-AE27-87946D957EDB}"/>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158723" name="Rectangle 3">
            <a:extLst>
              <a:ext uri="{FF2B5EF4-FFF2-40B4-BE49-F238E27FC236}">
                <a16:creationId xmlns:a16="http://schemas.microsoft.com/office/drawing/2014/main" id="{99233939-1620-480D-A2EA-6DB1321B4A58}"/>
              </a:ext>
            </a:extLst>
          </p:cNvPr>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dirty="0"/>
          </a:p>
        </p:txBody>
      </p:sp>
      <p:sp>
        <p:nvSpPr>
          <p:cNvPr id="158724" name="Rectangle 4">
            <a:extLst>
              <a:ext uri="{FF2B5EF4-FFF2-40B4-BE49-F238E27FC236}">
                <a16:creationId xmlns:a16="http://schemas.microsoft.com/office/drawing/2014/main" id="{88287EFD-C06E-41D9-83E7-E5D852A8768F}"/>
              </a:ext>
            </a:extLst>
          </p:cNvPr>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158725" name="Rectangle 5">
            <a:extLst>
              <a:ext uri="{FF2B5EF4-FFF2-40B4-BE49-F238E27FC236}">
                <a16:creationId xmlns:a16="http://schemas.microsoft.com/office/drawing/2014/main" id="{F71F556E-EC64-4728-B731-63489CBEB52A}"/>
              </a:ext>
            </a:extLst>
          </p:cNvPr>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panose="020B0604020202020204" pitchFamily="34" charset="0"/>
              </a:defRPr>
            </a:lvl1pPr>
          </a:lstStyle>
          <a:p>
            <a:fld id="{34A35BE9-A3E8-4A4F-99D4-BFFA0126CAEB}" type="slidenum">
              <a:rPr lang="en-US" altLang="en-US"/>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02A1B14-0220-4627-A929-9F9F750AF5FB}"/>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21507" name="Rectangle 3">
            <a:extLst>
              <a:ext uri="{FF2B5EF4-FFF2-40B4-BE49-F238E27FC236}">
                <a16:creationId xmlns:a16="http://schemas.microsoft.com/office/drawing/2014/main" id="{BAF1AEF0-BD4D-4703-9C44-B18524DFFCC6}"/>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dirty="0"/>
          </a:p>
        </p:txBody>
      </p:sp>
      <p:sp>
        <p:nvSpPr>
          <p:cNvPr id="2052" name="Rectangle 4">
            <a:extLst>
              <a:ext uri="{FF2B5EF4-FFF2-40B4-BE49-F238E27FC236}">
                <a16:creationId xmlns:a16="http://schemas.microsoft.com/office/drawing/2014/main" id="{CB8C1FEF-232B-49C4-A054-B0002083F78A}"/>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a:extLst>
              <a:ext uri="{FF2B5EF4-FFF2-40B4-BE49-F238E27FC236}">
                <a16:creationId xmlns:a16="http://schemas.microsoft.com/office/drawing/2014/main" id="{A93F0B39-FAFB-4FD0-AEF4-0DDC8D181A78}"/>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a:extLst>
              <a:ext uri="{FF2B5EF4-FFF2-40B4-BE49-F238E27FC236}">
                <a16:creationId xmlns:a16="http://schemas.microsoft.com/office/drawing/2014/main" id="{87EACFE3-702A-41D9-948C-1EB9DBDE2C99}"/>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21511" name="Rectangle 7">
            <a:extLst>
              <a:ext uri="{FF2B5EF4-FFF2-40B4-BE49-F238E27FC236}">
                <a16:creationId xmlns:a16="http://schemas.microsoft.com/office/drawing/2014/main" id="{5E98B532-92B7-4078-BE17-551AC9166266}"/>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panose="020B0604020202020204" pitchFamily="34" charset="0"/>
              </a:defRPr>
            </a:lvl1pPr>
          </a:lstStyle>
          <a:p>
            <a:fld id="{DE006AFE-F015-4E65-9296-77D9206D0441}"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1AEECBDB-5E6D-431D-8A1D-007463C9B141}"/>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456E43FF-32C6-4EF7-8920-8C740D7E29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220" name="Slide Number Placeholder 3">
            <a:extLst>
              <a:ext uri="{FF2B5EF4-FFF2-40B4-BE49-F238E27FC236}">
                <a16:creationId xmlns:a16="http://schemas.microsoft.com/office/drawing/2014/main" id="{2DA91A91-540E-4E6E-896E-41DEF88D75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DDA7793B-B847-42E9-B59F-C45D8C5DBAF4}" type="slidenum">
              <a:rPr lang="en-US" altLang="en-US">
                <a:latin typeface="Arial" panose="020B0604020202020204" pitchFamily="34" charset="0"/>
              </a:rPr>
              <a:pPr/>
              <a:t>5</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1AEECBDB-5E6D-431D-8A1D-007463C9B141}"/>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456E43FF-32C6-4EF7-8920-8C740D7E29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220" name="Slide Number Placeholder 3">
            <a:extLst>
              <a:ext uri="{FF2B5EF4-FFF2-40B4-BE49-F238E27FC236}">
                <a16:creationId xmlns:a16="http://schemas.microsoft.com/office/drawing/2014/main" id="{2DA91A91-540E-4E6E-896E-41DEF88D75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DDA7793B-B847-42E9-B59F-C45D8C5DBAF4}" type="slidenum">
              <a:rPr lang="en-US" altLang="en-US">
                <a:latin typeface="Arial" panose="020B0604020202020204" pitchFamily="34" charset="0"/>
              </a:rPr>
              <a:pPr/>
              <a:t>6</a:t>
            </a:fld>
            <a:endParaRPr lang="en-US" altLang="en-US" dirty="0">
              <a:latin typeface="Arial" panose="020B0604020202020204" pitchFamily="34" charset="0"/>
            </a:endParaRPr>
          </a:p>
        </p:txBody>
      </p:sp>
    </p:spTree>
    <p:extLst>
      <p:ext uri="{BB962C8B-B14F-4D97-AF65-F5344CB8AC3E}">
        <p14:creationId xmlns:p14="http://schemas.microsoft.com/office/powerpoint/2010/main" val="1353671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D3B5A5BC-FAFF-4255-9A38-4F29F373785D}"/>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682B766F-2C36-4E64-8A9B-6A3D7CCD91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1268" name="Slide Number Placeholder 3">
            <a:extLst>
              <a:ext uri="{FF2B5EF4-FFF2-40B4-BE49-F238E27FC236}">
                <a16:creationId xmlns:a16="http://schemas.microsoft.com/office/drawing/2014/main" id="{666CBCD8-C759-40A5-9489-1C106AB0FB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3A38F222-03F0-4BBC-82C6-DAF389DED3A3}" type="slidenum">
              <a:rPr lang="en-US" altLang="en-US">
                <a:latin typeface="Arial" panose="020B0604020202020204" pitchFamily="34" charset="0"/>
              </a:rPr>
              <a:pPr/>
              <a:t>7</a:t>
            </a:fld>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7857C96D-2CD5-4EE8-88BF-3D4C334A1CF4}"/>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455EA7FB-89D8-48DB-A633-757633E48E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3316" name="Slide Number Placeholder 3">
            <a:extLst>
              <a:ext uri="{FF2B5EF4-FFF2-40B4-BE49-F238E27FC236}">
                <a16:creationId xmlns:a16="http://schemas.microsoft.com/office/drawing/2014/main" id="{C4DDF506-9E8B-4ADA-BB0D-EF64E666C3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16F88C2-5B07-44BB-B8B5-8C7D3F9F66C2}" type="slidenum">
              <a:rPr lang="en-US" altLang="en-US">
                <a:latin typeface="Arial" panose="020B0604020202020204" pitchFamily="34" charset="0"/>
              </a:rPr>
              <a:pPr/>
              <a:t>8</a:t>
            </a:fld>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138A1F72-75CE-46C8-A797-2BB48E36B8E6}"/>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45EC2E3D-ABFB-4020-A32A-DCBD663FCB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22532" name="Slide Number Placeholder 3">
            <a:extLst>
              <a:ext uri="{FF2B5EF4-FFF2-40B4-BE49-F238E27FC236}">
                <a16:creationId xmlns:a16="http://schemas.microsoft.com/office/drawing/2014/main" id="{157AA76B-964C-43A3-AE9F-771076FF0F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1A2EE7B5-8B0D-4B0D-A672-6A68B7B7F311}" type="slidenum">
              <a:rPr lang="en-US" altLang="en-US">
                <a:latin typeface="Arial" panose="020B0604020202020204" pitchFamily="34" charset="0"/>
              </a:rPr>
              <a:pPr/>
              <a:t>19</a:t>
            </a:fld>
            <a:endParaRPr lang="en-US" altLang="en-US" dirty="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24</a:t>
            </a:fld>
            <a:endParaRPr lang="en-US" altLang="en-US" dirty="0"/>
          </a:p>
        </p:txBody>
      </p:sp>
    </p:spTree>
    <p:extLst>
      <p:ext uri="{BB962C8B-B14F-4D97-AF65-F5344CB8AC3E}">
        <p14:creationId xmlns:p14="http://schemas.microsoft.com/office/powerpoint/2010/main" val="4275623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25</a:t>
            </a:fld>
            <a:endParaRPr lang="en-US" altLang="en-US" dirty="0"/>
          </a:p>
        </p:txBody>
      </p:sp>
    </p:spTree>
    <p:extLst>
      <p:ext uri="{BB962C8B-B14F-4D97-AF65-F5344CB8AC3E}">
        <p14:creationId xmlns:p14="http://schemas.microsoft.com/office/powerpoint/2010/main" val="2119519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B88970FD-DB4D-49B2-A854-8FC344A2AF02}" type="slidenum">
              <a:rPr lang="en-US" altLang="en-US"/>
              <a:pPr/>
              <a:t>26</a:t>
            </a:fld>
            <a:endParaRPr lang="en-US" altLang="en-US" dirty="0"/>
          </a:p>
        </p:txBody>
      </p:sp>
    </p:spTree>
    <p:extLst>
      <p:ext uri="{BB962C8B-B14F-4D97-AF65-F5344CB8AC3E}">
        <p14:creationId xmlns:p14="http://schemas.microsoft.com/office/powerpoint/2010/main" val="57419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ChangeArrowheads="1" noTextEdit="1"/>
          </p:cNvSpPr>
          <p:nvPr>
            <p:ph type="sldImg"/>
          </p:nvPr>
        </p:nvSpPr>
        <p:spPr>
          <a:ln/>
        </p:spPr>
      </p:sp>
      <p:sp>
        <p:nvSpPr>
          <p:cNvPr id="7987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987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5E3C9E3B-FF68-40CA-89A7-8AE8F5B5E672}" type="slidenum">
              <a:rPr lang="en-US" altLang="en-US">
                <a:latin typeface="Arial" panose="020B0604020202020204" pitchFamily="34" charset="0"/>
              </a:rPr>
              <a:pPr/>
              <a:t>40</a:t>
            </a:fld>
            <a:endParaRPr lang="en-US" altLang="en-US" dirty="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ChangeArrowheads="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930C1F5-3EE2-4D12-B06F-AC3B16B4FE79}" type="slidenum">
              <a:rPr lang="en-US" altLang="en-US">
                <a:latin typeface="Arial" panose="020B0604020202020204" pitchFamily="34" charset="0"/>
              </a:rPr>
              <a:pPr/>
              <a:t>48</a:t>
            </a:fld>
            <a:endParaRPr lang="en-US" altLang="en-US" dirty="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006AFE-F015-4E65-9296-77D9206D0441}" type="slidenum">
              <a:rPr lang="en-US" altLang="en-US" smtClean="0"/>
              <a:pPr/>
              <a:t>54</a:t>
            </a:fld>
            <a:endParaRPr lang="en-US" altLang="en-US" dirty="0"/>
          </a:p>
        </p:txBody>
      </p:sp>
    </p:spTree>
    <p:extLst>
      <p:ext uri="{BB962C8B-B14F-4D97-AF65-F5344CB8AC3E}">
        <p14:creationId xmlns:p14="http://schemas.microsoft.com/office/powerpoint/2010/main" val="1582052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89D50A47-24E3-4E95-A3C1-C6227467A7F9}"/>
              </a:ext>
            </a:extLst>
          </p:cNvPr>
          <p:cNvSpPr>
            <a:spLocks noGrp="1" noRot="1" noChangeAspect="1" noChangeArrowheads="1" noTextEdit="1"/>
          </p:cNvSpPr>
          <p:nvPr>
            <p:ph type="sldImg"/>
          </p:nvPr>
        </p:nvSpPr>
        <p:spPr>
          <a:ln/>
        </p:spPr>
      </p:sp>
      <p:sp>
        <p:nvSpPr>
          <p:cNvPr id="35843" name="Notes Placeholder 2">
            <a:extLst>
              <a:ext uri="{FF2B5EF4-FFF2-40B4-BE49-F238E27FC236}">
                <a16:creationId xmlns:a16="http://schemas.microsoft.com/office/drawing/2014/main" id="{6A481814-C2DF-495F-A5C0-D2A40121A0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35844" name="Slide Number Placeholder 3">
            <a:extLst>
              <a:ext uri="{FF2B5EF4-FFF2-40B4-BE49-F238E27FC236}">
                <a16:creationId xmlns:a16="http://schemas.microsoft.com/office/drawing/2014/main" id="{C4B691CA-87BC-4218-9628-39BC292765E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4DCA2DF-673F-4549-A042-4B21A4D9D0AE}" type="slidenum">
              <a:rPr lang="en-US" altLang="en-US">
                <a:latin typeface="Arial" panose="020B0604020202020204" pitchFamily="34" charset="0"/>
              </a:rPr>
              <a:pPr/>
              <a:t>59</a:t>
            </a:fld>
            <a:endParaRPr lang="en-US"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72E4A13-916A-457F-A839-68EB05897A32}"/>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BD43D34E-C495-4515-B722-69DD290E2C99}"/>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D80D040D-C66F-4125-BC45-C45E37324D59}"/>
              </a:ext>
            </a:extLst>
          </p:cNvPr>
          <p:cNvSpPr>
            <a:spLocks noGrp="1" noChangeArrowheads="1"/>
          </p:cNvSpPr>
          <p:nvPr>
            <p:ph type="sldNum" sz="quarter" idx="12"/>
          </p:nvPr>
        </p:nvSpPr>
        <p:spPr>
          <a:ln/>
        </p:spPr>
        <p:txBody>
          <a:bodyPr/>
          <a:lstStyle>
            <a:lvl1pPr>
              <a:defRPr/>
            </a:lvl1pPr>
          </a:lstStyle>
          <a:p>
            <a:fld id="{887C9C27-3865-4BE0-8FE8-51D2F1822A0F}" type="slidenum">
              <a:rPr lang="en-US" altLang="en-US"/>
              <a:pPr/>
              <a:t>‹#›</a:t>
            </a:fld>
            <a:endParaRPr lang="en-US" altLang="en-US" dirty="0"/>
          </a:p>
        </p:txBody>
      </p:sp>
    </p:spTree>
    <p:extLst>
      <p:ext uri="{BB962C8B-B14F-4D97-AF65-F5344CB8AC3E}">
        <p14:creationId xmlns:p14="http://schemas.microsoft.com/office/powerpoint/2010/main" val="293724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A343888-8D15-42E5-AE2F-A8FD7B76559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FA534100-803E-4829-94C8-8910394FD41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7D89CF2B-FD2B-44D7-869E-AA0FBA5BB00F}"/>
              </a:ext>
            </a:extLst>
          </p:cNvPr>
          <p:cNvSpPr>
            <a:spLocks noGrp="1" noChangeArrowheads="1"/>
          </p:cNvSpPr>
          <p:nvPr>
            <p:ph type="sldNum" sz="quarter" idx="12"/>
          </p:nvPr>
        </p:nvSpPr>
        <p:spPr>
          <a:ln/>
        </p:spPr>
        <p:txBody>
          <a:bodyPr/>
          <a:lstStyle>
            <a:lvl1pPr>
              <a:defRPr/>
            </a:lvl1pPr>
          </a:lstStyle>
          <a:p>
            <a:fld id="{0DC8EB24-D5C5-4CEB-AEC3-0F3407C4C2A1}" type="slidenum">
              <a:rPr lang="en-US" altLang="en-US"/>
              <a:pPr/>
              <a:t>‹#›</a:t>
            </a:fld>
            <a:endParaRPr lang="en-US" altLang="en-US" dirty="0"/>
          </a:p>
        </p:txBody>
      </p:sp>
    </p:spTree>
    <p:extLst>
      <p:ext uri="{BB962C8B-B14F-4D97-AF65-F5344CB8AC3E}">
        <p14:creationId xmlns:p14="http://schemas.microsoft.com/office/powerpoint/2010/main" val="145011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F7D040C-1558-4261-8ED3-A5D7012AC9B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E6C46B67-DAD4-4D0C-B712-8E1F89331D2D}"/>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176971E6-483A-47A0-8EFC-B3457786E60F}"/>
              </a:ext>
            </a:extLst>
          </p:cNvPr>
          <p:cNvSpPr>
            <a:spLocks noGrp="1" noChangeArrowheads="1"/>
          </p:cNvSpPr>
          <p:nvPr>
            <p:ph type="sldNum" sz="quarter" idx="12"/>
          </p:nvPr>
        </p:nvSpPr>
        <p:spPr>
          <a:ln/>
        </p:spPr>
        <p:txBody>
          <a:bodyPr/>
          <a:lstStyle>
            <a:lvl1pPr>
              <a:defRPr/>
            </a:lvl1pPr>
          </a:lstStyle>
          <a:p>
            <a:fld id="{7C17918E-A555-41A3-B2AC-8B2CE92CC9FC}" type="slidenum">
              <a:rPr lang="en-US" altLang="en-US"/>
              <a:pPr/>
              <a:t>‹#›</a:t>
            </a:fld>
            <a:endParaRPr lang="en-US" altLang="en-US" dirty="0"/>
          </a:p>
        </p:txBody>
      </p:sp>
    </p:spTree>
    <p:extLst>
      <p:ext uri="{BB962C8B-B14F-4D97-AF65-F5344CB8AC3E}">
        <p14:creationId xmlns:p14="http://schemas.microsoft.com/office/powerpoint/2010/main" val="3711409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A15B4C5-8F11-481F-8E6D-2EB09C863F53}"/>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AA064A4A-FCA9-4868-AB68-2A20DE5EE0F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ED059A2E-3F86-4638-8C0B-690A521EBFE4}"/>
              </a:ext>
            </a:extLst>
          </p:cNvPr>
          <p:cNvSpPr>
            <a:spLocks noGrp="1" noChangeArrowheads="1"/>
          </p:cNvSpPr>
          <p:nvPr>
            <p:ph type="sldNum" sz="quarter" idx="12"/>
          </p:nvPr>
        </p:nvSpPr>
        <p:spPr>
          <a:ln/>
        </p:spPr>
        <p:txBody>
          <a:bodyPr/>
          <a:lstStyle>
            <a:lvl1pPr>
              <a:defRPr/>
            </a:lvl1pPr>
          </a:lstStyle>
          <a:p>
            <a:fld id="{F4831E2D-D799-48C4-9E90-F81DF01D3AF9}" type="slidenum">
              <a:rPr lang="en-US" altLang="en-US"/>
              <a:pPr/>
              <a:t>‹#›</a:t>
            </a:fld>
            <a:endParaRPr lang="en-US" altLang="en-US" dirty="0"/>
          </a:p>
        </p:txBody>
      </p:sp>
    </p:spTree>
    <p:extLst>
      <p:ext uri="{BB962C8B-B14F-4D97-AF65-F5344CB8AC3E}">
        <p14:creationId xmlns:p14="http://schemas.microsoft.com/office/powerpoint/2010/main" val="3636846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8EBF819-9771-42EE-9064-E1E50C34A18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id="{BCA58D55-E917-4EBD-9581-7672BDEB7547}"/>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id="{407EDF67-96AD-4E3A-83D9-C3D2BAFE665B}"/>
              </a:ext>
            </a:extLst>
          </p:cNvPr>
          <p:cNvSpPr>
            <a:spLocks noGrp="1" noChangeArrowheads="1"/>
          </p:cNvSpPr>
          <p:nvPr>
            <p:ph type="sldNum" sz="quarter" idx="12"/>
          </p:nvPr>
        </p:nvSpPr>
        <p:spPr>
          <a:ln/>
        </p:spPr>
        <p:txBody>
          <a:bodyPr/>
          <a:lstStyle>
            <a:lvl1pPr>
              <a:defRPr/>
            </a:lvl1pPr>
          </a:lstStyle>
          <a:p>
            <a:fld id="{F503D9D5-2EA1-44E7-8DE8-9198A2F6CF1D}" type="slidenum">
              <a:rPr lang="en-US" altLang="en-US"/>
              <a:pPr/>
              <a:t>‹#›</a:t>
            </a:fld>
            <a:endParaRPr lang="en-US" altLang="en-US" dirty="0"/>
          </a:p>
        </p:txBody>
      </p:sp>
    </p:spTree>
    <p:extLst>
      <p:ext uri="{BB962C8B-B14F-4D97-AF65-F5344CB8AC3E}">
        <p14:creationId xmlns:p14="http://schemas.microsoft.com/office/powerpoint/2010/main" val="1734724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014A72D-95CB-432E-9EE9-ADA58D1EE87A}"/>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id="{8763054D-0115-488E-BA76-24285B35E0FD}"/>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id="{0D0AB30B-5F1B-4F34-A9D8-1BB2DEF9DEE7}"/>
              </a:ext>
            </a:extLst>
          </p:cNvPr>
          <p:cNvSpPr>
            <a:spLocks noGrp="1" noChangeArrowheads="1"/>
          </p:cNvSpPr>
          <p:nvPr>
            <p:ph type="sldNum" sz="quarter" idx="12"/>
          </p:nvPr>
        </p:nvSpPr>
        <p:spPr>
          <a:ln/>
        </p:spPr>
        <p:txBody>
          <a:bodyPr/>
          <a:lstStyle>
            <a:lvl1pPr>
              <a:defRPr/>
            </a:lvl1pPr>
          </a:lstStyle>
          <a:p>
            <a:fld id="{203A6904-B9C7-442C-A848-261923E1AF76}" type="slidenum">
              <a:rPr lang="en-US" altLang="en-US"/>
              <a:pPr/>
              <a:t>‹#›</a:t>
            </a:fld>
            <a:endParaRPr lang="en-US" altLang="en-US" dirty="0"/>
          </a:p>
        </p:txBody>
      </p:sp>
    </p:spTree>
    <p:extLst>
      <p:ext uri="{BB962C8B-B14F-4D97-AF65-F5344CB8AC3E}">
        <p14:creationId xmlns:p14="http://schemas.microsoft.com/office/powerpoint/2010/main" val="201411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44C3805-130D-4AB8-A4B8-FF0B3B9F3523}"/>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id="{2B0E5EAD-8E22-429A-B8FA-6202D9F6C3D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EAED7932-1FB7-4E9C-84E5-179996877C52}"/>
              </a:ext>
            </a:extLst>
          </p:cNvPr>
          <p:cNvSpPr>
            <a:spLocks noGrp="1" noChangeArrowheads="1"/>
          </p:cNvSpPr>
          <p:nvPr>
            <p:ph type="sldNum" sz="quarter" idx="12"/>
          </p:nvPr>
        </p:nvSpPr>
        <p:spPr>
          <a:ln/>
        </p:spPr>
        <p:txBody>
          <a:bodyPr/>
          <a:lstStyle>
            <a:lvl1pPr>
              <a:defRPr/>
            </a:lvl1pPr>
          </a:lstStyle>
          <a:p>
            <a:fld id="{A9BF704A-575C-4729-A193-B500FCCB47E3}" type="slidenum">
              <a:rPr lang="en-US" altLang="en-US"/>
              <a:pPr/>
              <a:t>‹#›</a:t>
            </a:fld>
            <a:endParaRPr lang="en-US" altLang="en-US" dirty="0"/>
          </a:p>
        </p:txBody>
      </p:sp>
    </p:spTree>
    <p:extLst>
      <p:ext uri="{BB962C8B-B14F-4D97-AF65-F5344CB8AC3E}">
        <p14:creationId xmlns:p14="http://schemas.microsoft.com/office/powerpoint/2010/main" val="2411979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E248E63-C911-4650-BA0A-5C67B07E631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DFB3893C-9168-4FA6-82F7-CB3D52C12792}"/>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6C121F24-5721-469E-A387-8ADAFBC90B61}"/>
              </a:ext>
            </a:extLst>
          </p:cNvPr>
          <p:cNvSpPr>
            <a:spLocks noGrp="1" noChangeArrowheads="1"/>
          </p:cNvSpPr>
          <p:nvPr>
            <p:ph type="sldNum" sz="quarter" idx="12"/>
          </p:nvPr>
        </p:nvSpPr>
        <p:spPr>
          <a:ln/>
        </p:spPr>
        <p:txBody>
          <a:bodyPr/>
          <a:lstStyle>
            <a:lvl1pPr>
              <a:defRPr/>
            </a:lvl1pPr>
          </a:lstStyle>
          <a:p>
            <a:fld id="{0733E94E-9070-46DA-9972-68315CCB66A7}" type="slidenum">
              <a:rPr lang="en-US" altLang="en-US"/>
              <a:pPr/>
              <a:t>‹#›</a:t>
            </a:fld>
            <a:endParaRPr lang="en-US" altLang="en-US" dirty="0"/>
          </a:p>
        </p:txBody>
      </p:sp>
    </p:spTree>
    <p:extLst>
      <p:ext uri="{BB962C8B-B14F-4D97-AF65-F5344CB8AC3E}">
        <p14:creationId xmlns:p14="http://schemas.microsoft.com/office/powerpoint/2010/main" val="3363551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D87F20D-970A-4674-A84E-146E1DD8312E}"/>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D660359B-B1AA-49D0-A31C-28CAFC49376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94118096-9069-4936-973B-A14FF52AE4AB}"/>
              </a:ext>
            </a:extLst>
          </p:cNvPr>
          <p:cNvSpPr>
            <a:spLocks noGrp="1" noChangeArrowheads="1"/>
          </p:cNvSpPr>
          <p:nvPr>
            <p:ph type="sldNum" sz="quarter" idx="12"/>
          </p:nvPr>
        </p:nvSpPr>
        <p:spPr>
          <a:ln/>
        </p:spPr>
        <p:txBody>
          <a:bodyPr/>
          <a:lstStyle>
            <a:lvl1pPr>
              <a:defRPr/>
            </a:lvl1pPr>
          </a:lstStyle>
          <a:p>
            <a:fld id="{AF931503-500C-4600-A37E-9F0926DF964D}" type="slidenum">
              <a:rPr lang="en-US" altLang="en-US"/>
              <a:pPr/>
              <a:t>‹#›</a:t>
            </a:fld>
            <a:endParaRPr lang="en-US" altLang="en-US" dirty="0"/>
          </a:p>
        </p:txBody>
      </p:sp>
    </p:spTree>
    <p:extLst>
      <p:ext uri="{BB962C8B-B14F-4D97-AF65-F5344CB8AC3E}">
        <p14:creationId xmlns:p14="http://schemas.microsoft.com/office/powerpoint/2010/main" val="23123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18C5B1-4CCA-4639-88DC-C32F177DD36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84EDD262-7102-4967-B7D7-040C76D13566}"/>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FEE3C9D2-AFB9-4EA9-AB54-8EEBF78A2C41}"/>
              </a:ext>
            </a:extLst>
          </p:cNvPr>
          <p:cNvSpPr>
            <a:spLocks noGrp="1" noChangeArrowheads="1"/>
          </p:cNvSpPr>
          <p:nvPr>
            <p:ph type="sldNum" sz="quarter" idx="12"/>
          </p:nvPr>
        </p:nvSpPr>
        <p:spPr>
          <a:ln/>
        </p:spPr>
        <p:txBody>
          <a:bodyPr/>
          <a:lstStyle>
            <a:lvl1pPr>
              <a:defRPr/>
            </a:lvl1pPr>
          </a:lstStyle>
          <a:p>
            <a:fld id="{A7159E7E-E149-457F-91B3-2C39871BA8C9}" type="slidenum">
              <a:rPr lang="en-US" altLang="en-US"/>
              <a:pPr/>
              <a:t>‹#›</a:t>
            </a:fld>
            <a:endParaRPr lang="en-US" altLang="en-US" dirty="0"/>
          </a:p>
        </p:txBody>
      </p:sp>
    </p:spTree>
    <p:extLst>
      <p:ext uri="{BB962C8B-B14F-4D97-AF65-F5344CB8AC3E}">
        <p14:creationId xmlns:p14="http://schemas.microsoft.com/office/powerpoint/2010/main" val="2106831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8F80ACB-723A-40BF-9ECF-FC38686DDC9C}"/>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CF6237A3-52DC-4AD1-B1F2-33207D7D0AF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3179F15F-E698-4506-B138-BB9A391E0497}"/>
              </a:ext>
            </a:extLst>
          </p:cNvPr>
          <p:cNvSpPr>
            <a:spLocks noGrp="1" noChangeArrowheads="1"/>
          </p:cNvSpPr>
          <p:nvPr>
            <p:ph type="sldNum" sz="quarter" idx="12"/>
          </p:nvPr>
        </p:nvSpPr>
        <p:spPr>
          <a:ln/>
        </p:spPr>
        <p:txBody>
          <a:bodyPr/>
          <a:lstStyle>
            <a:lvl1pPr>
              <a:defRPr/>
            </a:lvl1pPr>
          </a:lstStyle>
          <a:p>
            <a:fld id="{B60B9203-725A-468D-A034-AA96813EBCE5}" type="slidenum">
              <a:rPr lang="en-US" altLang="en-US"/>
              <a:pPr/>
              <a:t>‹#›</a:t>
            </a:fld>
            <a:endParaRPr lang="en-US" altLang="en-US" dirty="0"/>
          </a:p>
        </p:txBody>
      </p:sp>
    </p:spTree>
    <p:extLst>
      <p:ext uri="{BB962C8B-B14F-4D97-AF65-F5344CB8AC3E}">
        <p14:creationId xmlns:p14="http://schemas.microsoft.com/office/powerpoint/2010/main" val="341544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E0CCB94-062A-4D57-809D-5083E8EE1BD5}"/>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4E61889-E211-4CA8-B93A-D11B59AEF292}"/>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a:extLst>
              <a:ext uri="{FF2B5EF4-FFF2-40B4-BE49-F238E27FC236}">
                <a16:creationId xmlns:a16="http://schemas.microsoft.com/office/drawing/2014/main" id="{FE9D0788-3D6D-484C-9124-8A93EEBBA6CF}"/>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dirty="0"/>
          </a:p>
        </p:txBody>
      </p:sp>
      <p:sp>
        <p:nvSpPr>
          <p:cNvPr id="148485" name="Rectangle 5">
            <a:extLst>
              <a:ext uri="{FF2B5EF4-FFF2-40B4-BE49-F238E27FC236}">
                <a16:creationId xmlns:a16="http://schemas.microsoft.com/office/drawing/2014/main" id="{97AE9B45-7A4E-46BD-9D39-1FA3A088146A}"/>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dirty="0"/>
          </a:p>
        </p:txBody>
      </p:sp>
      <p:sp>
        <p:nvSpPr>
          <p:cNvPr id="148486" name="Rectangle 6">
            <a:extLst>
              <a:ext uri="{FF2B5EF4-FFF2-40B4-BE49-F238E27FC236}">
                <a16:creationId xmlns:a16="http://schemas.microsoft.com/office/drawing/2014/main" id="{50A4549F-90CC-4E36-A927-5E96372AB66D}"/>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fld id="{5838ABF9-3008-4F2C-827B-58984E0D42A2}" type="slidenum">
              <a:rPr lang="en-US" altLang="en-US"/>
              <a:pPr/>
              <a:t>‹#›</a:t>
            </a:fld>
            <a:endParaRPr lang="en-US" altLang="en-US" dirty="0"/>
          </a:p>
        </p:txBody>
      </p:sp>
      <p:graphicFrame>
        <p:nvGraphicFramePr>
          <p:cNvPr id="1031" name="Object 8">
            <a:extLst>
              <a:ext uri="{FF2B5EF4-FFF2-40B4-BE49-F238E27FC236}">
                <a16:creationId xmlns:a16="http://schemas.microsoft.com/office/drawing/2014/main" id="{27155A5B-36CB-4B46-9836-F4A6ACE15648}"/>
              </a:ext>
            </a:extLst>
          </p:cNvPr>
          <p:cNvGraphicFramePr>
            <a:graphicFrameLocks noChangeAspect="1"/>
          </p:cNvGraphicFramePr>
          <p:nvPr/>
        </p:nvGraphicFramePr>
        <p:xfrm>
          <a:off x="7010400" y="6172200"/>
          <a:ext cx="1800225" cy="466725"/>
        </p:xfrm>
        <a:graphic>
          <a:graphicData uri="http://schemas.openxmlformats.org/presentationml/2006/ole">
            <mc:AlternateContent xmlns:mc="http://schemas.openxmlformats.org/markup-compatibility/2006">
              <mc:Choice xmlns:v="urn:schemas-microsoft-com:vml" Requires="v">
                <p:oleObj name="Photo Editor Photo" r:id="rId13" imgW="1800476" imgH="466543" progId="">
                  <p:embed/>
                </p:oleObj>
              </mc:Choice>
              <mc:Fallback>
                <p:oleObj name="Photo Editor Photo" r:id="rId13" imgW="1800476" imgH="466543" progId="">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0400" y="6172200"/>
                        <a:ext cx="1800225"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nimac.us/nimac-digital-materials-faq/"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louis.aph.org/catalog/CategoryInfo.aspx?cid=15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hyperlink" Target="mailto:nimac-support@overdrive.co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mailto:noreply-NIMAC@overdrive.co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55519-524A-4C7B-AFD8-CDCB226F55CB}"/>
              </a:ext>
            </a:extLst>
          </p:cNvPr>
          <p:cNvSpPr>
            <a:spLocks noGrp="1"/>
          </p:cNvSpPr>
          <p:nvPr>
            <p:ph type="ctrTitle"/>
          </p:nvPr>
        </p:nvSpPr>
        <p:spPr>
          <a:xfrm>
            <a:off x="342899" y="2514600"/>
            <a:ext cx="8458200" cy="1470025"/>
          </a:xfrm>
        </p:spPr>
        <p:txBody>
          <a:bodyPr/>
          <a:lstStyle/>
          <a:p>
            <a:pPr eaLnBrk="1" hangingPunct="1"/>
            <a:br>
              <a:rPr lang="en-US" altLang="en-US" sz="4000" dirty="0"/>
            </a:br>
            <a:r>
              <a:rPr lang="en-US" altLang="en-US" sz="4000" dirty="0"/>
              <a:t>NIMAC for Publishers and Vendors: </a:t>
            </a:r>
            <a:br>
              <a:rPr lang="en-US" altLang="en-US" sz="4000" dirty="0"/>
            </a:br>
            <a:r>
              <a:rPr lang="en-US" altLang="en-US" sz="4000" dirty="0"/>
              <a:t>Basics &amp; File Submission</a:t>
            </a:r>
            <a:br>
              <a:rPr lang="en-US" altLang="en-US" sz="4000" dirty="0"/>
            </a:br>
            <a:endParaRPr lang="en-US" sz="4000" dirty="0"/>
          </a:p>
        </p:txBody>
      </p:sp>
      <p:sp>
        <p:nvSpPr>
          <p:cNvPr id="3" name="Subtitle 2">
            <a:extLst>
              <a:ext uri="{FF2B5EF4-FFF2-40B4-BE49-F238E27FC236}">
                <a16:creationId xmlns:a16="http://schemas.microsoft.com/office/drawing/2014/main" id="{9014DE32-0118-4EE1-B415-E45DB779761D}"/>
              </a:ext>
            </a:extLst>
          </p:cNvPr>
          <p:cNvSpPr>
            <a:spLocks noGrp="1"/>
          </p:cNvSpPr>
          <p:nvPr>
            <p:ph type="subTitle" idx="1"/>
          </p:nvPr>
        </p:nvSpPr>
        <p:spPr>
          <a:xfrm>
            <a:off x="685800" y="5105400"/>
            <a:ext cx="6096000" cy="1423555"/>
          </a:xfrm>
        </p:spPr>
        <p:txBody>
          <a:bodyPr/>
          <a:lstStyle/>
          <a:p>
            <a:pPr algn="l"/>
            <a:r>
              <a:rPr lang="en-US" sz="1800" dirty="0"/>
              <a:t>Nicole Gaines, NIMAC Project Director</a:t>
            </a:r>
          </a:p>
          <a:p>
            <a:pPr algn="l"/>
            <a:r>
              <a:rPr lang="en-US" sz="1800" dirty="0"/>
              <a:t>Liz Schaller, NIMAC Manager</a:t>
            </a:r>
          </a:p>
          <a:p>
            <a:pPr algn="l"/>
            <a:endParaRPr lang="en-US" sz="1800" dirty="0"/>
          </a:p>
          <a:p>
            <a:pPr algn="l"/>
            <a:r>
              <a:rPr lang="en-US" sz="1800" dirty="0"/>
              <a:t>June 2023</a:t>
            </a:r>
            <a:endParaRPr lang="en-US" dirty="0"/>
          </a:p>
        </p:txBody>
      </p:sp>
      <p:pic>
        <p:nvPicPr>
          <p:cNvPr id="4" name="Picture 3" descr="NIMAC logo">
            <a:extLst>
              <a:ext uri="{FF2B5EF4-FFF2-40B4-BE49-F238E27FC236}">
                <a16:creationId xmlns:a16="http://schemas.microsoft.com/office/drawing/2014/main" id="{863D78BB-14A9-452B-B2E9-249B3E697D9F}"/>
              </a:ext>
            </a:extLst>
          </p:cNvPr>
          <p:cNvPicPr>
            <a:picLocks noChangeAspect="1"/>
          </p:cNvPicPr>
          <p:nvPr/>
        </p:nvPicPr>
        <p:blipFill>
          <a:blip r:embed="rId2"/>
          <a:stretch>
            <a:fillRect/>
          </a:stretch>
        </p:blipFill>
        <p:spPr>
          <a:xfrm>
            <a:off x="1773693" y="329045"/>
            <a:ext cx="5596613" cy="1469263"/>
          </a:xfrm>
          <a:prstGeom prst="rect">
            <a:avLst/>
          </a:prstGeom>
        </p:spPr>
      </p:pic>
    </p:spTree>
    <p:extLst>
      <p:ext uri="{BB962C8B-B14F-4D97-AF65-F5344CB8AC3E}">
        <p14:creationId xmlns:p14="http://schemas.microsoft.com/office/powerpoint/2010/main" val="3073609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3C5E45F0-F627-4946-9F30-19E0B16404B6}"/>
              </a:ext>
            </a:extLst>
          </p:cNvPr>
          <p:cNvSpPr>
            <a:spLocks noGrp="1" noChangeArrowheads="1"/>
          </p:cNvSpPr>
          <p:nvPr>
            <p:ph type="title"/>
          </p:nvPr>
        </p:nvSpPr>
        <p:spPr/>
        <p:txBody>
          <a:bodyPr/>
          <a:lstStyle/>
          <a:p>
            <a:r>
              <a:rPr lang="en-US" altLang="en-US" dirty="0"/>
              <a:t>Today’s Webinar	</a:t>
            </a:r>
          </a:p>
        </p:txBody>
      </p:sp>
      <p:sp>
        <p:nvSpPr>
          <p:cNvPr id="3" name="Content Placeholder 2">
            <a:extLst>
              <a:ext uri="{FF2B5EF4-FFF2-40B4-BE49-F238E27FC236}">
                <a16:creationId xmlns:a16="http://schemas.microsoft.com/office/drawing/2014/main" id="{1717023D-C5C2-407F-9029-0AEBC1BED335}"/>
              </a:ext>
            </a:extLst>
          </p:cNvPr>
          <p:cNvSpPr>
            <a:spLocks noGrp="1"/>
          </p:cNvSpPr>
          <p:nvPr>
            <p:ph idx="1"/>
          </p:nvPr>
        </p:nvSpPr>
        <p:spPr>
          <a:xfrm>
            <a:off x="457200" y="1600200"/>
            <a:ext cx="8229600" cy="4648200"/>
          </a:xfrm>
        </p:spPr>
        <p:txBody>
          <a:bodyPr/>
          <a:lstStyle/>
          <a:p>
            <a:pPr marL="0" indent="0">
              <a:buFontTx/>
              <a:buNone/>
              <a:defRPr/>
            </a:pPr>
            <a:r>
              <a:rPr lang="en-US" dirty="0"/>
              <a:t>Part 1: PowerPoint</a:t>
            </a:r>
          </a:p>
          <a:p>
            <a:pPr lvl="1">
              <a:defRPr/>
            </a:pPr>
            <a:r>
              <a:rPr lang="en-US" sz="2400" dirty="0"/>
              <a:t>NIMAC basics </a:t>
            </a:r>
          </a:p>
          <a:p>
            <a:pPr lvl="1">
              <a:defRPr/>
            </a:pPr>
            <a:r>
              <a:rPr lang="en-US" sz="2400" dirty="0"/>
              <a:t>Publisher accounts overview </a:t>
            </a:r>
          </a:p>
          <a:p>
            <a:pPr lvl="1">
              <a:defRPr/>
            </a:pPr>
            <a:r>
              <a:rPr lang="en-US" sz="2400" dirty="0"/>
              <a:t>File validation</a:t>
            </a:r>
          </a:p>
          <a:p>
            <a:pPr lvl="1">
              <a:defRPr/>
            </a:pPr>
            <a:r>
              <a:rPr lang="en-US" sz="2400" dirty="0"/>
              <a:t>File submission</a:t>
            </a:r>
          </a:p>
          <a:p>
            <a:pPr lvl="1">
              <a:defRPr/>
            </a:pPr>
            <a:r>
              <a:rPr lang="en-US" sz="2400" dirty="0"/>
              <a:t>NIMAC file certification process</a:t>
            </a:r>
          </a:p>
          <a:p>
            <a:pPr marL="0" indent="0">
              <a:buFontTx/>
              <a:buNone/>
              <a:defRPr/>
            </a:pPr>
            <a:r>
              <a:rPr lang="en-US" sz="2800" dirty="0"/>
              <a:t>Part 2: Live Demo</a:t>
            </a:r>
          </a:p>
          <a:p>
            <a:pPr lvl="1">
              <a:defRPr/>
            </a:pPr>
            <a:r>
              <a:rPr lang="en-US" sz="2400" dirty="0"/>
              <a:t>Manually adding/replacing files </a:t>
            </a:r>
          </a:p>
          <a:p>
            <a:pPr lvl="1">
              <a:defRPr/>
            </a:pPr>
            <a:r>
              <a:rPr lang="en-US" sz="2400" dirty="0"/>
              <a:t>Creating additional user accounts</a:t>
            </a:r>
          </a:p>
          <a:p>
            <a:pPr lvl="1">
              <a:defRPr/>
            </a:pPr>
            <a:r>
              <a:rPr lang="en-US" sz="2400" dirty="0"/>
              <a:t>Generating reports (optional feature)</a:t>
            </a:r>
          </a:p>
          <a:p>
            <a:pPr>
              <a:defRPr/>
            </a:pPr>
            <a:endParaRPr lang="en-US" dirty="0"/>
          </a:p>
          <a:p>
            <a:pPr marL="0" indent="0">
              <a:buFontTx/>
              <a:buNone/>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6B76A75-541D-44D9-91AA-42307CD3AAFC}"/>
              </a:ext>
            </a:extLst>
          </p:cNvPr>
          <p:cNvSpPr>
            <a:spLocks noGrp="1" noChangeArrowheads="1"/>
          </p:cNvSpPr>
          <p:nvPr>
            <p:ph type="title"/>
          </p:nvPr>
        </p:nvSpPr>
        <p:spPr/>
        <p:txBody>
          <a:bodyPr/>
          <a:lstStyle/>
          <a:p>
            <a:r>
              <a:rPr lang="en-US" altLang="en-US" dirty="0"/>
              <a:t>Mark your calendar!</a:t>
            </a:r>
          </a:p>
        </p:txBody>
      </p:sp>
      <p:sp>
        <p:nvSpPr>
          <p:cNvPr id="3" name="Content Placeholder 2">
            <a:extLst>
              <a:ext uri="{FF2B5EF4-FFF2-40B4-BE49-F238E27FC236}">
                <a16:creationId xmlns:a16="http://schemas.microsoft.com/office/drawing/2014/main" id="{29D2C30D-022B-4A7B-99E4-102747E1CA19}"/>
              </a:ext>
            </a:extLst>
          </p:cNvPr>
          <p:cNvSpPr>
            <a:spLocks noGrp="1"/>
          </p:cNvSpPr>
          <p:nvPr>
            <p:ph idx="1"/>
          </p:nvPr>
        </p:nvSpPr>
        <p:spPr/>
        <p:txBody>
          <a:bodyPr/>
          <a:lstStyle/>
          <a:p>
            <a:pPr>
              <a:defRPr/>
            </a:pPr>
            <a:r>
              <a:rPr lang="en-US" sz="2800" dirty="0"/>
              <a:t>For a more in-depth look at the technical side of creating NIMAS files, please join us for the second part of this 2-part series:</a:t>
            </a:r>
          </a:p>
          <a:p>
            <a:pPr>
              <a:defRPr/>
            </a:pPr>
            <a:endParaRPr lang="en-US" sz="2200" dirty="0"/>
          </a:p>
          <a:p>
            <a:pPr marL="0" indent="0" algn="ctr">
              <a:buFontTx/>
              <a:buNone/>
              <a:defRPr/>
            </a:pPr>
            <a:r>
              <a:rPr lang="en-US" sz="2800" b="1" dirty="0"/>
              <a:t>NIMAS File Creation: </a:t>
            </a:r>
          </a:p>
          <a:p>
            <a:pPr marL="0" indent="0" algn="ctr">
              <a:buFontTx/>
              <a:buNone/>
              <a:defRPr/>
            </a:pPr>
            <a:r>
              <a:rPr lang="en-US" sz="2800" b="1" dirty="0"/>
              <a:t>Resources &amp; Best Practices</a:t>
            </a:r>
          </a:p>
          <a:p>
            <a:pPr marL="0" indent="0" algn="ctr">
              <a:buFontTx/>
              <a:buNone/>
              <a:defRPr/>
            </a:pPr>
            <a:endParaRPr lang="en-US" sz="1200" dirty="0"/>
          </a:p>
          <a:p>
            <a:pPr lvl="1">
              <a:defRPr/>
            </a:pPr>
            <a:r>
              <a:rPr lang="en-US" dirty="0"/>
              <a:t>Wednesday, June 28, 9am ET</a:t>
            </a:r>
          </a:p>
          <a:p>
            <a:pPr lvl="1">
              <a:defRPr/>
            </a:pPr>
            <a:r>
              <a:rPr lang="en-US" dirty="0"/>
              <a:t>Thursday, June 29, 2pm ET</a:t>
            </a:r>
          </a:p>
          <a:p>
            <a:pPr marL="0" indent="0">
              <a:buFontTx/>
              <a:buNone/>
              <a:defRPr/>
            </a:pP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6A9717E-D884-4B83-8EA5-20B748B1DCD4}"/>
              </a:ext>
            </a:extLst>
          </p:cNvPr>
          <p:cNvSpPr>
            <a:spLocks noGrp="1" noChangeArrowheads="1"/>
          </p:cNvSpPr>
          <p:nvPr>
            <p:ph type="title"/>
          </p:nvPr>
        </p:nvSpPr>
        <p:spPr>
          <a:xfrm>
            <a:off x="457200" y="2209800"/>
            <a:ext cx="8229600" cy="1143000"/>
          </a:xfrm>
        </p:spPr>
        <p:txBody>
          <a:bodyPr/>
          <a:lstStyle/>
          <a:p>
            <a:r>
              <a:rPr lang="en-US" altLang="en-US" dirty="0"/>
              <a:t>NIMAC: The Basics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3821546-3372-4A53-88BF-0E3AC6CA8435}"/>
              </a:ext>
            </a:extLst>
          </p:cNvPr>
          <p:cNvSpPr>
            <a:spLocks noGrp="1" noChangeArrowheads="1"/>
          </p:cNvSpPr>
          <p:nvPr>
            <p:ph type="title"/>
          </p:nvPr>
        </p:nvSpPr>
        <p:spPr/>
        <p:txBody>
          <a:bodyPr/>
          <a:lstStyle/>
          <a:p>
            <a:r>
              <a:rPr lang="en-US" altLang="en-US" dirty="0"/>
              <a:t>The NIMAC Project</a:t>
            </a:r>
          </a:p>
        </p:txBody>
      </p:sp>
      <p:sp>
        <p:nvSpPr>
          <p:cNvPr id="8195" name="Content Placeholder 2">
            <a:extLst>
              <a:ext uri="{FF2B5EF4-FFF2-40B4-BE49-F238E27FC236}">
                <a16:creationId xmlns:a16="http://schemas.microsoft.com/office/drawing/2014/main" id="{2F70893E-3722-4944-8B4B-A2ADCEBCF487}"/>
              </a:ext>
            </a:extLst>
          </p:cNvPr>
          <p:cNvSpPr>
            <a:spLocks noGrp="1" noChangeArrowheads="1"/>
          </p:cNvSpPr>
          <p:nvPr>
            <p:ph idx="1"/>
          </p:nvPr>
        </p:nvSpPr>
        <p:spPr>
          <a:xfrm>
            <a:off x="457200" y="1676400"/>
            <a:ext cx="8229600" cy="4724400"/>
          </a:xfrm>
        </p:spPr>
        <p:txBody>
          <a:bodyPr/>
          <a:lstStyle/>
          <a:p>
            <a:pPr lvl="1"/>
            <a:r>
              <a:rPr lang="en-US" altLang="en-US" dirty="0"/>
              <a:t>Created by IDEA 2004, the National Instructional Materials Access Center is the national source file repository for K-12 textbooks and core instructional materials. </a:t>
            </a:r>
          </a:p>
          <a:p>
            <a:pPr lvl="1"/>
            <a:r>
              <a:rPr lang="en-US" altLang="en-US" dirty="0"/>
              <a:t>We make NIMAS files available to states for use in producing accessible formats (such as braille) for qualifying students in K-12.</a:t>
            </a:r>
          </a:p>
          <a:p>
            <a:pPr lvl="1"/>
            <a:r>
              <a:rPr lang="en-US" altLang="en-US" dirty="0"/>
              <a:t>Files in the NIMAC are not distributed directly to students.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3821546-3372-4A53-88BF-0E3AC6CA8435}"/>
              </a:ext>
            </a:extLst>
          </p:cNvPr>
          <p:cNvSpPr>
            <a:spLocks noGrp="1" noChangeArrowheads="1"/>
          </p:cNvSpPr>
          <p:nvPr>
            <p:ph type="title"/>
          </p:nvPr>
        </p:nvSpPr>
        <p:spPr/>
        <p:txBody>
          <a:bodyPr/>
          <a:lstStyle/>
          <a:p>
            <a:r>
              <a:rPr lang="en-US" altLang="en-US" dirty="0"/>
              <a:t>The NIMAC Project</a:t>
            </a:r>
          </a:p>
        </p:txBody>
      </p:sp>
      <p:sp>
        <p:nvSpPr>
          <p:cNvPr id="8195" name="Content Placeholder 2">
            <a:extLst>
              <a:ext uri="{FF2B5EF4-FFF2-40B4-BE49-F238E27FC236}">
                <a16:creationId xmlns:a16="http://schemas.microsoft.com/office/drawing/2014/main" id="{2F70893E-3722-4944-8B4B-A2ADCEBCF487}"/>
              </a:ext>
            </a:extLst>
          </p:cNvPr>
          <p:cNvSpPr>
            <a:spLocks noGrp="1" noChangeArrowheads="1"/>
          </p:cNvSpPr>
          <p:nvPr>
            <p:ph idx="1"/>
          </p:nvPr>
        </p:nvSpPr>
        <p:spPr>
          <a:xfrm>
            <a:off x="457200" y="1600200"/>
            <a:ext cx="8229600" cy="4800600"/>
          </a:xfrm>
        </p:spPr>
        <p:txBody>
          <a:bodyPr/>
          <a:lstStyle/>
          <a:p>
            <a:pPr lvl="1"/>
            <a:r>
              <a:rPr lang="en-US" altLang="en-US" dirty="0"/>
              <a:t>The NIMAC has been in continuous operation since it opened in December of 2006. </a:t>
            </a:r>
          </a:p>
          <a:p>
            <a:pPr lvl="1"/>
            <a:r>
              <a:rPr lang="en-US" altLang="en-US" dirty="0"/>
              <a:t>States and districts have been able to require NIMAS in their textbook contracts since July of 2006. </a:t>
            </a:r>
          </a:p>
          <a:p>
            <a:pPr lvl="1"/>
            <a:r>
              <a:rPr lang="en-US" altLang="en-US" dirty="0"/>
              <a:t>To date, we have received over 73,000 file sets from 170 publishers. </a:t>
            </a:r>
          </a:p>
          <a:p>
            <a:pPr lvl="1"/>
            <a:r>
              <a:rPr lang="en-US" altLang="en-US" dirty="0"/>
              <a:t>Over 50,000 files have been downloaded for use in producing accessible formats for students with disabilities.</a:t>
            </a:r>
          </a:p>
        </p:txBody>
      </p:sp>
    </p:spTree>
    <p:extLst>
      <p:ext uri="{BB962C8B-B14F-4D97-AF65-F5344CB8AC3E}">
        <p14:creationId xmlns:p14="http://schemas.microsoft.com/office/powerpoint/2010/main" val="2618822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C2F1BBE-9793-4D88-8D80-44BE81931E54}"/>
              </a:ext>
            </a:extLst>
          </p:cNvPr>
          <p:cNvSpPr>
            <a:spLocks noGrp="1" noChangeArrowheads="1"/>
          </p:cNvSpPr>
          <p:nvPr>
            <p:ph type="title"/>
          </p:nvPr>
        </p:nvSpPr>
        <p:spPr/>
        <p:txBody>
          <a:bodyPr/>
          <a:lstStyle/>
          <a:p>
            <a:r>
              <a:rPr lang="en-US" altLang="en-US" dirty="0"/>
              <a:t>States and the NIMAC</a:t>
            </a:r>
          </a:p>
        </p:txBody>
      </p:sp>
      <p:sp>
        <p:nvSpPr>
          <p:cNvPr id="10243" name="Content Placeholder 2">
            <a:extLst>
              <a:ext uri="{FF2B5EF4-FFF2-40B4-BE49-F238E27FC236}">
                <a16:creationId xmlns:a16="http://schemas.microsoft.com/office/drawing/2014/main" id="{AB28C312-E399-49A9-B85F-410528EB83F4}"/>
              </a:ext>
            </a:extLst>
          </p:cNvPr>
          <p:cNvSpPr>
            <a:spLocks noGrp="1" noChangeArrowheads="1"/>
          </p:cNvSpPr>
          <p:nvPr>
            <p:ph idx="1"/>
          </p:nvPr>
        </p:nvSpPr>
        <p:spPr>
          <a:xfrm>
            <a:off x="457200" y="1524000"/>
            <a:ext cx="8229600" cy="4800600"/>
          </a:xfrm>
        </p:spPr>
        <p:txBody>
          <a:bodyPr/>
          <a:lstStyle/>
          <a:p>
            <a:r>
              <a:rPr lang="en-US" altLang="en-US" sz="2800" dirty="0"/>
              <a:t>IDEA does not require that states work with the NIMAC, but all 50 states (and the six eligible territories and DoDEA) have chosen to do so.</a:t>
            </a:r>
          </a:p>
          <a:p>
            <a:r>
              <a:rPr lang="en-US" altLang="en-US" sz="2800" dirty="0"/>
              <a:t>States that coordinate agree to:</a:t>
            </a:r>
          </a:p>
          <a:p>
            <a:pPr lvl="1"/>
            <a:r>
              <a:rPr lang="en-US" altLang="en-US" dirty="0"/>
              <a:t>Require NIMAS from publishers in their textbook adoption contracts</a:t>
            </a:r>
          </a:p>
          <a:p>
            <a:pPr lvl="1"/>
            <a:r>
              <a:rPr lang="en-US" altLang="en-US" dirty="0"/>
              <a:t>Abide by the eligibility requirements of IDEA and copyright law in the use of NIMAS files</a:t>
            </a:r>
          </a:p>
          <a:p>
            <a:pPr lvl="1"/>
            <a:r>
              <a:rPr lang="en-US" altLang="en-US" dirty="0"/>
              <a:t>Designate and manage a small number of Authorized Users for their state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26B3DDFF-4D2C-4666-A0E6-5B3722FDF3D0}"/>
              </a:ext>
            </a:extLst>
          </p:cNvPr>
          <p:cNvSpPr>
            <a:spLocks noGrp="1" noChangeArrowheads="1"/>
          </p:cNvSpPr>
          <p:nvPr>
            <p:ph type="title"/>
          </p:nvPr>
        </p:nvSpPr>
        <p:spPr/>
        <p:txBody>
          <a:bodyPr/>
          <a:lstStyle/>
          <a:p>
            <a:r>
              <a:rPr lang="en-US" altLang="en-US" dirty="0"/>
              <a:t>How NIMAC works with States</a:t>
            </a:r>
          </a:p>
        </p:txBody>
      </p:sp>
      <p:sp>
        <p:nvSpPr>
          <p:cNvPr id="12291" name="Content Placeholder 2">
            <a:extLst>
              <a:ext uri="{FF2B5EF4-FFF2-40B4-BE49-F238E27FC236}">
                <a16:creationId xmlns:a16="http://schemas.microsoft.com/office/drawing/2014/main" id="{E7728D97-3B26-478A-9E55-8BB8986C4A09}"/>
              </a:ext>
            </a:extLst>
          </p:cNvPr>
          <p:cNvSpPr>
            <a:spLocks noGrp="1" noChangeArrowheads="1"/>
          </p:cNvSpPr>
          <p:nvPr>
            <p:ph idx="1"/>
          </p:nvPr>
        </p:nvSpPr>
        <p:spPr>
          <a:xfrm>
            <a:off x="457200" y="1417638"/>
            <a:ext cx="8229600" cy="4906962"/>
          </a:xfrm>
        </p:spPr>
        <p:txBody>
          <a:bodyPr/>
          <a:lstStyle/>
          <a:p>
            <a:r>
              <a:rPr lang="en-US" altLang="en-US" sz="2800" dirty="0"/>
              <a:t>Access to the NIMAC is centralized. </a:t>
            </a:r>
          </a:p>
          <a:p>
            <a:r>
              <a:rPr lang="en-US" altLang="en-US" sz="2800" dirty="0"/>
              <a:t>Each state that coordinates names a NIMAC State Coordinator at the state department of education. </a:t>
            </a:r>
          </a:p>
          <a:p>
            <a:r>
              <a:rPr lang="en-US" altLang="en-US" sz="2800" dirty="0"/>
              <a:t>This individual is responsible for designating and managing the Authorized Users (AUs) who can access the repository and download files.</a:t>
            </a:r>
          </a:p>
          <a:p>
            <a:r>
              <a:rPr lang="en-US" altLang="en-US" sz="2800" dirty="0"/>
              <a:t>AUs may also assign files for download to registered Accessible Media Producers working on behalf of the state.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B937C74C-51FF-4944-A71A-947F04E2114F}"/>
              </a:ext>
            </a:extLst>
          </p:cNvPr>
          <p:cNvSpPr>
            <a:spLocks noGrp="1" noChangeArrowheads="1"/>
          </p:cNvSpPr>
          <p:nvPr>
            <p:ph type="title"/>
          </p:nvPr>
        </p:nvSpPr>
        <p:spPr/>
        <p:txBody>
          <a:bodyPr/>
          <a:lstStyle/>
          <a:p>
            <a:r>
              <a:rPr lang="en-US" altLang="en-US" dirty="0"/>
              <a:t>NIMAS eligibility </a:t>
            </a:r>
          </a:p>
        </p:txBody>
      </p:sp>
      <p:sp>
        <p:nvSpPr>
          <p:cNvPr id="12291" name="Content Placeholder 2">
            <a:extLst>
              <a:ext uri="{FF2B5EF4-FFF2-40B4-BE49-F238E27FC236}">
                <a16:creationId xmlns:a16="http://schemas.microsoft.com/office/drawing/2014/main" id="{C452CEB9-F177-4D88-A66A-0E7C22D5A247}"/>
              </a:ext>
            </a:extLst>
          </p:cNvPr>
          <p:cNvSpPr>
            <a:spLocks noGrp="1"/>
          </p:cNvSpPr>
          <p:nvPr>
            <p:ph idx="1"/>
          </p:nvPr>
        </p:nvSpPr>
        <p:spPr>
          <a:xfrm>
            <a:off x="457200" y="1417638"/>
            <a:ext cx="8229600" cy="4906962"/>
          </a:xfrm>
        </p:spPr>
        <p:txBody>
          <a:bodyPr/>
          <a:lstStyle/>
          <a:p>
            <a:pPr lvl="1">
              <a:defRPr/>
            </a:pPr>
            <a:r>
              <a:rPr lang="en-US" altLang="en-US" sz="2700" dirty="0"/>
              <a:t>IDEA 2004 defines the eligibility requirements for receiving materials produced from NIMAS.</a:t>
            </a:r>
          </a:p>
          <a:p>
            <a:pPr lvl="1">
              <a:defRPr/>
            </a:pPr>
            <a:r>
              <a:rPr lang="en-US" altLang="en-US" sz="2700" dirty="0"/>
              <a:t>These materials can only go to elementary and secondary school students who have:</a:t>
            </a:r>
          </a:p>
          <a:p>
            <a:pPr lvl="2">
              <a:defRPr/>
            </a:pPr>
            <a:r>
              <a:rPr lang="en-US" altLang="en-US" sz="2300" dirty="0"/>
              <a:t>A qualifying disability per the eligibility guidelines of the National Library Service for the Blind and Print Disabled (NLS)</a:t>
            </a:r>
          </a:p>
          <a:p>
            <a:pPr lvl="2">
              <a:defRPr/>
            </a:pPr>
            <a:r>
              <a:rPr lang="en-US" altLang="en-US" sz="2300" dirty="0"/>
              <a:t>An Individualized Education Program (IEP)</a:t>
            </a:r>
          </a:p>
          <a:p>
            <a:pPr lvl="1">
              <a:defRPr/>
            </a:pPr>
            <a:r>
              <a:rPr lang="en-US" altLang="en-US" sz="2700" dirty="0"/>
              <a:t>NIMAC is not involved in determining eligibility for individual students.</a:t>
            </a:r>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FDABCAB-5781-4FDC-BD9B-A9104641B311}"/>
              </a:ext>
            </a:extLst>
          </p:cNvPr>
          <p:cNvSpPr>
            <a:spLocks noGrp="1" noChangeArrowheads="1"/>
          </p:cNvSpPr>
          <p:nvPr>
            <p:ph type="title"/>
          </p:nvPr>
        </p:nvSpPr>
        <p:spPr/>
        <p:txBody>
          <a:bodyPr/>
          <a:lstStyle/>
          <a:p>
            <a:r>
              <a:rPr lang="en-US" altLang="en-US" dirty="0"/>
              <a:t>The NIMAS Specification</a:t>
            </a:r>
          </a:p>
        </p:txBody>
      </p:sp>
      <p:sp>
        <p:nvSpPr>
          <p:cNvPr id="14339" name="Content Placeholder 2">
            <a:extLst>
              <a:ext uri="{FF2B5EF4-FFF2-40B4-BE49-F238E27FC236}">
                <a16:creationId xmlns:a16="http://schemas.microsoft.com/office/drawing/2014/main" id="{842C36AC-304B-4CF8-9891-A9EA711D4D39}"/>
              </a:ext>
            </a:extLst>
          </p:cNvPr>
          <p:cNvSpPr>
            <a:spLocks noGrp="1" noChangeArrowheads="1"/>
          </p:cNvSpPr>
          <p:nvPr>
            <p:ph idx="1"/>
          </p:nvPr>
        </p:nvSpPr>
        <p:spPr>
          <a:xfrm>
            <a:off x="457200" y="1600200"/>
            <a:ext cx="8229600" cy="4724400"/>
          </a:xfrm>
        </p:spPr>
        <p:txBody>
          <a:bodyPr/>
          <a:lstStyle/>
          <a:p>
            <a:pPr lvl="1">
              <a:buFont typeface="Arial" panose="020B0604020202020204" pitchFamily="34" charset="0"/>
              <a:buChar char="•"/>
            </a:pPr>
            <a:r>
              <a:rPr lang="en-US" altLang="en-US" dirty="0"/>
              <a:t>NIMAS is the National Instructional Materials Accessibility Standard. </a:t>
            </a:r>
          </a:p>
          <a:p>
            <a:pPr lvl="1">
              <a:buFont typeface="Arial" panose="020B0604020202020204" pitchFamily="34" charset="0"/>
              <a:buChar char="•"/>
            </a:pPr>
            <a:r>
              <a:rPr lang="en-US" altLang="en-US" dirty="0"/>
              <a:t>An XML-based source file format based on the DAISY standard. </a:t>
            </a:r>
          </a:p>
          <a:p>
            <a:pPr lvl="1">
              <a:buFont typeface="Arial" panose="020B0604020202020204" pitchFamily="34" charset="0"/>
              <a:buChar char="•"/>
            </a:pPr>
            <a:r>
              <a:rPr lang="en-US" altLang="en-US" dirty="0"/>
              <a:t>Designed for use in producing formats such as braille, DAISY, EPUB, and large print.   </a:t>
            </a:r>
          </a:p>
          <a:p>
            <a:pPr lvl="1">
              <a:buFont typeface="Arial" panose="020B0604020202020204" pitchFamily="34" charset="0"/>
              <a:buChar char="•"/>
            </a:pPr>
            <a:r>
              <a:rPr lang="en-US" altLang="en-US" dirty="0"/>
              <a:t>It is not intended for distribution directly to students. </a:t>
            </a:r>
          </a:p>
          <a:p>
            <a:pPr lvl="1">
              <a:buFont typeface="Arial" panose="020B0604020202020204" pitchFamily="34" charset="0"/>
              <a:buChar char="•"/>
            </a:pPr>
            <a:r>
              <a:rPr lang="en-US" altLang="en-US" dirty="0"/>
              <a:t>NIMAS is the only format the NIMAC can receive.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FDABCAB-5781-4FDC-BD9B-A9104641B311}"/>
              </a:ext>
            </a:extLst>
          </p:cNvPr>
          <p:cNvSpPr>
            <a:spLocks noGrp="1" noChangeArrowheads="1"/>
          </p:cNvSpPr>
          <p:nvPr>
            <p:ph type="title"/>
          </p:nvPr>
        </p:nvSpPr>
        <p:spPr/>
        <p:txBody>
          <a:bodyPr/>
          <a:lstStyle/>
          <a:p>
            <a:r>
              <a:rPr lang="en-US" altLang="en-US" dirty="0"/>
              <a:t>Changes to NIMAS</a:t>
            </a:r>
          </a:p>
        </p:txBody>
      </p:sp>
      <p:sp>
        <p:nvSpPr>
          <p:cNvPr id="14339" name="Content Placeholder 2">
            <a:extLst>
              <a:ext uri="{FF2B5EF4-FFF2-40B4-BE49-F238E27FC236}">
                <a16:creationId xmlns:a16="http://schemas.microsoft.com/office/drawing/2014/main" id="{842C36AC-304B-4CF8-9891-A9EA711D4D39}"/>
              </a:ext>
            </a:extLst>
          </p:cNvPr>
          <p:cNvSpPr>
            <a:spLocks noGrp="1" noChangeArrowheads="1"/>
          </p:cNvSpPr>
          <p:nvPr>
            <p:ph idx="1"/>
          </p:nvPr>
        </p:nvSpPr>
        <p:spPr>
          <a:xfrm>
            <a:off x="457200" y="1417638"/>
            <a:ext cx="8229600" cy="4906962"/>
          </a:xfrm>
        </p:spPr>
        <p:txBody>
          <a:bodyPr/>
          <a:lstStyle/>
          <a:p>
            <a:pPr lvl="1">
              <a:buFont typeface="Arial" panose="020B0604020202020204" pitchFamily="34" charset="0"/>
              <a:buChar char="•"/>
            </a:pPr>
            <a:r>
              <a:rPr lang="en-US" altLang="en-US" dirty="0"/>
              <a:t>As a format that is defined in the IDEA 2004 regulations, the technical specification can only be updated through legislative or regulatory action. </a:t>
            </a:r>
          </a:p>
          <a:p>
            <a:pPr lvl="1">
              <a:buFont typeface="Arial" panose="020B0604020202020204" pitchFamily="34" charset="0"/>
              <a:buChar char="•"/>
            </a:pPr>
            <a:r>
              <a:rPr lang="en-US" altLang="en-US" dirty="0"/>
              <a:t>The NIMAC itself is not able to make changes to the NIMAS, aside from minor changes to metadata requirements.</a:t>
            </a:r>
          </a:p>
          <a:p>
            <a:pPr lvl="1">
              <a:buFont typeface="Arial" panose="020B0604020202020204" pitchFamily="34" charset="0"/>
              <a:buChar char="•"/>
            </a:pPr>
            <a:r>
              <a:rPr lang="en-US" altLang="en-US" dirty="0"/>
              <a:t>Because IDEA 2004 is many years overdue for reauthorization, the NIMAS standard has not been updated since the IDEA regs were published. </a:t>
            </a:r>
          </a:p>
          <a:p>
            <a:pPr lvl="1">
              <a:buFont typeface="Arial" panose="020B0604020202020204" pitchFamily="34" charset="0"/>
              <a:buChar char="•"/>
            </a:pPr>
            <a:endParaRPr lang="en-US" altLang="en-US" dirty="0"/>
          </a:p>
        </p:txBody>
      </p:sp>
    </p:spTree>
    <p:extLst>
      <p:ext uri="{BB962C8B-B14F-4D97-AF65-F5344CB8AC3E}">
        <p14:creationId xmlns:p14="http://schemas.microsoft.com/office/powerpoint/2010/main" val="813957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FDABCAB-5781-4FDC-BD9B-A9104641B311}"/>
              </a:ext>
            </a:extLst>
          </p:cNvPr>
          <p:cNvSpPr>
            <a:spLocks noGrp="1" noChangeArrowheads="1"/>
          </p:cNvSpPr>
          <p:nvPr>
            <p:ph type="title"/>
          </p:nvPr>
        </p:nvSpPr>
        <p:spPr/>
        <p:txBody>
          <a:bodyPr/>
          <a:lstStyle/>
          <a:p>
            <a:r>
              <a:rPr lang="en-US" altLang="en-US" dirty="0"/>
              <a:t>Gathering Stakeholder Input</a:t>
            </a:r>
          </a:p>
        </p:txBody>
      </p:sp>
      <p:sp>
        <p:nvSpPr>
          <p:cNvPr id="14339" name="Content Placeholder 2">
            <a:extLst>
              <a:ext uri="{FF2B5EF4-FFF2-40B4-BE49-F238E27FC236}">
                <a16:creationId xmlns:a16="http://schemas.microsoft.com/office/drawing/2014/main" id="{842C36AC-304B-4CF8-9891-A9EA711D4D39}"/>
              </a:ext>
            </a:extLst>
          </p:cNvPr>
          <p:cNvSpPr>
            <a:spLocks noGrp="1" noChangeArrowheads="1"/>
          </p:cNvSpPr>
          <p:nvPr>
            <p:ph idx="1"/>
          </p:nvPr>
        </p:nvSpPr>
        <p:spPr>
          <a:xfrm>
            <a:off x="457200" y="1417638"/>
            <a:ext cx="8229600" cy="5165724"/>
          </a:xfrm>
        </p:spPr>
        <p:txBody>
          <a:bodyPr/>
          <a:lstStyle/>
          <a:p>
            <a:pPr lvl="1">
              <a:buFont typeface="Arial" panose="020B0604020202020204" pitchFamily="34" charset="0"/>
              <a:buChar char="•"/>
            </a:pPr>
            <a:r>
              <a:rPr lang="en-US" altLang="en-US" dirty="0"/>
              <a:t>Throughout 2023 and 2024, the NIMAC will be reaching out to a range of stakeholders to get input on what changes, if any, they would like to see to the specification. </a:t>
            </a:r>
          </a:p>
          <a:p>
            <a:pPr lvl="1">
              <a:buFont typeface="Arial" panose="020B0604020202020204" pitchFamily="34" charset="0"/>
              <a:buChar char="•"/>
            </a:pPr>
            <a:r>
              <a:rPr lang="en-US" altLang="en-US" dirty="0"/>
              <a:t>We are interested in publishers’ and vendors’ input on how the specification could be improved.</a:t>
            </a:r>
          </a:p>
          <a:p>
            <a:pPr lvl="1">
              <a:buFont typeface="Arial" panose="020B0604020202020204" pitchFamily="34" charset="0"/>
              <a:buChar char="•"/>
            </a:pPr>
            <a:r>
              <a:rPr lang="en-US" altLang="en-US" dirty="0"/>
              <a:t>Input may support a formal request to the Department to update the specification through regulatory action.</a:t>
            </a:r>
          </a:p>
          <a:p>
            <a:pPr lvl="1">
              <a:buFont typeface="Arial" panose="020B0604020202020204" pitchFamily="34" charset="0"/>
              <a:buChar char="•"/>
            </a:pPr>
            <a:r>
              <a:rPr lang="en-US" altLang="en-US" dirty="0"/>
              <a:t>Stay tuned for more information!</a:t>
            </a:r>
          </a:p>
          <a:p>
            <a:pPr lvl="1">
              <a:buFont typeface="Arial" panose="020B0604020202020204" pitchFamily="34" charset="0"/>
              <a:buChar char="•"/>
            </a:pPr>
            <a:endParaRPr lang="en-US" altLang="en-US" dirty="0"/>
          </a:p>
        </p:txBody>
      </p:sp>
    </p:spTree>
    <p:extLst>
      <p:ext uri="{BB962C8B-B14F-4D97-AF65-F5344CB8AC3E}">
        <p14:creationId xmlns:p14="http://schemas.microsoft.com/office/powerpoint/2010/main" val="1335279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p:txBody>
          <a:bodyPr/>
          <a:lstStyle/>
          <a:p>
            <a:r>
              <a:rPr lang="en-US" altLang="en-US" sz="4000" dirty="0"/>
              <a:t>Materials within Scope for NIMAS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457200" y="1417638"/>
            <a:ext cx="8229600" cy="5059362"/>
          </a:xfrm>
        </p:spPr>
        <p:txBody>
          <a:bodyPr/>
          <a:lstStyle/>
          <a:p>
            <a:r>
              <a:rPr lang="en-US" sz="2800" dirty="0"/>
              <a:t>Under IDEA, the NIMAC is to receive:</a:t>
            </a:r>
          </a:p>
          <a:p>
            <a:pPr lvl="1"/>
            <a:r>
              <a:rPr lang="en-US" dirty="0"/>
              <a:t>“printed textbooks and related printed core materials that are </a:t>
            </a:r>
          </a:p>
          <a:p>
            <a:pPr lvl="1"/>
            <a:r>
              <a:rPr lang="en-US" dirty="0"/>
              <a:t>written and published primarily for use in elementary school and secondary school instruction and </a:t>
            </a:r>
          </a:p>
          <a:p>
            <a:pPr lvl="1"/>
            <a:r>
              <a:rPr lang="en-US" dirty="0"/>
              <a:t>required by a state education agency (SEA) or local education agency (LEA) </a:t>
            </a:r>
          </a:p>
          <a:p>
            <a:pPr lvl="1"/>
            <a:r>
              <a:rPr lang="en-US" dirty="0"/>
              <a:t>for use by students in the classroom.”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89BB-2135-425D-B51E-00DD12BA904C}"/>
              </a:ext>
            </a:extLst>
          </p:cNvPr>
          <p:cNvSpPr>
            <a:spLocks noGrp="1"/>
          </p:cNvSpPr>
          <p:nvPr>
            <p:ph type="title"/>
          </p:nvPr>
        </p:nvSpPr>
        <p:spPr/>
        <p:txBody>
          <a:bodyPr/>
          <a:lstStyle/>
          <a:p>
            <a:r>
              <a:rPr lang="en-US" sz="4000" dirty="0"/>
              <a:t>Range of Materials Received</a:t>
            </a:r>
          </a:p>
        </p:txBody>
      </p:sp>
      <p:sp>
        <p:nvSpPr>
          <p:cNvPr id="3" name="Content Placeholder 2">
            <a:extLst>
              <a:ext uri="{FF2B5EF4-FFF2-40B4-BE49-F238E27FC236}">
                <a16:creationId xmlns:a16="http://schemas.microsoft.com/office/drawing/2014/main" id="{6B5DF991-788F-4EDA-807D-A19DF5049C0E}"/>
              </a:ext>
            </a:extLst>
          </p:cNvPr>
          <p:cNvSpPr>
            <a:spLocks noGrp="1"/>
          </p:cNvSpPr>
          <p:nvPr>
            <p:ph idx="1"/>
          </p:nvPr>
        </p:nvSpPr>
        <p:spPr/>
        <p:txBody>
          <a:bodyPr/>
          <a:lstStyle/>
          <a:p>
            <a:pPr lvl="1"/>
            <a:r>
              <a:rPr lang="en-US" altLang="en-US" dirty="0"/>
              <a:t>Neither the U.S. Department of Education nor the NIMAC imposes a definition of “core.” </a:t>
            </a:r>
          </a:p>
          <a:p>
            <a:pPr lvl="1"/>
            <a:r>
              <a:rPr lang="en-US" altLang="en-US" dirty="0"/>
              <a:t>The NIMAC accepts a range of student-facing materials, including:</a:t>
            </a:r>
          </a:p>
          <a:p>
            <a:pPr lvl="2"/>
            <a:r>
              <a:rPr lang="en-US" altLang="en-US" dirty="0"/>
              <a:t>Textbooks</a:t>
            </a:r>
          </a:p>
          <a:p>
            <a:pPr lvl="2"/>
            <a:r>
              <a:rPr lang="en-US" altLang="en-US" dirty="0"/>
              <a:t>Workbooks</a:t>
            </a:r>
          </a:p>
          <a:p>
            <a:pPr lvl="2"/>
            <a:r>
              <a:rPr lang="en-US" altLang="en-US" dirty="0"/>
              <a:t>Supplementary readers</a:t>
            </a:r>
          </a:p>
          <a:p>
            <a:pPr lvl="2"/>
            <a:r>
              <a:rPr lang="en-US" altLang="en-US" dirty="0"/>
              <a:t>Ancillary materials (e.g., blackline masters). </a:t>
            </a:r>
          </a:p>
          <a:p>
            <a:endParaRPr lang="en-US" dirty="0"/>
          </a:p>
        </p:txBody>
      </p:sp>
    </p:spTree>
    <p:extLst>
      <p:ext uri="{BB962C8B-B14F-4D97-AF65-F5344CB8AC3E}">
        <p14:creationId xmlns:p14="http://schemas.microsoft.com/office/powerpoint/2010/main" val="2979798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p:txBody>
          <a:bodyPr/>
          <a:lstStyle/>
          <a:p>
            <a:r>
              <a:rPr lang="en-US" altLang="en-US" sz="4000" dirty="0"/>
              <a:t>NIMAS Exempt Materials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457200" y="1524000"/>
            <a:ext cx="8229600" cy="4953000"/>
          </a:xfrm>
        </p:spPr>
        <p:txBody>
          <a:bodyPr/>
          <a:lstStyle/>
          <a:p>
            <a:pPr lvl="1"/>
            <a:r>
              <a:rPr lang="en-US" altLang="en-US" sz="3200" dirty="0"/>
              <a:t>Materials that the NIMAC does not generally receive include:</a:t>
            </a:r>
          </a:p>
          <a:p>
            <a:pPr lvl="2"/>
            <a:r>
              <a:rPr lang="en-US" altLang="en-US" sz="2800" dirty="0"/>
              <a:t>Trade books</a:t>
            </a:r>
          </a:p>
          <a:p>
            <a:pPr lvl="2"/>
            <a:r>
              <a:rPr lang="en-US" altLang="en-US" sz="2800" dirty="0"/>
              <a:t>College textbooks</a:t>
            </a:r>
          </a:p>
          <a:p>
            <a:pPr lvl="2"/>
            <a:r>
              <a:rPr lang="en-US" altLang="en-US" sz="2800" dirty="0"/>
              <a:t>Reference books</a:t>
            </a:r>
          </a:p>
          <a:p>
            <a:pPr lvl="2"/>
            <a:r>
              <a:rPr lang="en-US" altLang="en-US" sz="2800" dirty="0"/>
              <a:t>Materials published before 2006</a:t>
            </a:r>
          </a:p>
          <a:p>
            <a:pPr lvl="2"/>
            <a:r>
              <a:rPr lang="en-US" altLang="en-US" sz="2800" dirty="0"/>
              <a:t>Teacher’s editions or ancillaries for the exclusive use of the teacher</a:t>
            </a:r>
          </a:p>
        </p:txBody>
      </p:sp>
    </p:spTree>
    <p:extLst>
      <p:ext uri="{BB962C8B-B14F-4D97-AF65-F5344CB8AC3E}">
        <p14:creationId xmlns:p14="http://schemas.microsoft.com/office/powerpoint/2010/main" val="2336118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0F07A07-1F54-43E2-A276-6E7EFDE35B1D}"/>
              </a:ext>
            </a:extLst>
          </p:cNvPr>
          <p:cNvSpPr>
            <a:spLocks noGrp="1" noChangeArrowheads="1"/>
          </p:cNvSpPr>
          <p:nvPr>
            <p:ph type="title"/>
          </p:nvPr>
        </p:nvSpPr>
        <p:spPr>
          <a:xfrm>
            <a:off x="457200" y="0"/>
            <a:ext cx="8229600" cy="1143000"/>
          </a:xfrm>
        </p:spPr>
        <p:txBody>
          <a:bodyPr/>
          <a:lstStyle/>
          <a:p>
            <a:r>
              <a:rPr lang="en-US" altLang="en-US" sz="4000" dirty="0"/>
              <a:t>Digital Materials &amp; NIMAS</a:t>
            </a:r>
          </a:p>
        </p:txBody>
      </p:sp>
      <p:sp>
        <p:nvSpPr>
          <p:cNvPr id="26627" name="Content Placeholder 2">
            <a:extLst>
              <a:ext uri="{FF2B5EF4-FFF2-40B4-BE49-F238E27FC236}">
                <a16:creationId xmlns:a16="http://schemas.microsoft.com/office/drawing/2014/main" id="{743F9089-FFC7-45B0-823A-015B49F4A54C}"/>
              </a:ext>
            </a:extLst>
          </p:cNvPr>
          <p:cNvSpPr>
            <a:spLocks noGrp="1" noChangeArrowheads="1"/>
          </p:cNvSpPr>
          <p:nvPr>
            <p:ph idx="1"/>
          </p:nvPr>
        </p:nvSpPr>
        <p:spPr>
          <a:xfrm>
            <a:off x="609600" y="1600200"/>
            <a:ext cx="8229600" cy="3962400"/>
          </a:xfrm>
        </p:spPr>
        <p:txBody>
          <a:bodyPr/>
          <a:lstStyle/>
          <a:p>
            <a:pPr eaLnBrk="1" hangingPunct="1"/>
            <a:r>
              <a:rPr lang="en-US" altLang="en-US" sz="2800" dirty="0"/>
              <a:t>The NIMAC can accept NIMAS for digital instructional materials as well.</a:t>
            </a:r>
          </a:p>
          <a:p>
            <a:pPr eaLnBrk="1" hangingPunct="1"/>
            <a:r>
              <a:rPr lang="en-US" altLang="en-US" sz="2800" dirty="0"/>
              <a:t>Digital materials composed primarily of static text and images (and which have a unique ISBN) can generally be converted into NIMAS.</a:t>
            </a:r>
          </a:p>
          <a:p>
            <a:pPr eaLnBrk="1" hangingPunct="1"/>
            <a:r>
              <a:rPr lang="en-US" altLang="en-US" sz="2800" dirty="0"/>
              <a:t>Digital products that are interactive (e.g., games, software, videos) are not suitable for NIMAS. </a:t>
            </a:r>
          </a:p>
          <a:p>
            <a:pPr eaLnBrk="1" hangingPunct="1"/>
            <a:endParaRPr lang="en-US"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0F07A07-1F54-43E2-A276-6E7EFDE35B1D}"/>
              </a:ext>
            </a:extLst>
          </p:cNvPr>
          <p:cNvSpPr>
            <a:spLocks noGrp="1" noChangeArrowheads="1"/>
          </p:cNvSpPr>
          <p:nvPr>
            <p:ph type="title"/>
          </p:nvPr>
        </p:nvSpPr>
        <p:spPr>
          <a:xfrm>
            <a:off x="457200" y="304800"/>
            <a:ext cx="8229600" cy="1295400"/>
          </a:xfrm>
        </p:spPr>
        <p:txBody>
          <a:bodyPr/>
          <a:lstStyle/>
          <a:p>
            <a:r>
              <a:rPr lang="en-US" altLang="en-US" sz="4000" dirty="0"/>
              <a:t>NIMAS Exemption for </a:t>
            </a:r>
            <a:br>
              <a:rPr lang="en-US" altLang="en-US" sz="4000" dirty="0"/>
            </a:br>
            <a:r>
              <a:rPr lang="en-US" altLang="en-US" sz="4000" dirty="0"/>
              <a:t>Accessible Digital Materials</a:t>
            </a:r>
          </a:p>
        </p:txBody>
      </p:sp>
      <p:sp>
        <p:nvSpPr>
          <p:cNvPr id="26627" name="Content Placeholder 2">
            <a:extLst>
              <a:ext uri="{FF2B5EF4-FFF2-40B4-BE49-F238E27FC236}">
                <a16:creationId xmlns:a16="http://schemas.microsoft.com/office/drawing/2014/main" id="{743F9089-FFC7-45B0-823A-015B49F4A54C}"/>
              </a:ext>
            </a:extLst>
          </p:cNvPr>
          <p:cNvSpPr>
            <a:spLocks noGrp="1" noChangeArrowheads="1"/>
          </p:cNvSpPr>
          <p:nvPr>
            <p:ph idx="1"/>
          </p:nvPr>
        </p:nvSpPr>
        <p:spPr>
          <a:xfrm>
            <a:off x="609600" y="2133600"/>
            <a:ext cx="8229600" cy="3429000"/>
          </a:xfrm>
        </p:spPr>
        <p:txBody>
          <a:bodyPr/>
          <a:lstStyle/>
          <a:p>
            <a:pPr eaLnBrk="1" hangingPunct="1"/>
            <a:r>
              <a:rPr lang="en-US" altLang="en-US" sz="2800" dirty="0"/>
              <a:t>The Notice of Interpretation states that digital instructional materials that meet the WCAG 2.0 AA accessibility criteria are exempt from NIMAS.</a:t>
            </a:r>
          </a:p>
          <a:p>
            <a:pPr eaLnBrk="1" hangingPunct="1"/>
            <a:r>
              <a:rPr lang="en-US" altLang="en-US" sz="2800" dirty="0"/>
              <a:t>For more information, please see our </a:t>
            </a:r>
            <a:r>
              <a:rPr lang="en-US" altLang="en-US" sz="2800" dirty="0">
                <a:hlinkClick r:id="rId2"/>
              </a:rPr>
              <a:t>FAQ on NIMAS &amp; Digital Materials</a:t>
            </a:r>
            <a:r>
              <a:rPr lang="en-US" altLang="en-US" sz="2800" dirty="0"/>
              <a:t>. </a:t>
            </a:r>
          </a:p>
          <a:p>
            <a:pPr eaLnBrk="1" hangingPunct="1"/>
            <a:endParaRPr lang="en-US" altLang="en-US" sz="2800" dirty="0"/>
          </a:p>
        </p:txBody>
      </p:sp>
    </p:spTree>
    <p:extLst>
      <p:ext uri="{BB962C8B-B14F-4D97-AF65-F5344CB8AC3E}">
        <p14:creationId xmlns:p14="http://schemas.microsoft.com/office/powerpoint/2010/main" val="2851507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p:txBody>
          <a:bodyPr/>
          <a:lstStyle/>
          <a:p>
            <a:r>
              <a:rPr lang="en-US" altLang="en-US" sz="4000" dirty="0"/>
              <a:t>NIMAC Requests to Publishers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457200" y="1417638"/>
            <a:ext cx="8229600" cy="5165724"/>
          </a:xfrm>
        </p:spPr>
        <p:txBody>
          <a:bodyPr/>
          <a:lstStyle/>
          <a:p>
            <a:r>
              <a:rPr lang="en-US" altLang="en-US" sz="2800" dirty="0"/>
              <a:t>Under IDEA, states and districts that work with us should always require NIMAS in their purchase contracts.</a:t>
            </a:r>
          </a:p>
          <a:p>
            <a:r>
              <a:rPr lang="en-US" altLang="en-US" sz="2800" dirty="0"/>
              <a:t>However, with about 14,000 school districts in the U.S., this doesn’t always happen.</a:t>
            </a:r>
          </a:p>
          <a:p>
            <a:r>
              <a:rPr lang="en-US" altLang="en-US" sz="2800" dirty="0"/>
              <a:t>The NIMAC reaches out to publishers to request a file when there is a need to produce braille or another accessible format for an eligible student.</a:t>
            </a:r>
          </a:p>
          <a:p>
            <a:r>
              <a:rPr lang="en-US" altLang="en-US" sz="2800" dirty="0"/>
              <a:t>We greatly appreciate publishers’ assistance and support of students in response to these requests. </a:t>
            </a:r>
          </a:p>
        </p:txBody>
      </p:sp>
    </p:spTree>
    <p:extLst>
      <p:ext uri="{BB962C8B-B14F-4D97-AF65-F5344CB8AC3E}">
        <p14:creationId xmlns:p14="http://schemas.microsoft.com/office/powerpoint/2010/main" val="3368390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8235FAF5-C6E6-440B-B277-2C4FC16F2A1D}"/>
              </a:ext>
            </a:extLst>
          </p:cNvPr>
          <p:cNvSpPr>
            <a:spLocks noGrp="1" noChangeArrowheads="1"/>
          </p:cNvSpPr>
          <p:nvPr>
            <p:ph type="title"/>
          </p:nvPr>
        </p:nvSpPr>
        <p:spPr>
          <a:xfrm>
            <a:off x="457200" y="252413"/>
            <a:ext cx="8229600" cy="1143000"/>
          </a:xfrm>
        </p:spPr>
        <p:txBody>
          <a:bodyPr/>
          <a:lstStyle/>
          <a:p>
            <a:r>
              <a:rPr lang="en-US" altLang="en-US" sz="4000" dirty="0"/>
              <a:t>Helping Customers Find </a:t>
            </a:r>
            <a:br>
              <a:rPr lang="en-US" altLang="en-US" sz="4000" dirty="0"/>
            </a:br>
            <a:r>
              <a:rPr lang="en-US" altLang="en-US" sz="4000" dirty="0"/>
              <a:t>Accessible Formats </a:t>
            </a:r>
          </a:p>
        </p:txBody>
      </p:sp>
      <p:sp>
        <p:nvSpPr>
          <p:cNvPr id="21507" name="Content Placeholder 2">
            <a:extLst>
              <a:ext uri="{FF2B5EF4-FFF2-40B4-BE49-F238E27FC236}">
                <a16:creationId xmlns:a16="http://schemas.microsoft.com/office/drawing/2014/main" id="{F5103AE6-C347-4DD4-888E-B4EEE4F00A0D}"/>
              </a:ext>
            </a:extLst>
          </p:cNvPr>
          <p:cNvSpPr>
            <a:spLocks noGrp="1" noChangeArrowheads="1"/>
          </p:cNvSpPr>
          <p:nvPr>
            <p:ph idx="1"/>
          </p:nvPr>
        </p:nvSpPr>
        <p:spPr>
          <a:xfrm>
            <a:off x="471488" y="1905000"/>
            <a:ext cx="8229600" cy="4718050"/>
          </a:xfrm>
        </p:spPr>
        <p:txBody>
          <a:bodyPr/>
          <a:lstStyle/>
          <a:p>
            <a:r>
              <a:rPr lang="en-US" altLang="en-US" sz="2800" dirty="0"/>
              <a:t>NIMAS files are only used in the first production of an accessible format. </a:t>
            </a:r>
          </a:p>
          <a:p>
            <a:r>
              <a:rPr lang="en-US" altLang="en-US" sz="2800" dirty="0"/>
              <a:t>Once produced, materials can be reproduced for additional qualifying students. </a:t>
            </a:r>
          </a:p>
          <a:p>
            <a:r>
              <a:rPr lang="en-US" altLang="en-US" sz="2800" dirty="0"/>
              <a:t>If you are helping your customers locate accessible formats for your materials, the best resource is </a:t>
            </a:r>
            <a:r>
              <a:rPr lang="en-US" altLang="en-US" sz="2800" dirty="0">
                <a:hlinkClick r:id="rId3"/>
              </a:rPr>
              <a:t>Louis</a:t>
            </a:r>
            <a:r>
              <a:rPr lang="en-US" altLang="en-US" sz="2800" dirty="0"/>
              <a:t>.</a:t>
            </a:r>
          </a:p>
          <a:p>
            <a:r>
              <a:rPr lang="en-US" altLang="en-US" sz="2800" dirty="0"/>
              <a:t>We are also happy to help your customers locate materials or help them get connected to resources in their state.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022E63E3-8206-4C8E-97FA-E371955928EA}"/>
              </a:ext>
            </a:extLst>
          </p:cNvPr>
          <p:cNvSpPr>
            <a:spLocks noGrp="1" noChangeArrowheads="1"/>
          </p:cNvSpPr>
          <p:nvPr>
            <p:ph type="title"/>
          </p:nvPr>
        </p:nvSpPr>
        <p:spPr>
          <a:xfrm>
            <a:off x="457200" y="2209800"/>
            <a:ext cx="8229600" cy="1600200"/>
          </a:xfrm>
        </p:spPr>
        <p:txBody>
          <a:bodyPr/>
          <a:lstStyle/>
          <a:p>
            <a:r>
              <a:rPr lang="en-US" altLang="en-US" dirty="0"/>
              <a:t>Publisher Accounts &amp; </a:t>
            </a:r>
            <a:br>
              <a:rPr lang="en-US" altLang="en-US" dirty="0"/>
            </a:br>
            <a:r>
              <a:rPr lang="en-US" altLang="en-US" dirty="0"/>
              <a:t>File Submission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98DB536-A72E-4270-A40E-51F2CE836928}"/>
              </a:ext>
            </a:extLst>
          </p:cNvPr>
          <p:cNvSpPr>
            <a:spLocks noGrp="1" noChangeArrowheads="1"/>
          </p:cNvSpPr>
          <p:nvPr>
            <p:ph type="title"/>
          </p:nvPr>
        </p:nvSpPr>
        <p:spPr/>
        <p:txBody>
          <a:bodyPr/>
          <a:lstStyle/>
          <a:p>
            <a:r>
              <a:rPr lang="en-US" altLang="en-US" sz="4000" dirty="0"/>
              <a:t>Publisher Accounts: </a:t>
            </a:r>
            <a:br>
              <a:rPr lang="en-US" altLang="en-US" sz="4000" dirty="0"/>
            </a:br>
            <a:r>
              <a:rPr lang="en-US" altLang="en-US" sz="4000" dirty="0"/>
              <a:t>Managing Inventory</a:t>
            </a:r>
          </a:p>
        </p:txBody>
      </p:sp>
      <p:sp>
        <p:nvSpPr>
          <p:cNvPr id="28675" name="Content Placeholder 3">
            <a:extLst>
              <a:ext uri="{FF2B5EF4-FFF2-40B4-BE49-F238E27FC236}">
                <a16:creationId xmlns:a16="http://schemas.microsoft.com/office/drawing/2014/main" id="{6B230C45-1E00-4B76-940D-CC68796AD788}"/>
              </a:ext>
            </a:extLst>
          </p:cNvPr>
          <p:cNvSpPr>
            <a:spLocks noGrp="1" noChangeArrowheads="1"/>
          </p:cNvSpPr>
          <p:nvPr>
            <p:ph idx="1"/>
          </p:nvPr>
        </p:nvSpPr>
        <p:spPr>
          <a:xfrm>
            <a:off x="457200" y="1752600"/>
            <a:ext cx="8229600" cy="4572000"/>
          </a:xfrm>
        </p:spPr>
        <p:txBody>
          <a:bodyPr/>
          <a:lstStyle/>
          <a:p>
            <a:r>
              <a:rPr lang="en-US" altLang="en-US" sz="3100" dirty="0"/>
              <a:t>Accounts are made available to publishers to enable you to:</a:t>
            </a:r>
          </a:p>
          <a:p>
            <a:pPr lvl="1"/>
            <a:r>
              <a:rPr lang="en-US" altLang="en-US" sz="2700" dirty="0"/>
              <a:t>Search, view, and download your inventory</a:t>
            </a:r>
          </a:p>
          <a:p>
            <a:pPr lvl="1"/>
            <a:r>
              <a:rPr lang="en-US" altLang="en-US" sz="2700" dirty="0"/>
              <a:t>Export inventory reports</a:t>
            </a:r>
          </a:p>
          <a:p>
            <a:pPr lvl="1"/>
            <a:r>
              <a:rPr lang="en-US" altLang="en-US" sz="2700" dirty="0"/>
              <a:t>Manually upload new inventory to the NIMAC system (NIMAS files up to 250 MB each)</a:t>
            </a:r>
          </a:p>
          <a:p>
            <a:pPr lvl="1"/>
            <a:r>
              <a:rPr lang="en-US" altLang="en-US" sz="2700" dirty="0"/>
              <a:t>Manually replace inventory (up to 250 MB)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98DB536-A72E-4270-A40E-51F2CE836928}"/>
              </a:ext>
            </a:extLst>
          </p:cNvPr>
          <p:cNvSpPr>
            <a:spLocks noGrp="1" noChangeArrowheads="1"/>
          </p:cNvSpPr>
          <p:nvPr>
            <p:ph type="title"/>
          </p:nvPr>
        </p:nvSpPr>
        <p:spPr/>
        <p:txBody>
          <a:bodyPr/>
          <a:lstStyle/>
          <a:p>
            <a:r>
              <a:rPr lang="en-US" altLang="en-US" sz="4000" dirty="0"/>
              <a:t>Publisher Accounts: </a:t>
            </a:r>
            <a:br>
              <a:rPr lang="en-US" altLang="en-US" sz="4000" dirty="0"/>
            </a:br>
            <a:r>
              <a:rPr lang="en-US" altLang="en-US" sz="4000" dirty="0"/>
              <a:t>Other Functions</a:t>
            </a:r>
          </a:p>
        </p:txBody>
      </p:sp>
      <p:sp>
        <p:nvSpPr>
          <p:cNvPr id="28675" name="Content Placeholder 3">
            <a:extLst>
              <a:ext uri="{FF2B5EF4-FFF2-40B4-BE49-F238E27FC236}">
                <a16:creationId xmlns:a16="http://schemas.microsoft.com/office/drawing/2014/main" id="{6B230C45-1E00-4B76-940D-CC68796AD788}"/>
              </a:ext>
            </a:extLst>
          </p:cNvPr>
          <p:cNvSpPr>
            <a:spLocks noGrp="1" noChangeArrowheads="1"/>
          </p:cNvSpPr>
          <p:nvPr>
            <p:ph idx="1"/>
          </p:nvPr>
        </p:nvSpPr>
        <p:spPr>
          <a:xfrm>
            <a:off x="457200" y="1752600"/>
            <a:ext cx="8229600" cy="4572000"/>
          </a:xfrm>
        </p:spPr>
        <p:txBody>
          <a:bodyPr/>
          <a:lstStyle/>
          <a:p>
            <a:r>
              <a:rPr lang="en-US" altLang="en-US" sz="3100" dirty="0"/>
              <a:t>Additional system features/tools provide the ability to:</a:t>
            </a:r>
            <a:endParaRPr lang="en-US" altLang="en-US" sz="2700" dirty="0"/>
          </a:p>
          <a:p>
            <a:pPr lvl="1"/>
            <a:r>
              <a:rPr lang="en-US" altLang="en-US" sz="2700" dirty="0"/>
              <a:t>Create additional user accounts for others at your company or your conversion vendors</a:t>
            </a:r>
          </a:p>
          <a:p>
            <a:pPr lvl="1"/>
            <a:r>
              <a:rPr lang="en-US" altLang="en-US" sz="2700" dirty="0"/>
              <a:t>Download the NIMAC Validation Wizard </a:t>
            </a:r>
          </a:p>
          <a:p>
            <a:pPr lvl="1"/>
            <a:r>
              <a:rPr lang="en-US" altLang="en-US" sz="2700" dirty="0"/>
              <a:t>Generate correctly formatted OPF metadata using the Excel to OPF tool</a:t>
            </a:r>
          </a:p>
        </p:txBody>
      </p:sp>
    </p:spTree>
    <p:extLst>
      <p:ext uri="{BB962C8B-B14F-4D97-AF65-F5344CB8AC3E}">
        <p14:creationId xmlns:p14="http://schemas.microsoft.com/office/powerpoint/2010/main" val="3277294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title"/>
          </p:nvPr>
        </p:nvSpPr>
        <p:spPr>
          <a:xfrm>
            <a:off x="381000" y="2667000"/>
            <a:ext cx="8229600" cy="1143000"/>
          </a:xfrm>
        </p:spPr>
        <p:txBody>
          <a:bodyPr/>
          <a:lstStyle/>
          <a:p>
            <a:r>
              <a:rPr lang="en-US" altLang="en-US" dirty="0"/>
              <a:t>File Submission Part 1: Validation </a:t>
            </a:r>
          </a:p>
        </p:txBody>
      </p:sp>
    </p:spTree>
    <p:extLst>
      <p:ext uri="{BB962C8B-B14F-4D97-AF65-F5344CB8AC3E}">
        <p14:creationId xmlns:p14="http://schemas.microsoft.com/office/powerpoint/2010/main" val="3775815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sz="4000" dirty="0"/>
              <a:t>NIMAC Validation Wizard</a:t>
            </a:r>
          </a:p>
        </p:txBody>
      </p:sp>
      <p:sp>
        <p:nvSpPr>
          <p:cNvPr id="5123" name="Content Placeholder 2"/>
          <p:cNvSpPr>
            <a:spLocks noGrp="1" noChangeArrowheads="1"/>
          </p:cNvSpPr>
          <p:nvPr>
            <p:ph idx="1"/>
          </p:nvPr>
        </p:nvSpPr>
        <p:spPr>
          <a:xfrm>
            <a:off x="457200" y="1828800"/>
            <a:ext cx="8229600" cy="4267200"/>
          </a:xfrm>
        </p:spPr>
        <p:txBody>
          <a:bodyPr/>
          <a:lstStyle/>
          <a:p>
            <a:pPr>
              <a:buFont typeface="Arial" charset="0"/>
              <a:buChar char="•"/>
            </a:pPr>
            <a:r>
              <a:rPr lang="en-US" altLang="en-US" sz="2800" dirty="0"/>
              <a:t>In early 2022, the NIMAC released a </a:t>
            </a:r>
            <a:r>
              <a:rPr lang="en-US" altLang="en-US" sz="2800" b="1" dirty="0"/>
              <a:t>new</a:t>
            </a:r>
            <a:r>
              <a:rPr lang="en-US" altLang="en-US" sz="2800" dirty="0"/>
              <a:t> validation wizard for publishers and vendors.</a:t>
            </a:r>
          </a:p>
          <a:p>
            <a:pPr>
              <a:buFont typeface="Arial" charset="0"/>
              <a:buChar char="•"/>
            </a:pPr>
            <a:r>
              <a:rPr lang="en-US" altLang="en-US" sz="2800" dirty="0"/>
              <a:t>This tool </a:t>
            </a:r>
            <a:r>
              <a:rPr lang="en-US" altLang="en-US" sz="2800" b="1" dirty="0"/>
              <a:t>replaced</a:t>
            </a:r>
            <a:r>
              <a:rPr lang="en-US" altLang="en-US" sz="2800" dirty="0"/>
              <a:t> the validation wizard that was developed in 2006.</a:t>
            </a:r>
          </a:p>
          <a:p>
            <a:pPr>
              <a:buFont typeface="Arial" charset="0"/>
              <a:buChar char="•"/>
            </a:pPr>
            <a:r>
              <a:rPr lang="en-US" altLang="en-US" sz="2800" dirty="0"/>
              <a:t>This new level of file validation was also implemented in the NIMAC online system.</a:t>
            </a:r>
          </a:p>
          <a:p>
            <a:pPr>
              <a:buFont typeface="Arial" charset="0"/>
              <a:buChar char="•"/>
            </a:pPr>
            <a:r>
              <a:rPr lang="en-US" altLang="en-US" sz="2800" dirty="0"/>
              <a:t>As in the past, we ask that publishers/vendors validate all files before submitting or uploading to the NIMAC.</a:t>
            </a:r>
          </a:p>
        </p:txBody>
      </p:sp>
    </p:spTree>
    <p:extLst>
      <p:ext uri="{BB962C8B-B14F-4D97-AF65-F5344CB8AC3E}">
        <p14:creationId xmlns:p14="http://schemas.microsoft.com/office/powerpoint/2010/main" val="4044268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dirty="0"/>
              <a:t>NIMAS Validation</a:t>
            </a:r>
          </a:p>
        </p:txBody>
      </p:sp>
      <p:sp>
        <p:nvSpPr>
          <p:cNvPr id="5123" name="Content Placeholder 2"/>
          <p:cNvSpPr>
            <a:spLocks noGrp="1" noChangeArrowheads="1"/>
          </p:cNvSpPr>
          <p:nvPr>
            <p:ph idx="1"/>
          </p:nvPr>
        </p:nvSpPr>
        <p:spPr>
          <a:xfrm>
            <a:off x="457200" y="1295400"/>
            <a:ext cx="8229600" cy="4267200"/>
          </a:xfrm>
        </p:spPr>
        <p:txBody>
          <a:bodyPr/>
          <a:lstStyle/>
          <a:p>
            <a:pPr>
              <a:buFont typeface="Arial" charset="0"/>
              <a:buChar char="•"/>
            </a:pPr>
            <a:r>
              <a:rPr lang="en-US" altLang="en-US" sz="2800" dirty="0"/>
              <a:t>Files that fail automated validation will be rejected for upload by the system and in the batch delivery file processing. </a:t>
            </a:r>
          </a:p>
          <a:p>
            <a:pPr>
              <a:buFont typeface="Arial" charset="0"/>
              <a:buChar char="•"/>
            </a:pPr>
            <a:r>
              <a:rPr lang="en-US" altLang="en-US" sz="2800" dirty="0"/>
              <a:t>NIMAS validation ensures that the XML is well formed, that referenced images are present, and that the file validates to the NIMAS and MathML DTD (if MathML is present).</a:t>
            </a:r>
          </a:p>
          <a:p>
            <a:pPr>
              <a:buFont typeface="Arial" charset="0"/>
              <a:buChar char="•"/>
            </a:pPr>
            <a:r>
              <a:rPr lang="en-US" altLang="en-US" sz="2800" dirty="0"/>
              <a:t>The new tool also provides feedback related to missing or invalid OPF metadata, and it can also detect some XML tagging errors and provide Best Practices feedback for some issues.  </a:t>
            </a:r>
          </a:p>
          <a:p>
            <a:pPr>
              <a:buFont typeface="Arial" charset="0"/>
              <a:buChar char="•"/>
            </a:pPr>
            <a:endParaRPr lang="en-US" altLang="en-US" sz="2800" dirty="0"/>
          </a:p>
          <a:p>
            <a:pPr>
              <a:buFont typeface="Arial" charset="0"/>
              <a:buChar char="•"/>
            </a:pPr>
            <a:endParaRPr lang="en-US" altLang="en-US" dirty="0"/>
          </a:p>
        </p:txBody>
      </p:sp>
    </p:spTree>
    <p:extLst>
      <p:ext uri="{BB962C8B-B14F-4D97-AF65-F5344CB8AC3E}">
        <p14:creationId xmlns:p14="http://schemas.microsoft.com/office/powerpoint/2010/main" val="900770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How to Use the Tool</a:t>
            </a:r>
          </a:p>
        </p:txBody>
      </p:sp>
      <p:sp>
        <p:nvSpPr>
          <p:cNvPr id="8195" name="Content Placeholder 2"/>
          <p:cNvSpPr>
            <a:spLocks noGrp="1" noChangeArrowheads="1"/>
          </p:cNvSpPr>
          <p:nvPr>
            <p:ph idx="1"/>
          </p:nvPr>
        </p:nvSpPr>
        <p:spPr>
          <a:xfrm>
            <a:off x="457200" y="1417638"/>
            <a:ext cx="8229600" cy="5165724"/>
          </a:xfrm>
        </p:spPr>
        <p:txBody>
          <a:bodyPr/>
          <a:lstStyle/>
          <a:p>
            <a:pPr>
              <a:buFont typeface="Arial" charset="0"/>
              <a:buChar char="•"/>
            </a:pPr>
            <a:r>
              <a:rPr lang="en-US" altLang="en-US" sz="2800" dirty="0"/>
              <a:t>We have both Windows and Mac compatible Validation Wizards.</a:t>
            </a:r>
          </a:p>
          <a:p>
            <a:pPr>
              <a:buFont typeface="Arial" charset="0"/>
              <a:buChar char="•"/>
            </a:pPr>
            <a:r>
              <a:rPr lang="en-US" altLang="en-US" sz="2800" dirty="0"/>
              <a:t>Once you have installed the tool on your machine, just navigate to the location of the </a:t>
            </a:r>
            <a:r>
              <a:rPr lang="en-US" altLang="en-US" sz="2800" b="1" dirty="0"/>
              <a:t>zipped file</a:t>
            </a:r>
            <a:r>
              <a:rPr lang="en-US" altLang="en-US" sz="2800" dirty="0"/>
              <a:t> for the complete NIMAS file set. </a:t>
            </a:r>
          </a:p>
          <a:p>
            <a:pPr>
              <a:buFont typeface="Arial" charset="0"/>
              <a:buChar char="•"/>
            </a:pPr>
            <a:r>
              <a:rPr lang="en-US" altLang="en-US" sz="2800" dirty="0"/>
              <a:t>Then click the </a:t>
            </a:r>
            <a:r>
              <a:rPr lang="en-US" altLang="en-US" sz="2800" b="1" dirty="0"/>
              <a:t>Validate</a:t>
            </a:r>
            <a:r>
              <a:rPr lang="en-US" altLang="en-US" sz="2800" dirty="0"/>
              <a:t> button.</a:t>
            </a:r>
          </a:p>
          <a:p>
            <a:pPr>
              <a:buFont typeface="Arial" charset="0"/>
              <a:buChar char="•"/>
            </a:pPr>
            <a:r>
              <a:rPr lang="en-US" altLang="en-US" sz="2800" dirty="0"/>
              <a:t>When the validation is complete, the results will display on the screen.</a:t>
            </a:r>
          </a:p>
          <a:p>
            <a:pPr>
              <a:buFont typeface="Arial" charset="0"/>
              <a:buChar char="•"/>
            </a:pPr>
            <a:r>
              <a:rPr lang="en-US" altLang="en-US" sz="2800" dirty="0"/>
              <a:t>These results can also be exported as a .csv file, if desired. </a:t>
            </a:r>
          </a:p>
          <a:p>
            <a:pPr>
              <a:buFont typeface="Arial" charset="0"/>
              <a:buChar char="•"/>
            </a:pPr>
            <a:endParaRPr lang="en-US" altLang="en-US" dirty="0"/>
          </a:p>
        </p:txBody>
      </p:sp>
    </p:spTree>
    <p:extLst>
      <p:ext uri="{BB962C8B-B14F-4D97-AF65-F5344CB8AC3E}">
        <p14:creationId xmlns:p14="http://schemas.microsoft.com/office/powerpoint/2010/main" val="1288594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E7DE221-48F9-B562-5709-7DC642D720DD}"/>
              </a:ext>
            </a:extLst>
          </p:cNvPr>
          <p:cNvSpPr>
            <a:spLocks noGrp="1"/>
          </p:cNvSpPr>
          <p:nvPr>
            <p:ph type="title"/>
          </p:nvPr>
        </p:nvSpPr>
        <p:spPr>
          <a:xfrm>
            <a:off x="457200" y="274638"/>
            <a:ext cx="8229600" cy="1143000"/>
          </a:xfrm>
        </p:spPr>
        <p:txBody>
          <a:bodyPr/>
          <a:lstStyle/>
          <a:p>
            <a:r>
              <a:rPr lang="en-US" sz="4000" dirty="0"/>
              <a:t>Navigation to the Zipped File</a:t>
            </a:r>
          </a:p>
        </p:txBody>
      </p:sp>
      <p:pic>
        <p:nvPicPr>
          <p:cNvPr id="2" name="Picture 1" descr="Screen capture of validation wizard showing Browse button circle and location of the Validate button."/>
          <p:cNvPicPr>
            <a:picLocks noChangeAspect="1"/>
          </p:cNvPicPr>
          <p:nvPr/>
        </p:nvPicPr>
        <p:blipFill>
          <a:blip r:embed="rId2"/>
          <a:stretch>
            <a:fillRect/>
          </a:stretch>
        </p:blipFill>
        <p:spPr>
          <a:xfrm>
            <a:off x="862193" y="1600200"/>
            <a:ext cx="7419613" cy="4525963"/>
          </a:xfrm>
          <a:prstGeom prst="rect">
            <a:avLst/>
          </a:prstGeom>
          <a:noFill/>
        </p:spPr>
      </p:pic>
    </p:spTree>
    <p:extLst>
      <p:ext uri="{BB962C8B-B14F-4D97-AF65-F5344CB8AC3E}">
        <p14:creationId xmlns:p14="http://schemas.microsoft.com/office/powerpoint/2010/main" val="2590049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354B848-BDC1-6A99-60C0-042F3755DF4F}"/>
              </a:ext>
            </a:extLst>
          </p:cNvPr>
          <p:cNvSpPr>
            <a:spLocks noGrp="1"/>
          </p:cNvSpPr>
          <p:nvPr>
            <p:ph type="title"/>
          </p:nvPr>
        </p:nvSpPr>
        <p:spPr>
          <a:xfrm>
            <a:off x="457200" y="274638"/>
            <a:ext cx="8229600" cy="1143000"/>
          </a:xfrm>
        </p:spPr>
        <p:txBody>
          <a:bodyPr/>
          <a:lstStyle/>
          <a:p>
            <a:r>
              <a:rPr lang="en-US" sz="4000" dirty="0"/>
              <a:t>Validation in Progress . . .</a:t>
            </a:r>
          </a:p>
        </p:txBody>
      </p:sp>
      <p:pic>
        <p:nvPicPr>
          <p:cNvPr id="3" name="Picture 2" descr="Screen capture of validation in progress showing green indicator."/>
          <p:cNvPicPr>
            <a:picLocks noChangeAspect="1"/>
          </p:cNvPicPr>
          <p:nvPr/>
        </p:nvPicPr>
        <p:blipFill>
          <a:blip r:embed="rId2"/>
          <a:stretch>
            <a:fillRect/>
          </a:stretch>
        </p:blipFill>
        <p:spPr>
          <a:xfrm>
            <a:off x="965655" y="1600200"/>
            <a:ext cx="7212689" cy="4525963"/>
          </a:xfrm>
          <a:prstGeom prst="rect">
            <a:avLst/>
          </a:prstGeom>
          <a:noFill/>
        </p:spPr>
      </p:pic>
    </p:spTree>
    <p:extLst>
      <p:ext uri="{BB962C8B-B14F-4D97-AF65-F5344CB8AC3E}">
        <p14:creationId xmlns:p14="http://schemas.microsoft.com/office/powerpoint/2010/main" val="938525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E77059B-499E-0AF3-B568-59E17BD2AB9B}"/>
              </a:ext>
            </a:extLst>
          </p:cNvPr>
          <p:cNvSpPr>
            <a:spLocks noGrp="1"/>
          </p:cNvSpPr>
          <p:nvPr>
            <p:ph type="title"/>
          </p:nvPr>
        </p:nvSpPr>
        <p:spPr>
          <a:xfrm>
            <a:off x="457200" y="274638"/>
            <a:ext cx="8229600" cy="1143000"/>
          </a:xfrm>
        </p:spPr>
        <p:txBody>
          <a:bodyPr/>
          <a:lstStyle/>
          <a:p>
            <a:r>
              <a:rPr lang="en-US" sz="4000" dirty="0"/>
              <a:t>Successful Validation Output</a:t>
            </a:r>
          </a:p>
        </p:txBody>
      </p:sp>
      <p:pic>
        <p:nvPicPr>
          <p:cNvPr id="2" name="Picture 1" descr="Screen capture of validation results screen showing successful validation with no errors, warnings or best practices output."/>
          <p:cNvPicPr>
            <a:picLocks noChangeAspect="1"/>
          </p:cNvPicPr>
          <p:nvPr/>
        </p:nvPicPr>
        <p:blipFill>
          <a:blip r:embed="rId2"/>
          <a:stretch>
            <a:fillRect/>
          </a:stretch>
        </p:blipFill>
        <p:spPr>
          <a:xfrm>
            <a:off x="936688" y="1600200"/>
            <a:ext cx="7270623" cy="4525963"/>
          </a:xfrm>
          <a:prstGeom prst="rect">
            <a:avLst/>
          </a:prstGeom>
          <a:noFill/>
        </p:spPr>
      </p:pic>
    </p:spTree>
    <p:extLst>
      <p:ext uri="{BB962C8B-B14F-4D97-AF65-F5344CB8AC3E}">
        <p14:creationId xmlns:p14="http://schemas.microsoft.com/office/powerpoint/2010/main" val="3181619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Types of Validation Output</a:t>
            </a:r>
          </a:p>
        </p:txBody>
      </p:sp>
      <p:sp>
        <p:nvSpPr>
          <p:cNvPr id="3" name="Content Placeholder 2"/>
          <p:cNvSpPr>
            <a:spLocks noGrp="1"/>
          </p:cNvSpPr>
          <p:nvPr>
            <p:ph idx="1"/>
          </p:nvPr>
        </p:nvSpPr>
        <p:spPr>
          <a:xfrm>
            <a:off x="457200" y="1752600"/>
            <a:ext cx="8229600" cy="4373563"/>
          </a:xfrm>
        </p:spPr>
        <p:txBody>
          <a:bodyPr/>
          <a:lstStyle/>
          <a:p>
            <a:r>
              <a:rPr lang="en-US" sz="2800" b="1" dirty="0"/>
              <a:t>Errors</a:t>
            </a:r>
            <a:r>
              <a:rPr lang="en-US" sz="2800" dirty="0"/>
              <a:t>: Must be corrected or file cannot be uploaded to NIMAC system.</a:t>
            </a:r>
          </a:p>
          <a:p>
            <a:r>
              <a:rPr lang="en-US" sz="2800" b="1" dirty="0"/>
              <a:t>Warnings</a:t>
            </a:r>
            <a:r>
              <a:rPr lang="en-US" sz="2800" dirty="0"/>
              <a:t>: Correction is recommended but not required.</a:t>
            </a:r>
          </a:p>
          <a:p>
            <a:r>
              <a:rPr lang="en-US" sz="2800" b="1" dirty="0"/>
              <a:t>Best Practice</a:t>
            </a:r>
            <a:r>
              <a:rPr lang="en-US" sz="2800" dirty="0"/>
              <a:t>: Information to consider in preparing NIMAS files.</a:t>
            </a:r>
          </a:p>
        </p:txBody>
      </p:sp>
    </p:spTree>
    <p:extLst>
      <p:ext uri="{BB962C8B-B14F-4D97-AF65-F5344CB8AC3E}">
        <p14:creationId xmlns:p14="http://schemas.microsoft.com/office/powerpoint/2010/main" val="1994598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0EE4D67-6C26-A8F6-81FF-97EB82C156EF}"/>
              </a:ext>
            </a:extLst>
          </p:cNvPr>
          <p:cNvSpPr>
            <a:spLocks noGrp="1"/>
          </p:cNvSpPr>
          <p:nvPr>
            <p:ph type="title"/>
          </p:nvPr>
        </p:nvSpPr>
        <p:spPr>
          <a:xfrm>
            <a:off x="457200" y="274638"/>
            <a:ext cx="8229600" cy="1143000"/>
          </a:xfrm>
        </p:spPr>
        <p:txBody>
          <a:bodyPr wrap="square" anchor="ctr">
            <a:normAutofit/>
          </a:bodyPr>
          <a:lstStyle/>
          <a:p>
            <a:r>
              <a:rPr lang="en-US" sz="4100" dirty="0"/>
              <a:t>Validation Output Showing Errors</a:t>
            </a:r>
          </a:p>
        </p:txBody>
      </p:sp>
      <p:pic>
        <p:nvPicPr>
          <p:cNvPr id="3" name="Picture 2" descr="Screen capture of validation output showing the number of errors, warnings and best practices issues at the top. The first column shows which issues are errors."/>
          <p:cNvPicPr>
            <a:picLocks noChangeAspect="1"/>
          </p:cNvPicPr>
          <p:nvPr/>
        </p:nvPicPr>
        <p:blipFill>
          <a:blip r:embed="rId2"/>
          <a:stretch>
            <a:fillRect/>
          </a:stretch>
        </p:blipFill>
        <p:spPr>
          <a:xfrm>
            <a:off x="494555" y="1600200"/>
            <a:ext cx="8154889" cy="4525963"/>
          </a:xfrm>
          <a:prstGeom prst="rect">
            <a:avLst/>
          </a:prstGeom>
          <a:noFill/>
        </p:spPr>
      </p:pic>
    </p:spTree>
    <p:extLst>
      <p:ext uri="{BB962C8B-B14F-4D97-AF65-F5344CB8AC3E}">
        <p14:creationId xmlns:p14="http://schemas.microsoft.com/office/powerpoint/2010/main" val="907497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noChangeArrowheads="1"/>
          </p:cNvSpPr>
          <p:nvPr>
            <p:ph type="title"/>
          </p:nvPr>
        </p:nvSpPr>
        <p:spPr/>
        <p:txBody>
          <a:bodyPr/>
          <a:lstStyle/>
          <a:p>
            <a:r>
              <a:rPr lang="en-US" altLang="en-US" sz="4000" dirty="0"/>
              <a:t>Corrupt Zip Files</a:t>
            </a:r>
          </a:p>
        </p:txBody>
      </p:sp>
      <p:sp>
        <p:nvSpPr>
          <p:cNvPr id="60419" name="Content Placeholder 2"/>
          <p:cNvSpPr>
            <a:spLocks noGrp="1" noChangeArrowheads="1"/>
          </p:cNvSpPr>
          <p:nvPr>
            <p:ph idx="1"/>
          </p:nvPr>
        </p:nvSpPr>
        <p:spPr>
          <a:xfrm>
            <a:off x="457200" y="1600200"/>
            <a:ext cx="8229600" cy="4525963"/>
          </a:xfrm>
        </p:spPr>
        <p:txBody>
          <a:bodyPr/>
          <a:lstStyle/>
          <a:p>
            <a:r>
              <a:rPr lang="en-US" altLang="en-US" sz="3000" dirty="0"/>
              <a:t>Occasionally files will fail upload or batch processing due to the zip files being corrupt. </a:t>
            </a:r>
          </a:p>
          <a:p>
            <a:r>
              <a:rPr lang="en-US" altLang="en-US" sz="3000" dirty="0"/>
              <a:t>After zipping your NIMAS file sets, it’s a good idea to check to ensure that the files were not corrupted during the compression process.</a:t>
            </a:r>
          </a:p>
          <a:p>
            <a:r>
              <a:rPr lang="en-US" altLang="en-US" sz="3000" dirty="0"/>
              <a:t>Just click on the zip file. If it opens, the file is probably okay and not corrupt.</a:t>
            </a:r>
          </a:p>
        </p:txBody>
      </p:sp>
    </p:spTree>
    <p:extLst>
      <p:ext uri="{BB962C8B-B14F-4D97-AF65-F5344CB8AC3E}">
        <p14:creationId xmlns:p14="http://schemas.microsoft.com/office/powerpoint/2010/main" val="1353081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noChangeArrowheads="1"/>
          </p:cNvSpPr>
          <p:nvPr>
            <p:ph type="title"/>
          </p:nvPr>
        </p:nvSpPr>
        <p:spPr>
          <a:xfrm>
            <a:off x="457200" y="1828800"/>
            <a:ext cx="8229600" cy="2743200"/>
          </a:xfrm>
        </p:spPr>
        <p:txBody>
          <a:bodyPr/>
          <a:lstStyle/>
          <a:p>
            <a:r>
              <a:rPr lang="en-US" altLang="en-US" dirty="0"/>
              <a:t>File Submission Part 2: </a:t>
            </a:r>
            <a:br>
              <a:rPr lang="en-US" altLang="en-US" dirty="0"/>
            </a:br>
            <a:r>
              <a:rPr lang="en-US" altLang="en-US" dirty="0"/>
              <a:t>File Delivery Procedures </a:t>
            </a:r>
            <a:br>
              <a:rPr lang="en-US" altLang="en-US" dirty="0"/>
            </a:br>
            <a:endParaRPr lang="en-US"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File Upload</a:t>
            </a:r>
          </a:p>
        </p:txBody>
      </p:sp>
      <p:sp>
        <p:nvSpPr>
          <p:cNvPr id="76803" name="Content Placeholder 2"/>
          <p:cNvSpPr>
            <a:spLocks noGrp="1" noChangeArrowheads="1"/>
          </p:cNvSpPr>
          <p:nvPr>
            <p:ph idx="1"/>
          </p:nvPr>
        </p:nvSpPr>
        <p:spPr>
          <a:xfrm>
            <a:off x="457200" y="1524000"/>
            <a:ext cx="8229600" cy="4800600"/>
          </a:xfrm>
        </p:spPr>
        <p:txBody>
          <a:bodyPr/>
          <a:lstStyle/>
          <a:p>
            <a:r>
              <a:rPr lang="en-US" altLang="en-US" sz="2800" dirty="0"/>
              <a:t>Files up to 300MB each can be manually uploaded to the NIMAC system by logging into your publisher or vendor account. </a:t>
            </a:r>
          </a:p>
          <a:p>
            <a:r>
              <a:rPr lang="en-US" altLang="en-US" sz="2800" dirty="0"/>
              <a:t>When you log into your account, your inventory will always be your landing page.</a:t>
            </a:r>
          </a:p>
          <a:p>
            <a:r>
              <a:rPr lang="en-US" altLang="en-US" sz="2800" dirty="0"/>
              <a:t>“Add Inventory” is used to manually upload a file for an ISBN not already in the system.</a:t>
            </a:r>
          </a:p>
          <a:p>
            <a:r>
              <a:rPr lang="en-US" altLang="en-US" sz="2800" dirty="0"/>
              <a:t>“Replace Zip File” is used to upload a file and replace the existing file.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30E3D0D-229E-C474-DADC-D704171B5B29}"/>
              </a:ext>
            </a:extLst>
          </p:cNvPr>
          <p:cNvSpPr>
            <a:spLocks noGrp="1"/>
          </p:cNvSpPr>
          <p:nvPr>
            <p:ph type="title"/>
          </p:nvPr>
        </p:nvSpPr>
        <p:spPr>
          <a:xfrm>
            <a:off x="457200" y="274638"/>
            <a:ext cx="8229600" cy="1143000"/>
          </a:xfrm>
        </p:spPr>
        <p:txBody>
          <a:bodyPr/>
          <a:lstStyle/>
          <a:p>
            <a:r>
              <a:rPr lang="en-US" sz="3800" dirty="0"/>
              <a:t>Add New Content </a:t>
            </a:r>
            <a:br>
              <a:rPr lang="en-US" sz="3800" dirty="0"/>
            </a:br>
            <a:r>
              <a:rPr lang="en-US" sz="3800" dirty="0"/>
              <a:t>vs. Replace Zip File</a:t>
            </a:r>
          </a:p>
        </p:txBody>
      </p:sp>
      <p:pic>
        <p:nvPicPr>
          <p:cNvPr id="3" name="Picture 2" descr="Publisher landing page showing where the Add New Content and Replace Zip File options are found. ">
            <a:extLst>
              <a:ext uri="{FF2B5EF4-FFF2-40B4-BE49-F238E27FC236}">
                <a16:creationId xmlns:a16="http://schemas.microsoft.com/office/drawing/2014/main" id="{93ED4AE3-9C72-84B6-FADB-AEF454079C31}"/>
              </a:ext>
            </a:extLst>
          </p:cNvPr>
          <p:cNvPicPr>
            <a:picLocks noChangeAspect="1"/>
          </p:cNvPicPr>
          <p:nvPr/>
        </p:nvPicPr>
        <p:blipFill>
          <a:blip r:embed="rId2"/>
          <a:stretch>
            <a:fillRect/>
          </a:stretch>
        </p:blipFill>
        <p:spPr>
          <a:xfrm>
            <a:off x="0" y="1443989"/>
            <a:ext cx="9144000" cy="5414011"/>
          </a:xfrm>
          <a:prstGeom prst="rect">
            <a:avLst/>
          </a:prstGeom>
          <a:noFill/>
        </p:spPr>
      </p:pic>
    </p:spTree>
    <p:extLst>
      <p:ext uri="{BB962C8B-B14F-4D97-AF65-F5344CB8AC3E}">
        <p14:creationId xmlns:p14="http://schemas.microsoft.com/office/powerpoint/2010/main" val="34818811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Upload Process</a:t>
            </a:r>
          </a:p>
        </p:txBody>
      </p:sp>
      <p:sp>
        <p:nvSpPr>
          <p:cNvPr id="76803" name="Content Placeholder 2"/>
          <p:cNvSpPr>
            <a:spLocks noGrp="1" noChangeArrowheads="1"/>
          </p:cNvSpPr>
          <p:nvPr>
            <p:ph idx="1"/>
          </p:nvPr>
        </p:nvSpPr>
        <p:spPr>
          <a:xfrm>
            <a:off x="457200" y="1524000"/>
            <a:ext cx="8229600" cy="4678362"/>
          </a:xfrm>
        </p:spPr>
        <p:txBody>
          <a:bodyPr/>
          <a:lstStyle/>
          <a:p>
            <a:r>
              <a:rPr lang="en-US" altLang="en-US" sz="2800" dirty="0"/>
              <a:t>When files are uploaded, the file first undergoes automated validation. </a:t>
            </a:r>
          </a:p>
          <a:p>
            <a:r>
              <a:rPr lang="en-US" altLang="en-US" sz="2800" dirty="0"/>
              <a:t>If the file fails, the system will show a detailed message regarding the problem(s).</a:t>
            </a:r>
          </a:p>
          <a:p>
            <a:r>
              <a:rPr lang="en-US" altLang="en-US" sz="2800" dirty="0"/>
              <a:t>If the file passes, the system will extract the metadata from the OPF for the file and open it on a page where it can be reviewed, edited and then saved.</a:t>
            </a:r>
          </a:p>
          <a:p>
            <a:r>
              <a:rPr lang="en-US" altLang="en-US" sz="2800" dirty="0"/>
              <a:t>Once the file is saved, it will appear in your Uncertified inventory. </a:t>
            </a:r>
          </a:p>
        </p:txBody>
      </p:sp>
    </p:spTree>
    <p:extLst>
      <p:ext uri="{BB962C8B-B14F-4D97-AF65-F5344CB8AC3E}">
        <p14:creationId xmlns:p14="http://schemas.microsoft.com/office/powerpoint/2010/main" val="1432744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Upload vs. Batch Delivery</a:t>
            </a:r>
          </a:p>
        </p:txBody>
      </p:sp>
      <p:sp>
        <p:nvSpPr>
          <p:cNvPr id="76803" name="Content Placeholder 2"/>
          <p:cNvSpPr>
            <a:spLocks noGrp="1" noChangeArrowheads="1"/>
          </p:cNvSpPr>
          <p:nvPr>
            <p:ph idx="1"/>
          </p:nvPr>
        </p:nvSpPr>
        <p:spPr>
          <a:xfrm>
            <a:off x="457200" y="1752600"/>
            <a:ext cx="8229600" cy="4830762"/>
          </a:xfrm>
        </p:spPr>
        <p:txBody>
          <a:bodyPr/>
          <a:lstStyle/>
          <a:p>
            <a:r>
              <a:rPr lang="en-US" altLang="en-US" sz="2800" dirty="0"/>
              <a:t>Files up to 300MB each can be manually uploaded to the NIMAC system, but the upload time will be slower the larger the file is. </a:t>
            </a:r>
          </a:p>
          <a:p>
            <a:r>
              <a:rPr lang="en-US" altLang="en-US" sz="2800" dirty="0"/>
              <a:t>Due to upload times, you may want to consider delivering files over 250MB each by FTP.</a:t>
            </a:r>
          </a:p>
          <a:p>
            <a:r>
              <a:rPr lang="en-US" altLang="en-US" sz="2800" dirty="0"/>
              <a:t>There is no minimum or maximum file size for submitting files by FTP.  </a:t>
            </a:r>
          </a:p>
          <a:p>
            <a:r>
              <a:rPr lang="en-US" altLang="en-US" sz="2800" dirty="0"/>
              <a:t>There is also no minimum or maximum number of files that can be delivered at one time.</a:t>
            </a:r>
          </a:p>
        </p:txBody>
      </p:sp>
    </p:spTree>
    <p:extLst>
      <p:ext uri="{BB962C8B-B14F-4D97-AF65-F5344CB8AC3E}">
        <p14:creationId xmlns:p14="http://schemas.microsoft.com/office/powerpoint/2010/main" val="944621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FF8B6-BD97-C1FF-35DF-1C3ADC1A356B}"/>
              </a:ext>
            </a:extLst>
          </p:cNvPr>
          <p:cNvSpPr>
            <a:spLocks noGrp="1"/>
          </p:cNvSpPr>
          <p:nvPr>
            <p:ph type="title"/>
          </p:nvPr>
        </p:nvSpPr>
        <p:spPr>
          <a:xfrm>
            <a:off x="457200" y="2286000"/>
            <a:ext cx="8229600" cy="1143000"/>
          </a:xfrm>
        </p:spPr>
        <p:txBody>
          <a:bodyPr/>
          <a:lstStyle/>
          <a:p>
            <a:r>
              <a:rPr lang="en-US" dirty="0"/>
              <a:t>Batch Delivery (FTP)</a:t>
            </a:r>
          </a:p>
        </p:txBody>
      </p:sp>
    </p:spTree>
    <p:extLst>
      <p:ext uri="{BB962C8B-B14F-4D97-AF65-F5344CB8AC3E}">
        <p14:creationId xmlns:p14="http://schemas.microsoft.com/office/powerpoint/2010/main" val="22325049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noChangeArrowheads="1"/>
          </p:cNvSpPr>
          <p:nvPr>
            <p:ph type="title"/>
          </p:nvPr>
        </p:nvSpPr>
        <p:spPr/>
        <p:txBody>
          <a:bodyPr/>
          <a:lstStyle/>
          <a:p>
            <a:r>
              <a:rPr lang="en-US" altLang="en-US" sz="4000" dirty="0"/>
              <a:t>Delivering files by FTP</a:t>
            </a:r>
          </a:p>
        </p:txBody>
      </p:sp>
      <p:sp>
        <p:nvSpPr>
          <p:cNvPr id="7171" name="Content Placeholder 2"/>
          <p:cNvSpPr>
            <a:spLocks noGrp="1"/>
          </p:cNvSpPr>
          <p:nvPr>
            <p:ph idx="1"/>
          </p:nvPr>
        </p:nvSpPr>
        <p:spPr>
          <a:xfrm>
            <a:off x="457200" y="1524000"/>
            <a:ext cx="8229600" cy="4876800"/>
          </a:xfrm>
        </p:spPr>
        <p:txBody>
          <a:bodyPr/>
          <a:lstStyle/>
          <a:p>
            <a:pPr>
              <a:defRPr/>
            </a:pPr>
            <a:r>
              <a:rPr lang="en-US" altLang="en-US" sz="2800" dirty="0"/>
              <a:t>Files that are over 300 MB must be delivered directly to our system vendor, OverDrive, by SFTP. </a:t>
            </a:r>
          </a:p>
          <a:p>
            <a:pPr>
              <a:defRPr/>
            </a:pPr>
            <a:r>
              <a:rPr lang="en-US" altLang="en-US" sz="2800" dirty="0"/>
              <a:t>The host location of the FTP is:</a:t>
            </a:r>
          </a:p>
          <a:p>
            <a:pPr marL="0" indent="0">
              <a:buFontTx/>
              <a:buNone/>
              <a:defRPr/>
            </a:pPr>
            <a:r>
              <a:rPr lang="en-US" sz="2800" dirty="0"/>
              <a:t>	</a:t>
            </a:r>
            <a:r>
              <a:rPr lang="en-US" sz="2800" b="1" dirty="0"/>
              <a:t>transfer.overdrive.com </a:t>
            </a:r>
          </a:p>
          <a:p>
            <a:pPr>
              <a:defRPr/>
            </a:pPr>
            <a:r>
              <a:rPr lang="en-US" altLang="en-US" sz="2800" dirty="0"/>
              <a:t>If you do not yet have an FTP login, you can request one by emailing OverDrive:  </a:t>
            </a:r>
          </a:p>
          <a:p>
            <a:pPr marL="0" indent="0">
              <a:buFontTx/>
              <a:buNone/>
              <a:defRPr/>
            </a:pPr>
            <a:r>
              <a:rPr lang="en-US" altLang="en-US" sz="2800" dirty="0"/>
              <a:t>	</a:t>
            </a:r>
            <a:r>
              <a:rPr lang="en-US" altLang="en-US" sz="2800" b="1" dirty="0">
                <a:hlinkClick r:id="rId2"/>
              </a:rPr>
              <a:t>nimac-s</a:t>
            </a:r>
            <a:r>
              <a:rPr lang="en-US" sz="2800" b="1" dirty="0">
                <a:hlinkClick r:id="rId2"/>
              </a:rPr>
              <a:t>upport@overdrive.com</a:t>
            </a:r>
            <a:r>
              <a:rPr lang="en-US" sz="2800" b="1" dirty="0"/>
              <a:t> </a:t>
            </a:r>
            <a:endParaRPr lang="en-US" altLang="en-US" sz="2800"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noChangeArrowheads="1"/>
          </p:cNvSpPr>
          <p:nvPr>
            <p:ph type="title"/>
          </p:nvPr>
        </p:nvSpPr>
        <p:spPr/>
        <p:txBody>
          <a:bodyPr/>
          <a:lstStyle/>
          <a:p>
            <a:r>
              <a:rPr lang="en-US" altLang="en-US" sz="4000" dirty="0"/>
              <a:t>Requesting FTP Access</a:t>
            </a:r>
          </a:p>
        </p:txBody>
      </p:sp>
      <p:sp>
        <p:nvSpPr>
          <p:cNvPr id="78851" name="Content Placeholder 2"/>
          <p:cNvSpPr>
            <a:spLocks noGrp="1" noChangeArrowheads="1"/>
          </p:cNvSpPr>
          <p:nvPr>
            <p:ph idx="1"/>
          </p:nvPr>
        </p:nvSpPr>
        <p:spPr>
          <a:xfrm>
            <a:off x="457200" y="1371600"/>
            <a:ext cx="8229600" cy="4754563"/>
          </a:xfrm>
        </p:spPr>
        <p:txBody>
          <a:bodyPr/>
          <a:lstStyle/>
          <a:p>
            <a:r>
              <a:rPr lang="en-US" altLang="en-US" sz="2800" dirty="0"/>
              <a:t>In your request, include your NIMAC login ID for the publisher’s account. </a:t>
            </a:r>
          </a:p>
          <a:p>
            <a:r>
              <a:rPr lang="en-US" altLang="en-US" sz="2800" b="1" dirty="0"/>
              <a:t>If you are a publisher</a:t>
            </a:r>
            <a:r>
              <a:rPr lang="en-US" altLang="en-US" sz="2800" dirty="0"/>
              <a:t>, you will need to create a NIMAC “sub user” account for each conversion vendor that needs to upload files on your behalf. </a:t>
            </a:r>
          </a:p>
          <a:p>
            <a:r>
              <a:rPr lang="en-US" altLang="en-US" sz="2800" b="1" dirty="0"/>
              <a:t>If you are vendor</a:t>
            </a:r>
            <a:r>
              <a:rPr lang="en-US" altLang="en-US" sz="2800" dirty="0"/>
              <a:t>, you will need a separate FTP login for each publisher account that you work with.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noChangeArrowheads="1"/>
          </p:cNvSpPr>
          <p:nvPr>
            <p:ph type="title"/>
          </p:nvPr>
        </p:nvSpPr>
        <p:spPr/>
        <p:txBody>
          <a:bodyPr/>
          <a:lstStyle/>
          <a:p>
            <a:r>
              <a:rPr lang="en-US" altLang="en-US" sz="4000" dirty="0"/>
              <a:t>Important Note: Don’t deliver NIMAS files inside folders</a:t>
            </a:r>
          </a:p>
        </p:txBody>
      </p:sp>
      <p:sp>
        <p:nvSpPr>
          <p:cNvPr id="80899" name="Content Placeholder 2"/>
          <p:cNvSpPr>
            <a:spLocks noGrp="1" noChangeArrowheads="1"/>
          </p:cNvSpPr>
          <p:nvPr>
            <p:ph idx="1"/>
          </p:nvPr>
        </p:nvSpPr>
        <p:spPr>
          <a:xfrm>
            <a:off x="457200" y="1752600"/>
            <a:ext cx="8229600" cy="4373563"/>
          </a:xfrm>
        </p:spPr>
        <p:txBody>
          <a:bodyPr/>
          <a:lstStyle/>
          <a:p>
            <a:r>
              <a:rPr lang="en-US" altLang="en-US" sz="2800" dirty="0"/>
              <a:t>When placing files on the FTP, put them in the ROOT directory of the FTP only. </a:t>
            </a:r>
          </a:p>
          <a:p>
            <a:r>
              <a:rPr lang="en-US" altLang="en-US" sz="2800" dirty="0"/>
              <a:t>Do not use folders or subfolders on the FTP.</a:t>
            </a:r>
          </a:p>
          <a:p>
            <a:r>
              <a:rPr lang="en-US" altLang="en-US" sz="2800" dirty="0"/>
              <a:t>The automated batch process cannot detect files that are delivered inside folders. </a:t>
            </a:r>
          </a:p>
          <a:p>
            <a:r>
              <a:rPr lang="en-US" altLang="en-US" sz="2800" dirty="0"/>
              <a:t>If you have questions or need any further assistance, just let us know.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noChangeArrowheads="1"/>
          </p:cNvSpPr>
          <p:nvPr>
            <p:ph type="title"/>
          </p:nvPr>
        </p:nvSpPr>
        <p:spPr>
          <a:xfrm>
            <a:off x="457200" y="2286000"/>
            <a:ext cx="8229600" cy="1143000"/>
          </a:xfrm>
        </p:spPr>
        <p:txBody>
          <a:bodyPr/>
          <a:lstStyle/>
          <a:p>
            <a:r>
              <a:rPr lang="en-US" altLang="en-US" dirty="0"/>
              <a:t>The Daily Batch Delivery Report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n-US" altLang="en-US" sz="4000" dirty="0"/>
              <a:t>Batch Delivery Report</a:t>
            </a:r>
          </a:p>
        </p:txBody>
      </p:sp>
      <p:sp>
        <p:nvSpPr>
          <p:cNvPr id="82947" name="Content Placeholder 2"/>
          <p:cNvSpPr>
            <a:spLocks noGrp="1" noChangeArrowheads="1"/>
          </p:cNvSpPr>
          <p:nvPr>
            <p:ph idx="1"/>
          </p:nvPr>
        </p:nvSpPr>
        <p:spPr>
          <a:xfrm>
            <a:off x="457200" y="1752600"/>
            <a:ext cx="8229600" cy="4495800"/>
          </a:xfrm>
        </p:spPr>
        <p:txBody>
          <a:bodyPr/>
          <a:lstStyle/>
          <a:p>
            <a:r>
              <a:rPr lang="en-US" altLang="en-US" sz="2800" dirty="0"/>
              <a:t>FTP deliveries are processed overnight.</a:t>
            </a:r>
          </a:p>
          <a:p>
            <a:r>
              <a:rPr lang="en-US" altLang="en-US" sz="2800" dirty="0"/>
              <a:t>The next morning, you will receive an automated report that details the processing results.</a:t>
            </a:r>
          </a:p>
          <a:p>
            <a:r>
              <a:rPr lang="en-US" altLang="en-US" sz="2800" dirty="0"/>
              <a:t>This report will go to the email address associated with the FTP login. </a:t>
            </a:r>
          </a:p>
          <a:p>
            <a:r>
              <a:rPr lang="en-US" altLang="en-US" sz="2800" dirty="0"/>
              <a:t>If you are a vendor that supplies files for multiple publishers, you will receive a separate report for each publisher.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n-US" altLang="en-US" sz="4000" dirty="0"/>
              <a:t>Side Note: Junk/Spam filters</a:t>
            </a:r>
          </a:p>
        </p:txBody>
      </p:sp>
      <p:sp>
        <p:nvSpPr>
          <p:cNvPr id="82947" name="Content Placeholder 2"/>
          <p:cNvSpPr>
            <a:spLocks noGrp="1" noChangeArrowheads="1"/>
          </p:cNvSpPr>
          <p:nvPr>
            <p:ph idx="1"/>
          </p:nvPr>
        </p:nvSpPr>
        <p:spPr>
          <a:xfrm>
            <a:off x="457200" y="1752600"/>
            <a:ext cx="8229600" cy="4495800"/>
          </a:xfrm>
        </p:spPr>
        <p:txBody>
          <a:bodyPr/>
          <a:lstStyle/>
          <a:p>
            <a:r>
              <a:rPr lang="en-US" altLang="en-US" sz="2800" dirty="0"/>
              <a:t>If you are delivering files by FTP but are not seeing the automated email the following morning in your Inbox, please be sure to check your Junk folder. </a:t>
            </a:r>
          </a:p>
          <a:p>
            <a:r>
              <a:rPr lang="en-US" altLang="en-US" sz="2800" dirty="0"/>
              <a:t>You may need to whitelist </a:t>
            </a:r>
            <a:r>
              <a:rPr lang="en-US" altLang="en-US" sz="2800" dirty="0">
                <a:hlinkClick r:id="rId2"/>
              </a:rPr>
              <a:t>noreply-NIMAC@overdrive.com</a:t>
            </a:r>
            <a:r>
              <a:rPr lang="en-US" altLang="en-US" sz="2800" dirty="0"/>
              <a:t> or the domain overdrive.com in order to successfully receive the emails.  </a:t>
            </a:r>
          </a:p>
        </p:txBody>
      </p:sp>
    </p:spTree>
    <p:extLst>
      <p:ext uri="{BB962C8B-B14F-4D97-AF65-F5344CB8AC3E}">
        <p14:creationId xmlns:p14="http://schemas.microsoft.com/office/powerpoint/2010/main" val="2896454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noChangeArrowheads="1"/>
          </p:cNvSpPr>
          <p:nvPr>
            <p:ph type="title"/>
          </p:nvPr>
        </p:nvSpPr>
        <p:spPr/>
        <p:txBody>
          <a:bodyPr/>
          <a:lstStyle/>
          <a:p>
            <a:r>
              <a:rPr lang="en-US" altLang="en-US" sz="4000" dirty="0"/>
              <a:t>Reviewing the FTP Report</a:t>
            </a:r>
          </a:p>
        </p:txBody>
      </p:sp>
      <p:sp>
        <p:nvSpPr>
          <p:cNvPr id="83971" name="Content Placeholder 2"/>
          <p:cNvSpPr>
            <a:spLocks noGrp="1" noChangeArrowheads="1"/>
          </p:cNvSpPr>
          <p:nvPr>
            <p:ph idx="1"/>
          </p:nvPr>
        </p:nvSpPr>
        <p:spPr>
          <a:xfrm>
            <a:off x="457200" y="1524000"/>
            <a:ext cx="8229600" cy="4800600"/>
          </a:xfrm>
        </p:spPr>
        <p:txBody>
          <a:bodyPr/>
          <a:lstStyle/>
          <a:p>
            <a:r>
              <a:rPr lang="en-US" altLang="en-US" sz="2800" b="1" dirty="0"/>
              <a:t>Please be sure to review all reports you receive.</a:t>
            </a:r>
          </a:p>
          <a:p>
            <a:endParaRPr lang="en-US" altLang="en-US" sz="800" b="1" dirty="0"/>
          </a:p>
          <a:p>
            <a:r>
              <a:rPr lang="en-US" altLang="en-US" sz="2800" b="1" dirty="0"/>
              <a:t>The daily report is your only notification if an FTP delivery fails. </a:t>
            </a:r>
            <a:r>
              <a:rPr lang="en-US" altLang="en-US" sz="2800" dirty="0"/>
              <a:t> </a:t>
            </a:r>
          </a:p>
          <a:p>
            <a:endParaRPr lang="en-US" altLang="en-US" sz="800" dirty="0"/>
          </a:p>
          <a:p>
            <a:r>
              <a:rPr lang="en-US" altLang="en-US" sz="2800" b="1" dirty="0"/>
              <a:t>Note: </a:t>
            </a:r>
            <a:r>
              <a:rPr lang="en-US" altLang="en-US" sz="2800" dirty="0"/>
              <a:t>If the email address associated with the user who set up the FTP account changes (or if that user leaves the company), you will need to notify OverDrive so they can either update the FTP account or create a new one.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noChangeArrowheads="1"/>
          </p:cNvSpPr>
          <p:nvPr>
            <p:ph type="title"/>
          </p:nvPr>
        </p:nvSpPr>
        <p:spPr/>
        <p:txBody>
          <a:bodyPr/>
          <a:lstStyle/>
          <a:p>
            <a:r>
              <a:rPr lang="en-US" altLang="en-US" sz="4000" dirty="0"/>
              <a:t>Reading the Report</a:t>
            </a:r>
          </a:p>
        </p:txBody>
      </p:sp>
      <p:sp>
        <p:nvSpPr>
          <p:cNvPr id="84995" name="Content Placeholder 2"/>
          <p:cNvSpPr>
            <a:spLocks noGrp="1" noChangeArrowheads="1"/>
          </p:cNvSpPr>
          <p:nvPr>
            <p:ph idx="1"/>
          </p:nvPr>
        </p:nvSpPr>
        <p:spPr>
          <a:xfrm>
            <a:off x="457200" y="1417638"/>
            <a:ext cx="8229600" cy="4708525"/>
          </a:xfrm>
        </p:spPr>
        <p:txBody>
          <a:bodyPr/>
          <a:lstStyle/>
          <a:p>
            <a:pPr marL="0" indent="0">
              <a:buNone/>
            </a:pPr>
            <a:r>
              <a:rPr lang="en-US" altLang="en-US" sz="2800" dirty="0"/>
              <a:t>At the top of the report, you will see a summary of the upload results:</a:t>
            </a:r>
          </a:p>
          <a:p>
            <a:pPr marL="0" indent="0">
              <a:buNone/>
            </a:pPr>
            <a:endParaRPr lang="en-US" altLang="en-US" sz="1200" dirty="0"/>
          </a:p>
          <a:p>
            <a:r>
              <a:rPr lang="en-US" altLang="en-US" sz="2800" b="1" dirty="0"/>
              <a:t>If the report shows no failed uploads, you do not need to take any further action.</a:t>
            </a:r>
            <a:r>
              <a:rPr lang="en-US" altLang="en-US" sz="2800" dirty="0"/>
              <a:t> </a:t>
            </a:r>
          </a:p>
          <a:p>
            <a:endParaRPr lang="en-US" altLang="en-US" sz="1200" dirty="0"/>
          </a:p>
          <a:p>
            <a:r>
              <a:rPr lang="en-US" altLang="en-US" sz="2800" dirty="0"/>
              <a:t>If the report </a:t>
            </a:r>
            <a:r>
              <a:rPr lang="en-US" altLang="en-US" sz="2800" b="1" dirty="0"/>
              <a:t>does </a:t>
            </a:r>
            <a:r>
              <a:rPr lang="en-US" altLang="en-US" sz="2800" dirty="0"/>
              <a:t>show failed uploads, please review the Details column information, correct the issue, and deliver the file again.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noChangeArrowheads="1"/>
          </p:cNvSpPr>
          <p:nvPr>
            <p:ph type="title"/>
          </p:nvPr>
        </p:nvSpPr>
        <p:spPr/>
        <p:txBody>
          <a:bodyPr/>
          <a:lstStyle/>
          <a:p>
            <a:r>
              <a:rPr lang="en-US" altLang="en-US" sz="3600" dirty="0"/>
              <a:t>Report showing all uploads successful </a:t>
            </a:r>
          </a:p>
        </p:txBody>
      </p:sp>
      <p:sp>
        <p:nvSpPr>
          <p:cNvPr id="86019" name="Content Placeholder 1"/>
          <p:cNvSpPr>
            <a:spLocks noGrp="1" noChangeArrowheads="1"/>
          </p:cNvSpPr>
          <p:nvPr>
            <p:ph idx="1"/>
          </p:nvPr>
        </p:nvSpPr>
        <p:spPr>
          <a:xfrm>
            <a:off x="457200" y="1600200"/>
            <a:ext cx="8229600" cy="2362200"/>
          </a:xfrm>
        </p:spPr>
        <p:txBody>
          <a:bodyPr/>
          <a:lstStyle/>
          <a:p>
            <a:endParaRPr lang="en-US" altLang="en-US" dirty="0"/>
          </a:p>
        </p:txBody>
      </p:sp>
      <p:pic>
        <p:nvPicPr>
          <p:cNvPr id="86020" name="Picture 1" descr="Report showing all successful upload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614" y="1579756"/>
            <a:ext cx="9028772" cy="348320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noChangeArrowheads="1"/>
          </p:cNvSpPr>
          <p:nvPr>
            <p:ph type="title"/>
          </p:nvPr>
        </p:nvSpPr>
        <p:spPr>
          <a:xfrm>
            <a:off x="457200" y="274638"/>
            <a:ext cx="8229600" cy="868362"/>
          </a:xfrm>
        </p:spPr>
        <p:txBody>
          <a:bodyPr/>
          <a:lstStyle/>
          <a:p>
            <a:r>
              <a:rPr lang="en-US" altLang="en-US" sz="3600" dirty="0"/>
              <a:t>Report including failed upload</a:t>
            </a:r>
          </a:p>
        </p:txBody>
      </p:sp>
      <p:sp>
        <p:nvSpPr>
          <p:cNvPr id="87043" name="Content Placeholder 5"/>
          <p:cNvSpPr>
            <a:spLocks noGrp="1" noChangeArrowheads="1"/>
          </p:cNvSpPr>
          <p:nvPr>
            <p:ph idx="1"/>
          </p:nvPr>
        </p:nvSpPr>
        <p:spPr>
          <a:xfrm>
            <a:off x="457200" y="1600200"/>
            <a:ext cx="8229600" cy="3810000"/>
          </a:xfrm>
        </p:spPr>
        <p:txBody>
          <a:bodyPr/>
          <a:lstStyle/>
          <a:p>
            <a:endParaRPr lang="en-US" altLang="en-US" dirty="0"/>
          </a:p>
        </p:txBody>
      </p:sp>
      <p:pic>
        <p:nvPicPr>
          <p:cNvPr id="87044" name="Picture 1" descr="Report showing 3 successful uploads but one failed upload. Failed uploads will show at the top of the report.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1495555"/>
            <a:ext cx="8991600" cy="393694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noChangeArrowheads="1"/>
          </p:cNvSpPr>
          <p:nvPr>
            <p:ph type="title"/>
          </p:nvPr>
        </p:nvSpPr>
        <p:spPr/>
        <p:txBody>
          <a:bodyPr/>
          <a:lstStyle/>
          <a:p>
            <a:r>
              <a:rPr lang="en-US" altLang="en-US" sz="4000" dirty="0"/>
              <a:t>Failed uploads</a:t>
            </a:r>
          </a:p>
        </p:txBody>
      </p:sp>
      <p:sp>
        <p:nvSpPr>
          <p:cNvPr id="89091" name="Content Placeholder 2"/>
          <p:cNvSpPr>
            <a:spLocks noGrp="1" noChangeArrowheads="1"/>
          </p:cNvSpPr>
          <p:nvPr>
            <p:ph idx="1"/>
          </p:nvPr>
        </p:nvSpPr>
        <p:spPr>
          <a:xfrm>
            <a:off x="457200" y="1417638"/>
            <a:ext cx="8229600" cy="4708525"/>
          </a:xfrm>
        </p:spPr>
        <p:txBody>
          <a:bodyPr/>
          <a:lstStyle/>
          <a:p>
            <a:r>
              <a:rPr lang="en-US" altLang="en-US" sz="2800" dirty="0"/>
              <a:t>If a delivery fails, the Details column in the daily report will provide the information related to the error that prevented upload.</a:t>
            </a:r>
          </a:p>
          <a:p>
            <a:endParaRPr lang="en-US" altLang="en-US" sz="2800" dirty="0"/>
          </a:p>
          <a:p>
            <a:r>
              <a:rPr lang="en-US" altLang="en-US" sz="2800" b="1" dirty="0"/>
              <a:t>The daily report is your official notification regarding failed uploads. </a:t>
            </a:r>
          </a:p>
          <a:p>
            <a:endParaRPr lang="en-US" altLang="en-US" sz="2800" dirty="0"/>
          </a:p>
          <a:p>
            <a:r>
              <a:rPr lang="en-US" altLang="en-US" sz="2800" dirty="0"/>
              <a:t>If you have any questions about an error on a report, contact the NIMAC.</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noChangeArrowheads="1"/>
          </p:cNvSpPr>
          <p:nvPr>
            <p:ph type="title"/>
          </p:nvPr>
        </p:nvSpPr>
        <p:spPr/>
        <p:txBody>
          <a:bodyPr/>
          <a:lstStyle/>
          <a:p>
            <a:r>
              <a:rPr lang="en-US" altLang="en-US" sz="4000" dirty="0"/>
              <a:t>Uploading Corrected Files</a:t>
            </a:r>
          </a:p>
        </p:txBody>
      </p:sp>
      <p:sp>
        <p:nvSpPr>
          <p:cNvPr id="92163" name="Content Placeholder 2"/>
          <p:cNvSpPr>
            <a:spLocks noGrp="1" noChangeArrowheads="1"/>
          </p:cNvSpPr>
          <p:nvPr>
            <p:ph idx="1"/>
          </p:nvPr>
        </p:nvSpPr>
        <p:spPr>
          <a:xfrm>
            <a:off x="457200" y="1417638"/>
            <a:ext cx="8229600" cy="4708525"/>
          </a:xfrm>
        </p:spPr>
        <p:txBody>
          <a:bodyPr/>
          <a:lstStyle/>
          <a:p>
            <a:r>
              <a:rPr lang="en-US" altLang="en-US" sz="2800" dirty="0"/>
              <a:t>Once you have corrected and resubmitted a file, you do not need to provide any notification to OverDrive or NIMAC. </a:t>
            </a:r>
          </a:p>
          <a:p>
            <a:r>
              <a:rPr lang="en-US" altLang="en-US" sz="2800" dirty="0"/>
              <a:t>Just deliver the file(s) again by FTP.</a:t>
            </a:r>
          </a:p>
          <a:p>
            <a:r>
              <a:rPr lang="en-US" altLang="en-US" sz="2800" dirty="0"/>
              <a:t>The new delivery will show up on the daily report on the following day.</a:t>
            </a:r>
          </a:p>
          <a:p>
            <a:r>
              <a:rPr lang="en-US" altLang="en-US" sz="2800" dirty="0"/>
              <a:t>You will be able to verify at that point that the corrected file uploaded successfully.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noChangeArrowheads="1"/>
          </p:cNvSpPr>
          <p:nvPr>
            <p:ph type="title"/>
          </p:nvPr>
        </p:nvSpPr>
        <p:spPr/>
        <p:txBody>
          <a:bodyPr/>
          <a:lstStyle/>
          <a:p>
            <a:r>
              <a:rPr lang="en-US" altLang="en-US" sz="4000" dirty="0"/>
              <a:t>Resubmission of Certified Inventory</a:t>
            </a:r>
          </a:p>
        </p:txBody>
      </p:sp>
      <p:sp>
        <p:nvSpPr>
          <p:cNvPr id="93187" name="Content Placeholder 2"/>
          <p:cNvSpPr>
            <a:spLocks noGrp="1" noChangeArrowheads="1"/>
          </p:cNvSpPr>
          <p:nvPr>
            <p:ph idx="1"/>
          </p:nvPr>
        </p:nvSpPr>
        <p:spPr>
          <a:xfrm>
            <a:off x="457200" y="1828800"/>
            <a:ext cx="8229600" cy="4297363"/>
          </a:xfrm>
        </p:spPr>
        <p:txBody>
          <a:bodyPr/>
          <a:lstStyle/>
          <a:p>
            <a:r>
              <a:rPr lang="en-US" altLang="en-US" sz="2800" dirty="0"/>
              <a:t>If a file has already been certified, the system will prevent a replacement file from being saved to overwrite it. </a:t>
            </a:r>
          </a:p>
          <a:p>
            <a:r>
              <a:rPr lang="en-US" altLang="en-US" sz="2800" dirty="0"/>
              <a:t>If you need to intentionally resubmit a file that is in Certified status, just contact us and we can move the file into Stalled so it can be replaced.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4CEB-C849-B510-2B56-DFC289E1F7A1}"/>
              </a:ext>
            </a:extLst>
          </p:cNvPr>
          <p:cNvSpPr>
            <a:spLocks noGrp="1"/>
          </p:cNvSpPr>
          <p:nvPr>
            <p:ph type="title"/>
          </p:nvPr>
        </p:nvSpPr>
        <p:spPr>
          <a:xfrm>
            <a:off x="457200" y="2133600"/>
            <a:ext cx="8229600" cy="808038"/>
          </a:xfrm>
        </p:spPr>
        <p:txBody>
          <a:bodyPr/>
          <a:lstStyle/>
          <a:p>
            <a:r>
              <a:rPr lang="en-US" dirty="0"/>
              <a:t>File Review &amp; Certification</a:t>
            </a:r>
          </a:p>
        </p:txBody>
      </p:sp>
    </p:spTree>
    <p:extLst>
      <p:ext uri="{BB962C8B-B14F-4D97-AF65-F5344CB8AC3E}">
        <p14:creationId xmlns:p14="http://schemas.microsoft.com/office/powerpoint/2010/main" val="20480903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noChangeArrowheads="1"/>
          </p:cNvSpPr>
          <p:nvPr>
            <p:ph type="title"/>
          </p:nvPr>
        </p:nvSpPr>
        <p:spPr>
          <a:xfrm>
            <a:off x="457200" y="193675"/>
            <a:ext cx="8229600" cy="1143000"/>
          </a:xfrm>
        </p:spPr>
        <p:txBody>
          <a:bodyPr/>
          <a:lstStyle/>
          <a:p>
            <a:r>
              <a:rPr lang="en-US" altLang="en-US" sz="4000" dirty="0"/>
              <a:t>NIMAC File Review</a:t>
            </a:r>
          </a:p>
        </p:txBody>
      </p:sp>
      <p:sp>
        <p:nvSpPr>
          <p:cNvPr id="94211" name="Content Placeholder 2"/>
          <p:cNvSpPr>
            <a:spLocks noGrp="1" noChangeArrowheads="1"/>
          </p:cNvSpPr>
          <p:nvPr>
            <p:ph idx="1"/>
          </p:nvPr>
        </p:nvSpPr>
        <p:spPr>
          <a:xfrm>
            <a:off x="533400" y="1600200"/>
            <a:ext cx="8229600" cy="4724400"/>
          </a:xfrm>
        </p:spPr>
        <p:txBody>
          <a:bodyPr/>
          <a:lstStyle/>
          <a:p>
            <a:r>
              <a:rPr lang="en-US" altLang="en-US" sz="2800" dirty="0"/>
              <a:t>Newly uploaded files automatically appear in Uncertified inventory and are placed in the file review queue.</a:t>
            </a:r>
          </a:p>
          <a:p>
            <a:r>
              <a:rPr lang="en-US" altLang="en-US" sz="2800" dirty="0"/>
              <a:t>Files are generally reviewed in the order received but we are happy to expedite files when there is an immediate need. </a:t>
            </a:r>
          </a:p>
          <a:p>
            <a:r>
              <a:rPr lang="en-US" altLang="en-US" sz="2800" dirty="0"/>
              <a:t>If there are any issues identified in the file review, we will contact you with any questions or feedback.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BEEA083-E62D-4A94-A669-40EDC437917A}"/>
              </a:ext>
            </a:extLst>
          </p:cNvPr>
          <p:cNvSpPr>
            <a:spLocks noGrp="1" noChangeArrowheads="1"/>
          </p:cNvSpPr>
          <p:nvPr>
            <p:ph type="title"/>
          </p:nvPr>
        </p:nvSpPr>
        <p:spPr>
          <a:xfrm>
            <a:off x="457200" y="274638"/>
            <a:ext cx="8229600" cy="868362"/>
          </a:xfrm>
        </p:spPr>
        <p:txBody>
          <a:bodyPr/>
          <a:lstStyle/>
          <a:p>
            <a:r>
              <a:rPr lang="en-US" altLang="en-US" sz="4000" dirty="0"/>
              <a:t>Certification</a:t>
            </a:r>
          </a:p>
        </p:txBody>
      </p:sp>
      <p:sp>
        <p:nvSpPr>
          <p:cNvPr id="29699" name="Content Placeholder 2">
            <a:extLst>
              <a:ext uri="{FF2B5EF4-FFF2-40B4-BE49-F238E27FC236}">
                <a16:creationId xmlns:a16="http://schemas.microsoft.com/office/drawing/2014/main" id="{6B5ED0A4-DD09-43D2-94D8-575FF0B41873}"/>
              </a:ext>
            </a:extLst>
          </p:cNvPr>
          <p:cNvSpPr>
            <a:spLocks noGrp="1" noChangeArrowheads="1"/>
          </p:cNvSpPr>
          <p:nvPr>
            <p:ph idx="1"/>
          </p:nvPr>
        </p:nvSpPr>
        <p:spPr>
          <a:xfrm>
            <a:off x="457200" y="1417638"/>
            <a:ext cx="8229600" cy="5165724"/>
          </a:xfrm>
        </p:spPr>
        <p:txBody>
          <a:bodyPr/>
          <a:lstStyle/>
          <a:p>
            <a:r>
              <a:rPr lang="en-US" altLang="en-US" sz="2800" dirty="0"/>
              <a:t>To be accepted into the NIMAC, files must pass the automated validation (upon upload) and a manual quality check by NIMAC staff. </a:t>
            </a:r>
          </a:p>
          <a:p>
            <a:r>
              <a:rPr lang="en-US" altLang="en-US" sz="2800" dirty="0"/>
              <a:t>When files are certified, they appear in your Certified inventory and the “super user” receives an automated email with the digital certificate number. </a:t>
            </a:r>
          </a:p>
          <a:p>
            <a:r>
              <a:rPr lang="en-US" altLang="en-US" sz="2800" dirty="0"/>
              <a:t>You can also add up to three additional email addresses to receive these emails. </a:t>
            </a:r>
          </a:p>
          <a:p>
            <a:r>
              <a:rPr lang="en-US" altLang="en-US" sz="2800" dirty="0"/>
              <a:t>The numbers will also be shown in any inventory report you export from the system.</a:t>
            </a:r>
          </a:p>
        </p:txBody>
      </p:sp>
    </p:spTree>
    <p:extLst>
      <p:ext uri="{BB962C8B-B14F-4D97-AF65-F5344CB8AC3E}">
        <p14:creationId xmlns:p14="http://schemas.microsoft.com/office/powerpoint/2010/main" val="32753176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63783B00-A4FC-4497-8680-76653B65BD83}"/>
              </a:ext>
            </a:extLst>
          </p:cNvPr>
          <p:cNvSpPr>
            <a:spLocks noGrp="1" noChangeArrowheads="1"/>
          </p:cNvSpPr>
          <p:nvPr>
            <p:ph type="title"/>
          </p:nvPr>
        </p:nvSpPr>
        <p:spPr/>
        <p:txBody>
          <a:bodyPr/>
          <a:lstStyle/>
          <a:p>
            <a:r>
              <a:rPr lang="en-US" altLang="en-US" dirty="0"/>
              <a:t>File Review Checks</a:t>
            </a:r>
          </a:p>
        </p:txBody>
      </p:sp>
      <p:sp>
        <p:nvSpPr>
          <p:cNvPr id="30723" name="Content Placeholder 2">
            <a:extLst>
              <a:ext uri="{FF2B5EF4-FFF2-40B4-BE49-F238E27FC236}">
                <a16:creationId xmlns:a16="http://schemas.microsoft.com/office/drawing/2014/main" id="{D1DBD912-1163-4446-AACE-8EC737E2A7D1}"/>
              </a:ext>
            </a:extLst>
          </p:cNvPr>
          <p:cNvSpPr>
            <a:spLocks noGrp="1" noChangeArrowheads="1"/>
          </p:cNvSpPr>
          <p:nvPr>
            <p:ph idx="1"/>
          </p:nvPr>
        </p:nvSpPr>
        <p:spPr>
          <a:xfrm>
            <a:off x="457200" y="1417638"/>
            <a:ext cx="8229600" cy="4708525"/>
          </a:xfrm>
        </p:spPr>
        <p:txBody>
          <a:bodyPr/>
          <a:lstStyle/>
          <a:p>
            <a:r>
              <a:rPr lang="en-US" altLang="en-US" sz="2800" dirty="0"/>
              <a:t>NIMAC staff review the metadata submitted with the file set to ensure it is correct and complete.</a:t>
            </a:r>
          </a:p>
          <a:p>
            <a:r>
              <a:rPr lang="en-US" altLang="en-US" sz="2800" dirty="0"/>
              <a:t>There are some additional checks to the XML to ensure that some required tags are present and that common elements like the TOC and glossary are tagged correctly.</a:t>
            </a:r>
          </a:p>
          <a:p>
            <a:r>
              <a:rPr lang="en-US" altLang="en-US" sz="2800" dirty="0"/>
              <a:t>We will also make a cursory review of alt text.</a:t>
            </a:r>
          </a:p>
          <a:p>
            <a:r>
              <a:rPr lang="en-US" altLang="en-US" sz="2800" dirty="0"/>
              <a:t>NIMAC does not receive print books and does not do a page-by-page comparison to evaluate the tagging in the XML. </a:t>
            </a:r>
          </a:p>
        </p:txBody>
      </p:sp>
    </p:spTree>
    <p:extLst>
      <p:ext uri="{BB962C8B-B14F-4D97-AF65-F5344CB8AC3E}">
        <p14:creationId xmlns:p14="http://schemas.microsoft.com/office/powerpoint/2010/main" val="22425496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8E4DBEE-3B0B-43E2-BDBC-50476BBD840E}"/>
              </a:ext>
            </a:extLst>
          </p:cNvPr>
          <p:cNvSpPr>
            <a:spLocks noGrp="1" noChangeArrowheads="1"/>
          </p:cNvSpPr>
          <p:nvPr>
            <p:ph type="title"/>
          </p:nvPr>
        </p:nvSpPr>
        <p:spPr/>
        <p:txBody>
          <a:bodyPr/>
          <a:lstStyle/>
          <a:p>
            <a:r>
              <a:rPr lang="en-US" altLang="en-US" dirty="0"/>
              <a:t>File Feedback</a:t>
            </a:r>
          </a:p>
        </p:txBody>
      </p:sp>
      <p:sp>
        <p:nvSpPr>
          <p:cNvPr id="31747" name="Content Placeholder 2">
            <a:extLst>
              <a:ext uri="{FF2B5EF4-FFF2-40B4-BE49-F238E27FC236}">
                <a16:creationId xmlns:a16="http://schemas.microsoft.com/office/drawing/2014/main" id="{9A93CD9A-C7BF-4D81-A6D1-72B07F7840B7}"/>
              </a:ext>
            </a:extLst>
          </p:cNvPr>
          <p:cNvSpPr>
            <a:spLocks noGrp="1" noChangeArrowheads="1"/>
          </p:cNvSpPr>
          <p:nvPr>
            <p:ph idx="1"/>
          </p:nvPr>
        </p:nvSpPr>
        <p:spPr>
          <a:xfrm>
            <a:off x="457200" y="1524000"/>
            <a:ext cx="8229600" cy="4602163"/>
          </a:xfrm>
        </p:spPr>
        <p:txBody>
          <a:bodyPr/>
          <a:lstStyle/>
          <a:p>
            <a:r>
              <a:rPr lang="en-US" altLang="en-US" sz="2800" dirty="0"/>
              <a:t>NIMAC staff can make minor metadata corrections in the system at the point of file review without requiring that files be resubmitted.</a:t>
            </a:r>
          </a:p>
          <a:p>
            <a:r>
              <a:rPr lang="en-US" altLang="en-US" sz="2800" dirty="0"/>
              <a:t>However, problems in the XML or PDF require vendor correction and resubmission of the file.</a:t>
            </a:r>
          </a:p>
          <a:p>
            <a:r>
              <a:rPr lang="en-US" altLang="en-US" sz="2800" dirty="0"/>
              <a:t>Detailed feedback will be sent to the person who delivered or uploaded the file if this happens.</a:t>
            </a:r>
          </a:p>
          <a:p>
            <a:r>
              <a:rPr lang="en-US" altLang="en-US" sz="2800" dirty="0"/>
              <a:t>These files are placed in “Stalled” inventory while we await the corrected file. </a:t>
            </a:r>
          </a:p>
          <a:p>
            <a:endParaRPr lang="en-US" altLang="en-US" sz="2800" dirty="0"/>
          </a:p>
        </p:txBody>
      </p:sp>
    </p:spTree>
    <p:extLst>
      <p:ext uri="{BB962C8B-B14F-4D97-AF65-F5344CB8AC3E}">
        <p14:creationId xmlns:p14="http://schemas.microsoft.com/office/powerpoint/2010/main" val="23631848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6BD0C73D-7AC9-43A6-A744-9D21415075A9}"/>
              </a:ext>
            </a:extLst>
          </p:cNvPr>
          <p:cNvSpPr>
            <a:spLocks noGrp="1" noChangeArrowheads="1"/>
          </p:cNvSpPr>
          <p:nvPr>
            <p:ph type="title"/>
          </p:nvPr>
        </p:nvSpPr>
        <p:spPr/>
        <p:txBody>
          <a:bodyPr/>
          <a:lstStyle/>
          <a:p>
            <a:r>
              <a:rPr lang="en-US" altLang="en-US" dirty="0"/>
              <a:t>File Review Timeline</a:t>
            </a:r>
          </a:p>
        </p:txBody>
      </p:sp>
      <p:sp>
        <p:nvSpPr>
          <p:cNvPr id="32771" name="Content Placeholder 2">
            <a:extLst>
              <a:ext uri="{FF2B5EF4-FFF2-40B4-BE49-F238E27FC236}">
                <a16:creationId xmlns:a16="http://schemas.microsoft.com/office/drawing/2014/main" id="{2BD4A9BD-46FC-47C9-9426-0438C5AA0B67}"/>
              </a:ext>
            </a:extLst>
          </p:cNvPr>
          <p:cNvSpPr>
            <a:spLocks noGrp="1" noChangeArrowheads="1"/>
          </p:cNvSpPr>
          <p:nvPr>
            <p:ph idx="1"/>
          </p:nvPr>
        </p:nvSpPr>
        <p:spPr>
          <a:xfrm>
            <a:off x="457200" y="1752600"/>
            <a:ext cx="8229600" cy="4830762"/>
          </a:xfrm>
        </p:spPr>
        <p:txBody>
          <a:bodyPr/>
          <a:lstStyle/>
          <a:p>
            <a:r>
              <a:rPr lang="en-US" altLang="en-US" sz="2800" dirty="0"/>
              <a:t>The time for a delivery to be reviewed and certified varies depending on the number of files received at a given time and the number of files in the review queue.</a:t>
            </a:r>
          </a:p>
          <a:p>
            <a:r>
              <a:rPr lang="en-US" altLang="en-US" sz="2800" dirty="0"/>
              <a:t>During times of light submissions, a file may be certified the day it is uploaded to the system.</a:t>
            </a:r>
          </a:p>
          <a:p>
            <a:r>
              <a:rPr lang="en-US" altLang="en-US" sz="2800" dirty="0"/>
              <a:t>If a delivery is large or many other files are in the queue, it may take 1-2 weeks or longer.</a:t>
            </a:r>
          </a:p>
        </p:txBody>
      </p:sp>
    </p:spTree>
    <p:extLst>
      <p:ext uri="{BB962C8B-B14F-4D97-AF65-F5344CB8AC3E}">
        <p14:creationId xmlns:p14="http://schemas.microsoft.com/office/powerpoint/2010/main" val="8041349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56831E67-E627-4289-8EC7-B6A9E3FC2EE6}"/>
              </a:ext>
            </a:extLst>
          </p:cNvPr>
          <p:cNvSpPr>
            <a:spLocks noGrp="1" noChangeArrowheads="1"/>
          </p:cNvSpPr>
          <p:nvPr>
            <p:ph type="title"/>
          </p:nvPr>
        </p:nvSpPr>
        <p:spPr/>
        <p:txBody>
          <a:bodyPr/>
          <a:lstStyle/>
          <a:p>
            <a:r>
              <a:rPr lang="en-US" altLang="en-US" dirty="0"/>
              <a:t>Certification Deadlines</a:t>
            </a:r>
          </a:p>
        </p:txBody>
      </p:sp>
      <p:sp>
        <p:nvSpPr>
          <p:cNvPr id="33795" name="Content Placeholder 2">
            <a:extLst>
              <a:ext uri="{FF2B5EF4-FFF2-40B4-BE49-F238E27FC236}">
                <a16:creationId xmlns:a16="http://schemas.microsoft.com/office/drawing/2014/main" id="{088CA735-2CCD-4981-9A9F-85CC3602BD8E}"/>
              </a:ext>
            </a:extLst>
          </p:cNvPr>
          <p:cNvSpPr>
            <a:spLocks noGrp="1" noChangeArrowheads="1"/>
          </p:cNvSpPr>
          <p:nvPr>
            <p:ph idx="1"/>
          </p:nvPr>
        </p:nvSpPr>
        <p:spPr>
          <a:xfrm>
            <a:off x="457200" y="1447800"/>
            <a:ext cx="8229600" cy="4678363"/>
          </a:xfrm>
        </p:spPr>
        <p:txBody>
          <a:bodyPr/>
          <a:lstStyle/>
          <a:p>
            <a:r>
              <a:rPr lang="en-US" altLang="en-US" sz="2800" dirty="0"/>
              <a:t>Please let us know at the point of file submission if you have a deadline with a customer. </a:t>
            </a:r>
          </a:p>
          <a:p>
            <a:r>
              <a:rPr lang="en-US" altLang="en-US" sz="2800" dirty="0"/>
              <a:t>We encourage you to submit files at least two weeks in advance of a deadline.</a:t>
            </a:r>
          </a:p>
          <a:p>
            <a:r>
              <a:rPr lang="en-US" altLang="en-US" sz="2800" dirty="0"/>
              <a:t>This helps ensure that if there are any issues, your vendor will have time to make the needed corrections.</a:t>
            </a:r>
          </a:p>
          <a:p>
            <a:r>
              <a:rPr lang="en-US" altLang="en-US" sz="2800" dirty="0"/>
              <a:t>Files are usually certified in the order received, but we are happy to prioritize files to help a publisher meet a deadline.</a:t>
            </a:r>
          </a:p>
        </p:txBody>
      </p:sp>
    </p:spTree>
    <p:extLst>
      <p:ext uri="{BB962C8B-B14F-4D97-AF65-F5344CB8AC3E}">
        <p14:creationId xmlns:p14="http://schemas.microsoft.com/office/powerpoint/2010/main" val="30648120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of NIMAC homepage">
            <a:extLst>
              <a:ext uri="{FF2B5EF4-FFF2-40B4-BE49-F238E27FC236}">
                <a16:creationId xmlns:a16="http://schemas.microsoft.com/office/drawing/2014/main" id="{B7EEEF61-E2F6-4C92-A8D8-9A5F93DBD5EC}"/>
              </a:ext>
            </a:extLst>
          </p:cNvPr>
          <p:cNvPicPr>
            <a:picLocks noChangeAspect="1"/>
          </p:cNvPicPr>
          <p:nvPr/>
        </p:nvPicPr>
        <p:blipFill>
          <a:blip r:embed="rId3"/>
          <a:stretch>
            <a:fillRect/>
          </a:stretch>
        </p:blipFill>
        <p:spPr>
          <a:xfrm>
            <a:off x="0" y="1143000"/>
            <a:ext cx="9144000" cy="4198431"/>
          </a:xfrm>
          <a:prstGeom prst="rect">
            <a:avLst/>
          </a:prstGeom>
        </p:spPr>
      </p:pic>
      <p:sp>
        <p:nvSpPr>
          <p:cNvPr id="5" name="Title 4">
            <a:extLst>
              <a:ext uri="{FF2B5EF4-FFF2-40B4-BE49-F238E27FC236}">
                <a16:creationId xmlns:a16="http://schemas.microsoft.com/office/drawing/2014/main" id="{13606BAD-37D3-4D0B-839D-9362EF01A5F8}"/>
              </a:ext>
            </a:extLst>
          </p:cNvPr>
          <p:cNvSpPr>
            <a:spLocks noGrp="1"/>
          </p:cNvSpPr>
          <p:nvPr>
            <p:ph type="title" idx="4294967295"/>
          </p:nvPr>
        </p:nvSpPr>
        <p:spPr>
          <a:xfrm>
            <a:off x="457200" y="152400"/>
            <a:ext cx="8229600" cy="1143000"/>
          </a:xfrm>
        </p:spPr>
        <p:txBody>
          <a:bodyPr/>
          <a:lstStyle/>
          <a:p>
            <a:r>
              <a:rPr lang="en-US" dirty="0"/>
              <a:t>NIMAC Homepage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188DA844-57AB-4100-A2E9-F0E66B21E863}"/>
              </a:ext>
            </a:extLst>
          </p:cNvPr>
          <p:cNvSpPr>
            <a:spLocks noGrp="1" noChangeArrowheads="1"/>
          </p:cNvSpPr>
          <p:nvPr>
            <p:ph type="title"/>
          </p:nvPr>
        </p:nvSpPr>
        <p:spPr>
          <a:xfrm>
            <a:off x="457200" y="2438400"/>
            <a:ext cx="8229600" cy="1143000"/>
          </a:xfrm>
        </p:spPr>
        <p:txBody>
          <a:bodyPr/>
          <a:lstStyle/>
          <a:p>
            <a:r>
              <a:rPr lang="en-US" altLang="en-US" dirty="0"/>
              <a:t>Live Demo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E23F4B78-2725-42B9-B14D-3A303DF74D54}"/>
              </a:ext>
            </a:extLst>
          </p:cNvPr>
          <p:cNvSpPr>
            <a:spLocks noGrp="1" noChangeArrowheads="1"/>
          </p:cNvSpPr>
          <p:nvPr>
            <p:ph type="title"/>
          </p:nvPr>
        </p:nvSpPr>
        <p:spPr/>
        <p:txBody>
          <a:bodyPr/>
          <a:lstStyle/>
          <a:p>
            <a:r>
              <a:rPr lang="en-US" altLang="en-US" dirty="0"/>
              <a:t>Questions?</a:t>
            </a:r>
          </a:p>
        </p:txBody>
      </p:sp>
      <p:sp>
        <p:nvSpPr>
          <p:cNvPr id="37891" name="Content Placeholder 2">
            <a:extLst>
              <a:ext uri="{FF2B5EF4-FFF2-40B4-BE49-F238E27FC236}">
                <a16:creationId xmlns:a16="http://schemas.microsoft.com/office/drawing/2014/main" id="{0B92069A-7E2B-400C-8039-D7646783A1D0}"/>
              </a:ext>
            </a:extLst>
          </p:cNvPr>
          <p:cNvSpPr>
            <a:spLocks noGrp="1" noChangeArrowheads="1"/>
          </p:cNvSpPr>
          <p:nvPr>
            <p:ph idx="1"/>
          </p:nvPr>
        </p:nvSpPr>
        <p:spPr>
          <a:xfrm>
            <a:off x="457200" y="1447800"/>
            <a:ext cx="8229600" cy="4678363"/>
          </a:xfrm>
        </p:spPr>
        <p:txBody>
          <a:bodyPr/>
          <a:lstStyle/>
          <a:p>
            <a:r>
              <a:rPr lang="en-US" altLang="en-US" sz="2800" dirty="0"/>
              <a:t>For any questions about the status of files in the NIMAC system, feedback provided by our staff, or anything else, don’t hesitate to get in touch:</a:t>
            </a:r>
          </a:p>
          <a:p>
            <a:pPr marL="0" indent="0">
              <a:buNone/>
            </a:pPr>
            <a:r>
              <a:rPr lang="en-US" altLang="en-US" sz="2800" dirty="0"/>
              <a:t> </a:t>
            </a:r>
          </a:p>
          <a:p>
            <a:pPr algn="ctr">
              <a:buFontTx/>
              <a:buNone/>
            </a:pPr>
            <a:r>
              <a:rPr lang="en-US" altLang="en-US" sz="2800" dirty="0">
                <a:hlinkClick r:id="rId2"/>
              </a:rPr>
              <a:t>nimac@aph.org</a:t>
            </a:r>
            <a:r>
              <a:rPr lang="en-US" altLang="en-US" sz="2800" dirty="0"/>
              <a:t>  </a:t>
            </a:r>
          </a:p>
          <a:p>
            <a:pPr algn="ctr">
              <a:buFontTx/>
              <a:buNone/>
            </a:pPr>
            <a:r>
              <a:rPr lang="en-US" altLang="en-US" sz="2800" dirty="0"/>
              <a:t>877-526-4622</a:t>
            </a:r>
          </a:p>
          <a:p>
            <a:pPr>
              <a:buFontTx/>
              <a:buNone/>
            </a:pPr>
            <a:r>
              <a:rPr lang="en-US" altLang="en-US" sz="1400" dirty="0">
                <a:solidFill>
                  <a:srgbClr val="000099"/>
                </a:solidFill>
              </a:rPr>
              <a:t>	</a:t>
            </a:r>
          </a:p>
          <a:p>
            <a:pPr>
              <a:buFontTx/>
              <a:buNone/>
            </a:pPr>
            <a:endParaRPr lang="en-US" altLang="en-US" sz="1400" dirty="0">
              <a:solidFill>
                <a:srgbClr val="000099"/>
              </a:solidFill>
            </a:endParaRPr>
          </a:p>
          <a:p>
            <a:pPr>
              <a:buFontTx/>
              <a:buNone/>
            </a:pPr>
            <a:r>
              <a:rPr lang="en-US" altLang="en-US" sz="1400" dirty="0">
                <a:solidFill>
                  <a:srgbClr val="000099"/>
                </a:solidFill>
              </a:rPr>
              <a:t>	</a:t>
            </a:r>
          </a:p>
          <a:p>
            <a:pPr>
              <a:buFontTx/>
              <a:buNone/>
            </a:pPr>
            <a:r>
              <a:rPr lang="en-US" altLang="en-US" sz="1400" dirty="0">
                <a:solidFill>
                  <a:srgbClr val="000099"/>
                </a:solidFill>
              </a:rPr>
              <a:t>	The contents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2800" b="1"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A877C3-A135-4470-ADC9-857DFFBC1127}">
  <ds:schemaRefs>
    <ds:schemaRef ds:uri="http://schemas.microsoft.com/sharepoint/v3/contenttype/forms"/>
  </ds:schemaRefs>
</ds:datastoreItem>
</file>

<file path=customXml/itemProps2.xml><?xml version="1.0" encoding="utf-8"?>
<ds:datastoreItem xmlns:ds="http://schemas.openxmlformats.org/officeDocument/2006/customXml" ds:itemID="{A665C49C-4876-4D66-A699-F176130A793F}">
  <ds:schemaRefs>
    <ds:schemaRef ds:uri="http://purl.org/dc/elements/1.1/"/>
    <ds:schemaRef ds:uri="http://schemas.microsoft.com/office/2006/documentManagement/types"/>
    <ds:schemaRef ds:uri="http://purl.org/dc/dcmitype/"/>
    <ds:schemaRef ds:uri="http://schemas.openxmlformats.org/package/2006/metadata/core-properties"/>
    <ds:schemaRef ds:uri="http://www.w3.org/XML/1998/namespace"/>
    <ds:schemaRef ds:uri="http://purl.org/dc/terms/"/>
    <ds:schemaRef ds:uri="http://schemas.microsoft.com/office/infopath/2007/PartnerControls"/>
    <ds:schemaRef ds:uri="38fd74c8-805e-4dcb-8927-c1278a3ad9fc"/>
    <ds:schemaRef ds:uri="5101da5b-6c2e-4d78-9a91-ac859c4bc6fa"/>
    <ds:schemaRef ds:uri="http://schemas.microsoft.com/office/2006/metadata/properties"/>
  </ds:schemaRefs>
</ds:datastoreItem>
</file>

<file path=customXml/itemProps3.xml><?xml version="1.0" encoding="utf-8"?>
<ds:datastoreItem xmlns:ds="http://schemas.openxmlformats.org/officeDocument/2006/customXml" ds:itemID="{77929AAD-5606-4433-859D-61A3704BF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11034</TotalTime>
  <Words>3042</Words>
  <Application>Microsoft Office PowerPoint</Application>
  <PresentationFormat>On-screen Show (4:3)</PresentationFormat>
  <Paragraphs>265</Paragraphs>
  <Slides>61</Slides>
  <Notes>12</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61</vt:i4>
      </vt:variant>
    </vt:vector>
  </HeadingPairs>
  <TitlesOfParts>
    <vt:vector size="65" baseType="lpstr">
      <vt:lpstr>Arial</vt:lpstr>
      <vt:lpstr>Tahoma</vt:lpstr>
      <vt:lpstr>NIMAClayout</vt:lpstr>
      <vt:lpstr>Photo Editor Photo</vt:lpstr>
      <vt:lpstr> NIMAC for Publishers and Vendors:  Basics &amp; File Submission </vt:lpstr>
      <vt:lpstr>Today’s Webinar </vt:lpstr>
      <vt:lpstr>Mark your calendar!</vt:lpstr>
      <vt:lpstr>NIMAC: The Basics</vt:lpstr>
      <vt:lpstr>The NIMAC Project</vt:lpstr>
      <vt:lpstr>The NIMAC Project</vt:lpstr>
      <vt:lpstr>States and the NIMAC</vt:lpstr>
      <vt:lpstr>How NIMAC works with States</vt:lpstr>
      <vt:lpstr>NIMAS eligibility </vt:lpstr>
      <vt:lpstr>The NIMAS Specification</vt:lpstr>
      <vt:lpstr>Changes to NIMAS</vt:lpstr>
      <vt:lpstr>Gathering Stakeholder Input</vt:lpstr>
      <vt:lpstr>Materials within Scope for NIMAS</vt:lpstr>
      <vt:lpstr>Range of Materials Received</vt:lpstr>
      <vt:lpstr>NIMAS Exempt Materials</vt:lpstr>
      <vt:lpstr>Digital Materials &amp; NIMAS</vt:lpstr>
      <vt:lpstr>NIMAS Exemption for  Accessible Digital Materials</vt:lpstr>
      <vt:lpstr>NIMAC Requests to Publishers</vt:lpstr>
      <vt:lpstr>Helping Customers Find  Accessible Formats </vt:lpstr>
      <vt:lpstr>Publisher Accounts &amp;  File Submission</vt:lpstr>
      <vt:lpstr>Publisher Accounts:  Managing Inventory</vt:lpstr>
      <vt:lpstr>Publisher Accounts:  Other Functions</vt:lpstr>
      <vt:lpstr>File Submission Part 1: Validation </vt:lpstr>
      <vt:lpstr>NIMAC Validation Wizard</vt:lpstr>
      <vt:lpstr>NIMAS Validation</vt:lpstr>
      <vt:lpstr>How to Use the Tool</vt:lpstr>
      <vt:lpstr>Navigation to the Zipped File</vt:lpstr>
      <vt:lpstr>Validation in Progress . . .</vt:lpstr>
      <vt:lpstr>Successful Validation Output</vt:lpstr>
      <vt:lpstr>Types of Validation Output</vt:lpstr>
      <vt:lpstr>Validation Output Showing Errors</vt:lpstr>
      <vt:lpstr>Corrupt Zip Files</vt:lpstr>
      <vt:lpstr>File Submission Part 2:  File Delivery Procedures  </vt:lpstr>
      <vt:lpstr>Manual File Upload</vt:lpstr>
      <vt:lpstr>Add New Content  vs. Replace Zip File</vt:lpstr>
      <vt:lpstr>Manual Upload Process</vt:lpstr>
      <vt:lpstr>Manual Upload vs. Batch Delivery</vt:lpstr>
      <vt:lpstr>Batch Delivery (FTP)</vt:lpstr>
      <vt:lpstr>Delivering files by FTP</vt:lpstr>
      <vt:lpstr>Requesting FTP Access</vt:lpstr>
      <vt:lpstr>Important Note: Don’t deliver NIMAS files inside folders</vt:lpstr>
      <vt:lpstr>The Daily Batch Delivery Report</vt:lpstr>
      <vt:lpstr>Batch Delivery Report</vt:lpstr>
      <vt:lpstr>Side Note: Junk/Spam filters</vt:lpstr>
      <vt:lpstr>Reviewing the FTP Report</vt:lpstr>
      <vt:lpstr>Reading the Report</vt:lpstr>
      <vt:lpstr>Report showing all uploads successful </vt:lpstr>
      <vt:lpstr>Report including failed upload</vt:lpstr>
      <vt:lpstr>Failed uploads</vt:lpstr>
      <vt:lpstr>Uploading Corrected Files</vt:lpstr>
      <vt:lpstr>Resubmission of Certified Inventory</vt:lpstr>
      <vt:lpstr>File Review &amp; Certification</vt:lpstr>
      <vt:lpstr>NIMAC File Review</vt:lpstr>
      <vt:lpstr>Certification</vt:lpstr>
      <vt:lpstr>File Review Checks</vt:lpstr>
      <vt:lpstr>File Feedback</vt:lpstr>
      <vt:lpstr>File Review Timeline</vt:lpstr>
      <vt:lpstr>Certification Deadlines</vt:lpstr>
      <vt:lpstr>NIMAC Homepage</vt:lpstr>
      <vt:lpstr>Live Demo</vt:lpstr>
      <vt:lpstr>Questions?</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Nicole Gaines</cp:lastModifiedBy>
  <cp:revision>1437</cp:revision>
  <dcterms:created xsi:type="dcterms:W3CDTF">2006-11-09T18:18:09Z</dcterms:created>
  <dcterms:modified xsi:type="dcterms:W3CDTF">2023-06-16T23:03:48Z</dcterms:modified>
</cp:coreProperties>
</file>