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9"/>
  </p:notesMasterIdLst>
  <p:handoutMasterIdLst>
    <p:handoutMasterId r:id="rId20"/>
  </p:handoutMasterIdLst>
  <p:sldIdLst>
    <p:sldId id="600" r:id="rId2"/>
    <p:sldId id="488" r:id="rId3"/>
    <p:sldId id="489" r:id="rId4"/>
    <p:sldId id="599" r:id="rId5"/>
    <p:sldId id="490" r:id="rId6"/>
    <p:sldId id="491" r:id="rId7"/>
    <p:sldId id="561" r:id="rId8"/>
    <p:sldId id="492" r:id="rId9"/>
    <p:sldId id="493" r:id="rId10"/>
    <p:sldId id="494" r:id="rId11"/>
    <p:sldId id="495" r:id="rId12"/>
    <p:sldId id="602" r:id="rId13"/>
    <p:sldId id="497" r:id="rId14"/>
    <p:sldId id="576" r:id="rId15"/>
    <p:sldId id="498" r:id="rId16"/>
    <p:sldId id="482" r:id="rId17"/>
    <p:sldId id="601" r:id="rId1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6" autoAdjust="0"/>
    <p:restoredTop sz="78453" autoAdjust="0"/>
  </p:normalViewPr>
  <p:slideViewPr>
    <p:cSldViewPr>
      <p:cViewPr varScale="1">
        <p:scale>
          <a:sx n="67" d="100"/>
          <a:sy n="67" d="100"/>
        </p:scale>
        <p:origin x="109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ED0514B7-37C5-4149-A357-8B8190C4377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7981A352-E97B-4E55-9224-9292D933189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4230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s-PE" altLang="en-US" noProof="0" dirty="0"/>
              <a:t>El</a:t>
            </a:r>
            <a:r>
              <a:rPr lang="es-PE" altLang="en-US" baseline="0" noProof="0" dirty="0"/>
              <a:t> Asistente de Validación del NIMAC ayuda a validar que los archivos de origen de libros digitales cumplan con los estándares del NIMAC.</a:t>
            </a:r>
            <a:endParaRPr lang="es-PE" altLang="en-US" noProof="0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DB7EB6-6C01-44F8-A112-CB0E9EB96B81}" type="slidenum">
              <a:rPr lang="en-US" altLang="en-US"/>
              <a:pPr/>
              <a:t>6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BA0283-3B5B-47FD-AB06-426DB651CC36}" type="slidenum">
              <a:rPr lang="en-US" altLang="en-US"/>
              <a:pPr/>
              <a:t>7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307E7-7816-4511-87CB-20D884D08D25}" type="slidenum">
              <a:rPr lang="en-US" altLang="en-US"/>
              <a:pPr/>
              <a:t>9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67E699-B202-47FF-B4E0-1792403B8EE1}" type="slidenum">
              <a:rPr lang="en-US" altLang="en-US"/>
              <a:pPr/>
              <a:t>14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3DCEC6-9E4E-4326-A73F-464B49EEB49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93AB12-A098-4CED-AD39-AA46F8C25D4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5DDF6A-1270-48F4-B2B8-1BF0B1120A1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BC587-28B1-469E-BC16-E240CA593C7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AF8C3-4310-418B-8BD9-51CC5CEECB5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B725A-9DE0-4470-9588-3822734807D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DC0-913D-4A0B-B761-50C89B473C3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54769-EDAA-466F-90BE-F5CAB273E54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C0B2F-2C8F-4F8E-A1B3-91BEC290DD0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8CD4FC-D267-45DB-8079-EC71EDBC191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F9BDC3-0FF9-4E91-87C7-D8DFCB5863A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7DD1FBFE-00F7-4A1B-B810-72381923A436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819400"/>
            <a:ext cx="8153400" cy="1958975"/>
          </a:xfrm>
        </p:spPr>
        <p:txBody>
          <a:bodyPr/>
          <a:lstStyle/>
          <a:p>
            <a:r>
              <a:rPr lang="es-US" altLang="en-US" sz="4400" noProof="0" dirty="0"/>
              <a:t>Validación de archivos NIMAS:</a:t>
            </a:r>
            <a:r>
              <a:rPr lang="es-US" altLang="en-US" sz="4000" noProof="0" dirty="0"/>
              <a:t> </a:t>
            </a:r>
          </a:p>
          <a:p>
            <a:r>
              <a:rPr lang="es-US" altLang="en-US" noProof="0" dirty="0"/>
              <a:t>Uso del Asistente de Validación del NIMAC</a:t>
            </a:r>
          </a:p>
        </p:txBody>
      </p:sp>
      <p:pic>
        <p:nvPicPr>
          <p:cNvPr id="4099" name="Picture 6" descr="NIMAC_hori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6096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s-US" altLang="en-US" noProof="0" dirty="0"/>
              <a:t>Validación </a:t>
            </a:r>
          </a:p>
        </p:txBody>
      </p:sp>
      <p:sp>
        <p:nvSpPr>
          <p:cNvPr id="51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/>
          <a:lstStyle/>
          <a:p>
            <a:r>
              <a:rPr lang="es-US" altLang="en-US" sz="3100" dirty="0"/>
              <a:t>TODOS los archivos presentados al NIMAC, ya sea mediante carga manual o en lote, se deben pasar por el Asistente de Validación del NIMAC </a:t>
            </a:r>
            <a:r>
              <a:rPr lang="es-US" altLang="en-US" sz="3100" b="1" dirty="0"/>
              <a:t>antes</a:t>
            </a:r>
            <a:r>
              <a:rPr lang="es-US" altLang="en-US" sz="3100" dirty="0"/>
              <a:t> de presentarlos.</a:t>
            </a:r>
            <a:endParaRPr lang="es-US" altLang="en-US" sz="3100" noProof="0" dirty="0"/>
          </a:p>
          <a:p>
            <a:r>
              <a:rPr lang="es-US" altLang="en-US" sz="3100" noProof="0" dirty="0"/>
              <a:t>También solicitamos que, antes de su presentación por FTP, verifique que sus archivos comprimidos puedan abrirse.</a:t>
            </a:r>
          </a:p>
          <a:p>
            <a:r>
              <a:rPr lang="es-US" altLang="en-US" sz="3100" noProof="0" dirty="0"/>
              <a:t>Esto ayuda a asegurar que la compresión de archivos se realizó correctamente y que el archivo comprimido no está dañado</a:t>
            </a:r>
            <a:r>
              <a:rPr lang="es-US" altLang="en-US" noProof="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2781"/>
          </a:xfrm>
        </p:spPr>
        <p:txBody>
          <a:bodyPr/>
          <a:lstStyle/>
          <a:p>
            <a:r>
              <a:rPr lang="es-US" altLang="en-US" noProof="0" dirty="0"/>
              <a:t>Asistente de Validación</a:t>
            </a:r>
          </a:p>
        </p:txBody>
      </p:sp>
      <p:sp>
        <p:nvSpPr>
          <p:cNvPr id="61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26720" y="937419"/>
            <a:ext cx="8534400" cy="4983162"/>
          </a:xfrm>
        </p:spPr>
        <p:txBody>
          <a:bodyPr/>
          <a:lstStyle/>
          <a:p>
            <a:r>
              <a:rPr lang="es-US" altLang="en-US" noProof="0" dirty="0"/>
              <a:t>El Asistente de Validación está disponible para descarga por todas las editoriales y todos los proveedores bajo la pestaña Support (Asistencia) del portal para editoriales.</a:t>
            </a:r>
          </a:p>
          <a:p>
            <a:r>
              <a:rPr lang="es-US" altLang="en-US" noProof="0" dirty="0"/>
              <a:t>Este es un programa autónomo pequeño.</a:t>
            </a:r>
          </a:p>
          <a:p>
            <a:r>
              <a:rPr lang="es-US" altLang="en-US" noProof="0" dirty="0"/>
              <a:t>En este momento solo hay una versión para Windows del validador.</a:t>
            </a:r>
          </a:p>
          <a:p>
            <a:r>
              <a:rPr lang="es-US" altLang="en-US" noProof="0" dirty="0"/>
              <a:t>Puede exportar los resultados de la validación como un archivo HTML si desea.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2800" noProof="0" dirty="0"/>
              <a:t>El Asistente de Validación se puede descargar en cualquier </a:t>
            </a:r>
            <a:r>
              <a:rPr lang="es-US" altLang="en-US" sz="2800" dirty="0"/>
              <a:t>momento de la página Resources (Recursos) en el sistema</a:t>
            </a:r>
            <a:r>
              <a:rPr lang="es-US" altLang="en-US" sz="2800" noProof="0" dirty="0"/>
              <a:t>.</a:t>
            </a:r>
          </a:p>
        </p:txBody>
      </p:sp>
      <p:pic>
        <p:nvPicPr>
          <p:cNvPr id="19459" name="Content Placeholder 6" descr="Página de aterrizaje de una cuenta de proveedor o de editorial en el NIMAC, que muestra el vínculo “Resources” (Recursos) rodeado con un círculo.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24000"/>
            <a:ext cx="9153525" cy="52228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s-US" altLang="en-US" noProof="0" dirty="0"/>
              <a:t>Uso del Asistente de Validación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87452" y="1066800"/>
            <a:ext cx="8769096" cy="4953000"/>
          </a:xfrm>
        </p:spPr>
        <p:txBody>
          <a:bodyPr/>
          <a:lstStyle/>
          <a:p>
            <a:r>
              <a:rPr lang="es-US" altLang="en-US" sz="3100" noProof="0" dirty="0"/>
              <a:t>El asistente de validación verifica que:</a:t>
            </a:r>
          </a:p>
          <a:p>
            <a:pPr lvl="1"/>
            <a:r>
              <a:rPr lang="es-US" altLang="en-US" sz="2700" noProof="0" dirty="0"/>
              <a:t>El XML está bien formado y se valida frente al DTD de NIMAS (y el DTD de MathML, si corresponde)</a:t>
            </a:r>
          </a:p>
          <a:p>
            <a:pPr lvl="1"/>
            <a:r>
              <a:rPr lang="es-US" altLang="en-US" sz="2700" noProof="0" dirty="0"/>
              <a:t>Todas las imágenes señaladas en el XML y el OPF están presentes en la carpeta de imágenes</a:t>
            </a:r>
          </a:p>
          <a:p>
            <a:r>
              <a:rPr lang="es-US" altLang="en-US" sz="3100" noProof="0" dirty="0"/>
              <a:t>El asistente no</a:t>
            </a:r>
            <a:r>
              <a:rPr lang="es-US" altLang="en-US" noProof="0" dirty="0"/>
              <a:t>:</a:t>
            </a:r>
          </a:p>
          <a:p>
            <a:pPr lvl="1"/>
            <a:r>
              <a:rPr lang="es-US" altLang="en-US" sz="2700" noProof="0" dirty="0"/>
              <a:t>Verifica que los metadatos están correctos/completos</a:t>
            </a:r>
          </a:p>
          <a:p>
            <a:pPr lvl="1"/>
            <a:r>
              <a:rPr lang="es-US" altLang="en-US" sz="2700" noProof="0" dirty="0"/>
              <a:t>Evalúa el contenido ni las decisiones de etiquetado</a:t>
            </a:r>
          </a:p>
          <a:p>
            <a:pPr lvl="1"/>
            <a:r>
              <a:rPr lang="es-US" altLang="en-US" sz="2700" noProof="0" dirty="0"/>
              <a:t>Detecta los archivos extraños en el archivo comprimido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Panel de navegación de Windows para llegar al Asistente de Validación usando todos los programas.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Pantalla de bienvenida del Asistente de Validación del NIMAC con el botón “Next” (Siguiente) rodeado con un círculo.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1383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Pantalla del Asistente de Validación del NIMAC para seleccionar el archivo de origen, con el cuadro de navegación del OPF rodeado con un círculo.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843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l Asistente de Validación muestra el OPF seleccionado en el cuadro de texto."/>
          <p:cNvPicPr>
            <a:picLocks noChangeAspect="1"/>
          </p:cNvPicPr>
          <p:nvPr/>
        </p:nvPicPr>
        <p:blipFill>
          <a:blip r:embed="rId3" cstate="print"/>
          <a:srcRect l="-70"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La pantalla de validación del Asistente de Validación del NIMAC muestra la barra de progreso mientras se está realizando la validación del conjunto de archivos."/>
          <p:cNvPicPr>
            <a:picLocks noChangeAspect="1"/>
          </p:cNvPicPr>
          <p:nvPr/>
        </p:nvPicPr>
        <p:blipFill>
          <a:blip r:embed="rId2" cstate="print"/>
          <a:srcRect l="16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La pantalla de resultados del Asistente de Validación muestra que no hay errores ni advertencias.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38"/>
            <a:ext cx="9144000" cy="68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s-US" sz="4200" noProof="0" dirty="0"/>
              <a:t>Captura de pantalla de la validación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66018"/>
            <a:ext cx="8686800" cy="4525963"/>
          </a:xfrm>
        </p:spPr>
        <p:txBody>
          <a:bodyPr/>
          <a:lstStyle/>
          <a:p>
            <a:r>
              <a:rPr lang="es-US" sz="2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clientes podría requerir que usted les envíe una captura de pantalla del resultado producido por el asistente de validación para demostrar que sus archivos pasaron la validación.</a:t>
            </a:r>
          </a:p>
          <a:p>
            <a:r>
              <a:rPr lang="es-US" sz="2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no es un requisito del NIMAC, sino del cliente específico. </a:t>
            </a:r>
          </a:p>
          <a:p>
            <a:r>
              <a:rPr lang="es-US" sz="2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favor no incluya esta captura de pantalla en el archivo comprimido del conjunto de archivos NIMAS que entregue al NIMAC.</a:t>
            </a:r>
          </a:p>
          <a:p>
            <a:r>
              <a:rPr lang="es-US" sz="2800" dirty="0"/>
              <a:t>Entréguela directamente al cliente por algún otro medio.</a:t>
            </a:r>
            <a:endParaRPr lang="es-US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469392" y="0"/>
            <a:ext cx="8458200" cy="1143000"/>
          </a:xfrm>
        </p:spPr>
        <p:txBody>
          <a:bodyPr/>
          <a:lstStyle/>
          <a:p>
            <a:r>
              <a:rPr lang="es-US" altLang="en-US" noProof="0" dirty="0"/>
              <a:t>Errores hallados en la validación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1089818"/>
            <a:ext cx="8686800" cy="4678363"/>
          </a:xfrm>
        </p:spPr>
        <p:txBody>
          <a:bodyPr/>
          <a:lstStyle/>
          <a:p>
            <a:r>
              <a:rPr lang="es-US" altLang="en-US" sz="3000" noProof="0" dirty="0"/>
              <a:t>Si hay errores, puede expandir la ventana para ver el informe de errores o puede exportarlo.</a:t>
            </a:r>
          </a:p>
          <a:p>
            <a:r>
              <a:rPr lang="es-US" altLang="en-US" sz="3000" noProof="0" dirty="0"/>
              <a:t>Todo error que aparezca en el informe se debe corregir antes de presentar el conjunto de archivos.</a:t>
            </a:r>
          </a:p>
          <a:p>
            <a:r>
              <a:rPr lang="es-US" altLang="en-US" sz="3000" noProof="0" dirty="0"/>
              <a:t>Nota: Hay ciertos errores que pueden detener el validador.</a:t>
            </a:r>
          </a:p>
          <a:p>
            <a:r>
              <a:rPr lang="es-US" altLang="en-US" sz="3000" noProof="0" dirty="0"/>
              <a:t>Después de hacer las correcciones, pase el archivo de nuevo por el asistente para asegurarse de que no haya problemas adicionales.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s-US" altLang="en-US" sz="3600" noProof="0" dirty="0"/>
              <a:t>Ejemplo de un resultado con errores</a:t>
            </a:r>
          </a:p>
        </p:txBody>
      </p:sp>
      <p:pic>
        <p:nvPicPr>
          <p:cNvPr id="19459" name="Picture 2" descr="La pantalla de resultados expandida del Asistente de Validación muestra 2 errores en el archivo XML.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143000"/>
            <a:ext cx="9144000" cy="6257925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Archivos dañados</a:t>
            </a:r>
          </a:p>
        </p:txBody>
      </p:sp>
      <p:sp>
        <p:nvSpPr>
          <p:cNvPr id="2150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US" altLang="en-US" noProof="0" dirty="0"/>
              <a:t>Después de comprimir sus conjuntos de archivos NIMAS, por favor compruebe que los archivos no se dañaron durante el proceso de compresión.</a:t>
            </a:r>
          </a:p>
          <a:p>
            <a:r>
              <a:rPr lang="es-US" altLang="en-US" noProof="0" dirty="0"/>
              <a:t>Simplemente haga clic en el archivo comprimido. Si se abre, el archivo probablemente está bien y no está dañado.</a:t>
            </a:r>
          </a:p>
          <a:p>
            <a:r>
              <a:rPr lang="es-US" altLang="en-US" noProof="0" dirty="0"/>
              <a:t>Por favor verifique todos los archivos antes de entregarlos por FTP.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Nueva herramienta de validación en el 2021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678363"/>
          </a:xfrm>
        </p:spPr>
        <p:txBody>
          <a:bodyPr/>
          <a:lstStyle/>
          <a:p>
            <a:pPr>
              <a:defRPr/>
            </a:pPr>
            <a:r>
              <a:rPr lang="es-US" altLang="en-US" sz="3000" noProof="0" dirty="0"/>
              <a:t>El NIMAC rediseñará la herramienta de validación completamente en el 2021.</a:t>
            </a:r>
          </a:p>
          <a:p>
            <a:pPr>
              <a:defRPr/>
            </a:pPr>
            <a:r>
              <a:rPr lang="es-US" altLang="en-US" sz="3000" noProof="0" dirty="0"/>
              <a:t>Estamos interesados en recibir cualquier opinión o sugerencia sobre lo que le gustaría que tenga la nueva herramienta. </a:t>
            </a:r>
          </a:p>
          <a:p>
            <a:pPr>
              <a:defRPr/>
            </a:pPr>
            <a:r>
              <a:rPr lang="es-US" altLang="en-US" sz="3000" noProof="0" dirty="0"/>
              <a:t>Siéntase en libertad de contactarnos por correo electrónico o por teléfono con cualquier comentario respecto a cómo podemos mejorar esta herramienta importante.</a:t>
            </a:r>
          </a:p>
          <a:p>
            <a:pPr>
              <a:defRPr/>
            </a:pPr>
            <a:r>
              <a:rPr lang="es-US" altLang="en-US" sz="3000" noProof="0" dirty="0"/>
              <a:t>¡Queremos conocer su opinión!</a:t>
            </a:r>
            <a:endParaRPr lang="es-US" altLang="en-US" sz="3000" b="1" noProof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¿Preguntas?</a:t>
            </a:r>
          </a:p>
        </p:txBody>
      </p:sp>
      <p:sp>
        <p:nvSpPr>
          <p:cNvPr id="2355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US" altLang="en-US" noProof="0" dirty="0"/>
              <a:t>Si tiene alguna pregunta acerca de nuestro informe diario de FTP, el estado de archivos en el sistema del NIMAC o los comentarios transmitidos por nuestro personal, no dude en comunicarse con nosotros para obtener asistencia: </a:t>
            </a:r>
          </a:p>
          <a:p>
            <a:pPr algn="ctr">
              <a:buFontTx/>
              <a:buNone/>
            </a:pPr>
            <a:r>
              <a:rPr lang="es-US" altLang="en-US" noProof="0" dirty="0">
                <a:hlinkClick r:id="rId2"/>
              </a:rPr>
              <a:t>nimac@aph.org</a:t>
            </a:r>
            <a:r>
              <a:rPr lang="es-US" altLang="en-US" noProof="0" dirty="0"/>
              <a:t>  </a:t>
            </a:r>
          </a:p>
          <a:p>
            <a:pPr algn="ctr">
              <a:buFontTx/>
              <a:buNone/>
            </a:pPr>
            <a:r>
              <a:rPr lang="es-US" altLang="en-US" noProof="0" dirty="0"/>
              <a:t>877-526-4622</a:t>
            </a:r>
            <a:endParaRPr lang="es-US" altLang="en-US" sz="2800" b="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8252</TotalTime>
  <Words>611</Words>
  <Application>Microsoft Office PowerPoint</Application>
  <PresentationFormat>On-screen Show (4:3)</PresentationFormat>
  <Paragraphs>49</Paragraphs>
  <Slides>17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Tahoma</vt:lpstr>
      <vt:lpstr>NIMAClayout</vt:lpstr>
      <vt:lpstr>Photo Editor Photo</vt:lpstr>
      <vt:lpstr>PowerPoint Presentation</vt:lpstr>
      <vt:lpstr>Validación </vt:lpstr>
      <vt:lpstr>Asistente de Validación</vt:lpstr>
      <vt:lpstr>El Asistente de Validación se puede descargar en cualquier momento de la página Resources (Recursos) en el sistema.</vt:lpstr>
      <vt:lpstr>Uso del Asistente de Validación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Captura de pantalla de la validación</vt:lpstr>
      <vt:lpstr>Errores hallados en la validación</vt:lpstr>
      <vt:lpstr>Ejemplo de un resultado con errores</vt:lpstr>
      <vt:lpstr>Archivos dañados</vt:lpstr>
      <vt:lpstr>Nueva herramienta de validación en el 2021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1100</cp:revision>
  <dcterms:created xsi:type="dcterms:W3CDTF">2006-11-09T18:18:09Z</dcterms:created>
  <dcterms:modified xsi:type="dcterms:W3CDTF">2023-07-26T20:06:43Z</dcterms:modified>
</cp:coreProperties>
</file>