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28"/>
  </p:notesMasterIdLst>
  <p:handoutMasterIdLst>
    <p:handoutMasterId r:id="rId29"/>
  </p:handoutMasterIdLst>
  <p:sldIdLst>
    <p:sldId id="256" r:id="rId5"/>
    <p:sldId id="570" r:id="rId6"/>
    <p:sldId id="580" r:id="rId7"/>
    <p:sldId id="581" r:id="rId8"/>
    <p:sldId id="594" r:id="rId9"/>
    <p:sldId id="593" r:id="rId10"/>
    <p:sldId id="595" r:id="rId11"/>
    <p:sldId id="605" r:id="rId12"/>
    <p:sldId id="598" r:id="rId13"/>
    <p:sldId id="583" r:id="rId14"/>
    <p:sldId id="585" r:id="rId15"/>
    <p:sldId id="597" r:id="rId16"/>
    <p:sldId id="584" r:id="rId17"/>
    <p:sldId id="596" r:id="rId18"/>
    <p:sldId id="599" r:id="rId19"/>
    <p:sldId id="603" r:id="rId20"/>
    <p:sldId id="587" r:id="rId21"/>
    <p:sldId id="606" r:id="rId22"/>
    <p:sldId id="602" r:id="rId23"/>
    <p:sldId id="604" r:id="rId24"/>
    <p:sldId id="601" r:id="rId25"/>
    <p:sldId id="607" r:id="rId26"/>
    <p:sldId id="482" r:id="rId2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34" autoAdjust="0"/>
    <p:restoredTop sz="78540" autoAdjust="0"/>
  </p:normalViewPr>
  <p:slideViewPr>
    <p:cSldViewPr>
      <p:cViewPr varScale="1">
        <p:scale>
          <a:sx n="67" d="100"/>
          <a:sy n="67" d="100"/>
        </p:scale>
        <p:origin x="1186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BB627AF0-A585-4CCA-B88E-3D06AC37585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593B13AE-3126-49C0-B0E3-4CF67A836F9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" alt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l" rtl="0"/>
            <a:fld id="{AEB03208-64EE-4E7B-8681-A78F1AE34822}" type="slidenum">
              <a:rPr/>
              <a:pPr/>
              <a:t>3</a:t>
            </a:fld>
            <a:endParaRPr lang="e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l" rtl="0"/>
            <a:fld id="{D6CCBDA9-EAE7-482D-8F7C-3F3DE9C56CA6}" type="slidenum">
              <a:rPr/>
              <a:pPr/>
              <a:t>4</a:t>
            </a:fld>
            <a:endParaRPr lang="e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l" rtl="0"/>
            <a:fld id="{7B53666C-E13E-4F57-9560-EEF83DCACB1E}" type="slidenum">
              <a:rPr/>
              <a:pPr/>
              <a:t>5</a:t>
            </a:fld>
            <a:endParaRPr lang="e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" alt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l" rtl="0"/>
            <a:fld id="{CA76F78C-CFD5-4D35-A12E-9B971B1FA863}" type="slidenum">
              <a:rPr/>
              <a:pPr/>
              <a:t>6</a:t>
            </a:fld>
            <a:endParaRPr lang="e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l" rtl="0"/>
            <a:fld id="{93AB6371-0720-4318-AEDC-4AC4556A71C8}" type="slidenum">
              <a:rPr/>
              <a:pPr/>
              <a:t>7</a:t>
            </a:fld>
            <a:endParaRPr lang="e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l" rtl="0"/>
            <a:fld id="{93AB6371-0720-4318-AEDC-4AC4556A71C8}" type="slidenum">
              <a:rPr/>
              <a:pPr/>
              <a:t>8</a:t>
            </a:fld>
            <a:endParaRPr lang="es" altLang="en-US" dirty="0"/>
          </a:p>
        </p:txBody>
      </p:sp>
    </p:spTree>
    <p:extLst>
      <p:ext uri="{BB962C8B-B14F-4D97-AF65-F5344CB8AC3E}">
        <p14:creationId xmlns:p14="http://schemas.microsoft.com/office/powerpoint/2010/main" val="2835817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" alt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l" rtl="0"/>
            <a:fld id="{641F64F3-EEC0-4878-963E-DA1353A87CAE}" type="slidenum">
              <a:rPr/>
              <a:pPr/>
              <a:t>9</a:t>
            </a:fld>
            <a:endParaRPr lang="e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4579F-27FF-463B-9A07-2D2458CAF87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52772F-6CC1-435E-95E4-2582F9AC10A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D51748-3614-4140-8FDF-9476580AD01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38127-41CE-4DFD-B549-F251BC5FEB1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60CAAD-4A1E-4097-BDF1-A036D8E1F2B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DFAA5A-F365-446B-B042-73A1ADA6C64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5C273F-0B85-4907-A143-190EAA868A0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11B6C5-A5E5-4E27-8DEB-3F74A445154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C437B-62C0-473D-8999-773CDC166B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5A64A9-B75E-4EC8-87B3-B568F86449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65A03-1307-404B-8E5C-1FDAC98CC77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382112FB-CDB6-4D1D-B91E-936FF6CA960D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okshare.org/cm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23/07/NIMAC_NLS_Updates_2021-1_revised.pp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okshare.org/" TargetMode="External"/><Relationship Id="rId2" Type="http://schemas.openxmlformats.org/officeDocument/2006/relationships/hyperlink" Target="https://nimac.u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ouis.aph.org/catalog/CategoryInfo.aspx?cid=152" TargetMode="External"/><Relationship Id="rId4" Type="http://schemas.openxmlformats.org/officeDocument/2006/relationships/hyperlink" Target="https://learningally.org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lly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imac.us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819400"/>
            <a:ext cx="8229600" cy="1905000"/>
          </a:xfrm>
        </p:spPr>
        <p:txBody>
          <a:bodyPr/>
          <a:lstStyle/>
          <a:p>
            <a:pPr rtl="0" eaLnBrk="1" hangingPunct="1"/>
            <a:r>
              <a:rPr lang="es" sz="4000" b="0" i="0" u="none"/>
              <a:t>El NIMAC y NIMAS: </a:t>
            </a:r>
          </a:p>
          <a:p>
            <a:pPr rtl="0" eaLnBrk="1" hangingPunct="1"/>
            <a:r>
              <a:rPr lang="es" sz="4000" b="0" i="0" u="none"/>
              <a:t>Una introducción y descripción general</a:t>
            </a:r>
            <a:endParaRPr lang="es" altLang="en-US" sz="4000" dirty="0"/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472068" y="5715000"/>
            <a:ext cx="2759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defRPr/>
            </a:pPr>
            <a:r>
              <a:rPr lang="es" b="0" i="0" u="none">
                <a:latin typeface="+mj-lt"/>
              </a:rPr>
              <a:t>16 de abril de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pPr rtl="0"/>
            <a:r>
              <a:rPr lang="es" b="0" i="0" u="none"/>
              <a:t>Descripción general del NIMAC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El proyecto NIMAC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pPr lvl="1" algn="l" rtl="0"/>
            <a:r>
              <a:rPr lang="es" sz="2400" b="0" i="0" u="none" dirty="0"/>
              <a:t>Creado por la ley IDEA 2004, el National Instructional Materials Access Center (NIMAC) es el repositorio nacional de archivos de origen de libros de texto y materiales de instrucción para los grados escolares de K a 12. </a:t>
            </a:r>
          </a:p>
          <a:p>
            <a:pPr lvl="1" algn="l" rtl="0"/>
            <a:r>
              <a:rPr lang="es" sz="2400" b="0" i="0" u="none" dirty="0"/>
              <a:t>Ponemos archivos digitales (en el formato NIMAS) a disposición de los estados para uso en la producción de formatos accesibles para los estudiantes.</a:t>
            </a:r>
          </a:p>
          <a:p>
            <a:pPr lvl="1" algn="l" rtl="0"/>
            <a:r>
              <a:rPr lang="es" sz="2400" b="0" i="0" u="none" dirty="0"/>
              <a:t>Hasta la fecha, hemos recibido más de 65,000 conjuntos de archivos de casi 160 editoriales. </a:t>
            </a:r>
          </a:p>
          <a:p>
            <a:pPr lvl="1" algn="l" rtl="0"/>
            <a:r>
              <a:rPr lang="es" sz="2400" b="0" i="0" u="none" dirty="0"/>
              <a:t>Los 50 estados más 7 territorios del país trabajan con el NIMAC.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El propósito del NIMAC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algn="l" rtl="0"/>
            <a:r>
              <a:rPr lang="es" sz="2800" b="0" i="0" u="none" dirty="0"/>
              <a:t>IDEA 2004 creó el NIMAC (y el formato de archivo NIMAS) para que sea más rápido producir formatos accesibles para uso por estudiantes ciegos, con impedimentos visuales o con discapacidades de lectura de material impreso. </a:t>
            </a:r>
          </a:p>
          <a:p>
            <a:pPr algn="l" rtl="0"/>
            <a:r>
              <a:rPr lang="es" sz="2800" b="0" i="0" u="none" dirty="0"/>
              <a:t>Tener un archivo NIMAS disponible puede acelerar la producción de medios accesibles, haciendo posible que los materiales se entreguen más oportunamente a los estudiantes.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¿Qué hace el NIMAC? 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algn="l" rtl="0"/>
            <a:r>
              <a:rPr lang="es" sz="2600" b="0" i="0" u="none" dirty="0"/>
              <a:t>El NIMAC recibe archivos NIMAS de las editoriales de libros para los grados K a 12 y los pone a disposición de los usuarios que participan en la producción de formatos accesibles en los estados.</a:t>
            </a:r>
          </a:p>
          <a:p>
            <a:pPr algn="l" rtl="0"/>
            <a:r>
              <a:rPr lang="es" sz="2600" b="0" i="0" u="none" dirty="0"/>
              <a:t>Más de 350 usuarios en todo EE. UU. están inscritos en el NIMAC.</a:t>
            </a:r>
          </a:p>
          <a:p>
            <a:pPr algn="l" rtl="0"/>
            <a:r>
              <a:rPr lang="es" sz="2600" b="0" i="0" u="none" dirty="0"/>
              <a:t>Bookshare, por ejemplo, es un proveedor importante que utiliza archivos NIMAS para producir EPUB, DAISY y otros formatos digitales para uso por estudiantes con discapacidades.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Servicios a los estados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algn="l" rtl="0"/>
            <a:r>
              <a:rPr lang="es" sz="2800" b="0" i="0" u="none" dirty="0"/>
              <a:t>No se les cobra a los estados ni a los usuarios por descargar archivos del NIMAC. </a:t>
            </a:r>
          </a:p>
          <a:p>
            <a:pPr algn="l" rtl="0"/>
            <a:r>
              <a:rPr lang="es" sz="2800" b="0" i="0" u="none" dirty="0"/>
              <a:t>Los estados designan a los usuarios autorizados que pueden tener acceso al repositorio.</a:t>
            </a:r>
          </a:p>
          <a:p>
            <a:pPr algn="l" rtl="0"/>
            <a:r>
              <a:rPr lang="es" sz="2800" b="0" i="0" u="none" dirty="0"/>
              <a:t>Los productores de medios accesibles también se pueden inscribir en el NIMAC.</a:t>
            </a:r>
          </a:p>
          <a:p>
            <a:pPr algn="l" rtl="0"/>
            <a:r>
              <a:rPr lang="es" sz="2800" b="0" i="0" u="none" dirty="0"/>
              <a:t>Los archivos NIMAS no se distribuyen directamente a los estudiantes, de modo que el NIMAC por lo general no trabaja con las escuelas individuales.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Los estudiantes y NIMAS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algn="l" rtl="0"/>
            <a:r>
              <a:rPr lang="es" sz="2800" b="0" i="0" u="none" dirty="0"/>
              <a:t>En general, las escuelas obtienen los formatos accesibles para sus estudiantes directamente de las organizaciones que producen estos formatos. </a:t>
            </a:r>
            <a:endParaRPr lang="es" altLang="en-US" sz="2800" dirty="0"/>
          </a:p>
          <a:p>
            <a:pPr algn="l" rtl="0"/>
            <a:r>
              <a:rPr lang="es" sz="2800" b="0" i="0" u="none" dirty="0"/>
              <a:t>Sin embargo, si una escuela o un distrito tiene la capacidad (es decir, el software y los conocimientos especializados) para producir sus propios formatos accesibles a partir de NIMAS, su inscripción en el NIMAC como productor de medios accesibles será bienvenida.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sz="4200" b="0" i="0" u="none"/>
              <a:t>Cómo establecer contactos en su estado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algn="l" rtl="0"/>
            <a:r>
              <a:rPr lang="es" b="0" i="0" u="none" dirty="0"/>
              <a:t>Todos los estados tienen un Coordinador Estatal del NIMAC y Usuarios Autorizados que participan en la producción de formatos accesibles y la distribución a los estudiantes admisibles.</a:t>
            </a:r>
          </a:p>
          <a:p>
            <a:pPr algn="l" rtl="0"/>
            <a:r>
              <a:rPr lang="es" b="0" i="0" u="none" dirty="0"/>
              <a:t>Si necesita ayuda para establecer contactos en su estado, por favor no dude en comunicarse con nosotros en </a:t>
            </a:r>
            <a:r>
              <a:rPr lang="es" b="0" i="0" u="none" dirty="0">
                <a:hlinkClick r:id="rId3"/>
              </a:rPr>
              <a:t>nimac@aph.org</a:t>
            </a:r>
            <a:r>
              <a:rPr lang="es" b="0" i="0" u="non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4457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Bookshare y NIMAS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algn="l" rtl="0"/>
            <a:r>
              <a:rPr lang="es" sz="2800" b="0" i="0" u="none" dirty="0"/>
              <a:t>Bookshare tiene una subvención a través del Departamento de Educación de EE. UU. para proporcionar gratuitamente formatos digitales generados a partir de NIMAS a los estudiantes admisibles de los grados K a 12.</a:t>
            </a:r>
          </a:p>
          <a:p>
            <a:pPr algn="l" rtl="0"/>
            <a:r>
              <a:rPr lang="es" sz="2800" b="0" i="0" u="none" dirty="0"/>
              <a:t>La mayoría de los estados han designado a Bookshare como Usuario Autorizado del NIMAC para facilitar este trabajo.  </a:t>
            </a:r>
          </a:p>
          <a:p>
            <a:pPr algn="l" rtl="0"/>
            <a:r>
              <a:rPr lang="es" sz="2800" b="0" i="0" u="none" dirty="0"/>
              <a:t>Para obtener más información, visite: </a:t>
            </a:r>
            <a:r>
              <a:rPr lang="es" sz="2800" b="0" i="0" u="none" dirty="0">
                <a:hlinkClick r:id="rId3"/>
              </a:rPr>
              <a:t>https://www.bookshare.org/cms/</a:t>
            </a:r>
            <a:endParaRPr lang="es" altLang="en-US" sz="2800" dirty="0"/>
          </a:p>
          <a:p>
            <a:endParaRPr lang="es" altLang="en-US" sz="2800" dirty="0"/>
          </a:p>
          <a:p>
            <a:endParaRPr lang="es" alt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229600" cy="1162050"/>
          </a:xfrm>
        </p:spPr>
        <p:txBody>
          <a:bodyPr/>
          <a:lstStyle/>
          <a:p>
            <a:pPr rtl="0"/>
            <a:r>
              <a:rPr lang="es" b="0" i="0" u="none"/>
              <a:t>NIMAC y la ley IDEA 2004: </a:t>
            </a:r>
            <a:br>
              <a:rPr lang="es"/>
            </a:br>
            <a:r>
              <a:rPr lang="es" b="0" i="0" u="none"/>
              <a:t>Alcance y definiciones</a:t>
            </a:r>
            <a:endParaRPr lang="e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¿Qué es NIMAS?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 algn="l" rtl="0"/>
            <a:r>
              <a:rPr lang="es" b="0" i="0" u="none" dirty="0"/>
              <a:t>NIMAS es la sigla del </a:t>
            </a:r>
            <a:r>
              <a:rPr lang="es" b="0" i="1" u="none" dirty="0"/>
              <a:t>National Instructional Materials Accessibility Standard</a:t>
            </a:r>
            <a:r>
              <a:rPr lang="es" b="0" i="0" u="none" dirty="0"/>
              <a:t> (Estándar Nacional de Accesibilidad de los Materiales de Instrucción). </a:t>
            </a:r>
          </a:p>
          <a:p>
            <a:pPr lvl="1" algn="l" rtl="0"/>
            <a:r>
              <a:rPr lang="es" b="0" i="0" u="none" dirty="0"/>
              <a:t>Basado en el estándar DAISY, NIMAS es un formato de </a:t>
            </a:r>
            <a:r>
              <a:rPr lang="es" b="0" i="1" u="none" dirty="0"/>
              <a:t>archivo de origen</a:t>
            </a:r>
            <a:r>
              <a:rPr lang="es" b="0" i="0" u="none" dirty="0"/>
              <a:t>. </a:t>
            </a:r>
          </a:p>
          <a:p>
            <a:pPr lvl="1" algn="l" rtl="0"/>
            <a:r>
              <a:rPr lang="es" b="0" i="0" u="none" dirty="0"/>
              <a:t>Esto significa que los archivos no están diseñados para ser usados directamente por un estudiante, sino que son un punto de partida para la producción de otros formatos.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¿Qué formatos se producen a partir de NIMAS? 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txBody>
          <a:bodyPr/>
          <a:lstStyle/>
          <a:p>
            <a:pPr lvl="1" algn="l" rtl="0"/>
            <a:r>
              <a:rPr lang="es" b="0" i="0" u="none" dirty="0"/>
              <a:t>NIMAS se usa para producir formatos como braille, letra agrandada, DAISY, audio digital y EPUB.   </a:t>
            </a:r>
          </a:p>
          <a:p>
            <a:pPr lvl="1" algn="l" rtl="0"/>
            <a:r>
              <a:rPr lang="es" b="0" i="0" u="none" dirty="0"/>
              <a:t>NIMAS es el único formato de archivo que el NIMAC recibe.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Admisibilidad para NIMAS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 algn="l" rtl="0"/>
            <a:r>
              <a:rPr lang="es" sz="2400" b="0" i="0" u="none" dirty="0"/>
              <a:t>Para tener derecho a recibir formatos accesibles que se han producido a partir de archivos NIMAS, los estudiantes deben cumplir los requisitos siguientes:</a:t>
            </a:r>
          </a:p>
          <a:p>
            <a:pPr lvl="2" algn="l" rtl="0"/>
            <a:r>
              <a:rPr lang="es" b="0" i="0" u="none" dirty="0"/>
              <a:t>Tener un Programa de Educación Individualizada (IEP)</a:t>
            </a:r>
          </a:p>
          <a:p>
            <a:pPr lvl="2" algn="l" rtl="0"/>
            <a:r>
              <a:rPr lang="es" b="0" i="0" u="none" dirty="0"/>
              <a:t>Tener una discapacidad admisible, conforme a los criterios de admisibilidad del NLS, el National Library Service for the Blind and Print Disabled (Servicio Nacional de Bibliotecas para Personas Ciegas y con Discapacidades para Leer Materiales Impresos).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Lineamientos actualizados del NLS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 algn="l" rtl="0"/>
            <a:r>
              <a:rPr lang="es" sz="2400" b="0" i="0" u="none" dirty="0"/>
              <a:t>En febrero del 2021, el NLS publicó modificaciones a los lineamientos de admisibilidad.</a:t>
            </a:r>
          </a:p>
          <a:p>
            <a:pPr lvl="1" algn="l" rtl="0"/>
            <a:r>
              <a:rPr lang="es" sz="2400" b="0" i="0" u="none" dirty="0"/>
              <a:t>Los cambios han hecho que sea más fácil para los estados certificar a estudiantes con dislexia y otras discapacidades de lectura como admisibles para NIMAS.</a:t>
            </a:r>
          </a:p>
          <a:p>
            <a:pPr lvl="1" algn="l" rtl="0"/>
            <a:r>
              <a:rPr lang="es" sz="2400" b="0" i="0" u="none" dirty="0"/>
              <a:t>Se han ampliado las opciones de profesionales que pueden certificar la admisibilidad. </a:t>
            </a:r>
          </a:p>
          <a:p>
            <a:pPr lvl="1" algn="l" rtl="0"/>
            <a:r>
              <a:rPr lang="es" sz="2400" b="0" i="0" u="none" dirty="0"/>
              <a:t>Ya no se requiere que un doctor en medicina certifique la admisibilidad a causa de una discapacidad de lectura.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Lineamientos actualizados del NLS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590800"/>
          </a:xfrm>
        </p:spPr>
        <p:txBody>
          <a:bodyPr/>
          <a:lstStyle/>
          <a:p>
            <a:pPr lvl="1" algn="l" rtl="0">
              <a:defRPr/>
            </a:pPr>
            <a:r>
              <a:rPr lang="es" b="0" i="0" u="none" dirty="0"/>
              <a:t>Para obtener más información y el texto completo de los nuevos lineamientos del NLS, se puede encontrar un recurso descargable aquí:                                  </a:t>
            </a:r>
            <a:r>
              <a:rPr lang="es" b="0" i="0" u="none" dirty="0">
                <a:hlinkClick r:id="rId2"/>
              </a:rPr>
              <a:t>NIMAC and the NLS Updates 2021</a:t>
            </a:r>
            <a:endParaRPr lang="es" altLang="en-US" dirty="0"/>
          </a:p>
          <a:p>
            <a:pPr lvl="1" algn="l" rtl="0">
              <a:defRPr/>
            </a:pPr>
            <a:endParaRPr lang="es" altLang="en-US" dirty="0"/>
          </a:p>
          <a:p>
            <a:pPr marL="457200" lvl="1" indent="0" algn="l" rtl="0">
              <a:buFontTx/>
              <a:buNone/>
              <a:defRPr/>
            </a:pPr>
            <a:endParaRPr lang="e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NIMAS y los estudiantes bajo la Sección 504 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1" algn="l" rtl="0"/>
            <a:r>
              <a:rPr lang="es" sz="2400" b="0" i="0" u="none" dirty="0"/>
              <a:t>Desgraciadamente, los estudiantes que reciben servicios bajo la Sección 504 no son admisibles actualmente para recibir materiales producidos a partir de archivos NIMAS. </a:t>
            </a:r>
          </a:p>
          <a:p>
            <a:pPr lvl="1" algn="l" rtl="0"/>
            <a:r>
              <a:rPr lang="es" sz="2400" b="0" i="0" u="none" dirty="0"/>
              <a:t>Esto se debe a las disposiciones de la ley IDEA 2004 respecto a la admisibilidad.</a:t>
            </a:r>
          </a:p>
          <a:p>
            <a:pPr lvl="1" algn="l" rtl="0"/>
            <a:r>
              <a:rPr lang="es" sz="2400" b="0" i="0" u="none" dirty="0"/>
              <a:t>El NIMAC continúa trabajando con el Departamento de Educación de EE. UU. y otros grupos de interés para explorar avenidas para hacer frente a esta exclusión.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NIMAS y cómo se adquiere</a:t>
            </a:r>
            <a:endParaRPr lang="es" altLang="en-US" dirty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lvl="1" algn="l" rtl="0"/>
            <a:r>
              <a:rPr lang="es" b="0" i="0" u="none" dirty="0"/>
              <a:t>Bajo IDEA 2004, el único mecanismo para </a:t>
            </a:r>
            <a:r>
              <a:rPr lang="es" b="0" i="1" u="none" dirty="0"/>
              <a:t>exigirle</a:t>
            </a:r>
            <a:r>
              <a:rPr lang="es" b="0" i="0" u="none" dirty="0"/>
              <a:t> NIMAS a una editorial es que los estados y distritos incluyan este requisito en los contratos de adopción o los contratos de compra de los libros de texto.</a:t>
            </a:r>
          </a:p>
          <a:p>
            <a:pPr lvl="1" algn="l" rtl="0"/>
            <a:r>
              <a:rPr lang="es" b="0" i="0" u="none" dirty="0"/>
              <a:t>Sin embargo, el NIMAC con todo gusto solicitará un archivo a una editorial por usted si todavía no lo tenemos.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229600" cy="1162050"/>
          </a:xfrm>
        </p:spPr>
        <p:txBody>
          <a:bodyPr/>
          <a:lstStyle/>
          <a:p>
            <a:pPr rtl="0"/>
            <a:r>
              <a:rPr lang="es" b="0" i="0" u="none"/>
              <a:t>Búsqueda de materiales accesibles</a:t>
            </a:r>
            <a:endParaRPr lang="es" altLang="en-US" dirty="0"/>
          </a:p>
        </p:txBody>
      </p:sp>
    </p:spTree>
    <p:extLst>
      <p:ext uri="{BB962C8B-B14F-4D97-AF65-F5344CB8AC3E}">
        <p14:creationId xmlns:p14="http://schemas.microsoft.com/office/powerpoint/2010/main" val="421669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Cómo ubicar materiales 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35562"/>
          </a:xfrm>
        </p:spPr>
        <p:txBody>
          <a:bodyPr/>
          <a:lstStyle/>
          <a:p>
            <a:pPr lvl="1" algn="l" rtl="0"/>
            <a:r>
              <a:rPr lang="es" sz="2400" b="0" i="0" u="none" dirty="0"/>
              <a:t>Cualquier persona puede buscar en el NIMAC en cualquier momento: </a:t>
            </a:r>
            <a:r>
              <a:rPr lang="es" sz="2400" b="0" i="0" u="none" dirty="0">
                <a:hlinkClick r:id="rId2"/>
              </a:rPr>
              <a:t>https://nimac.us</a:t>
            </a:r>
            <a:r>
              <a:rPr lang="es" sz="2400" b="0" i="0" u="none" dirty="0"/>
              <a:t>. </a:t>
            </a:r>
          </a:p>
          <a:p>
            <a:pPr lvl="1" algn="l" rtl="0"/>
            <a:r>
              <a:rPr lang="es" sz="2400" b="0" i="0" u="none" dirty="0"/>
              <a:t>Sin embargo, si se buscan formatos accesibles para estudiantes con discapacidades de lectura de textos impresos, lo más eficaz actualmente sería buscar en Bookshare (</a:t>
            </a:r>
            <a:r>
              <a:rPr lang="es" sz="2400" b="0" i="0" u="none" dirty="0">
                <a:hlinkClick r:id="rId3"/>
              </a:rPr>
              <a:t>https://www.bookshare.org</a:t>
            </a:r>
            <a:r>
              <a:rPr lang="es" sz="2400" b="0" i="0" u="none" dirty="0"/>
              <a:t>) o en Learning Ally (</a:t>
            </a:r>
            <a:r>
              <a:rPr lang="es" sz="2400" b="0" i="0" u="none" dirty="0">
                <a:hlinkClick r:id="rId4"/>
              </a:rPr>
              <a:t>https://learningally.org/</a:t>
            </a:r>
            <a:r>
              <a:rPr lang="es" sz="2400" b="0" i="0" u="none" dirty="0"/>
              <a:t>) directamente para ubicar materiales en formato digital o de audio.</a:t>
            </a:r>
          </a:p>
          <a:p>
            <a:pPr lvl="1" algn="l" rtl="0"/>
            <a:r>
              <a:rPr lang="es" sz="2400" b="0" i="0" u="none" dirty="0"/>
              <a:t>Para estudiantes ciegos o con un impedimento visual, el mejor recurso es Louis (</a:t>
            </a:r>
            <a:r>
              <a:rPr lang="es" sz="2400" b="0" i="0" u="none" dirty="0">
                <a:hlinkClick r:id="rId5"/>
              </a:rPr>
              <a:t>https://louis.aph.org</a:t>
            </a:r>
            <a:r>
              <a:rPr lang="es" sz="2400" b="0" i="0" u="none" dirty="0"/>
              <a:t>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Learning Ally 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35562"/>
          </a:xfrm>
        </p:spPr>
        <p:txBody>
          <a:bodyPr/>
          <a:lstStyle/>
          <a:p>
            <a:pPr lvl="1" algn="l" rtl="0"/>
            <a:r>
              <a:rPr lang="es" sz="2400" b="0" i="0" u="none" dirty="0"/>
              <a:t>Learning Ally es un servicio por suscripción que proporciona formatos de audio de alta calidad para materiales de instrucción para los grados K a 12.</a:t>
            </a:r>
          </a:p>
          <a:p>
            <a:pPr lvl="1" algn="l" rtl="0"/>
            <a:r>
              <a:rPr lang="es" sz="2400" b="0" i="0" u="none" dirty="0"/>
              <a:t>Actualmente, Learning Ally </a:t>
            </a:r>
            <a:r>
              <a:rPr lang="es" sz="2400" b="1" i="0" u="none" dirty="0"/>
              <a:t>no</a:t>
            </a:r>
            <a:r>
              <a:rPr lang="es" sz="2400" b="0" i="0" u="none" dirty="0"/>
              <a:t> proporciona materiales producidos a partir de NIMAS.</a:t>
            </a:r>
          </a:p>
          <a:p>
            <a:pPr lvl="1" algn="l" rtl="0"/>
            <a:r>
              <a:rPr lang="es" sz="2400" b="0" i="0" u="none" dirty="0"/>
              <a:t>Sin embargo, es un recurso importante para muchas escuelas y distritos para atender a estudiantes con dislexia y otras discapacidades de lectura de material impreso.</a:t>
            </a:r>
          </a:p>
          <a:p>
            <a:pPr lvl="1" algn="l" rtl="0"/>
            <a:r>
              <a:rPr lang="es" sz="2400" b="0" i="0" u="none" dirty="0"/>
              <a:t>Para obtener más información, visite: </a:t>
            </a:r>
            <a:r>
              <a:rPr lang="es" sz="2400" b="0" i="0" u="none" dirty="0">
                <a:hlinkClick r:id="rId2"/>
              </a:rPr>
              <a:t>https://learningally.org/</a:t>
            </a:r>
            <a:endParaRPr lang="e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31401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Louis Plus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lvl="1" algn="l" rtl="0"/>
            <a:r>
              <a:rPr lang="es" b="0" i="0" u="none" dirty="0"/>
              <a:t>En el verano del 2021, APH lanzará Louis Plus, un sitio web nuevo de búsqueda unificada.</a:t>
            </a:r>
          </a:p>
          <a:p>
            <a:pPr lvl="1" algn="l" rtl="0"/>
            <a:r>
              <a:rPr lang="es" b="0" i="0" u="none" dirty="0"/>
              <a:t>Este sitio permitirá que los usuarios busquen en Louis, Bookshare, Learning Ally y el NIMAC mediante una sola búsqueda.</a:t>
            </a:r>
          </a:p>
          <a:p>
            <a:pPr lvl="1" algn="l" rtl="0"/>
            <a:r>
              <a:rPr lang="es" b="0" i="0" u="none" dirty="0"/>
              <a:t>Si necesita asistencia para ubicar materiales accesibles para estudiantes o para ponerse en contacto con personas en su estado que trabajan con NIMAS, ¡no dude en comunicarse con nosotros!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sz="3200" b="0" i="0" u="none"/>
              <a:t>¡Visítenos en </a:t>
            </a:r>
            <a:r>
              <a:rPr lang="es" sz="3200" b="0" i="0" u="none">
                <a:hlinkClick r:id="rId2"/>
              </a:rPr>
              <a:t>https://nimac.us</a:t>
            </a:r>
            <a:r>
              <a:rPr lang="es" sz="3200" b="0" i="0" u="none"/>
              <a:t> para obtener más información y recursos!</a:t>
            </a:r>
            <a:endParaRPr lang="es" sz="3200" dirty="0"/>
          </a:p>
        </p:txBody>
      </p:sp>
      <p:pic>
        <p:nvPicPr>
          <p:cNvPr id="4" name="Content Placeholder 3" descr="Página de inicio del NIMAC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4877"/>
          <a:stretch>
            <a:fillRect/>
          </a:stretch>
        </p:blipFill>
        <p:spPr bwMode="auto">
          <a:xfrm>
            <a:off x="38100" y="1905000"/>
            <a:ext cx="9067800" cy="506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6404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s" b="0" i="0" u="none"/>
              <a:t>¡Contáctenos!</a:t>
            </a:r>
            <a:endParaRPr lang="es" altLang="en-US" dirty="0"/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678363"/>
          </a:xfrm>
        </p:spPr>
        <p:txBody>
          <a:bodyPr/>
          <a:lstStyle/>
          <a:p>
            <a:pPr algn="l" rtl="0"/>
            <a:r>
              <a:rPr lang="es" b="0" i="0" u="none" dirty="0"/>
              <a:t>Si necesita ayuda para ubicar materiales accesibles o para averiguar cómo ponerse en contacto con recursos en su estado, por favor comuníquese con nosotros: </a:t>
            </a:r>
            <a:endParaRPr lang="es" altLang="en-US" dirty="0"/>
          </a:p>
          <a:p>
            <a:pPr algn="ctr" rtl="0">
              <a:buFontTx/>
              <a:buNone/>
            </a:pPr>
            <a:r>
              <a:rPr lang="es" b="0" i="0" u="none" dirty="0">
                <a:hlinkClick r:id="rId2"/>
              </a:rPr>
              <a:t>nimac@aph.org</a:t>
            </a:r>
            <a:r>
              <a:rPr lang="es" b="0" i="0" u="none" dirty="0"/>
              <a:t>  </a:t>
            </a:r>
          </a:p>
          <a:p>
            <a:pPr algn="ctr" rtl="0">
              <a:buFontTx/>
              <a:buNone/>
            </a:pPr>
            <a:r>
              <a:rPr lang="es" b="0" i="0" u="none" dirty="0"/>
              <a:t>877-526-4622</a:t>
            </a:r>
          </a:p>
          <a:p>
            <a:pPr algn="l" rtl="0">
              <a:buFontTx/>
              <a:buNone/>
            </a:pPr>
            <a:r>
              <a:rPr lang="es" sz="1400" b="0" i="0" u="none" dirty="0"/>
              <a:t>	</a:t>
            </a:r>
          </a:p>
          <a:p>
            <a:pPr algn="l" rtl="0">
              <a:buFontTx/>
              <a:buNone/>
            </a:pPr>
            <a:r>
              <a:rPr lang="es" sz="1400" b="0" i="0" u="none" dirty="0"/>
              <a:t>	</a:t>
            </a:r>
          </a:p>
          <a:p>
            <a:pPr algn="l" rtl="0">
              <a:buFontTx/>
              <a:buNone/>
            </a:pPr>
            <a:r>
              <a:rPr lang="es" sz="1400" b="0" i="0" u="none" dirty="0"/>
              <a:t>	El contenido de este recurso fue desarrollado bajo una subvención del Departamento de Educación de EE. UU., #H327E160001.  Sin embargo, este contenido no representa necesariamente la política del Departamento de Educación de EE. UU., y el lector no debe suponer un respaldo del gobierno federal. Responsable del proyecto: Rebecca Sheffield.</a:t>
            </a:r>
            <a:endParaRPr lang="e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DE6C64-DEEB-45B2-8249-66B827A92FA3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9767</TotalTime>
  <Words>1389</Words>
  <Application>Microsoft Office PowerPoint</Application>
  <PresentationFormat>On-screen Show (4:3)</PresentationFormat>
  <Paragraphs>86</Paragraphs>
  <Slides>23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Tahoma</vt:lpstr>
      <vt:lpstr>NIMAClayout</vt:lpstr>
      <vt:lpstr>Photo Editor Photo</vt:lpstr>
      <vt:lpstr>PowerPoint Presentation</vt:lpstr>
      <vt:lpstr>Descripción general del NIMAC</vt:lpstr>
      <vt:lpstr>El proyecto NIMAC</vt:lpstr>
      <vt:lpstr>El propósito del NIMAC</vt:lpstr>
      <vt:lpstr>¿Qué hace el NIMAC? </vt:lpstr>
      <vt:lpstr>Servicios a los estados</vt:lpstr>
      <vt:lpstr>Los estudiantes y NIMAS</vt:lpstr>
      <vt:lpstr>Cómo establecer contactos en su estado</vt:lpstr>
      <vt:lpstr>Bookshare y NIMAS</vt:lpstr>
      <vt:lpstr>NIMAC y la ley IDEA 2004:  Alcance y definiciones</vt:lpstr>
      <vt:lpstr>¿Qué es NIMAS? </vt:lpstr>
      <vt:lpstr>¿Qué formatos se producen a partir de NIMAS? </vt:lpstr>
      <vt:lpstr>Admisibilidad para NIMAS </vt:lpstr>
      <vt:lpstr>Lineamientos actualizados del NLS </vt:lpstr>
      <vt:lpstr>Lineamientos actualizados del NLS </vt:lpstr>
      <vt:lpstr>NIMAS y los estudiantes bajo la Sección 504 </vt:lpstr>
      <vt:lpstr>NIMAS y cómo se adquiere</vt:lpstr>
      <vt:lpstr>Búsqueda de materiales accesibles</vt:lpstr>
      <vt:lpstr>Cómo ubicar materiales </vt:lpstr>
      <vt:lpstr>Learning Ally </vt:lpstr>
      <vt:lpstr>Louis Plus</vt:lpstr>
      <vt:lpstr>¡Visítenos en https://nimac.us para obtener más información y recursos!</vt:lpstr>
      <vt:lpstr>¡Contáctenos!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1225</cp:revision>
  <dcterms:created xsi:type="dcterms:W3CDTF">2006-11-09T18:18:09Z</dcterms:created>
  <dcterms:modified xsi:type="dcterms:W3CDTF">2023-07-31T14:50:20Z</dcterms:modified>
</cp:coreProperties>
</file>