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4"/>
  </p:sldMasterIdLst>
  <p:notesMasterIdLst>
    <p:notesMasterId r:id="rId75"/>
  </p:notesMasterIdLst>
  <p:handoutMasterIdLst>
    <p:handoutMasterId r:id="rId76"/>
  </p:handoutMasterIdLst>
  <p:sldIdLst>
    <p:sldId id="693" r:id="rId5"/>
    <p:sldId id="657" r:id="rId6"/>
    <p:sldId id="554" r:id="rId7"/>
    <p:sldId id="629" r:id="rId8"/>
    <p:sldId id="670" r:id="rId9"/>
    <p:sldId id="658" r:id="rId10"/>
    <p:sldId id="720" r:id="rId11"/>
    <p:sldId id="719" r:id="rId12"/>
    <p:sldId id="723" r:id="rId13"/>
    <p:sldId id="718" r:id="rId14"/>
    <p:sldId id="724" r:id="rId15"/>
    <p:sldId id="728" r:id="rId16"/>
    <p:sldId id="725" r:id="rId17"/>
    <p:sldId id="726" r:id="rId18"/>
    <p:sldId id="727" r:id="rId19"/>
    <p:sldId id="721" r:id="rId20"/>
    <p:sldId id="717" r:id="rId21"/>
    <p:sldId id="722" r:id="rId22"/>
    <p:sldId id="662" r:id="rId23"/>
    <p:sldId id="729" r:id="rId24"/>
    <p:sldId id="730" r:id="rId25"/>
    <p:sldId id="731" r:id="rId26"/>
    <p:sldId id="732" r:id="rId27"/>
    <p:sldId id="643" r:id="rId28"/>
    <p:sldId id="644" r:id="rId29"/>
    <p:sldId id="653" r:id="rId30"/>
    <p:sldId id="648" r:id="rId31"/>
    <p:sldId id="650" r:id="rId32"/>
    <p:sldId id="682" r:id="rId33"/>
    <p:sldId id="645" r:id="rId34"/>
    <p:sldId id="701" r:id="rId35"/>
    <p:sldId id="733" r:id="rId36"/>
    <p:sldId id="647" r:id="rId37"/>
    <p:sldId id="692" r:id="rId38"/>
    <p:sldId id="691" r:id="rId39"/>
    <p:sldId id="734" r:id="rId40"/>
    <p:sldId id="694" r:id="rId41"/>
    <p:sldId id="710" r:id="rId42"/>
    <p:sldId id="708" r:id="rId43"/>
    <p:sldId id="709" r:id="rId44"/>
    <p:sldId id="695" r:id="rId45"/>
    <p:sldId id="711" r:id="rId46"/>
    <p:sldId id="704" r:id="rId47"/>
    <p:sldId id="705" r:id="rId48"/>
    <p:sldId id="712" r:id="rId49"/>
    <p:sldId id="707" r:id="rId50"/>
    <p:sldId id="696" r:id="rId51"/>
    <p:sldId id="713" r:id="rId52"/>
    <p:sldId id="714" r:id="rId53"/>
    <p:sldId id="698" r:id="rId54"/>
    <p:sldId id="702" r:id="rId55"/>
    <p:sldId id="699" r:id="rId56"/>
    <p:sldId id="715" r:id="rId57"/>
    <p:sldId id="735" r:id="rId58"/>
    <p:sldId id="700" r:id="rId59"/>
    <p:sldId id="716" r:id="rId60"/>
    <p:sldId id="637" r:id="rId61"/>
    <p:sldId id="683" r:id="rId62"/>
    <p:sldId id="530" r:id="rId63"/>
    <p:sldId id="625" r:id="rId64"/>
    <p:sldId id="626" r:id="rId65"/>
    <p:sldId id="631" r:id="rId66"/>
    <p:sldId id="582" r:id="rId67"/>
    <p:sldId id="575" r:id="rId68"/>
    <p:sldId id="525" r:id="rId69"/>
    <p:sldId id="562" r:id="rId70"/>
    <p:sldId id="688" r:id="rId71"/>
    <p:sldId id="738" r:id="rId72"/>
    <p:sldId id="736" r:id="rId73"/>
    <p:sldId id="482" r:id="rId74"/>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3" autoAdjust="0"/>
    <p:restoredTop sz="86449" autoAdjust="0"/>
  </p:normalViewPr>
  <p:slideViewPr>
    <p:cSldViewPr>
      <p:cViewPr varScale="1">
        <p:scale>
          <a:sx n="74" d="100"/>
          <a:sy n="74" d="100"/>
        </p:scale>
        <p:origin x="1133"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158723"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a:latin typeface="Arial" charset="0"/>
                <a:cs typeface="+mn-cs"/>
              </a:defRPr>
            </a:lvl1pPr>
          </a:lstStyle>
          <a:p>
            <a:pPr>
              <a:defRPr/>
            </a:pPr>
            <a:endParaRPr lang="en-US"/>
          </a:p>
        </p:txBody>
      </p:sp>
      <p:sp>
        <p:nvSpPr>
          <p:cNvPr id="158724"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158725"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smtClean="0">
                <a:latin typeface="Arial" panose="020B0604020202020204" pitchFamily="34" charset="0"/>
              </a:defRPr>
            </a:lvl1pPr>
          </a:lstStyle>
          <a:p>
            <a:pPr>
              <a:defRPr/>
            </a:pPr>
            <a:fld id="{A5D71D2F-EB08-41C1-8605-8F59A0A2C2F1}"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2150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a:latin typeface="Arial" charset="0"/>
                <a:cs typeface="+mn-cs"/>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2151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smtClean="0">
                <a:latin typeface="Arial" panose="020B0604020202020204" pitchFamily="34" charset="0"/>
              </a:defRPr>
            </a:lvl1pPr>
          </a:lstStyle>
          <a:p>
            <a:pPr>
              <a:defRPr/>
            </a:pPr>
            <a:fld id="{B5289FFC-69F3-483C-B35E-C429157F390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ChangeArrowheads="1" noTextEdit="1"/>
          </p:cNvSpPr>
          <p:nvPr>
            <p:ph type="sldImg"/>
          </p:nvPr>
        </p:nvSpPr>
        <p:spPr>
          <a:ln/>
        </p:spPr>
      </p:sp>
      <p:sp>
        <p:nvSpPr>
          <p:cNvPr id="6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6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4AFEDB3B-F0F3-41DB-B0BC-86249690D699}" type="slidenum">
              <a:rPr lang="en-US" altLang="en-US">
                <a:latin typeface="Arial" panose="020B0604020202020204" pitchFamily="34" charset="0"/>
              </a:rPr>
              <a:pPr/>
              <a:t>2</a:t>
            </a:fld>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6</a:t>
            </a:fld>
            <a:endParaRPr lang="en-US" altLang="en-US"/>
          </a:p>
        </p:txBody>
      </p:sp>
    </p:spTree>
    <p:extLst>
      <p:ext uri="{BB962C8B-B14F-4D97-AF65-F5344CB8AC3E}">
        <p14:creationId xmlns:p14="http://schemas.microsoft.com/office/powerpoint/2010/main" val="282846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7</a:t>
            </a:fld>
            <a:endParaRPr lang="en-US" altLang="en-US"/>
          </a:p>
        </p:txBody>
      </p:sp>
    </p:spTree>
    <p:extLst>
      <p:ext uri="{BB962C8B-B14F-4D97-AF65-F5344CB8AC3E}">
        <p14:creationId xmlns:p14="http://schemas.microsoft.com/office/powerpoint/2010/main" val="1252416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8</a:t>
            </a:fld>
            <a:endParaRPr lang="en-US" altLang="en-US"/>
          </a:p>
        </p:txBody>
      </p:sp>
    </p:spTree>
    <p:extLst>
      <p:ext uri="{BB962C8B-B14F-4D97-AF65-F5344CB8AC3E}">
        <p14:creationId xmlns:p14="http://schemas.microsoft.com/office/powerpoint/2010/main" val="3682362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ChangeArrowheads="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7F1500F2-EFAC-4F95-B1AB-4EC439B6F674}" type="slidenum">
              <a:rPr lang="en-US" altLang="en-US">
                <a:latin typeface="Arial" panose="020B0604020202020204" pitchFamily="34" charset="0"/>
              </a:rPr>
              <a:pPr/>
              <a:t>30</a:t>
            </a:fld>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37</a:t>
            </a:fld>
            <a:endParaRPr lang="en-US" altLang="en-US"/>
          </a:p>
        </p:txBody>
      </p:sp>
    </p:spTree>
    <p:extLst>
      <p:ext uri="{BB962C8B-B14F-4D97-AF65-F5344CB8AC3E}">
        <p14:creationId xmlns:p14="http://schemas.microsoft.com/office/powerpoint/2010/main" val="2037817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43</a:t>
            </a:fld>
            <a:endParaRPr lang="en-US" altLang="en-US"/>
          </a:p>
        </p:txBody>
      </p:sp>
    </p:spTree>
    <p:extLst>
      <p:ext uri="{BB962C8B-B14F-4D97-AF65-F5344CB8AC3E}">
        <p14:creationId xmlns:p14="http://schemas.microsoft.com/office/powerpoint/2010/main" val="2627151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ChangeArrowheads="1" noTextEdit="1"/>
          </p:cNvSpPr>
          <p:nvPr>
            <p:ph type="sldImg"/>
          </p:nvPr>
        </p:nvSpPr>
        <p:spPr>
          <a:ln/>
        </p:spPr>
      </p:sp>
      <p:sp>
        <p:nvSpPr>
          <p:cNvPr id="74755"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74756"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F4340C55-BFE1-4C53-AAD8-F4338671AB94}" type="slidenum">
              <a:rPr lang="en-US" altLang="en-US">
                <a:latin typeface="Arial" panose="020B0604020202020204" pitchFamily="34" charset="0"/>
              </a:rPr>
              <a:pPr/>
              <a:t>62</a:t>
            </a:fld>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ChangeArrowheads="1" noTextEdit="1"/>
          </p:cNvSpPr>
          <p:nvPr>
            <p:ph type="sldImg"/>
          </p:nvPr>
        </p:nvSpPr>
        <p:spPr>
          <a:ln/>
        </p:spPr>
      </p:sp>
      <p:sp>
        <p:nvSpPr>
          <p:cNvPr id="63491"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63492"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3328ADC6-DF4D-41A3-A01F-07D0F4ACAC22}" type="slidenum">
              <a:rPr lang="en-US" altLang="en-US">
                <a:latin typeface="Arial" panose="020B0604020202020204" pitchFamily="34" charset="0"/>
              </a:rPr>
              <a:pPr/>
              <a:t>64</a:t>
            </a:fld>
            <a:endParaRPr lang="en-US" altLang="en-US">
              <a:latin typeface="Arial" panose="020B0604020202020204" pitchFamily="34" charset="0"/>
            </a:endParaRPr>
          </a:p>
        </p:txBody>
      </p:sp>
    </p:spTree>
    <p:extLst>
      <p:ext uri="{BB962C8B-B14F-4D97-AF65-F5344CB8AC3E}">
        <p14:creationId xmlns:p14="http://schemas.microsoft.com/office/powerpoint/2010/main" val="1344022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66</a:t>
            </a:fld>
            <a:endParaRPr lang="en-US" altLang="en-US"/>
          </a:p>
        </p:txBody>
      </p:sp>
    </p:spTree>
    <p:extLst>
      <p:ext uri="{BB962C8B-B14F-4D97-AF65-F5344CB8AC3E}">
        <p14:creationId xmlns:p14="http://schemas.microsoft.com/office/powerpoint/2010/main" val="3468645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DEB8607-9033-4679-85F5-E20D4EDECF4E}" type="slidenum">
              <a:rPr lang="en-US" altLang="en-US"/>
              <a:pPr>
                <a:defRPr/>
              </a:pPr>
              <a:t>‹#›</a:t>
            </a:fld>
            <a:endParaRPr lang="en-US" altLang="en-US"/>
          </a:p>
        </p:txBody>
      </p:sp>
    </p:spTree>
    <p:extLst>
      <p:ext uri="{BB962C8B-B14F-4D97-AF65-F5344CB8AC3E}">
        <p14:creationId xmlns:p14="http://schemas.microsoft.com/office/powerpoint/2010/main" val="2434791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B5D23AC-A7EF-4D03-9118-C8F2985A0B96}" type="slidenum">
              <a:rPr lang="en-US" altLang="en-US"/>
              <a:pPr>
                <a:defRPr/>
              </a:pPr>
              <a:t>‹#›</a:t>
            </a:fld>
            <a:endParaRPr lang="en-US" altLang="en-US"/>
          </a:p>
        </p:txBody>
      </p:sp>
    </p:spTree>
    <p:extLst>
      <p:ext uri="{BB962C8B-B14F-4D97-AF65-F5344CB8AC3E}">
        <p14:creationId xmlns:p14="http://schemas.microsoft.com/office/powerpoint/2010/main" val="879614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6A6EDCA-369F-4CE3-AD99-B526DDD517BE}" type="slidenum">
              <a:rPr lang="en-US" altLang="en-US"/>
              <a:pPr>
                <a:defRPr/>
              </a:pPr>
              <a:t>‹#›</a:t>
            </a:fld>
            <a:endParaRPr lang="en-US" altLang="en-US"/>
          </a:p>
        </p:txBody>
      </p:sp>
    </p:spTree>
    <p:extLst>
      <p:ext uri="{BB962C8B-B14F-4D97-AF65-F5344CB8AC3E}">
        <p14:creationId xmlns:p14="http://schemas.microsoft.com/office/powerpoint/2010/main" val="232808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EFEF9B0-DF8C-490B-89AB-2A38FEDF017E}" type="slidenum">
              <a:rPr lang="en-US" altLang="en-US"/>
              <a:pPr>
                <a:defRPr/>
              </a:pPr>
              <a:t>‹#›</a:t>
            </a:fld>
            <a:endParaRPr lang="en-US" altLang="en-US"/>
          </a:p>
        </p:txBody>
      </p:sp>
    </p:spTree>
    <p:extLst>
      <p:ext uri="{BB962C8B-B14F-4D97-AF65-F5344CB8AC3E}">
        <p14:creationId xmlns:p14="http://schemas.microsoft.com/office/powerpoint/2010/main" val="529957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A435767-5A69-43A8-9FD5-BA74BED6EEC5}" type="slidenum">
              <a:rPr lang="en-US" altLang="en-US"/>
              <a:pPr>
                <a:defRPr/>
              </a:pPr>
              <a:t>‹#›</a:t>
            </a:fld>
            <a:endParaRPr lang="en-US" altLang="en-US"/>
          </a:p>
        </p:txBody>
      </p:sp>
    </p:spTree>
    <p:extLst>
      <p:ext uri="{BB962C8B-B14F-4D97-AF65-F5344CB8AC3E}">
        <p14:creationId xmlns:p14="http://schemas.microsoft.com/office/powerpoint/2010/main" val="3545766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B78DFD4-3974-4CDF-B905-993EE60FF318}" type="slidenum">
              <a:rPr lang="en-US" altLang="en-US"/>
              <a:pPr>
                <a:defRPr/>
              </a:pPr>
              <a:t>‹#›</a:t>
            </a:fld>
            <a:endParaRPr lang="en-US" altLang="en-US"/>
          </a:p>
        </p:txBody>
      </p:sp>
    </p:spTree>
    <p:extLst>
      <p:ext uri="{BB962C8B-B14F-4D97-AF65-F5344CB8AC3E}">
        <p14:creationId xmlns:p14="http://schemas.microsoft.com/office/powerpoint/2010/main" val="1411954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1324D1E-0059-4315-AB53-5AB55F87D675}" type="slidenum">
              <a:rPr lang="en-US" altLang="en-US"/>
              <a:pPr>
                <a:defRPr/>
              </a:pPr>
              <a:t>‹#›</a:t>
            </a:fld>
            <a:endParaRPr lang="en-US" altLang="en-US"/>
          </a:p>
        </p:txBody>
      </p:sp>
    </p:spTree>
    <p:extLst>
      <p:ext uri="{BB962C8B-B14F-4D97-AF65-F5344CB8AC3E}">
        <p14:creationId xmlns:p14="http://schemas.microsoft.com/office/powerpoint/2010/main" val="3356651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5DD2A12-63EA-4940-8A40-165C0CC50777}" type="slidenum">
              <a:rPr lang="en-US" altLang="en-US"/>
              <a:pPr>
                <a:defRPr/>
              </a:pPr>
              <a:t>‹#›</a:t>
            </a:fld>
            <a:endParaRPr lang="en-US" altLang="en-US"/>
          </a:p>
        </p:txBody>
      </p:sp>
    </p:spTree>
    <p:extLst>
      <p:ext uri="{BB962C8B-B14F-4D97-AF65-F5344CB8AC3E}">
        <p14:creationId xmlns:p14="http://schemas.microsoft.com/office/powerpoint/2010/main" val="194081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D14C6A8-CB76-4283-8B29-4EDB2B529F6B}" type="slidenum">
              <a:rPr lang="en-US" altLang="en-US"/>
              <a:pPr>
                <a:defRPr/>
              </a:pPr>
              <a:t>‹#›</a:t>
            </a:fld>
            <a:endParaRPr lang="en-US" altLang="en-US"/>
          </a:p>
        </p:txBody>
      </p:sp>
    </p:spTree>
    <p:extLst>
      <p:ext uri="{BB962C8B-B14F-4D97-AF65-F5344CB8AC3E}">
        <p14:creationId xmlns:p14="http://schemas.microsoft.com/office/powerpoint/2010/main" val="98215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1A6AE2-118F-4575-B0DB-780D629E04C3}" type="slidenum">
              <a:rPr lang="en-US" altLang="en-US"/>
              <a:pPr>
                <a:defRPr/>
              </a:pPr>
              <a:t>‹#›</a:t>
            </a:fld>
            <a:endParaRPr lang="en-US" altLang="en-US"/>
          </a:p>
        </p:txBody>
      </p:sp>
    </p:spTree>
    <p:extLst>
      <p:ext uri="{BB962C8B-B14F-4D97-AF65-F5344CB8AC3E}">
        <p14:creationId xmlns:p14="http://schemas.microsoft.com/office/powerpoint/2010/main" val="1882287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D386507-BEEA-4376-9899-EF6328C5AE81}" type="slidenum">
              <a:rPr lang="en-US" altLang="en-US"/>
              <a:pPr>
                <a:defRPr/>
              </a:pPr>
              <a:t>‹#›</a:t>
            </a:fld>
            <a:endParaRPr lang="en-US" altLang="en-US"/>
          </a:p>
        </p:txBody>
      </p:sp>
    </p:spTree>
    <p:extLst>
      <p:ext uri="{BB962C8B-B14F-4D97-AF65-F5344CB8AC3E}">
        <p14:creationId xmlns:p14="http://schemas.microsoft.com/office/powerpoint/2010/main" val="2368851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84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cs typeface="+mn-cs"/>
              </a:defRPr>
            </a:lvl1pPr>
          </a:lstStyle>
          <a:p>
            <a:pPr>
              <a:defRPr/>
            </a:pPr>
            <a:endParaRPr lang="en-US"/>
          </a:p>
        </p:txBody>
      </p:sp>
      <p:sp>
        <p:nvSpPr>
          <p:cNvPr id="1484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cs typeface="+mn-cs"/>
              </a:defRPr>
            </a:lvl1pPr>
          </a:lstStyle>
          <a:p>
            <a:pPr>
              <a:defRPr/>
            </a:pPr>
            <a:endParaRPr lang="en-US"/>
          </a:p>
        </p:txBody>
      </p:sp>
      <p:sp>
        <p:nvSpPr>
          <p:cNvPr id="1484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atin typeface="Arial" panose="020B0604020202020204" pitchFamily="34" charset="0"/>
              </a:defRPr>
            </a:lvl1pPr>
          </a:lstStyle>
          <a:p>
            <a:pPr>
              <a:defRPr/>
            </a:pPr>
            <a:fld id="{92591218-1717-4747-923B-7798C62E9F12}" type="slidenum">
              <a:rPr lang="en-US" altLang="en-US"/>
              <a:pPr>
                <a:defRPr/>
              </a:pPr>
              <a:t>‹#›</a:t>
            </a:fld>
            <a:endParaRPr lang="en-US" altLang="en-US"/>
          </a:p>
        </p:txBody>
      </p:sp>
      <p:graphicFrame>
        <p:nvGraphicFramePr>
          <p:cNvPr id="1031" name="Object 8"/>
          <p:cNvGraphicFramePr>
            <a:graphicFrameLocks noChangeAspect="1"/>
          </p:cNvGraphicFramePr>
          <p:nvPr/>
        </p:nvGraphicFramePr>
        <p:xfrm>
          <a:off x="7010400" y="6172200"/>
          <a:ext cx="1800225" cy="466725"/>
        </p:xfrm>
        <a:graphic>
          <a:graphicData uri="http://schemas.openxmlformats.org/presentationml/2006/ole">
            <mc:AlternateContent xmlns:mc="http://schemas.openxmlformats.org/markup-compatibility/2006">
              <mc:Choice xmlns:v="urn:schemas-microsoft-com:vml" Requires="v">
                <p:oleObj name="Photo Editor Photo" r:id="rId13" imgW="1800476" imgH="466543" progId="">
                  <p:embed/>
                </p:oleObj>
              </mc:Choice>
              <mc:Fallback>
                <p:oleObj name="Photo Editor Photo" r:id="rId13" imgW="1800476" imgH="466543" progId="">
                  <p:embed/>
                  <p:pic>
                    <p:nvPicPr>
                      <p:cNvPr id="0"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10400" y="6172200"/>
                        <a:ext cx="1800225" cy="46672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99"/>
                            </a:solidFill>
                            <a:miter lim="800000"/>
                            <a:headEnd/>
                            <a:tailEnd/>
                          </a14:hiddenLine>
                        </a:ext>
                      </a:extLst>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www.daisy.org/z3986/structure/SG-DAISY3/" TargetMode="External"/><Relationship Id="rId2" Type="http://schemas.openxmlformats.org/officeDocument/2006/relationships/hyperlink" Target="http://aem.cast.org/creating/nimas-technical-specification-annotated.html#.XKJVMZhKiUk" TargetMode="External"/><Relationship Id="rId1" Type="http://schemas.openxmlformats.org/officeDocument/2006/relationships/slideLayout" Target="../slideLayouts/slideLayout2.xml"/><Relationship Id="rId4" Type="http://schemas.openxmlformats.org/officeDocument/2006/relationships/hyperlink" Target="https://www.nimac.us/wp-content/uploads/2022/08/Spanish_NIMAC_metadata_guidelines_August_2022.doc"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aem.cast.org/nimas-nimac/nimas-technical-specification"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hyperlink" Target="https://www.nimac.us/wp-content/uploads/2022/08/Spanish_NIMAC_metadata_guidelines_August_2022.doc"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hyperlink" Target="https://www.daisy.org/z3986/structure/SG-DAISY3/part2-block.htm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s://daisy.org/info-help/guidance-training/standards/daisy-structure-guidelines-elements-major-structural-elements-front-matter/" TargetMode="External"/><Relationship Id="rId3" Type="http://schemas.openxmlformats.org/officeDocument/2006/relationships/hyperlink" Target="https://daisy.org/guidance/info-help/guidance-training/standards/daisy-structure-guidelines-elements-major-structural-elements/#a" TargetMode="External"/><Relationship Id="rId7" Type="http://schemas.openxmlformats.org/officeDocument/2006/relationships/hyperlink" Target="https://daisy.org/guidance/info-help/guidance-training/standards/daisy-structure-guidelines-elements-major-structural-elements/#e" TargetMode="External"/><Relationship Id="rId2" Type="http://schemas.openxmlformats.org/officeDocument/2006/relationships/hyperlink" Target="https://daisy.org/guidance/info-help/guidance-training/standards/daisy-structure-guidelines-elements-major-structural-elements/" TargetMode="External"/><Relationship Id="rId1" Type="http://schemas.openxmlformats.org/officeDocument/2006/relationships/slideLayout" Target="../slideLayouts/slideLayout2.xml"/><Relationship Id="rId6" Type="http://schemas.openxmlformats.org/officeDocument/2006/relationships/hyperlink" Target="https://daisy.org/guidance/info-help/guidance-training/standards/daisy-structure-guidelines-elements-major-structural-elements/#d" TargetMode="External"/><Relationship Id="rId5" Type="http://schemas.openxmlformats.org/officeDocument/2006/relationships/hyperlink" Target="https://daisy.org/guidance/info-help/guidance-training/standards/daisy-structure-guidelines-elements-major-structural-elements/#c" TargetMode="External"/><Relationship Id="rId10" Type="http://schemas.openxmlformats.org/officeDocument/2006/relationships/hyperlink" Target="https://daisy.org/info-help/guidance-training/standards/daisy-structure-guidelines-elements-major-structural-elements-end-matter/" TargetMode="External"/><Relationship Id="rId4" Type="http://schemas.openxmlformats.org/officeDocument/2006/relationships/hyperlink" Target="https://daisy.org/guidance/info-help/guidance-training/standards/daisy-structure-guidelines-elements-major-structural-elements/#b" TargetMode="External"/><Relationship Id="rId9" Type="http://schemas.openxmlformats.org/officeDocument/2006/relationships/hyperlink" Target="https://daisy.org/info-help/guidance-training/standards/daisy-structure-guidelines-elements-major-structural-elements-body-matter/" TargetMode="External"/></Relationships>
</file>

<file path=ppt/slides/_rels/slide21.xml.rels><?xml version="1.0" encoding="UTF-8" standalone="yes"?>
<Relationships xmlns="http://schemas.openxmlformats.org/package/2006/relationships"><Relationship Id="rId2" Type="http://schemas.openxmlformats.org/officeDocument/2006/relationships/hyperlink" Target="http://www.daisy.org/z3986/structure/SG-DAISY3/index-of-elements.html"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hyperlink" Target="https://www.nimac.us/wp-content/uploads/2022/08/Spanish_NIMAC_metadata_guidelines_August_2022.doc"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nimac.us/wp-content/uploads/2022/08/Spanish_NIMAC_metadata_guidelines_August_2022.doc"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hyperlink" Target="https://www.daisy.org/z3986/structure/SG-DAISY3/part2-inline.html#pagenum"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hyperlink" Target="https://www.nimac.us/wp-content/uploads/2023/07/Resources-for-Image-Description_Spanish.docx"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hyperlink" Target="https://www.nimac.us/wp-content/uploads/2023/07/MathML_Spanish.docx"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www.w3.org/Math/DTD/mathml3/mathml3.dtd" TargetMode="External"/><Relationship Id="rId2" Type="http://schemas.openxmlformats.org/officeDocument/2006/relationships/hyperlink" Target="http://www.daisy.org/z3986/2005/dtbook-2005-3.dtd" TargetMode="External"/><Relationship Id="rId1" Type="http://schemas.openxmlformats.org/officeDocument/2006/relationships/slideLayout" Target="../slideLayouts/slideLayout2.xml"/><Relationship Id="rId5" Type="http://schemas.openxmlformats.org/officeDocument/2006/relationships/hyperlink" Target="http://www.w3.org/1998/Math/MathML" TargetMode="External"/><Relationship Id="rId4" Type="http://schemas.openxmlformats.org/officeDocument/2006/relationships/hyperlink" Target="http://www.daisy.org/z3986/2005/dtbook/"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www.w3.org/Math/DTD/mathml2/mathml2.dtd" TargetMode="External"/><Relationship Id="rId2" Type="http://schemas.openxmlformats.org/officeDocument/2006/relationships/hyperlink" Target="http://www.daisy.org/z3986/2005/dtbook-2005-3.dtd" TargetMode="External"/><Relationship Id="rId1" Type="http://schemas.openxmlformats.org/officeDocument/2006/relationships/slideLayout" Target="../slideLayouts/slideLayout2.xml"/><Relationship Id="rId5" Type="http://schemas.openxmlformats.org/officeDocument/2006/relationships/hyperlink" Target="http://www.w3.org/1998/Math/MathML" TargetMode="External"/><Relationship Id="rId4" Type="http://schemas.openxmlformats.org/officeDocument/2006/relationships/hyperlink" Target="http://www.daisy.org/z3986/2005/dtbook/"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hyperlink" Target="https://www.nimac.us/publishers-conversion-houses/"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nimac.us/"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s://aem.cast.org/binaries/content/assets/common/publications/aem/creating-nimas-files-2021.pdf" TargetMode="External"/><Relationship Id="rId2" Type="http://schemas.openxmlformats.org/officeDocument/2006/relationships/hyperlink" Target="http://aem.cast.org/creating/nimas-technical-specification-annotated.html#.XKJVMZhKiUk" TargetMode="External"/><Relationship Id="rId1" Type="http://schemas.openxmlformats.org/officeDocument/2006/relationships/slideLayout" Target="../slideLayouts/slideLayout2.xml"/><Relationship Id="rId4" Type="http://schemas.openxmlformats.org/officeDocument/2006/relationships/hyperlink" Target="https://aem.cast.org/nimas-nimac/nimas-exemplars" TargetMode="External"/></Relationships>
</file>

<file path=ppt/slides/_rels/slide70.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07716-E08E-4467-9B15-7D56FEB04B6A}"/>
              </a:ext>
            </a:extLst>
          </p:cNvPr>
          <p:cNvSpPr>
            <a:spLocks noGrp="1"/>
          </p:cNvSpPr>
          <p:nvPr>
            <p:ph type="ctrTitle"/>
          </p:nvPr>
        </p:nvSpPr>
        <p:spPr>
          <a:xfrm>
            <a:off x="457200" y="2743200"/>
            <a:ext cx="8382000" cy="2079625"/>
          </a:xfrm>
        </p:spPr>
        <p:txBody>
          <a:bodyPr/>
          <a:lstStyle/>
          <a:p>
            <a:r>
              <a:rPr lang="es" sz="4000" b="0" i="0" u="none" dirty="0">
                <a:solidFill>
                  <a:schemeClr val="tx1"/>
                </a:solidFill>
              </a:rPr>
              <a:t>Creación de archivos NIMAS:</a:t>
            </a:r>
            <a:br>
              <a:rPr lang="es" sz="4000" dirty="0">
                <a:solidFill>
                  <a:schemeClr val="tx1"/>
                </a:solidFill>
              </a:rPr>
            </a:br>
            <a:r>
              <a:rPr lang="es" sz="3200" b="0" i="0" u="none" dirty="0">
                <a:solidFill>
                  <a:schemeClr val="tx1"/>
                </a:solidFill>
              </a:rPr>
              <a:t>Recursos y mejores prácticas</a:t>
            </a:r>
            <a:endParaRPr lang="en-US" altLang="en-US" sz="3200" dirty="0">
              <a:solidFill>
                <a:schemeClr val="tx1"/>
              </a:solidFill>
            </a:endParaRPr>
          </a:p>
        </p:txBody>
      </p:sp>
      <p:sp>
        <p:nvSpPr>
          <p:cNvPr id="4" name="TextBox 3">
            <a:extLst>
              <a:ext uri="{FF2B5EF4-FFF2-40B4-BE49-F238E27FC236}">
                <a16:creationId xmlns:a16="http://schemas.microsoft.com/office/drawing/2014/main" id="{0BC4BFBE-3E52-4D05-8280-24DD713818D7}"/>
              </a:ext>
            </a:extLst>
          </p:cNvPr>
          <p:cNvSpPr txBox="1"/>
          <p:nvPr/>
        </p:nvSpPr>
        <p:spPr>
          <a:xfrm>
            <a:off x="457200" y="5248364"/>
            <a:ext cx="5181600" cy="1200329"/>
          </a:xfrm>
          <a:prstGeom prst="rect">
            <a:avLst/>
          </a:prstGeom>
          <a:noFill/>
        </p:spPr>
        <p:txBody>
          <a:bodyPr wrap="square" rtlCol="0">
            <a:spAutoFit/>
          </a:bodyPr>
          <a:lstStyle/>
          <a:p>
            <a:pPr algn="l" rtl="0">
              <a:defRPr/>
            </a:pPr>
            <a:r>
              <a:rPr lang="es" b="0" i="0" u="none" dirty="0">
                <a:cs typeface="Arial" charset="0"/>
              </a:rPr>
              <a:t>Nicole Gaines, Directora de Proyectos del NIMAC</a:t>
            </a:r>
          </a:p>
          <a:p>
            <a:pPr algn="l" rtl="0">
              <a:defRPr/>
            </a:pPr>
            <a:r>
              <a:rPr lang="es" b="0" i="0" u="none" dirty="0">
                <a:cs typeface="Arial" charset="0"/>
              </a:rPr>
              <a:t>Liz Schaller, Gerente del NIMAC</a:t>
            </a:r>
          </a:p>
          <a:p>
            <a:pPr algn="l" rtl="0">
              <a:defRPr/>
            </a:pPr>
            <a:r>
              <a:rPr lang="es" b="0" i="0" u="none" dirty="0">
                <a:cs typeface="Arial" charset="0"/>
              </a:rPr>
              <a:t>Junio 2023</a:t>
            </a:r>
          </a:p>
          <a:p>
            <a:endParaRPr lang="es" dirty="0"/>
          </a:p>
        </p:txBody>
      </p:sp>
      <p:pic>
        <p:nvPicPr>
          <p:cNvPr id="5" name="Picture 6" descr="Logotipo del proyecto NIMAC">
            <a:extLst>
              <a:ext uri="{FF2B5EF4-FFF2-40B4-BE49-F238E27FC236}">
                <a16:creationId xmlns:a16="http://schemas.microsoft.com/office/drawing/2014/main" id="{41EB248E-BB0F-4908-AE63-646B1B9096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2443" y="609600"/>
            <a:ext cx="5599113"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143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noChangeArrowheads="1"/>
          </p:cNvSpPr>
          <p:nvPr>
            <p:ph type="title"/>
          </p:nvPr>
        </p:nvSpPr>
        <p:spPr/>
        <p:txBody>
          <a:bodyPr/>
          <a:lstStyle/>
          <a:p>
            <a:r>
              <a:rPr lang="es" b="0" i="0" u="none" dirty="0"/>
              <a:t>La presentación de hoy</a:t>
            </a:r>
            <a:endParaRPr lang="en-US" altLang="en-US" dirty="0"/>
          </a:p>
        </p:txBody>
      </p:sp>
      <p:sp>
        <p:nvSpPr>
          <p:cNvPr id="5123" name="Content Placeholder 2"/>
          <p:cNvSpPr>
            <a:spLocks noGrp="1" noChangeArrowheads="1"/>
          </p:cNvSpPr>
          <p:nvPr>
            <p:ph idx="1"/>
          </p:nvPr>
        </p:nvSpPr>
        <p:spPr>
          <a:xfrm>
            <a:off x="457200" y="1676400"/>
            <a:ext cx="8229600" cy="4724400"/>
          </a:xfrm>
        </p:spPr>
        <p:txBody>
          <a:bodyPr/>
          <a:lstStyle/>
          <a:p>
            <a:pPr algn="l" rtl="0"/>
            <a:r>
              <a:rPr lang="es" sz="2800" b="0" i="0" u="none" dirty="0"/>
              <a:t>Creación de NIMAS: Recursos clave</a:t>
            </a:r>
          </a:p>
          <a:p>
            <a:pPr lvl="1" algn="l" rtl="0"/>
            <a:r>
              <a:rPr lang="es" sz="2400" b="0" i="0" u="none" dirty="0"/>
              <a:t>Especificación NIMAS</a:t>
            </a:r>
          </a:p>
          <a:p>
            <a:pPr lvl="1" algn="l" rtl="0"/>
            <a:r>
              <a:rPr lang="es" sz="2400" b="0" i="0" u="none" dirty="0"/>
              <a:t>Directrices de la Estructura DAISY</a:t>
            </a:r>
          </a:p>
          <a:p>
            <a:pPr algn="l" rtl="0"/>
            <a:r>
              <a:rPr lang="es" sz="2800" b="0" i="0" u="none" dirty="0"/>
              <a:t>Suministro de metadatos en NIMAS</a:t>
            </a:r>
          </a:p>
          <a:p>
            <a:pPr algn="l" rtl="0"/>
            <a:r>
              <a:rPr lang="es" sz="2800" b="0" i="0" u="none" dirty="0"/>
              <a:t>Mejores prácticas: Etiquetas</a:t>
            </a:r>
          </a:p>
          <a:p>
            <a:pPr algn="l" rtl="0"/>
            <a:r>
              <a:rPr lang="es" sz="2800" b="0" i="0" u="none" dirty="0"/>
              <a:t>Mejores prácticas: Contenido NIMAS opcional</a:t>
            </a:r>
          </a:p>
          <a:p>
            <a:pPr lvl="1" algn="l" rtl="0"/>
            <a:r>
              <a:rPr lang="es" sz="2400" b="0" i="0" u="none" dirty="0"/>
              <a:t>Texto alternativo</a:t>
            </a:r>
          </a:p>
          <a:p>
            <a:pPr lvl="1" algn="l" rtl="0"/>
            <a:r>
              <a:rPr lang="es" sz="2400" b="0" i="0" u="none" dirty="0"/>
              <a:t>MathML</a:t>
            </a:r>
          </a:p>
          <a:p>
            <a:pPr algn="l" rtl="0"/>
            <a:r>
              <a:rPr lang="es" sz="2800" b="0" i="0" u="none" dirty="0"/>
              <a:t>Consejos finales y recursos adicionales</a:t>
            </a:r>
            <a:endParaRPr lang="es" altLang="en-US" sz="2800" dirty="0"/>
          </a:p>
          <a:p>
            <a:endParaRPr lang="es" altLang="en-US" sz="2400" dirty="0"/>
          </a:p>
          <a:p>
            <a:pPr lvl="1" algn="l" rtl="0"/>
            <a:endParaRPr lang="e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noChangeArrowheads="1"/>
          </p:cNvSpPr>
          <p:nvPr>
            <p:ph type="title"/>
          </p:nvPr>
        </p:nvSpPr>
        <p:spPr>
          <a:xfrm>
            <a:off x="381000" y="1981200"/>
            <a:ext cx="8229600" cy="2590800"/>
          </a:xfrm>
        </p:spPr>
        <p:txBody>
          <a:bodyPr/>
          <a:lstStyle/>
          <a:p>
            <a:r>
              <a:rPr lang="es" sz="4000" b="0" i="0" u="none" dirty="0"/>
              <a:t>Preparación de archivos NIMAS: </a:t>
            </a:r>
            <a:br>
              <a:rPr lang="es" sz="4000" dirty="0"/>
            </a:br>
            <a:r>
              <a:rPr lang="es" sz="3800" b="0" i="0" u="none" dirty="0"/>
              <a:t>Recursos clave</a:t>
            </a:r>
            <a:endParaRPr lang="en-US" altLang="en-US" sz="3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p:txBody>
          <a:bodyPr/>
          <a:lstStyle/>
          <a:p>
            <a:r>
              <a:rPr lang="es" sz="4000" b="0" i="0" u="none" dirty="0"/>
              <a:t>Recursos para producir NIMAS</a:t>
            </a:r>
            <a:endParaRPr lang="en-US" altLang="en-US" sz="4000" dirty="0"/>
          </a:p>
        </p:txBody>
      </p:sp>
      <p:sp>
        <p:nvSpPr>
          <p:cNvPr id="8195" name="Content Placeholder 2"/>
          <p:cNvSpPr>
            <a:spLocks noGrp="1" noChangeArrowheads="1"/>
          </p:cNvSpPr>
          <p:nvPr>
            <p:ph idx="1"/>
          </p:nvPr>
        </p:nvSpPr>
        <p:spPr>
          <a:xfrm>
            <a:off x="457200" y="1752600"/>
            <a:ext cx="8229600" cy="4373563"/>
          </a:xfrm>
        </p:spPr>
        <p:txBody>
          <a:bodyPr/>
          <a:lstStyle/>
          <a:p>
            <a:pPr marL="0" indent="0" algn="l" rtl="0">
              <a:buFontTx/>
              <a:buNone/>
            </a:pPr>
            <a:r>
              <a:rPr lang="es" sz="2800" b="0" i="0" u="none" dirty="0"/>
              <a:t>Los tres recursos esenciales para preparar NIMAS son:	</a:t>
            </a:r>
          </a:p>
          <a:p>
            <a:pPr marL="0" indent="0" algn="l" rtl="0">
              <a:buFontTx/>
              <a:buNone/>
            </a:pPr>
            <a:endParaRPr lang="es" altLang="en-US" sz="1200" dirty="0"/>
          </a:p>
          <a:p>
            <a:pPr marL="971550" lvl="1" indent="-514350" algn="l" rtl="0">
              <a:buFontTx/>
              <a:buAutoNum type="arabicPeriod"/>
            </a:pPr>
            <a:r>
              <a:rPr lang="es" b="0" i="0" u="none" dirty="0">
                <a:hlinkClick r:id="rId2"/>
              </a:rPr>
              <a:t>La especificación NIMAS 1.1</a:t>
            </a:r>
            <a:r>
              <a:rPr lang="es" b="0" i="0" u="none" dirty="0"/>
              <a:t> </a:t>
            </a:r>
          </a:p>
          <a:p>
            <a:pPr marL="971550" lvl="1" indent="-514350" algn="l" rtl="0">
              <a:buFontTx/>
              <a:buAutoNum type="arabicPeriod"/>
            </a:pPr>
            <a:r>
              <a:rPr lang="es" b="0" i="0" u="none" dirty="0">
                <a:hlinkClick r:id="rId3"/>
              </a:rPr>
              <a:t>Las Directrices de la Estructura DAISY (DED)</a:t>
            </a:r>
            <a:endParaRPr lang="es" altLang="en-US" dirty="0"/>
          </a:p>
          <a:p>
            <a:pPr marL="971550" lvl="1" indent="-514350" algn="l" rtl="0">
              <a:buFontTx/>
              <a:buAutoNum type="arabicPeriod"/>
            </a:pPr>
            <a:r>
              <a:rPr lang="es" b="0" i="0" u="none" dirty="0">
                <a:hlinkClick r:id="rId4"/>
              </a:rPr>
              <a:t>Las Directrices para Metadatos del NIMAC</a:t>
            </a:r>
            <a:endParaRPr lang="es" altLang="en-US" dirty="0"/>
          </a:p>
          <a:p>
            <a:pPr marL="0" indent="0" algn="l" rtl="0">
              <a:buFontTx/>
              <a:buNone/>
            </a:pPr>
            <a:endParaRPr lang="es" altLang="en-US" dirty="0"/>
          </a:p>
          <a:p>
            <a:pPr marL="0" indent="0" algn="l" rtl="0">
              <a:buFontTx/>
              <a:buNone/>
            </a:pPr>
            <a:endParaRPr lang="es"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noChangeArrowheads="1"/>
          </p:cNvSpPr>
          <p:nvPr>
            <p:ph type="title"/>
          </p:nvPr>
        </p:nvSpPr>
        <p:spPr/>
        <p:txBody>
          <a:bodyPr/>
          <a:lstStyle/>
          <a:p>
            <a:r>
              <a:rPr lang="es" sz="4000" b="0" i="0" u="none" dirty="0"/>
              <a:t>La especificación NIMAS</a:t>
            </a:r>
            <a:endParaRPr lang="en-US" altLang="en-US" sz="4000" dirty="0"/>
          </a:p>
        </p:txBody>
      </p:sp>
      <p:sp>
        <p:nvSpPr>
          <p:cNvPr id="9219" name="Content Placeholder 2"/>
          <p:cNvSpPr>
            <a:spLocks noGrp="1" noChangeArrowheads="1"/>
          </p:cNvSpPr>
          <p:nvPr>
            <p:ph idx="1"/>
          </p:nvPr>
        </p:nvSpPr>
        <p:spPr>
          <a:xfrm>
            <a:off x="457200" y="1417638"/>
            <a:ext cx="8229600" cy="4708525"/>
          </a:xfrm>
        </p:spPr>
        <p:txBody>
          <a:bodyPr/>
          <a:lstStyle/>
          <a:p>
            <a:pPr algn="l" rtl="0"/>
            <a:r>
              <a:rPr lang="es" sz="2400" b="0" i="0" u="none" dirty="0">
                <a:hlinkClick r:id="rId2"/>
              </a:rPr>
              <a:t>NIMAS 1.1</a:t>
            </a:r>
            <a:r>
              <a:rPr lang="es" sz="2400" b="0" i="0" u="none" dirty="0"/>
              <a:t> es el único formato de archivo que el NIMAC puede aceptar.</a:t>
            </a:r>
          </a:p>
          <a:p>
            <a:pPr algn="l" rtl="0"/>
            <a:r>
              <a:rPr lang="es" sz="2400" b="0" i="0" u="none" dirty="0"/>
              <a:t>NIMAS es un subconjunto de DAISY (Z39.86) y cada conjunto de archivos incluye:</a:t>
            </a:r>
          </a:p>
          <a:p>
            <a:pPr lvl="1" algn="l" rtl="0"/>
            <a:r>
              <a:rPr lang="es" sz="2000" b="0" i="0" u="none" dirty="0"/>
              <a:t>Todo el texto del libro de origen suministrado en un archivo XML</a:t>
            </a:r>
          </a:p>
          <a:p>
            <a:pPr lvl="1" algn="l" rtl="0"/>
            <a:r>
              <a:rPr lang="es" sz="2000" b="0" i="0" u="none" dirty="0"/>
              <a:t>Un OPF que incluye los metadatos requeridos y el manifiesto del conjunto de archivos</a:t>
            </a:r>
          </a:p>
          <a:p>
            <a:pPr lvl="1" algn="l" rtl="0"/>
            <a:r>
              <a:rPr lang="es" sz="2000" b="0" i="0" u="none" dirty="0"/>
              <a:t>Un PDF que incluye solo la portada o las cubiertas y la página de derechos de autor</a:t>
            </a:r>
          </a:p>
          <a:p>
            <a:pPr lvl="1" algn="l" rtl="0"/>
            <a:r>
              <a:rPr lang="es" sz="2000" b="0" i="0" u="none" dirty="0"/>
              <a:t>Todas las imágenes del libro impreso suministradas por separado como archivos de imagen: en formato JPG, PNG o SVG</a:t>
            </a:r>
            <a:endParaRPr lang="es" altLang="en-US" sz="2400" dirty="0"/>
          </a:p>
        </p:txBody>
      </p:sp>
    </p:spTree>
    <p:extLst>
      <p:ext uri="{BB962C8B-B14F-4D97-AF65-F5344CB8AC3E}">
        <p14:creationId xmlns:p14="http://schemas.microsoft.com/office/powerpoint/2010/main" val="189667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a:xfrm>
            <a:off x="457200" y="274638"/>
            <a:ext cx="8229600" cy="868362"/>
          </a:xfrm>
        </p:spPr>
        <p:txBody>
          <a:bodyPr/>
          <a:lstStyle/>
          <a:p>
            <a:r>
              <a:rPr lang="es" sz="4000" b="0" i="0" u="none" dirty="0"/>
              <a:t>Requisitos de NIMAS: XML</a:t>
            </a:r>
            <a:endParaRPr lang="en-US" altLang="en-US" sz="4000" dirty="0"/>
          </a:p>
        </p:txBody>
      </p:sp>
      <p:sp>
        <p:nvSpPr>
          <p:cNvPr id="11267" name="Content Placeholder 2"/>
          <p:cNvSpPr>
            <a:spLocks noGrp="1" noChangeArrowheads="1"/>
          </p:cNvSpPr>
          <p:nvPr>
            <p:ph idx="1"/>
          </p:nvPr>
        </p:nvSpPr>
        <p:spPr>
          <a:xfrm>
            <a:off x="457200" y="1143000"/>
            <a:ext cx="8229600" cy="4983163"/>
          </a:xfrm>
        </p:spPr>
        <p:txBody>
          <a:bodyPr/>
          <a:lstStyle/>
          <a:p>
            <a:pPr algn="l" rtl="0"/>
            <a:r>
              <a:rPr lang="es" sz="2800" b="0" i="0" u="none" dirty="0"/>
              <a:t>Se debe emplear el conjunto de elementos de base de NIMAS 1.1 para etiquetar el contenido de los libros de texto. </a:t>
            </a:r>
          </a:p>
          <a:p>
            <a:endParaRPr lang="es" altLang="en-US" sz="800" dirty="0"/>
          </a:p>
          <a:p>
            <a:pPr algn="l" rtl="0"/>
            <a:r>
              <a:rPr lang="es" sz="2800" b="0" i="0" u="none" dirty="0"/>
              <a:t>El conjunto incluye:</a:t>
            </a:r>
          </a:p>
          <a:p>
            <a:pPr lvl="1" algn="l" rtl="0"/>
            <a:r>
              <a:rPr lang="es" sz="2400" b="0" i="0" u="none" dirty="0"/>
              <a:t>Etiquetas a nivel de documento: dtbook, head, book</a:t>
            </a:r>
          </a:p>
          <a:p>
            <a:pPr lvl="1" algn="l" rtl="0"/>
            <a:r>
              <a:rPr lang="es" sz="2400" b="0" i="0" u="none" dirty="0"/>
              <a:t>Etiquetas de estructura/jerarquía: </a:t>
            </a:r>
          </a:p>
          <a:p>
            <a:pPr lvl="2" algn="l" rtl="0"/>
            <a:r>
              <a:rPr lang="es" b="0" i="0" u="none" dirty="0"/>
              <a:t>frontmatter, bodymatter, rearmatter</a:t>
            </a:r>
            <a:endParaRPr lang="es" altLang="en-US" dirty="0"/>
          </a:p>
          <a:p>
            <a:pPr lvl="2" algn="l" rtl="0"/>
            <a:r>
              <a:rPr lang="es" b="0" i="0" u="none" dirty="0"/>
              <a:t>level1 a level6, h1 a h6</a:t>
            </a:r>
          </a:p>
          <a:p>
            <a:pPr lvl="1" algn="l" rtl="0"/>
            <a:r>
              <a:rPr lang="es" sz="2400" b="0" i="0" u="none" dirty="0"/>
              <a:t>Etiquetas de tabla: table, tr, td</a:t>
            </a:r>
          </a:p>
          <a:p>
            <a:pPr lvl="1" algn="l" rtl="0"/>
            <a:r>
              <a:rPr lang="es" sz="2400" b="0" i="0" u="none" dirty="0"/>
              <a:t>Etiquetas de imagen: imggroup, img, caption</a:t>
            </a:r>
          </a:p>
          <a:p>
            <a:pPr lvl="1" algn="l" rtl="0"/>
            <a:r>
              <a:rPr lang="es" sz="2400" b="0" i="0" u="none" dirty="0"/>
              <a:t>Elementos de bloque y en línea</a:t>
            </a:r>
          </a:p>
        </p:txBody>
      </p:sp>
    </p:spTree>
    <p:extLst>
      <p:ext uri="{BB962C8B-B14F-4D97-AF65-F5344CB8AC3E}">
        <p14:creationId xmlns:p14="http://schemas.microsoft.com/office/powerpoint/2010/main" val="3164079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B87F8B7-FF98-FB1E-B74D-B6C3E6510EB4}"/>
              </a:ext>
            </a:extLst>
          </p:cNvPr>
          <p:cNvSpPr>
            <a:spLocks noGrp="1"/>
          </p:cNvSpPr>
          <p:nvPr>
            <p:ph type="title"/>
          </p:nvPr>
        </p:nvSpPr>
        <p:spPr/>
        <p:txBody>
          <a:bodyPr/>
          <a:lstStyle/>
          <a:p>
            <a:r>
              <a:rPr lang="es" sz="4000" b="0" i="0" u="none" dirty="0"/>
              <a:t>Elementos de bloque y en línea</a:t>
            </a:r>
            <a:endParaRPr lang="en-US" sz="4000" dirty="0"/>
          </a:p>
        </p:txBody>
      </p:sp>
      <p:sp>
        <p:nvSpPr>
          <p:cNvPr id="3" name="Content Placeholder 2">
            <a:extLst>
              <a:ext uri="{FF2B5EF4-FFF2-40B4-BE49-F238E27FC236}">
                <a16:creationId xmlns:a16="http://schemas.microsoft.com/office/drawing/2014/main" id="{A2224DFB-46A3-44E5-7DBF-8EE20EBF79C5}"/>
              </a:ext>
            </a:extLst>
          </p:cNvPr>
          <p:cNvSpPr>
            <a:spLocks noGrp="1"/>
          </p:cNvSpPr>
          <p:nvPr>
            <p:ph sz="half" idx="1"/>
          </p:nvPr>
        </p:nvSpPr>
        <p:spPr/>
        <p:txBody>
          <a:bodyPr/>
          <a:lstStyle/>
          <a:p>
            <a:r>
              <a:rPr lang="en-US" dirty="0" err="1"/>
              <a:t>Elementos</a:t>
            </a:r>
            <a:r>
              <a:rPr lang="en-US" dirty="0"/>
              <a:t> de </a:t>
            </a:r>
            <a:r>
              <a:rPr lang="en-US" dirty="0" err="1"/>
              <a:t>bloque</a:t>
            </a:r>
            <a:endParaRPr lang="en-US" dirty="0"/>
          </a:p>
          <a:p>
            <a:pPr lvl="1"/>
            <a:r>
              <a:rPr lang="en-US" sz="2000" dirty="0"/>
              <a:t>author</a:t>
            </a:r>
          </a:p>
          <a:p>
            <a:pPr lvl="1"/>
            <a:r>
              <a:rPr lang="en-US" sz="2000" dirty="0"/>
              <a:t>blockquote</a:t>
            </a:r>
          </a:p>
          <a:p>
            <a:pPr lvl="1"/>
            <a:r>
              <a:rPr lang="en-US" sz="2000" dirty="0"/>
              <a:t>list</a:t>
            </a:r>
          </a:p>
          <a:p>
            <a:pPr lvl="1"/>
            <a:r>
              <a:rPr lang="en-US" sz="2000" dirty="0"/>
              <a:t>li</a:t>
            </a:r>
          </a:p>
          <a:p>
            <a:pPr lvl="1"/>
            <a:r>
              <a:rPr lang="en-US" sz="2000" dirty="0" err="1"/>
              <a:t>hd</a:t>
            </a:r>
            <a:endParaRPr lang="en-US" sz="2000" dirty="0"/>
          </a:p>
          <a:p>
            <a:pPr lvl="1"/>
            <a:r>
              <a:rPr lang="en-US" sz="2000" dirty="0"/>
              <a:t>note</a:t>
            </a:r>
          </a:p>
          <a:p>
            <a:pPr lvl="1"/>
            <a:r>
              <a:rPr lang="en-US" sz="2000" dirty="0"/>
              <a:t>p</a:t>
            </a:r>
          </a:p>
          <a:p>
            <a:pPr lvl="1"/>
            <a:r>
              <a:rPr lang="en-US" sz="2000" dirty="0"/>
              <a:t>sidebar</a:t>
            </a:r>
          </a:p>
          <a:p>
            <a:pPr lvl="1"/>
            <a:r>
              <a:rPr lang="en-US" sz="2000" dirty="0"/>
              <a:t>cite</a:t>
            </a:r>
          </a:p>
          <a:p>
            <a:pPr lvl="1"/>
            <a:r>
              <a:rPr lang="en-US" sz="2000" dirty="0"/>
              <a:t>dd</a:t>
            </a:r>
          </a:p>
          <a:p>
            <a:pPr lvl="1"/>
            <a:r>
              <a:rPr lang="en-US" sz="2000" dirty="0"/>
              <a:t>dl</a:t>
            </a:r>
          </a:p>
          <a:p>
            <a:pPr lvl="1"/>
            <a:r>
              <a:rPr lang="en-US" sz="2000" dirty="0"/>
              <a:t>dt</a:t>
            </a:r>
          </a:p>
        </p:txBody>
      </p:sp>
      <p:sp>
        <p:nvSpPr>
          <p:cNvPr id="9" name="Content Placeholder 8">
            <a:extLst>
              <a:ext uri="{FF2B5EF4-FFF2-40B4-BE49-F238E27FC236}">
                <a16:creationId xmlns:a16="http://schemas.microsoft.com/office/drawing/2014/main" id="{4EF1E952-EA78-BEF4-7761-EA34D1D7047B}"/>
              </a:ext>
            </a:extLst>
          </p:cNvPr>
          <p:cNvSpPr>
            <a:spLocks noGrp="1"/>
          </p:cNvSpPr>
          <p:nvPr>
            <p:ph sz="half" idx="2"/>
          </p:nvPr>
        </p:nvSpPr>
        <p:spPr/>
        <p:txBody>
          <a:bodyPr/>
          <a:lstStyle/>
          <a:p>
            <a:pPr algn="l" rtl="0"/>
            <a:r>
              <a:rPr lang="es" b="0" i="0" u="none" dirty="0"/>
              <a:t>Elementos en línea</a:t>
            </a:r>
          </a:p>
          <a:p>
            <a:pPr lvl="1"/>
            <a:r>
              <a:rPr lang="en-US" sz="2000" dirty="0" err="1"/>
              <a:t>em</a:t>
            </a:r>
            <a:endParaRPr lang="en-US" sz="2000" dirty="0"/>
          </a:p>
          <a:p>
            <a:pPr lvl="1"/>
            <a:r>
              <a:rPr lang="en-US" sz="2000" dirty="0"/>
              <a:t>q</a:t>
            </a:r>
          </a:p>
          <a:p>
            <a:pPr lvl="1"/>
            <a:r>
              <a:rPr lang="en-US" sz="2000" dirty="0"/>
              <a:t>strong</a:t>
            </a:r>
          </a:p>
          <a:p>
            <a:pPr lvl="1"/>
            <a:r>
              <a:rPr lang="en-US" sz="2000" dirty="0"/>
              <a:t>sub</a:t>
            </a:r>
          </a:p>
          <a:p>
            <a:pPr lvl="1"/>
            <a:r>
              <a:rPr lang="en-US" sz="2000" dirty="0"/>
              <a:t>sup</a:t>
            </a:r>
          </a:p>
          <a:p>
            <a:pPr lvl="1"/>
            <a:r>
              <a:rPr lang="en-US" sz="2000" dirty="0" err="1"/>
              <a:t>br</a:t>
            </a:r>
            <a:endParaRPr lang="en-US" sz="2000" dirty="0"/>
          </a:p>
          <a:p>
            <a:pPr lvl="1"/>
            <a:r>
              <a:rPr lang="en-US" sz="2000" dirty="0"/>
              <a:t>line</a:t>
            </a:r>
          </a:p>
          <a:p>
            <a:pPr lvl="1"/>
            <a:r>
              <a:rPr lang="en-US" sz="2000" dirty="0" err="1"/>
              <a:t>linenum</a:t>
            </a:r>
            <a:endParaRPr lang="en-US" sz="2000" dirty="0"/>
          </a:p>
          <a:p>
            <a:pPr lvl="1"/>
            <a:r>
              <a:rPr lang="en-US" sz="2000" dirty="0" err="1"/>
              <a:t>pagenum</a:t>
            </a:r>
            <a:endParaRPr lang="en-US" sz="2000" dirty="0"/>
          </a:p>
          <a:p>
            <a:pPr lvl="1"/>
            <a:r>
              <a:rPr lang="en-US" sz="2000" dirty="0" err="1"/>
              <a:t>noteref</a:t>
            </a:r>
            <a:endParaRPr lang="en-US" sz="2000" dirty="0"/>
          </a:p>
          <a:p>
            <a:pPr lvl="1"/>
            <a:endParaRPr lang="en-US" dirty="0"/>
          </a:p>
        </p:txBody>
      </p:sp>
    </p:spTree>
    <p:extLst>
      <p:ext uri="{BB962C8B-B14F-4D97-AF65-F5344CB8AC3E}">
        <p14:creationId xmlns:p14="http://schemas.microsoft.com/office/powerpoint/2010/main" val="2310079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s" sz="3600" b="0" i="0" u="none" dirty="0"/>
              <a:t>Etiquetas para contenido específico</a:t>
            </a:r>
            <a:endParaRPr lang="en-US" altLang="en-US" sz="3600" dirty="0"/>
          </a:p>
        </p:txBody>
      </p:sp>
      <p:sp>
        <p:nvSpPr>
          <p:cNvPr id="11267" name="Content Placeholder 2"/>
          <p:cNvSpPr>
            <a:spLocks noGrp="1" noChangeArrowheads="1"/>
          </p:cNvSpPr>
          <p:nvPr>
            <p:ph idx="1"/>
          </p:nvPr>
        </p:nvSpPr>
        <p:spPr>
          <a:xfrm>
            <a:off x="457200" y="1417638"/>
            <a:ext cx="8229600" cy="4708525"/>
          </a:xfrm>
        </p:spPr>
        <p:txBody>
          <a:bodyPr/>
          <a:lstStyle/>
          <a:p>
            <a:pPr algn="l" rtl="0"/>
            <a:r>
              <a:rPr lang="es" sz="2400" b="0" i="0" u="none" dirty="0"/>
              <a:t>Si algún elemento del conjunto de elementos de base no le es familiar, le aconsejamos que revise la especificación para asegurarse de utilizar el conjunto de etiquetas completo. </a:t>
            </a:r>
          </a:p>
          <a:p>
            <a:pPr algn="l" rtl="0"/>
            <a:r>
              <a:rPr lang="es" sz="2400" b="0" i="0" u="none" dirty="0"/>
              <a:t>Es importante familiarizarse tanto con la especificación como con las Directrices de la Estructura DAISY para asegurarse de etiquetar el contenido correctamente.</a:t>
            </a:r>
          </a:p>
          <a:p>
            <a:pPr algn="l" rtl="0"/>
            <a:r>
              <a:rPr lang="es" sz="2400" b="1" i="0" u="none" dirty="0"/>
              <a:t>Nota:</a:t>
            </a:r>
            <a:r>
              <a:rPr lang="es" sz="2400" b="0" i="0" u="none" dirty="0"/>
              <a:t> La validación automatizada no puede detectar si contenido específico está etiquetado correctamente. El NIMAC podría requerir un reenvío si la revisión de los archivos o un comentario de un usuario identifica errores en las etiquetas. </a:t>
            </a:r>
            <a:endParaRPr lang="es" altLang="en-US" sz="2000" dirty="0"/>
          </a:p>
        </p:txBody>
      </p:sp>
    </p:spTree>
    <p:extLst>
      <p:ext uri="{BB962C8B-B14F-4D97-AF65-F5344CB8AC3E}">
        <p14:creationId xmlns:p14="http://schemas.microsoft.com/office/powerpoint/2010/main" val="3149855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74468-340D-C267-C94B-049143D1C62C}"/>
              </a:ext>
            </a:extLst>
          </p:cNvPr>
          <p:cNvSpPr>
            <a:spLocks noGrp="1"/>
          </p:cNvSpPr>
          <p:nvPr>
            <p:ph type="title"/>
          </p:nvPr>
        </p:nvSpPr>
        <p:spPr>
          <a:xfrm>
            <a:off x="457200" y="1905000"/>
            <a:ext cx="8229600" cy="1143000"/>
          </a:xfrm>
        </p:spPr>
        <p:txBody>
          <a:bodyPr/>
          <a:lstStyle/>
          <a:p>
            <a:r>
              <a:rPr lang="es" b="0" i="0" u="none" dirty="0"/>
              <a:t>La especificación NIMAS: </a:t>
            </a:r>
            <a:br>
              <a:rPr lang="es" dirty="0"/>
            </a:br>
            <a:r>
              <a:rPr lang="es" b="0" i="0" u="none" dirty="0"/>
              <a:t>OPF, PDF e imágenes</a:t>
            </a:r>
            <a:endParaRPr lang="en-US" dirty="0"/>
          </a:p>
        </p:txBody>
      </p:sp>
    </p:spTree>
    <p:extLst>
      <p:ext uri="{BB962C8B-B14F-4D97-AF65-F5344CB8AC3E}">
        <p14:creationId xmlns:p14="http://schemas.microsoft.com/office/powerpoint/2010/main" val="938200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s" sz="4000" b="0" i="0" u="none" dirty="0"/>
              <a:t>El archivo OPF</a:t>
            </a:r>
            <a:endParaRPr lang="en-US" altLang="en-US" sz="4000" dirty="0"/>
          </a:p>
        </p:txBody>
      </p:sp>
      <p:sp>
        <p:nvSpPr>
          <p:cNvPr id="11267" name="Content Placeholder 2"/>
          <p:cNvSpPr>
            <a:spLocks noGrp="1" noChangeArrowheads="1"/>
          </p:cNvSpPr>
          <p:nvPr>
            <p:ph idx="1"/>
          </p:nvPr>
        </p:nvSpPr>
        <p:spPr>
          <a:xfrm>
            <a:off x="457200" y="1524000"/>
            <a:ext cx="8229600" cy="4602163"/>
          </a:xfrm>
        </p:spPr>
        <p:txBody>
          <a:bodyPr/>
          <a:lstStyle/>
          <a:p>
            <a:pPr algn="l" rtl="0"/>
            <a:r>
              <a:rPr lang="es" sz="2800" b="0" i="0" u="none" dirty="0"/>
              <a:t>Todos los conjuntos de archivos NIMAS también deben incluir un OPF que incluya los metadatos requeridos y un manifiesto de todos los archivos en el conjunto de archivos. </a:t>
            </a:r>
          </a:p>
          <a:p>
            <a:pPr algn="l" rtl="0"/>
            <a:r>
              <a:rPr lang="es" sz="2800" b="0" i="0" u="none" dirty="0"/>
              <a:t>En el documento </a:t>
            </a:r>
            <a:r>
              <a:rPr lang="es" sz="2800" b="0" i="0" u="none" dirty="0">
                <a:hlinkClick r:id="rId2"/>
              </a:rPr>
              <a:t>Directrices para Metadatos del NIMAC</a:t>
            </a:r>
            <a:r>
              <a:rPr lang="es" sz="2800" b="0" i="0" u="none" dirty="0"/>
              <a:t> se proporcionan los requisitos y guías para los metadatos.</a:t>
            </a:r>
          </a:p>
          <a:p>
            <a:pPr algn="l" rtl="0"/>
            <a:r>
              <a:rPr lang="es" sz="2800" b="0" i="0" u="none" dirty="0"/>
              <a:t>Nota especial: Si proporciona MathML en su archivo, las imágenes de reserva también se deben incluir en el manifiesto del OPF.  </a:t>
            </a:r>
          </a:p>
          <a:p>
            <a:endParaRPr lang="es" altLang="en-US" sz="2800" dirty="0"/>
          </a:p>
        </p:txBody>
      </p:sp>
    </p:spTree>
    <p:extLst>
      <p:ext uri="{BB962C8B-B14F-4D97-AF65-F5344CB8AC3E}">
        <p14:creationId xmlns:p14="http://schemas.microsoft.com/office/powerpoint/2010/main" val="3155097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s" sz="4000" b="0" i="0" u="none" dirty="0"/>
              <a:t>El PDF</a:t>
            </a:r>
            <a:endParaRPr lang="en-US" altLang="en-US" sz="4000" dirty="0"/>
          </a:p>
        </p:txBody>
      </p:sp>
      <p:sp>
        <p:nvSpPr>
          <p:cNvPr id="11267" name="Content Placeholder 2"/>
          <p:cNvSpPr>
            <a:spLocks noGrp="1" noChangeArrowheads="1"/>
          </p:cNvSpPr>
          <p:nvPr>
            <p:ph idx="1"/>
          </p:nvPr>
        </p:nvSpPr>
        <p:spPr>
          <a:xfrm>
            <a:off x="457200" y="1417638"/>
            <a:ext cx="8229600" cy="4708525"/>
          </a:xfrm>
        </p:spPr>
        <p:txBody>
          <a:bodyPr/>
          <a:lstStyle/>
          <a:p>
            <a:pPr algn="l" rtl="0"/>
            <a:r>
              <a:rPr lang="es" sz="2400" b="0" i="0" u="none" dirty="0"/>
              <a:t>El PDF incluido en el conjunto de archivos NIMAS es solo para fines de verificación y catalogación de los archivos.</a:t>
            </a:r>
          </a:p>
          <a:p>
            <a:pPr algn="l" rtl="0"/>
            <a:r>
              <a:rPr lang="es" sz="2400" b="0" i="0" u="none" dirty="0"/>
              <a:t>Siempre debe incluir la </a:t>
            </a:r>
            <a:r>
              <a:rPr lang="es" sz="2400" b="1" i="0" u="none" dirty="0"/>
              <a:t>portada</a:t>
            </a:r>
            <a:r>
              <a:rPr lang="es" sz="2400" b="0" i="0" u="none" dirty="0"/>
              <a:t> y la </a:t>
            </a:r>
            <a:r>
              <a:rPr lang="es" sz="2400" b="1" i="0" u="none" dirty="0"/>
              <a:t>página de derechos de autor</a:t>
            </a:r>
            <a:r>
              <a:rPr lang="es" sz="2400" b="0" i="0" u="none" dirty="0"/>
              <a:t>, y las </a:t>
            </a:r>
            <a:r>
              <a:rPr lang="es" sz="2400" b="1" i="0" u="none" dirty="0"/>
              <a:t>cubiertas</a:t>
            </a:r>
            <a:r>
              <a:rPr lang="es" sz="2400" b="0" i="0" u="none" dirty="0"/>
              <a:t>, si fuera necesario. </a:t>
            </a:r>
          </a:p>
          <a:p>
            <a:pPr algn="l" rtl="0"/>
            <a:r>
              <a:rPr lang="es" sz="2400" b="0" i="0" u="none" dirty="0"/>
              <a:t>La información que debe estar presente en el PDF del NIMAS incluye:</a:t>
            </a:r>
          </a:p>
          <a:p>
            <a:pPr lvl="1" algn="l" rtl="0"/>
            <a:r>
              <a:rPr lang="es" sz="2000" b="0" i="0" u="none" dirty="0"/>
              <a:t>título completo </a:t>
            </a:r>
          </a:p>
          <a:p>
            <a:pPr lvl="1" algn="l" rtl="0"/>
            <a:r>
              <a:rPr lang="es" sz="2000" b="0" i="0" u="none" dirty="0"/>
              <a:t>ISBN(s)</a:t>
            </a:r>
          </a:p>
          <a:p>
            <a:pPr lvl="1" algn="l" rtl="0"/>
            <a:r>
              <a:rPr lang="es" sz="2000" b="0" i="0" u="none" dirty="0"/>
              <a:t>sello editorial de la editorial</a:t>
            </a:r>
          </a:p>
          <a:p>
            <a:pPr lvl="1" algn="l" rtl="0"/>
            <a:r>
              <a:rPr lang="es" sz="2000" b="0" i="0" u="none" dirty="0"/>
              <a:t>declaración de derechos de autor</a:t>
            </a:r>
          </a:p>
        </p:txBody>
      </p:sp>
    </p:spTree>
    <p:extLst>
      <p:ext uri="{BB962C8B-B14F-4D97-AF65-F5344CB8AC3E}">
        <p14:creationId xmlns:p14="http://schemas.microsoft.com/office/powerpoint/2010/main" val="2713477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s" sz="4000" b="0" i="0" u="none" dirty="0"/>
              <a:t>Tamaños de los archivos PDF</a:t>
            </a:r>
            <a:endParaRPr lang="en-US" altLang="en-US" sz="4000" dirty="0"/>
          </a:p>
        </p:txBody>
      </p:sp>
      <p:sp>
        <p:nvSpPr>
          <p:cNvPr id="11267" name="Content Placeholder 2"/>
          <p:cNvSpPr>
            <a:spLocks noGrp="1" noChangeArrowheads="1"/>
          </p:cNvSpPr>
          <p:nvPr>
            <p:ph idx="1"/>
          </p:nvPr>
        </p:nvSpPr>
        <p:spPr>
          <a:xfrm>
            <a:off x="457200" y="1676400"/>
            <a:ext cx="8229600" cy="4449763"/>
          </a:xfrm>
        </p:spPr>
        <p:txBody>
          <a:bodyPr/>
          <a:lstStyle/>
          <a:p>
            <a:pPr algn="l" rtl="0"/>
            <a:r>
              <a:rPr lang="es" sz="2400" b="0" i="0" u="none" dirty="0"/>
              <a:t>Puesto que el PDF no se utiliza en la producción de formatos accesibles, no tiene que ser un archivo de calidad de producción.</a:t>
            </a:r>
          </a:p>
          <a:p>
            <a:pPr algn="l" rtl="0"/>
            <a:r>
              <a:rPr lang="es" sz="2400" b="0" i="0" u="none" dirty="0"/>
              <a:t>El NIMAC a veces recibe archivos PDF excepcionalmente grandes; estos solo aumentan los tiempos de procesamiento y de descarga de los archivos, sin añadir valor para el usuario.</a:t>
            </a:r>
          </a:p>
          <a:p>
            <a:pPr algn="l" rtl="0"/>
            <a:r>
              <a:rPr lang="es" sz="2400" b="0" i="0" u="none" dirty="0"/>
              <a:t>Por favor vuelva a guardar su PDF de modo que tenga solo pocos MB si encuentra que su proceso está produciendo archivos grandes.</a:t>
            </a:r>
          </a:p>
        </p:txBody>
      </p:sp>
    </p:spTree>
    <p:extLst>
      <p:ext uri="{BB962C8B-B14F-4D97-AF65-F5344CB8AC3E}">
        <p14:creationId xmlns:p14="http://schemas.microsoft.com/office/powerpoint/2010/main" val="44315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s" sz="4000" b="0" i="0" u="none" dirty="0"/>
              <a:t>Imágenes</a:t>
            </a:r>
            <a:endParaRPr lang="en-US" altLang="en-US" sz="4000" dirty="0"/>
          </a:p>
        </p:txBody>
      </p:sp>
      <p:sp>
        <p:nvSpPr>
          <p:cNvPr id="11267" name="Content Placeholder 2"/>
          <p:cNvSpPr>
            <a:spLocks noGrp="1" noChangeArrowheads="1"/>
          </p:cNvSpPr>
          <p:nvPr>
            <p:ph idx="1"/>
          </p:nvPr>
        </p:nvSpPr>
        <p:spPr>
          <a:xfrm>
            <a:off x="457200" y="1417638"/>
            <a:ext cx="8229600" cy="4906961"/>
          </a:xfrm>
        </p:spPr>
        <p:txBody>
          <a:bodyPr/>
          <a:lstStyle/>
          <a:p>
            <a:pPr algn="l" rtl="0"/>
            <a:r>
              <a:rPr lang="es" sz="2400" b="0" i="0" u="none" dirty="0"/>
              <a:t>La especificación NIMAS requiere que todas las imágenes presentes en el libro de origen se suministren por separado como archivos de imagen en una carpeta con el nombre </a:t>
            </a:r>
            <a:r>
              <a:rPr lang="es" sz="2400" b="0" i="1" u="none" dirty="0"/>
              <a:t>images</a:t>
            </a:r>
            <a:r>
              <a:rPr lang="es" sz="2400" b="0" i="0" u="none" dirty="0"/>
              <a:t>.</a:t>
            </a:r>
          </a:p>
          <a:p>
            <a:pPr algn="l" rtl="0"/>
            <a:r>
              <a:rPr lang="es" sz="2400" b="0" i="0" u="none" dirty="0"/>
              <a:t>Se aceptan los formatos </a:t>
            </a:r>
            <a:r>
              <a:rPr lang="es" sz="2400" b="1" i="0" u="none" dirty="0"/>
              <a:t>SVG</a:t>
            </a:r>
            <a:r>
              <a:rPr lang="es" sz="2400" b="0" i="0" u="none" dirty="0"/>
              <a:t>, </a:t>
            </a:r>
            <a:r>
              <a:rPr lang="es" sz="2400" b="1" i="0" u="none" dirty="0"/>
              <a:t>PNG</a:t>
            </a:r>
            <a:r>
              <a:rPr lang="es" sz="2400" b="0" i="0" u="none" dirty="0"/>
              <a:t> o </a:t>
            </a:r>
            <a:r>
              <a:rPr lang="es" sz="2400" b="1" i="0" u="none" dirty="0"/>
              <a:t>JPG</a:t>
            </a:r>
            <a:r>
              <a:rPr lang="es" sz="2400" b="0" i="0" u="none" dirty="0"/>
              <a:t>. </a:t>
            </a:r>
          </a:p>
          <a:p>
            <a:pPr algn="l" rtl="0"/>
            <a:r>
              <a:rPr lang="es" sz="2400" b="0" i="0" u="none" dirty="0"/>
              <a:t>Las imágenes provistas con NIMAS deben ser de </a:t>
            </a:r>
            <a:r>
              <a:rPr lang="es" sz="2400" b="1" i="0" u="none" dirty="0"/>
              <a:t>300 dpi</a:t>
            </a:r>
            <a:r>
              <a:rPr lang="es" sz="2400" b="0" i="0" u="none" dirty="0"/>
              <a:t> en su </a:t>
            </a:r>
            <a:r>
              <a:rPr lang="es" sz="2400" b="1" i="0" u="none" dirty="0"/>
              <a:t>tamaño</a:t>
            </a:r>
            <a:r>
              <a:rPr lang="es" sz="2400" b="0" i="0" u="none" dirty="0"/>
              <a:t> y </a:t>
            </a:r>
            <a:r>
              <a:rPr lang="es" sz="2400" b="1" i="0" u="none" dirty="0"/>
              <a:t>resolución original</a:t>
            </a:r>
            <a:r>
              <a:rPr lang="es" sz="2400" b="0" i="0" u="none" dirty="0"/>
              <a:t>. (Esto es esencial para la facilidad de uso en la producción de letra agrandada).</a:t>
            </a:r>
          </a:p>
          <a:p>
            <a:pPr algn="l" rtl="0"/>
            <a:r>
              <a:rPr lang="es" sz="2400" b="0" i="0" u="none" dirty="0"/>
              <a:t>No se debe suministrar texto en forma de archivos de imagen.</a:t>
            </a:r>
          </a:p>
          <a:p>
            <a:pPr algn="l" rtl="0"/>
            <a:r>
              <a:rPr lang="es" sz="2400" b="0" i="0" u="none" dirty="0"/>
              <a:t>No se deben usar imágenes para proporcionar páginas enteras de libros. </a:t>
            </a:r>
          </a:p>
        </p:txBody>
      </p:sp>
    </p:spTree>
    <p:extLst>
      <p:ext uri="{BB962C8B-B14F-4D97-AF65-F5344CB8AC3E}">
        <p14:creationId xmlns:p14="http://schemas.microsoft.com/office/powerpoint/2010/main" val="3802115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s" sz="4000" b="0" i="0" u="none" dirty="0"/>
              <a:t>Calidad de las imágenes</a:t>
            </a:r>
            <a:endParaRPr lang="en-US" altLang="en-US" sz="4000" dirty="0"/>
          </a:p>
        </p:txBody>
      </p:sp>
      <p:sp>
        <p:nvSpPr>
          <p:cNvPr id="11267" name="Content Placeholder 2"/>
          <p:cNvSpPr>
            <a:spLocks noGrp="1" noChangeArrowheads="1"/>
          </p:cNvSpPr>
          <p:nvPr>
            <p:ph idx="1"/>
          </p:nvPr>
        </p:nvSpPr>
        <p:spPr>
          <a:xfrm>
            <a:off x="457200" y="1600200"/>
            <a:ext cx="8229600" cy="4724399"/>
          </a:xfrm>
        </p:spPr>
        <p:txBody>
          <a:bodyPr/>
          <a:lstStyle/>
          <a:p>
            <a:pPr algn="l" rtl="0"/>
            <a:r>
              <a:rPr lang="es" sz="2800" b="0" i="0" u="none" dirty="0"/>
              <a:t>Por favor, al volverlas a guardar, no guarde las imágenes de resolución menor como si fueran de 300 dpi para cumplir con el requisito de dpi.</a:t>
            </a:r>
          </a:p>
          <a:p>
            <a:pPr algn="l" rtl="0"/>
            <a:r>
              <a:rPr lang="es" sz="2800" b="0" i="0" u="none" dirty="0"/>
              <a:t>Volverlas a guardar de esta manera puede generar imágenes borrosas que no son utilizables en la producción de formatos accesibles. </a:t>
            </a:r>
          </a:p>
          <a:p>
            <a:pPr algn="l" rtl="0"/>
            <a:r>
              <a:rPr lang="es" sz="2800" b="0" i="0" u="none" dirty="0"/>
              <a:t>El NIMAC requerirá el reenvío de las imágenes de baja calidad, aunque las propiedades muestren 300 dpi.</a:t>
            </a:r>
          </a:p>
          <a:p>
            <a:endParaRPr lang="es" altLang="en-US" sz="2800" dirty="0"/>
          </a:p>
        </p:txBody>
      </p:sp>
    </p:spTree>
    <p:extLst>
      <p:ext uri="{BB962C8B-B14F-4D97-AF65-F5344CB8AC3E}">
        <p14:creationId xmlns:p14="http://schemas.microsoft.com/office/powerpoint/2010/main" val="3319697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s" sz="4000" b="0" i="0" u="none" dirty="0"/>
              <a:t>Texto en forma de imágenes</a:t>
            </a:r>
            <a:endParaRPr lang="en-US" altLang="en-US" sz="4000" dirty="0"/>
          </a:p>
        </p:txBody>
      </p:sp>
      <p:sp>
        <p:nvSpPr>
          <p:cNvPr id="11267" name="Content Placeholder 2"/>
          <p:cNvSpPr>
            <a:spLocks noGrp="1" noChangeArrowheads="1"/>
          </p:cNvSpPr>
          <p:nvPr>
            <p:ph idx="1"/>
          </p:nvPr>
        </p:nvSpPr>
        <p:spPr>
          <a:xfrm>
            <a:off x="457200" y="1417638"/>
            <a:ext cx="8229600" cy="4906961"/>
          </a:xfrm>
        </p:spPr>
        <p:txBody>
          <a:bodyPr/>
          <a:lstStyle/>
          <a:p>
            <a:pPr algn="l" rtl="0"/>
            <a:r>
              <a:rPr lang="es" sz="2400" b="0" i="0" u="none" dirty="0"/>
              <a:t>El formato NIMAS requiere que el texto del libro se suministre en el archivo XML.</a:t>
            </a:r>
          </a:p>
          <a:p>
            <a:pPr algn="l" rtl="0"/>
            <a:r>
              <a:rPr lang="es" sz="2400" b="0" i="0" u="none" dirty="0"/>
              <a:t>Aunque el texto se presente como imagen en el libro impreso, se necesita suministrar en el archivo XML para NIMAS. </a:t>
            </a:r>
          </a:p>
          <a:p>
            <a:pPr algn="l" rtl="0"/>
            <a:r>
              <a:rPr lang="es" sz="2400" b="0" i="0" u="none" dirty="0"/>
              <a:t>Asimismo, no se deben utilizar imágenes para suministrar páginas enteras de libros.</a:t>
            </a:r>
          </a:p>
          <a:p>
            <a:pPr algn="l" rtl="0"/>
            <a:r>
              <a:rPr lang="es" sz="2400" b="0" i="0" u="none" dirty="0"/>
              <a:t>En el caso de imágenes que contienen texto que no se pueda extraer significativamente de la imagen, se debe repetir el texto como </a:t>
            </a:r>
            <a:r>
              <a:rPr lang="es" sz="2400" b="1" i="0" u="none" dirty="0"/>
              <a:t>texto alternativo</a:t>
            </a:r>
            <a:r>
              <a:rPr lang="es" sz="2400" b="0" i="0" u="none" dirty="0"/>
              <a:t> o como </a:t>
            </a:r>
            <a:r>
              <a:rPr lang="es" sz="2400" b="1" i="0" u="none" dirty="0"/>
              <a:t>nota de producción (prodnote)</a:t>
            </a:r>
            <a:r>
              <a:rPr lang="es" sz="2400" b="0" i="0" u="none" dirty="0"/>
              <a:t>.</a:t>
            </a:r>
          </a:p>
        </p:txBody>
      </p:sp>
    </p:spTree>
    <p:extLst>
      <p:ext uri="{BB962C8B-B14F-4D97-AF65-F5344CB8AC3E}">
        <p14:creationId xmlns:p14="http://schemas.microsoft.com/office/powerpoint/2010/main" val="2159790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s" sz="4000" b="0" i="0" u="none" dirty="0"/>
              <a:t>Opcional para NIMAS</a:t>
            </a:r>
            <a:endParaRPr lang="en-US" altLang="en-US" sz="4000" dirty="0"/>
          </a:p>
        </p:txBody>
      </p:sp>
      <p:sp>
        <p:nvSpPr>
          <p:cNvPr id="11267" name="Content Placeholder 2"/>
          <p:cNvSpPr>
            <a:spLocks noGrp="1" noChangeArrowheads="1"/>
          </p:cNvSpPr>
          <p:nvPr>
            <p:ph idx="1"/>
          </p:nvPr>
        </p:nvSpPr>
        <p:spPr>
          <a:xfrm>
            <a:off x="457200" y="1981201"/>
            <a:ext cx="8229600" cy="3429000"/>
          </a:xfrm>
        </p:spPr>
        <p:txBody>
          <a:bodyPr/>
          <a:lstStyle/>
          <a:p>
            <a:pPr algn="l" rtl="0"/>
            <a:r>
              <a:rPr lang="es" sz="2800" b="0" i="0" u="none" dirty="0"/>
              <a:t>Para quienes deseen ir más allá de los requisitos de base para NIMAS, las opciones adicionales incluyen:</a:t>
            </a:r>
          </a:p>
          <a:p>
            <a:pPr lvl="1" algn="l" rtl="0"/>
            <a:r>
              <a:rPr lang="es" sz="2600" b="0" i="0" u="none" dirty="0"/>
              <a:t>Usar el conjunto de elementos DAISY completo para el etiquetado del XML</a:t>
            </a:r>
          </a:p>
          <a:p>
            <a:pPr lvl="1" algn="l" rtl="0"/>
            <a:r>
              <a:rPr lang="es" sz="2600" b="0" i="0" u="none" dirty="0"/>
              <a:t>Incluir MathML para las notaciones matemáticas y científicas</a:t>
            </a:r>
          </a:p>
          <a:p>
            <a:pPr lvl="1" algn="l" rtl="0"/>
            <a:r>
              <a:rPr lang="es" sz="2600" b="0" i="0" u="none" dirty="0"/>
              <a:t>Proporcionar texto alternativo para las imágenes y notas de producción (prodnote) para descripciones más largas</a:t>
            </a:r>
          </a:p>
        </p:txBody>
      </p:sp>
    </p:spTree>
    <p:extLst>
      <p:ext uri="{BB962C8B-B14F-4D97-AF65-F5344CB8AC3E}">
        <p14:creationId xmlns:p14="http://schemas.microsoft.com/office/powerpoint/2010/main" val="2819810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s" sz="4000" b="0" i="0" u="none" dirty="0"/>
              <a:t>Actualizaciones del estándar NIMAS</a:t>
            </a:r>
            <a:endParaRPr lang="en-US" altLang="en-US" sz="4000" dirty="0"/>
          </a:p>
        </p:txBody>
      </p:sp>
      <p:sp>
        <p:nvSpPr>
          <p:cNvPr id="11267" name="Content Placeholder 2"/>
          <p:cNvSpPr>
            <a:spLocks noGrp="1" noChangeArrowheads="1"/>
          </p:cNvSpPr>
          <p:nvPr>
            <p:ph idx="1"/>
          </p:nvPr>
        </p:nvSpPr>
        <p:spPr>
          <a:xfrm>
            <a:off x="457200" y="1417638"/>
            <a:ext cx="8229600" cy="4708525"/>
          </a:xfrm>
        </p:spPr>
        <p:txBody>
          <a:bodyPr/>
          <a:lstStyle/>
          <a:p>
            <a:pPr algn="l" rtl="0"/>
            <a:r>
              <a:rPr lang="es" sz="2800" b="0" i="0" u="none" dirty="0"/>
              <a:t>Por ser un formato publicado en los reglamentos federales, el NIMAS solo se puede cambiar mediante un acto legislativo o normativo.</a:t>
            </a:r>
          </a:p>
          <a:p>
            <a:pPr algn="l" rtl="0"/>
            <a:r>
              <a:rPr lang="es" sz="2800" b="0" i="0" u="none" dirty="0"/>
              <a:t>En el 2023 y 2024, el NIMAC se concentrará en contactar a sus grupos de interés para obtener opiniones respecto a si el NIMAC debería solicitar una actualización de NIMAS mediante un acto normativo. </a:t>
            </a:r>
          </a:p>
          <a:p>
            <a:pPr algn="l" rtl="0"/>
            <a:r>
              <a:rPr lang="es" sz="2800" b="0" i="0" u="none" dirty="0"/>
              <a:t>Sus opiniones serán muy valiosas para este proceso. </a:t>
            </a:r>
          </a:p>
          <a:p>
            <a:pPr algn="l" rtl="0"/>
            <a:r>
              <a:rPr lang="es" sz="2800" b="0" i="0" u="none" dirty="0"/>
              <a:t>¡Esté al tanto de más información!</a:t>
            </a:r>
          </a:p>
        </p:txBody>
      </p:sp>
    </p:spTree>
    <p:extLst>
      <p:ext uri="{BB962C8B-B14F-4D97-AF65-F5344CB8AC3E}">
        <p14:creationId xmlns:p14="http://schemas.microsoft.com/office/powerpoint/2010/main" val="861729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EE148-FA33-1C2E-ADC7-CECD76E66E47}"/>
              </a:ext>
            </a:extLst>
          </p:cNvPr>
          <p:cNvSpPr>
            <a:spLocks noGrp="1"/>
          </p:cNvSpPr>
          <p:nvPr>
            <p:ph type="title"/>
          </p:nvPr>
        </p:nvSpPr>
        <p:spPr>
          <a:xfrm>
            <a:off x="457200" y="2282536"/>
            <a:ext cx="8229600" cy="1143000"/>
          </a:xfrm>
        </p:spPr>
        <p:txBody>
          <a:bodyPr/>
          <a:lstStyle/>
          <a:p>
            <a:r>
              <a:rPr lang="es" b="0" i="0" u="none" dirty="0"/>
              <a:t>Directrices de la Estructura DAISY</a:t>
            </a:r>
            <a:endParaRPr lang="en-US" dirty="0"/>
          </a:p>
        </p:txBody>
      </p:sp>
    </p:spTree>
    <p:extLst>
      <p:ext uri="{BB962C8B-B14F-4D97-AF65-F5344CB8AC3E}">
        <p14:creationId xmlns:p14="http://schemas.microsoft.com/office/powerpoint/2010/main" val="32134520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p:txBody>
          <a:bodyPr/>
          <a:lstStyle/>
          <a:p>
            <a:r>
              <a:rPr lang="es" sz="4000" b="0" i="0" u="none" dirty="0"/>
              <a:t>Las Directrices de la Estructura DAISY</a:t>
            </a:r>
            <a:endParaRPr lang="en-US" altLang="en-US" sz="4000" dirty="0"/>
          </a:p>
        </p:txBody>
      </p:sp>
      <p:sp>
        <p:nvSpPr>
          <p:cNvPr id="12291" name="Content Placeholder 2"/>
          <p:cNvSpPr>
            <a:spLocks noGrp="1" noChangeArrowheads="1"/>
          </p:cNvSpPr>
          <p:nvPr>
            <p:ph idx="1"/>
          </p:nvPr>
        </p:nvSpPr>
        <p:spPr>
          <a:xfrm>
            <a:off x="457200" y="1600200"/>
            <a:ext cx="8229600" cy="4525963"/>
          </a:xfrm>
        </p:spPr>
        <p:txBody>
          <a:bodyPr/>
          <a:lstStyle/>
          <a:p>
            <a:pPr algn="l" rtl="0"/>
            <a:r>
              <a:rPr lang="es" sz="2800" b="0" i="0" u="none" dirty="0"/>
              <a:t>Además de usar las etiquetas prescritas, también se requiere que el etiquetado del contenido para NIMAS se realice conforme a las </a:t>
            </a:r>
            <a:r>
              <a:rPr lang="es" sz="2800" b="0" i="0" u="none" dirty="0">
                <a:hlinkClick r:id="rId2"/>
              </a:rPr>
              <a:t>Directrices de la Estructura DAISY</a:t>
            </a:r>
            <a:r>
              <a:rPr lang="es" sz="2800" b="0" i="0" u="none" dirty="0"/>
              <a:t>.</a:t>
            </a:r>
          </a:p>
          <a:p>
            <a:pPr algn="l" rtl="0"/>
            <a:r>
              <a:rPr lang="es" sz="2800" b="0" i="0" u="none" dirty="0"/>
              <a:t>Seguir las directrices ayuda a asegurar que sus archivos tengan las etiquetas correctas y sean utilizables para producir formatos accesibles. </a:t>
            </a:r>
          </a:p>
          <a:p>
            <a:pPr algn="l" rtl="0"/>
            <a:r>
              <a:rPr lang="es" sz="2800" b="0" i="0" u="none" dirty="0"/>
              <a:t>La validación automatizada no puede evaluar el cumplimiento de las directrices de la estructura. </a:t>
            </a:r>
          </a:p>
        </p:txBody>
      </p:sp>
    </p:spTree>
    <p:extLst>
      <p:ext uri="{BB962C8B-B14F-4D97-AF65-F5344CB8AC3E}">
        <p14:creationId xmlns:p14="http://schemas.microsoft.com/office/powerpoint/2010/main" val="12029989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p:txBody>
          <a:bodyPr/>
          <a:lstStyle/>
          <a:p>
            <a:r>
              <a:rPr lang="es" sz="4000" b="0" i="0" u="none" dirty="0"/>
              <a:t>Uso de las Directrices de la Estructura DAISY</a:t>
            </a:r>
            <a:endParaRPr lang="en-US" altLang="en-US" sz="4000" dirty="0"/>
          </a:p>
        </p:txBody>
      </p:sp>
      <p:sp>
        <p:nvSpPr>
          <p:cNvPr id="12291" name="Content Placeholder 2"/>
          <p:cNvSpPr>
            <a:spLocks noGrp="1" noChangeArrowheads="1"/>
          </p:cNvSpPr>
          <p:nvPr>
            <p:ph idx="1"/>
          </p:nvPr>
        </p:nvSpPr>
        <p:spPr>
          <a:xfrm>
            <a:off x="457200" y="1600200"/>
            <a:ext cx="8229600" cy="4525963"/>
          </a:xfrm>
        </p:spPr>
        <p:txBody>
          <a:bodyPr/>
          <a:lstStyle/>
          <a:p>
            <a:pPr algn="l" rtl="0"/>
            <a:r>
              <a:rPr lang="es" sz="2800" b="0" i="0" u="none" dirty="0"/>
              <a:t>Las Directrices de la Estructura DAISY proporcionan guías sobre cómo etiquetar los </a:t>
            </a:r>
            <a:r>
              <a:rPr lang="es" sz="2800" b="0" i="0" u="none" dirty="0">
                <a:hlinkClick r:id="rId2"/>
              </a:rPr>
              <a:t>elementos estructurales mayores</a:t>
            </a:r>
            <a:r>
              <a:rPr lang="es" sz="2800" b="0" i="0" u="none" dirty="0"/>
              <a:t>. </a:t>
            </a:r>
          </a:p>
          <a:p>
            <a:pPr algn="l" rtl="0"/>
            <a:r>
              <a:rPr lang="es" sz="2800" b="0" i="0" u="none" dirty="0"/>
              <a:t>Estas guías incluyen:</a:t>
            </a:r>
          </a:p>
          <a:p>
            <a:pPr lvl="1" algn="l" rtl="0">
              <a:buFont typeface="Arial" panose="020B0604020202020204" pitchFamily="34" charset="0"/>
              <a:buChar char="•"/>
            </a:pPr>
            <a:r>
              <a:rPr lang="es" sz="1800" b="0" i="0" u="sng" dirty="0">
                <a:solidFill>
                  <a:srgbClr val="535354"/>
                </a:solidFill>
                <a:effectLst/>
                <a:latin typeface="Open Sans" panose="020B0606030504020204" pitchFamily="34" charset="0"/>
                <a:hlinkClick r:id="rId3"/>
              </a:rPr>
              <a:t>Niveles</a:t>
            </a:r>
            <a:endParaRPr lang="es" sz="1800" b="0" i="0" dirty="0">
              <a:solidFill>
                <a:srgbClr val="535354"/>
              </a:solidFill>
              <a:effectLst/>
              <a:latin typeface="Open Sans" panose="020B0606030504020204" pitchFamily="34" charset="0"/>
            </a:endParaRPr>
          </a:p>
          <a:p>
            <a:pPr lvl="1" algn="l" rtl="0">
              <a:buFont typeface="Arial" panose="020B0604020202020204" pitchFamily="34" charset="0"/>
              <a:buChar char="•"/>
            </a:pPr>
            <a:r>
              <a:rPr lang="es" sz="1800" b="0" i="0" u="sng" dirty="0">
                <a:solidFill>
                  <a:srgbClr val="535354"/>
                </a:solidFill>
                <a:effectLst/>
                <a:latin typeface="Open Sans" panose="020B0606030504020204" pitchFamily="34" charset="0"/>
                <a:hlinkClick r:id="rId4"/>
              </a:rPr>
              <a:t>Sintaxis</a:t>
            </a:r>
            <a:endParaRPr lang="es" sz="1800" b="0" i="0" dirty="0">
              <a:solidFill>
                <a:srgbClr val="535354"/>
              </a:solidFill>
              <a:effectLst/>
              <a:latin typeface="Open Sans" panose="020B0606030504020204" pitchFamily="34" charset="0"/>
            </a:endParaRPr>
          </a:p>
          <a:p>
            <a:pPr lvl="1" algn="l" rtl="0">
              <a:buFont typeface="Arial" panose="020B0604020202020204" pitchFamily="34" charset="0"/>
              <a:buChar char="•"/>
            </a:pPr>
            <a:r>
              <a:rPr lang="es" sz="1800" b="0" i="0" u="sng" dirty="0">
                <a:solidFill>
                  <a:srgbClr val="535354"/>
                </a:solidFill>
                <a:effectLst/>
                <a:latin typeface="Open Sans" panose="020B0606030504020204" pitchFamily="34" charset="0"/>
                <a:hlinkClick r:id="rId5"/>
              </a:rPr>
              <a:t>Divisiones</a:t>
            </a:r>
            <a:endParaRPr lang="es" sz="1800" b="0" i="0" dirty="0">
              <a:solidFill>
                <a:srgbClr val="535354"/>
              </a:solidFill>
              <a:effectLst/>
              <a:latin typeface="Open Sans" panose="020B0606030504020204" pitchFamily="34" charset="0"/>
            </a:endParaRPr>
          </a:p>
          <a:p>
            <a:pPr lvl="1" algn="l" rtl="0">
              <a:buFont typeface="Arial" panose="020B0604020202020204" pitchFamily="34" charset="0"/>
              <a:buChar char="•"/>
            </a:pPr>
            <a:r>
              <a:rPr lang="es" sz="1800" b="0" i="0" u="sng" dirty="0">
                <a:solidFill>
                  <a:srgbClr val="535354"/>
                </a:solidFill>
                <a:effectLst/>
                <a:latin typeface="Open Sans" panose="020B0606030504020204" pitchFamily="34" charset="0"/>
                <a:hlinkClick r:id="rId6"/>
              </a:rPr>
              <a:t>Atributos de clase</a:t>
            </a:r>
            <a:endParaRPr lang="es" sz="1800" b="0" i="0" dirty="0">
              <a:solidFill>
                <a:srgbClr val="535354"/>
              </a:solidFill>
              <a:effectLst/>
              <a:latin typeface="Open Sans" panose="020B0606030504020204" pitchFamily="34" charset="0"/>
            </a:endParaRPr>
          </a:p>
          <a:p>
            <a:pPr lvl="1" algn="l" rtl="0">
              <a:buFont typeface="Arial" panose="020B0604020202020204" pitchFamily="34" charset="0"/>
              <a:buChar char="•"/>
            </a:pPr>
            <a:r>
              <a:rPr lang="es" sz="1800" b="0" i="0" u="sng" dirty="0">
                <a:solidFill>
                  <a:srgbClr val="535354"/>
                </a:solidFill>
                <a:effectLst/>
                <a:latin typeface="Open Sans" panose="020B0606030504020204" pitchFamily="34" charset="0"/>
                <a:hlinkClick r:id="rId7"/>
              </a:rPr>
              <a:t>Marcación de nivel alternativo</a:t>
            </a:r>
            <a:endParaRPr lang="es" sz="1800" b="0" i="0" dirty="0">
              <a:solidFill>
                <a:srgbClr val="535354"/>
              </a:solidFill>
              <a:effectLst/>
              <a:latin typeface="Open Sans" panose="020B0606030504020204" pitchFamily="34" charset="0"/>
            </a:endParaRPr>
          </a:p>
          <a:p>
            <a:pPr lvl="1" algn="l" rtl="0">
              <a:buFont typeface="Arial" panose="020B0604020202020204" pitchFamily="34" charset="0"/>
              <a:buChar char="•"/>
            </a:pPr>
            <a:r>
              <a:rPr lang="es" sz="1800" b="0" i="0" u="sng" dirty="0">
                <a:solidFill>
                  <a:srgbClr val="535354"/>
                </a:solidFill>
                <a:effectLst/>
                <a:latin typeface="Open Sans" panose="020B0606030504020204" pitchFamily="34" charset="0"/>
                <a:hlinkClick r:id="rId8"/>
              </a:rPr>
              <a:t>Material delantero</a:t>
            </a:r>
            <a:endParaRPr lang="es" sz="1800" b="0" i="0" dirty="0">
              <a:solidFill>
                <a:srgbClr val="535354"/>
              </a:solidFill>
              <a:effectLst/>
              <a:latin typeface="Open Sans" panose="020B0606030504020204" pitchFamily="34" charset="0"/>
            </a:endParaRPr>
          </a:p>
          <a:p>
            <a:pPr lvl="1" algn="l" rtl="0">
              <a:buFont typeface="Arial" panose="020B0604020202020204" pitchFamily="34" charset="0"/>
              <a:buChar char="•"/>
            </a:pPr>
            <a:r>
              <a:rPr lang="es" sz="1800" b="0" i="0" u="sng" dirty="0">
                <a:solidFill>
                  <a:srgbClr val="535354"/>
                </a:solidFill>
                <a:effectLst/>
                <a:latin typeface="Open Sans" panose="020B0606030504020204" pitchFamily="34" charset="0"/>
                <a:hlinkClick r:id="rId9"/>
              </a:rPr>
              <a:t>Material del cuerpo</a:t>
            </a:r>
            <a:endParaRPr lang="es" sz="1800" b="0" i="0" dirty="0">
              <a:solidFill>
                <a:srgbClr val="535354"/>
              </a:solidFill>
              <a:effectLst/>
              <a:latin typeface="Open Sans" panose="020B0606030504020204" pitchFamily="34" charset="0"/>
            </a:endParaRPr>
          </a:p>
          <a:p>
            <a:pPr lvl="1" algn="l" rtl="0">
              <a:buFont typeface="Arial" panose="020B0604020202020204" pitchFamily="34" charset="0"/>
              <a:buChar char="•"/>
            </a:pPr>
            <a:r>
              <a:rPr lang="es" sz="1800" b="0" i="0" u="sng" dirty="0">
                <a:solidFill>
                  <a:srgbClr val="535354"/>
                </a:solidFill>
                <a:effectLst/>
                <a:latin typeface="Open Sans" panose="020B0606030504020204" pitchFamily="34" charset="0"/>
                <a:hlinkClick r:id="rId10"/>
              </a:rPr>
              <a:t>Material del final</a:t>
            </a:r>
            <a:endParaRPr lang="es" sz="1800" b="0" i="0" dirty="0">
              <a:solidFill>
                <a:srgbClr val="535354"/>
              </a:solidFill>
              <a:effectLst/>
              <a:latin typeface="Open Sans" panose="020B0606030504020204" pitchFamily="34" charset="0"/>
            </a:endParaRPr>
          </a:p>
          <a:p>
            <a:endParaRPr lang="es" altLang="en-US" sz="2800" dirty="0"/>
          </a:p>
          <a:p>
            <a:pPr lvl="1" algn="l" rtl="0"/>
            <a:r>
              <a:rPr lang="es" sz="2400" b="0" i="0" u="none" dirty="0"/>
              <a:t> </a:t>
            </a:r>
          </a:p>
        </p:txBody>
      </p:sp>
    </p:spTree>
    <p:extLst>
      <p:ext uri="{BB962C8B-B14F-4D97-AF65-F5344CB8AC3E}">
        <p14:creationId xmlns:p14="http://schemas.microsoft.com/office/powerpoint/2010/main" val="3071710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p:txBody>
          <a:bodyPr/>
          <a:lstStyle/>
          <a:p>
            <a:r>
              <a:rPr lang="es" sz="3200" b="0" i="0" u="none" dirty="0"/>
              <a:t>Uso del índice de elementos de las Directrices de la Estructura DAISY (DED)</a:t>
            </a:r>
            <a:endParaRPr lang="en-US" altLang="en-US" sz="3200" dirty="0"/>
          </a:p>
        </p:txBody>
      </p:sp>
      <p:sp>
        <p:nvSpPr>
          <p:cNvPr id="12291" name="Content Placeholder 2"/>
          <p:cNvSpPr>
            <a:spLocks noGrp="1" noChangeArrowheads="1"/>
          </p:cNvSpPr>
          <p:nvPr>
            <p:ph idx="1"/>
          </p:nvPr>
        </p:nvSpPr>
        <p:spPr>
          <a:xfrm>
            <a:off x="457200" y="1600200"/>
            <a:ext cx="8229600" cy="4525963"/>
          </a:xfrm>
        </p:spPr>
        <p:txBody>
          <a:bodyPr/>
          <a:lstStyle/>
          <a:p>
            <a:pPr algn="l" rtl="0"/>
            <a:r>
              <a:rPr lang="es" sz="2800" b="0" i="0" u="none" dirty="0"/>
              <a:t>Las DED también proporcionan un </a:t>
            </a:r>
            <a:r>
              <a:rPr lang="es" sz="2800" b="0" i="0" u="none" dirty="0">
                <a:hlinkClick r:id="rId2"/>
              </a:rPr>
              <a:t>Índice de elementos</a:t>
            </a:r>
            <a:r>
              <a:rPr lang="es" sz="2800" b="0" i="0" u="none" dirty="0"/>
              <a:t> que lista todos los elementos y atributos de DAISY.</a:t>
            </a:r>
          </a:p>
          <a:p>
            <a:pPr algn="l" rtl="0"/>
            <a:r>
              <a:rPr lang="es" sz="2800" b="0" i="0" u="none" dirty="0"/>
              <a:t>En el índice, pueden encontrar información relacionada con los elementos DAISY, entre ellos:</a:t>
            </a:r>
          </a:p>
          <a:p>
            <a:pPr lvl="1" algn="l" rtl="0"/>
            <a:r>
              <a:rPr lang="es" sz="2400" b="0" i="0" u="none" dirty="0"/>
              <a:t>definición</a:t>
            </a:r>
          </a:p>
          <a:p>
            <a:pPr lvl="1" algn="l" rtl="0"/>
            <a:r>
              <a:rPr lang="es" sz="2400" b="0" i="0" u="none" dirty="0"/>
              <a:t>sintaxis</a:t>
            </a:r>
          </a:p>
          <a:p>
            <a:pPr lvl="1" algn="l" rtl="0"/>
            <a:r>
              <a:rPr lang="es" sz="2400" b="0" i="0" u="none" dirty="0"/>
              <a:t>ejemplos</a:t>
            </a:r>
          </a:p>
          <a:p>
            <a:pPr algn="l" rtl="0"/>
            <a:r>
              <a:rPr lang="es" sz="2800" b="0" i="0" u="none" dirty="0"/>
              <a:t>El índice también se puede usar para encontrar las definiciones de todos los atributos. </a:t>
            </a:r>
          </a:p>
        </p:txBody>
      </p:sp>
    </p:spTree>
    <p:extLst>
      <p:ext uri="{BB962C8B-B14F-4D97-AF65-F5344CB8AC3E}">
        <p14:creationId xmlns:p14="http://schemas.microsoft.com/office/powerpoint/2010/main" val="2975605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a:xfrm>
            <a:off x="457200" y="160337"/>
            <a:ext cx="8229600" cy="1143000"/>
          </a:xfrm>
        </p:spPr>
        <p:txBody>
          <a:bodyPr wrap="square" anchor="ctr">
            <a:normAutofit/>
          </a:bodyPr>
          <a:lstStyle/>
          <a:p>
            <a:r>
              <a:rPr lang="es" b="0" i="0" u="none" dirty="0"/>
              <a:t>Ejemplo: Sidebar (barra lateral)</a:t>
            </a:r>
            <a:endParaRPr lang="en-US" altLang="en-US" dirty="0"/>
          </a:p>
        </p:txBody>
      </p:sp>
      <p:pic>
        <p:nvPicPr>
          <p:cNvPr id="3" name="Content Placeholder 2" descr="Extracto de las Directrices de la Estructura DAISY que muestra el inicio de la entrada para el elemento &lt;Sidebar&gt;">
            <a:extLst>
              <a:ext uri="{FF2B5EF4-FFF2-40B4-BE49-F238E27FC236}">
                <a16:creationId xmlns:a16="http://schemas.microsoft.com/office/drawing/2014/main" id="{F2E63C3A-91B0-1826-A3D9-6D9364C497E9}"/>
              </a:ext>
            </a:extLst>
          </p:cNvPr>
          <p:cNvPicPr>
            <a:picLocks noGrp="1" noChangeAspect="1"/>
          </p:cNvPicPr>
          <p:nvPr>
            <p:ph idx="1"/>
          </p:nvPr>
        </p:nvPicPr>
        <p:blipFill>
          <a:blip r:embed="rId2"/>
          <a:stretch>
            <a:fillRect/>
          </a:stretch>
        </p:blipFill>
        <p:spPr>
          <a:xfrm>
            <a:off x="1451921" y="1143000"/>
            <a:ext cx="6240157" cy="5023327"/>
          </a:xfrm>
          <a:noFill/>
        </p:spPr>
      </p:pic>
    </p:spTree>
    <p:extLst>
      <p:ext uri="{BB962C8B-B14F-4D97-AF65-F5344CB8AC3E}">
        <p14:creationId xmlns:p14="http://schemas.microsoft.com/office/powerpoint/2010/main" val="3008504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a:xfrm>
            <a:off x="457200" y="274638"/>
            <a:ext cx="8229600" cy="1143000"/>
          </a:xfrm>
        </p:spPr>
        <p:txBody>
          <a:bodyPr wrap="square" anchor="ctr">
            <a:normAutofit fontScale="90000"/>
          </a:bodyPr>
          <a:lstStyle/>
          <a:p>
            <a:r>
              <a:rPr lang="en-US" altLang="en-US" dirty="0" err="1"/>
              <a:t>Etiquetado</a:t>
            </a:r>
            <a:r>
              <a:rPr lang="en-US" altLang="en-US" dirty="0"/>
              <a:t> </a:t>
            </a:r>
            <a:r>
              <a:rPr lang="en-US" altLang="en-US" dirty="0" err="1"/>
              <a:t>correcto</a:t>
            </a:r>
            <a:r>
              <a:rPr lang="en-US" altLang="en-US" dirty="0"/>
              <a:t> y </a:t>
            </a:r>
            <a:r>
              <a:rPr lang="en-US" altLang="en-US" dirty="0" err="1"/>
              <a:t>revisión</a:t>
            </a:r>
            <a:r>
              <a:rPr lang="en-US" altLang="en-US" dirty="0"/>
              <a:t> de </a:t>
            </a:r>
            <a:r>
              <a:rPr lang="en-US" altLang="en-US" dirty="0" err="1"/>
              <a:t>archivos</a:t>
            </a:r>
            <a:endParaRPr lang="en-US" altLang="en-US" dirty="0"/>
          </a:p>
        </p:txBody>
      </p:sp>
      <p:sp>
        <p:nvSpPr>
          <p:cNvPr id="2" name="Content Placeholder 1">
            <a:extLst>
              <a:ext uri="{FF2B5EF4-FFF2-40B4-BE49-F238E27FC236}">
                <a16:creationId xmlns:a16="http://schemas.microsoft.com/office/drawing/2014/main" id="{DF97A148-1AC7-5D5C-1995-72DE8FF2C68C}"/>
              </a:ext>
            </a:extLst>
          </p:cNvPr>
          <p:cNvSpPr>
            <a:spLocks noGrp="1"/>
          </p:cNvSpPr>
          <p:nvPr>
            <p:ph idx="1"/>
          </p:nvPr>
        </p:nvSpPr>
        <p:spPr/>
        <p:txBody>
          <a:bodyPr/>
          <a:lstStyle/>
          <a:p>
            <a:pPr algn="l" rtl="0"/>
            <a:r>
              <a:rPr lang="es" sz="2800" b="0" i="0" u="none" dirty="0"/>
              <a:t>Como se mencionó anteriormente, la validación automatizada no puede detectar los errores en la aplicación de las Directrices de la Estructura DAISY. </a:t>
            </a:r>
          </a:p>
          <a:p>
            <a:pPr algn="l" rtl="0"/>
            <a:r>
              <a:rPr lang="es" sz="2800" b="0" i="0" u="none" dirty="0"/>
              <a:t>Sin embargo, si se encuentran problemas en la revisión manual de los archivos, se requerirán correcciones.</a:t>
            </a:r>
          </a:p>
          <a:p>
            <a:pPr algn="l" rtl="0"/>
            <a:r>
              <a:rPr lang="es" sz="2800" b="0" i="0" u="none" dirty="0"/>
              <a:t>Si tiene alguna pregunta sobre cómo etiquetar correctamente contenido específico, por favor contáctenos para recibir ayuda. </a:t>
            </a:r>
          </a:p>
        </p:txBody>
      </p:sp>
    </p:spTree>
    <p:extLst>
      <p:ext uri="{BB962C8B-B14F-4D97-AF65-F5344CB8AC3E}">
        <p14:creationId xmlns:p14="http://schemas.microsoft.com/office/powerpoint/2010/main" val="33294288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noChangeArrowheads="1"/>
          </p:cNvSpPr>
          <p:nvPr>
            <p:ph type="title"/>
          </p:nvPr>
        </p:nvSpPr>
        <p:spPr>
          <a:xfrm>
            <a:off x="457200" y="1828800"/>
            <a:ext cx="8229600" cy="1600200"/>
          </a:xfrm>
        </p:spPr>
        <p:txBody>
          <a:bodyPr/>
          <a:lstStyle/>
          <a:p>
            <a:br>
              <a:rPr lang="es" dirty="0"/>
            </a:br>
            <a:r>
              <a:rPr lang="es" b="0" i="0" u="none" dirty="0"/>
              <a:t> Suministro de metadatos en NIMAS</a:t>
            </a:r>
            <a:endParaRPr lang="en-US"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noChangeArrowheads="1"/>
          </p:cNvSpPr>
          <p:nvPr>
            <p:ph type="title"/>
          </p:nvPr>
        </p:nvSpPr>
        <p:spPr/>
        <p:txBody>
          <a:bodyPr/>
          <a:lstStyle/>
          <a:p>
            <a:r>
              <a:rPr lang="en-US" altLang="en-US" dirty="0" err="1"/>
              <a:t>Metadatos</a:t>
            </a:r>
            <a:r>
              <a:rPr lang="en-US" altLang="en-US" dirty="0"/>
              <a:t> </a:t>
            </a:r>
            <a:r>
              <a:rPr lang="en-US" altLang="en-US" dirty="0" err="1"/>
              <a:t>requeridos</a:t>
            </a:r>
            <a:endParaRPr lang="en-US" altLang="en-US" dirty="0"/>
          </a:p>
        </p:txBody>
      </p:sp>
      <p:sp>
        <p:nvSpPr>
          <p:cNvPr id="27651" name="Content Placeholder 2"/>
          <p:cNvSpPr>
            <a:spLocks noGrp="1" noChangeArrowheads="1"/>
          </p:cNvSpPr>
          <p:nvPr>
            <p:ph idx="1"/>
          </p:nvPr>
        </p:nvSpPr>
        <p:spPr/>
        <p:txBody>
          <a:bodyPr/>
          <a:lstStyle/>
          <a:p>
            <a:pPr algn="l" rtl="0"/>
            <a:r>
              <a:rPr lang="es" sz="2400" b="0" i="0" u="none" dirty="0"/>
              <a:t>Todos los archivos NIMAS deben incluir los metadatos requeridos en el OPF del conjunto de archivos.</a:t>
            </a:r>
          </a:p>
          <a:p>
            <a:pPr algn="l" rtl="0"/>
            <a:r>
              <a:rPr lang="es" sz="2400" b="0" i="0" u="none" dirty="0"/>
              <a:t>Incluir metadatos correctos y completos es esencial para asegurarse de que sus materiales se puedan localizar debidamente en el sistema.</a:t>
            </a:r>
          </a:p>
          <a:p>
            <a:pPr algn="l" rtl="0"/>
            <a:r>
              <a:rPr lang="es" sz="2400" b="0" i="0" u="none" dirty="0"/>
              <a:t>La revisión de los metadatos es una parte importante del proceso de certificación de archivos. </a:t>
            </a:r>
          </a:p>
          <a:p>
            <a:pPr algn="l" rtl="0"/>
            <a:r>
              <a:rPr lang="es" sz="2400" b="0" i="0" u="none" dirty="0"/>
              <a:t>Las </a:t>
            </a:r>
            <a:r>
              <a:rPr lang="es" sz="2400" b="0" i="0" u="none" dirty="0">
                <a:hlinkClick r:id="rId2"/>
              </a:rPr>
              <a:t>Directrices para Metadatos del NIMAC</a:t>
            </a:r>
            <a:r>
              <a:rPr lang="es" sz="2400" b="0" i="0" u="none" dirty="0"/>
              <a:t> se pueden descargar en cualquier momento y se deben usar como guías para presentar los metadatos correctamente.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noChangeArrowheads="1"/>
          </p:cNvSpPr>
          <p:nvPr>
            <p:ph type="title"/>
          </p:nvPr>
        </p:nvSpPr>
        <p:spPr/>
        <p:txBody>
          <a:bodyPr/>
          <a:lstStyle/>
          <a:p>
            <a:r>
              <a:rPr lang="es" sz="4000" b="0" i="0" u="none" dirty="0"/>
              <a:t>Búsqueda en el NIMAC</a:t>
            </a:r>
            <a:endParaRPr lang="en-US" altLang="en-US" sz="4000" dirty="0"/>
          </a:p>
        </p:txBody>
      </p:sp>
      <p:sp>
        <p:nvSpPr>
          <p:cNvPr id="28675" name="Content Placeholder 2"/>
          <p:cNvSpPr>
            <a:spLocks noGrp="1" noChangeArrowheads="1"/>
          </p:cNvSpPr>
          <p:nvPr>
            <p:ph idx="1"/>
          </p:nvPr>
        </p:nvSpPr>
        <p:spPr>
          <a:xfrm>
            <a:off x="457200" y="1676400"/>
            <a:ext cx="8229600" cy="4495800"/>
          </a:xfrm>
        </p:spPr>
        <p:txBody>
          <a:bodyPr/>
          <a:lstStyle/>
          <a:p>
            <a:pPr algn="l" rtl="0"/>
            <a:r>
              <a:rPr lang="es" sz="2800" b="0" i="0" u="none" dirty="0"/>
              <a:t>El sistema del NIMAC ofrece un cuadro de texto para búsquedas por título, autor, serie, ISBN, e identificador, y filtros con listas de selección para todos los demás metadatos. </a:t>
            </a:r>
          </a:p>
          <a:p>
            <a:pPr algn="l" rtl="0"/>
            <a:r>
              <a:rPr lang="es" sz="2800" b="0" i="0" u="none" dirty="0"/>
              <a:t>No es como una búsqueda en Google que mostrará resultados similares si no hay una coincidencia exacta.</a:t>
            </a:r>
          </a:p>
          <a:p>
            <a:pPr algn="l" rtl="0"/>
            <a:r>
              <a:rPr lang="es" sz="2800" b="0" i="0" u="none" dirty="0"/>
              <a:t>Es una búsqueda precisa que busca coincidencias idénticas.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noChangeArrowheads="1"/>
          </p:cNvSpPr>
          <p:nvPr>
            <p:ph type="title"/>
          </p:nvPr>
        </p:nvSpPr>
        <p:spPr/>
        <p:txBody>
          <a:bodyPr/>
          <a:lstStyle/>
          <a:p>
            <a:r>
              <a:rPr lang="es" sz="4000" b="0" i="0" u="none" dirty="0"/>
              <a:t>Los OPF y los registros en el sistema</a:t>
            </a:r>
            <a:endParaRPr lang="en-US" altLang="en-US" sz="4000" dirty="0"/>
          </a:p>
        </p:txBody>
      </p:sp>
      <p:sp>
        <p:nvSpPr>
          <p:cNvPr id="29699" name="Content Placeholder 2"/>
          <p:cNvSpPr>
            <a:spLocks noGrp="1" noChangeArrowheads="1"/>
          </p:cNvSpPr>
          <p:nvPr>
            <p:ph idx="1"/>
          </p:nvPr>
        </p:nvSpPr>
        <p:spPr>
          <a:xfrm>
            <a:off x="457200" y="1752600"/>
            <a:ext cx="8229600" cy="4419600"/>
          </a:xfrm>
        </p:spPr>
        <p:txBody>
          <a:bodyPr/>
          <a:lstStyle/>
          <a:p>
            <a:pPr algn="l" rtl="0"/>
            <a:r>
              <a:rPr lang="es" sz="2800" b="0" i="0" u="none" dirty="0"/>
              <a:t>Los metadatos suministrados en el OPF se extraen automáticamente una vez cargados para crear el registro del archivo en el sistema del NIMAC.</a:t>
            </a:r>
          </a:p>
          <a:p>
            <a:pPr algn="l" rtl="0"/>
            <a:r>
              <a:rPr lang="es" sz="2800" b="0" i="0" u="none" dirty="0"/>
              <a:t>No incluir los metadatos requeridos causará que esta extracción —y la carga— fracasen. </a:t>
            </a:r>
          </a:p>
          <a:p>
            <a:pPr algn="l" rtl="0"/>
            <a:r>
              <a:rPr lang="es" sz="2800" b="0" i="0" u="none" dirty="0"/>
              <a:t>Este es el caso tanto si carga el archivo manualmente como si lo entrega por FTP.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noChangeArrowheads="1"/>
          </p:cNvSpPr>
          <p:nvPr>
            <p:ph type="title"/>
          </p:nvPr>
        </p:nvSpPr>
        <p:spPr/>
        <p:txBody>
          <a:bodyPr/>
          <a:lstStyle/>
          <a:p>
            <a:r>
              <a:rPr lang="es" sz="4000" b="0" i="0" u="none" dirty="0"/>
              <a:t>Revisión de los metadatos por el NIMAC </a:t>
            </a:r>
            <a:endParaRPr lang="en-US" altLang="en-US" sz="4000" dirty="0"/>
          </a:p>
        </p:txBody>
      </p:sp>
      <p:sp>
        <p:nvSpPr>
          <p:cNvPr id="30723" name="Content Placeholder 2"/>
          <p:cNvSpPr>
            <a:spLocks noGrp="1" noChangeArrowheads="1"/>
          </p:cNvSpPr>
          <p:nvPr>
            <p:ph idx="1"/>
          </p:nvPr>
        </p:nvSpPr>
        <p:spPr>
          <a:xfrm>
            <a:off x="457200" y="1295400"/>
            <a:ext cx="8229600" cy="4953000"/>
          </a:xfrm>
        </p:spPr>
        <p:txBody>
          <a:bodyPr/>
          <a:lstStyle/>
          <a:p>
            <a:pPr algn="l" rtl="0"/>
            <a:r>
              <a:rPr lang="es" sz="2400" b="0" i="0" u="none" dirty="0"/>
              <a:t>Al revisar los metadatos del archivo, el NIMAC coteja los metadatos del OPF con el PDF de las páginas de portada, título y derechos de autor que se suministraron en el conjunto de archivos NIMAS. </a:t>
            </a:r>
          </a:p>
          <a:p>
            <a:pPr algn="l" rtl="0"/>
            <a:r>
              <a:rPr lang="es" sz="2400" b="0" i="0" u="none" dirty="0"/>
              <a:t>Usando prácticas normales de catalogación bibliotecaria, revisamos para asegurarnos de que los metadatos suministrados coincidan con el libro, y que el archivo XML refleje esta misma información. </a:t>
            </a:r>
          </a:p>
          <a:p>
            <a:pPr algn="l" rtl="0"/>
            <a:r>
              <a:rPr lang="es" sz="2400" b="0" i="0" u="none" dirty="0"/>
              <a:t>Aunque una editorial utilice internamente metadatos diferentes para llevar sus registros, el libro impreso mismo es la fuente “autorizada” de los metadatos en NIMAS.</a:t>
            </a:r>
          </a:p>
          <a:p>
            <a:pPr marL="0" indent="0">
              <a:buNone/>
            </a:pPr>
            <a:endParaRPr lang="es" altLang="en-US"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noChangeArrowheads="1"/>
          </p:cNvSpPr>
          <p:nvPr>
            <p:ph type="title"/>
          </p:nvPr>
        </p:nvSpPr>
        <p:spPr/>
        <p:txBody>
          <a:bodyPr/>
          <a:lstStyle/>
          <a:p>
            <a:r>
              <a:rPr lang="es" sz="4000" b="0" i="0" u="none" dirty="0"/>
              <a:t>Correcciones de metadatos por el personal </a:t>
            </a:r>
            <a:endParaRPr lang="en-US" altLang="en-US" sz="4000" dirty="0"/>
          </a:p>
        </p:txBody>
      </p:sp>
      <p:sp>
        <p:nvSpPr>
          <p:cNvPr id="31747" name="Content Placeholder 2"/>
          <p:cNvSpPr>
            <a:spLocks noGrp="1" noChangeArrowheads="1"/>
          </p:cNvSpPr>
          <p:nvPr>
            <p:ph idx="1"/>
          </p:nvPr>
        </p:nvSpPr>
        <p:spPr>
          <a:xfrm>
            <a:off x="457200" y="1600200"/>
            <a:ext cx="8229600" cy="4572000"/>
          </a:xfrm>
        </p:spPr>
        <p:txBody>
          <a:bodyPr/>
          <a:lstStyle/>
          <a:p>
            <a:pPr algn="l" rtl="0"/>
            <a:r>
              <a:rPr lang="es" sz="2800" b="0" i="0" u="none" dirty="0"/>
              <a:t>El personal del NIMAC realiza habitualmente correcciones menores de los metadatos al momento de revisar los archivos para que estos se puedan certificar.</a:t>
            </a:r>
          </a:p>
          <a:p>
            <a:pPr algn="l" rtl="0"/>
            <a:r>
              <a:rPr lang="es" sz="2800" b="0" i="0" u="none" dirty="0"/>
              <a:t>Las correcciones se guardan automáticamente en el sistema y en el OPF. </a:t>
            </a:r>
          </a:p>
          <a:p>
            <a:pPr algn="l" rtl="0"/>
            <a:r>
              <a:rPr lang="es" sz="2800" b="0" i="0" u="none" dirty="0"/>
              <a:t>Sin embargo, podríamos requerir que el proveedor corrija los metadatos si hay numerosos errores que afectan una entrega o un problema que afecta a un gran número de archivos.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noChangeArrowheads="1"/>
          </p:cNvSpPr>
          <p:nvPr>
            <p:ph type="title"/>
          </p:nvPr>
        </p:nvSpPr>
        <p:spPr/>
        <p:txBody>
          <a:bodyPr/>
          <a:lstStyle/>
          <a:p>
            <a:r>
              <a:rPr lang="es" b="0" i="0" u="none" dirty="0"/>
              <a:t>Las Directrices para Metadatos del NIMAC</a:t>
            </a:r>
            <a:endParaRPr lang="en-US" altLang="en-US" dirty="0"/>
          </a:p>
        </p:txBody>
      </p:sp>
      <p:sp>
        <p:nvSpPr>
          <p:cNvPr id="32771" name="Content Placeholder 2"/>
          <p:cNvSpPr>
            <a:spLocks noGrp="1" noChangeArrowheads="1"/>
          </p:cNvSpPr>
          <p:nvPr>
            <p:ph idx="1"/>
          </p:nvPr>
        </p:nvSpPr>
        <p:spPr>
          <a:xfrm>
            <a:off x="457200" y="1600200"/>
            <a:ext cx="8229600" cy="4876800"/>
          </a:xfrm>
        </p:spPr>
        <p:txBody>
          <a:bodyPr/>
          <a:lstStyle/>
          <a:p>
            <a:pPr algn="l" rtl="0"/>
            <a:r>
              <a:rPr lang="es" sz="2800" b="0" i="0" u="none" dirty="0"/>
              <a:t>Por favor lea las </a:t>
            </a:r>
            <a:r>
              <a:rPr lang="es" sz="2800" b="0" i="0" u="none" dirty="0">
                <a:hlinkClick r:id="rId3"/>
              </a:rPr>
              <a:t>Directrices para Metadatos del NIMAC</a:t>
            </a:r>
            <a:r>
              <a:rPr lang="es" sz="2800" b="0" i="0" u="none" dirty="0"/>
              <a:t> si trabaja con el NIMAC desde hace poco o cuando tenga preguntas sobre cómo incluir metadatos correctos. </a:t>
            </a:r>
          </a:p>
          <a:p>
            <a:pPr algn="l" rtl="0"/>
            <a:r>
              <a:rPr lang="es" sz="2800" b="0" i="0" u="none" dirty="0"/>
              <a:t>Si es una editorial que trabaja con un proveedor, por favor asegúrese de suministrar los metadatos completos para la presentación en NIMAS. </a:t>
            </a:r>
          </a:p>
          <a:p>
            <a:pPr algn="l" rtl="0"/>
            <a:r>
              <a:rPr lang="es" sz="2800" b="0" i="0" u="none" dirty="0"/>
              <a:t>También con mucho gusto le ayudaremos a iniciar ese proceso.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D2795-09CD-42F6-8F6D-A2F202452763}"/>
              </a:ext>
            </a:extLst>
          </p:cNvPr>
          <p:cNvSpPr>
            <a:spLocks noGrp="1"/>
          </p:cNvSpPr>
          <p:nvPr>
            <p:ph type="title"/>
          </p:nvPr>
        </p:nvSpPr>
        <p:spPr/>
        <p:txBody>
          <a:bodyPr/>
          <a:lstStyle/>
          <a:p>
            <a:r>
              <a:rPr lang="en-US" dirty="0" err="1"/>
              <a:t>Actualizaciones</a:t>
            </a:r>
            <a:r>
              <a:rPr lang="en-US" dirty="0"/>
              <a:t> </a:t>
            </a:r>
            <a:r>
              <a:rPr lang="en-US" dirty="0" err="1"/>
              <a:t>respecto</a:t>
            </a:r>
            <a:r>
              <a:rPr lang="en-US" dirty="0"/>
              <a:t> a </a:t>
            </a:r>
            <a:r>
              <a:rPr lang="en-US" dirty="0" err="1"/>
              <a:t>los</a:t>
            </a:r>
            <a:r>
              <a:rPr lang="en-US" dirty="0"/>
              <a:t> </a:t>
            </a:r>
            <a:r>
              <a:rPr lang="en-US" dirty="0" err="1"/>
              <a:t>metadatos</a:t>
            </a:r>
            <a:endParaRPr lang="en-US" dirty="0"/>
          </a:p>
        </p:txBody>
      </p:sp>
      <p:sp>
        <p:nvSpPr>
          <p:cNvPr id="3" name="Content Placeholder 2">
            <a:extLst>
              <a:ext uri="{FF2B5EF4-FFF2-40B4-BE49-F238E27FC236}">
                <a16:creationId xmlns:a16="http://schemas.microsoft.com/office/drawing/2014/main" id="{A2B1FAAD-960C-44D5-BF15-1393E061D56B}"/>
              </a:ext>
            </a:extLst>
          </p:cNvPr>
          <p:cNvSpPr>
            <a:spLocks noGrp="1"/>
          </p:cNvSpPr>
          <p:nvPr>
            <p:ph idx="1"/>
          </p:nvPr>
        </p:nvSpPr>
        <p:spPr/>
        <p:txBody>
          <a:bodyPr/>
          <a:lstStyle/>
          <a:p>
            <a:pPr algn="l" rtl="0"/>
            <a:r>
              <a:rPr lang="es" sz="2800" b="0" i="0" u="none" dirty="0"/>
              <a:t>El NIMAC instaurará dentro de poco dos cambios menores en los metadatos para simplificar los requisitos:</a:t>
            </a:r>
          </a:p>
          <a:p>
            <a:pPr marL="914400" lvl="1" indent="-514350" algn="l" rtl="0">
              <a:buFont typeface="+mj-lt"/>
              <a:buAutoNum type="arabicPeriod"/>
            </a:pPr>
            <a:r>
              <a:rPr lang="es" sz="2600" b="0" i="0" u="none" dirty="0"/>
              <a:t>‘Lugar de la editorial’ se </a:t>
            </a:r>
            <a:r>
              <a:rPr lang="es" sz="2600" b="1" i="0" u="none" dirty="0"/>
              <a:t>eliminará</a:t>
            </a:r>
            <a:r>
              <a:rPr lang="es" sz="2600" b="0" i="0" u="none" dirty="0"/>
              <a:t> como requisito.</a:t>
            </a:r>
          </a:p>
          <a:p>
            <a:pPr marL="914400" lvl="1" indent="-514350" algn="l" rtl="0">
              <a:buFont typeface="+mj-lt"/>
              <a:buAutoNum type="arabicPeriod"/>
            </a:pPr>
            <a:r>
              <a:rPr lang="es" sz="2600" b="0" i="0" u="none" dirty="0"/>
              <a:t>‘Edición numérica’ utilizará </a:t>
            </a:r>
            <a:r>
              <a:rPr lang="es" sz="2600" b="1" i="0" u="none" dirty="0"/>
              <a:t>solo</a:t>
            </a:r>
            <a:r>
              <a:rPr lang="es" sz="2600" b="0" i="0" u="none" dirty="0"/>
              <a:t> la etiqueta nimas-SourceEdition. </a:t>
            </a:r>
          </a:p>
          <a:p>
            <a:pPr marL="914400" lvl="1" indent="-514350" algn="l" rtl="0">
              <a:buFont typeface="+mj-lt"/>
              <a:buAutoNum type="arabicPeriod"/>
            </a:pPr>
            <a:r>
              <a:rPr lang="es" sz="2600" b="0" i="0" u="none" dirty="0"/>
              <a:t>DCTERMS.description.version se usará </a:t>
            </a:r>
            <a:r>
              <a:rPr lang="es" sz="2600" b="1" i="0" u="none" dirty="0"/>
              <a:t>únicamente</a:t>
            </a:r>
            <a:r>
              <a:rPr lang="es" sz="2600" b="0" i="0" u="none" dirty="0"/>
              <a:t> para una edición nacional/estatal. </a:t>
            </a:r>
          </a:p>
        </p:txBody>
      </p:sp>
    </p:spTree>
    <p:extLst>
      <p:ext uri="{BB962C8B-B14F-4D97-AF65-F5344CB8AC3E}">
        <p14:creationId xmlns:p14="http://schemas.microsoft.com/office/powerpoint/2010/main" val="34741183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D2795-09CD-42F6-8F6D-A2F202452763}"/>
              </a:ext>
            </a:extLst>
          </p:cNvPr>
          <p:cNvSpPr>
            <a:spLocks noGrp="1"/>
          </p:cNvSpPr>
          <p:nvPr>
            <p:ph type="title"/>
          </p:nvPr>
        </p:nvSpPr>
        <p:spPr/>
        <p:txBody>
          <a:bodyPr/>
          <a:lstStyle/>
          <a:p>
            <a:r>
              <a:rPr lang="en-US" sz="4000" dirty="0" err="1"/>
              <a:t>Cronograma</a:t>
            </a:r>
            <a:r>
              <a:rPr lang="en-US" sz="4000" dirty="0"/>
              <a:t> de las </a:t>
            </a:r>
            <a:r>
              <a:rPr lang="en-US" sz="4000" dirty="0" err="1"/>
              <a:t>actualizaciones</a:t>
            </a:r>
            <a:r>
              <a:rPr lang="en-US" sz="4000" dirty="0"/>
              <a:t> de </a:t>
            </a:r>
            <a:r>
              <a:rPr lang="en-US" sz="4000" dirty="0" err="1"/>
              <a:t>metadatos</a:t>
            </a:r>
            <a:endParaRPr lang="en-US" sz="4000" dirty="0"/>
          </a:p>
        </p:txBody>
      </p:sp>
      <p:sp>
        <p:nvSpPr>
          <p:cNvPr id="3" name="Content Placeholder 2">
            <a:extLst>
              <a:ext uri="{FF2B5EF4-FFF2-40B4-BE49-F238E27FC236}">
                <a16:creationId xmlns:a16="http://schemas.microsoft.com/office/drawing/2014/main" id="{A2B1FAAD-960C-44D5-BF15-1393E061D56B}"/>
              </a:ext>
            </a:extLst>
          </p:cNvPr>
          <p:cNvSpPr>
            <a:spLocks noGrp="1"/>
          </p:cNvSpPr>
          <p:nvPr>
            <p:ph idx="1"/>
          </p:nvPr>
        </p:nvSpPr>
        <p:spPr/>
        <p:txBody>
          <a:bodyPr/>
          <a:lstStyle/>
          <a:p>
            <a:pPr algn="l" rtl="0"/>
            <a:r>
              <a:rPr lang="es" sz="2400" b="0" i="0" u="none" dirty="0"/>
              <a:t>Esperamos anunciar los cambios hacia fines del verano.</a:t>
            </a:r>
          </a:p>
          <a:p>
            <a:pPr algn="l" rtl="0"/>
            <a:r>
              <a:rPr lang="es" sz="2400" b="0" i="0" u="none" dirty="0"/>
              <a:t>Habrá un período de gracia para que las editoriales y los proveedores puedan implementar los cambios en sus flujos de trabajo. </a:t>
            </a:r>
          </a:p>
          <a:p>
            <a:pPr algn="l" rtl="0"/>
            <a:r>
              <a:rPr lang="es" sz="2400" b="0" i="0" u="none" dirty="0"/>
              <a:t>Durante ese período, si Lugar de la Editorial o el elemento DCTERMS para la edición numérica están presentes en el OPF, se hará caso omiso de ellos. </a:t>
            </a:r>
          </a:p>
          <a:p>
            <a:pPr algn="l" rtl="0"/>
            <a:r>
              <a:rPr lang="es" sz="2400" b="0" i="0" u="none" dirty="0"/>
              <a:t>Se dará más información cuando nos acerquemos a la implementación de esos cambios. </a:t>
            </a:r>
          </a:p>
        </p:txBody>
      </p:sp>
    </p:spTree>
    <p:extLst>
      <p:ext uri="{BB962C8B-B14F-4D97-AF65-F5344CB8AC3E}">
        <p14:creationId xmlns:p14="http://schemas.microsoft.com/office/powerpoint/2010/main" val="37328604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p:nvPr>
        </p:nvSpPr>
        <p:spPr/>
        <p:txBody>
          <a:bodyPr/>
          <a:lstStyle/>
          <a:p>
            <a:r>
              <a:rPr lang="es" sz="4000" b="0" i="0" u="none" dirty="0"/>
              <a:t>Consultas sobre metadatos</a:t>
            </a:r>
            <a:endParaRPr lang="en-US" altLang="en-US" sz="4000" dirty="0"/>
          </a:p>
        </p:txBody>
      </p:sp>
      <p:sp>
        <p:nvSpPr>
          <p:cNvPr id="34819" name="Content Placeholder 2"/>
          <p:cNvSpPr>
            <a:spLocks noGrp="1" noChangeArrowheads="1"/>
          </p:cNvSpPr>
          <p:nvPr>
            <p:ph idx="1"/>
          </p:nvPr>
        </p:nvSpPr>
        <p:spPr>
          <a:xfrm>
            <a:off x="457200" y="1295400"/>
            <a:ext cx="8229600" cy="5181600"/>
          </a:xfrm>
        </p:spPr>
        <p:txBody>
          <a:bodyPr/>
          <a:lstStyle/>
          <a:p>
            <a:pPr algn="l" rtl="0"/>
            <a:r>
              <a:rPr lang="es" sz="2400" b="0" i="0" u="none" dirty="0"/>
              <a:t>Si tiene alguna duda sobre si va por buen camino con los metadatos para un título o un programa específico, aceptamos con gusto sus consultas.</a:t>
            </a:r>
          </a:p>
          <a:p>
            <a:pPr algn="l" rtl="0"/>
            <a:r>
              <a:rPr lang="es" sz="2400" b="0" i="0" u="none" dirty="0"/>
              <a:t>Solo envíenos un correo electrónico a </a:t>
            </a:r>
            <a:r>
              <a:rPr lang="es" sz="2400" b="0" i="0" u="none" dirty="0">
                <a:hlinkClick r:id="rId2"/>
              </a:rPr>
              <a:t>nimac@aph.org</a:t>
            </a:r>
            <a:r>
              <a:rPr lang="es" sz="2400" b="0" i="0" u="none" dirty="0"/>
              <a:t>. </a:t>
            </a:r>
          </a:p>
          <a:p>
            <a:pPr algn="l" rtl="0"/>
            <a:r>
              <a:rPr lang="es" sz="2400" b="0" i="0" u="none" dirty="0"/>
              <a:t>Podemos cotejar su PDF de la cubierta/portada/página de derechos de autor con el OPF y hacerle saber si hay algún problema o alguna pregunta. </a:t>
            </a:r>
          </a:p>
          <a:p>
            <a:pPr algn="l" rtl="0"/>
            <a:r>
              <a:rPr lang="es" sz="2400" b="0" i="0" u="none" dirty="0"/>
              <a:t>Le animamos a aprovechar este servicio, especialmente si está preparando un programa nuevo con muchos archivos.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p:nvPr>
        </p:nvSpPr>
        <p:spPr/>
        <p:txBody>
          <a:bodyPr/>
          <a:lstStyle/>
          <a:p>
            <a:r>
              <a:rPr lang="es" sz="4000" b="0" i="0" u="none" dirty="0"/>
              <a:t>Herramienta de conversión de Excel a OPF</a:t>
            </a:r>
            <a:endParaRPr lang="en-US" altLang="en-US" sz="4000" dirty="0"/>
          </a:p>
        </p:txBody>
      </p:sp>
      <p:sp>
        <p:nvSpPr>
          <p:cNvPr id="34819" name="Content Placeholder 2"/>
          <p:cNvSpPr>
            <a:spLocks noGrp="1" noChangeArrowheads="1"/>
          </p:cNvSpPr>
          <p:nvPr>
            <p:ph idx="1"/>
          </p:nvPr>
        </p:nvSpPr>
        <p:spPr>
          <a:xfrm>
            <a:off x="457200" y="1524000"/>
            <a:ext cx="8229600" cy="4953000"/>
          </a:xfrm>
        </p:spPr>
        <p:txBody>
          <a:bodyPr/>
          <a:lstStyle/>
          <a:p>
            <a:pPr algn="l" rtl="0"/>
            <a:r>
              <a:rPr lang="es" sz="2800" b="0" i="0" u="none" dirty="0"/>
              <a:t>Tal como se mencionó en la primera sesión de esta serie de dos partes, el NIMAC ofrece una herramienta gratuita en el sistema para generar metadatos etiquetados y formateados correctamente en el OPF.</a:t>
            </a:r>
          </a:p>
          <a:p>
            <a:pPr algn="l" rtl="0"/>
            <a:r>
              <a:rPr lang="es" sz="2800" b="0" i="0" u="none" dirty="0"/>
              <a:t>Le animamos a explorar esta opción, especialmente si está preparando un programa muy grande para entrega.</a:t>
            </a:r>
          </a:p>
          <a:p>
            <a:pPr algn="l" rtl="0"/>
            <a:r>
              <a:rPr lang="es" sz="2800" b="0" i="0" u="none" dirty="0"/>
              <a:t>Nota: No sabemos cuándo actualizaremos la herramienta de Excel a OPF para ajustarla a los cambios próximos en los metadatos. </a:t>
            </a:r>
          </a:p>
        </p:txBody>
      </p:sp>
    </p:spTree>
    <p:extLst>
      <p:ext uri="{BB962C8B-B14F-4D97-AF65-F5344CB8AC3E}">
        <p14:creationId xmlns:p14="http://schemas.microsoft.com/office/powerpoint/2010/main" val="7730493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p:nvPr>
        </p:nvSpPr>
        <p:spPr/>
        <p:txBody>
          <a:bodyPr/>
          <a:lstStyle/>
          <a:p>
            <a:r>
              <a:rPr lang="es" sz="4000" b="0" i="0" u="none" dirty="0"/>
              <a:t>Uso de la herramienta de conversión de Excel a OPF</a:t>
            </a:r>
            <a:endParaRPr lang="en-US" altLang="en-US" sz="4000" dirty="0"/>
          </a:p>
        </p:txBody>
      </p:sp>
      <p:sp>
        <p:nvSpPr>
          <p:cNvPr id="34819" name="Content Placeholder 2"/>
          <p:cNvSpPr>
            <a:spLocks noGrp="1" noChangeArrowheads="1"/>
          </p:cNvSpPr>
          <p:nvPr>
            <p:ph idx="1"/>
          </p:nvPr>
        </p:nvSpPr>
        <p:spPr>
          <a:xfrm>
            <a:off x="457200" y="1417638"/>
            <a:ext cx="8229600" cy="5059362"/>
          </a:xfrm>
        </p:spPr>
        <p:txBody>
          <a:bodyPr/>
          <a:lstStyle/>
          <a:p>
            <a:pPr algn="l" rtl="0"/>
            <a:r>
              <a:rPr lang="es" sz="2800" b="0" i="0" u="none" dirty="0"/>
              <a:t>Para utilizar esta herramienta:</a:t>
            </a:r>
          </a:p>
          <a:p>
            <a:endParaRPr lang="es" altLang="en-US" sz="1200" dirty="0"/>
          </a:p>
          <a:p>
            <a:pPr lvl="1" algn="l" rtl="0"/>
            <a:r>
              <a:rPr lang="es" sz="2400" b="0" i="0" u="none" dirty="0"/>
              <a:t>Descargue la plantilla de metadatos de la pestaña Resources (Recursos) en su cuenta del NIMAC.</a:t>
            </a:r>
          </a:p>
          <a:p>
            <a:pPr lvl="1" algn="l" rtl="0"/>
            <a:r>
              <a:rPr lang="es" sz="2400" b="0" i="0" u="none" dirty="0"/>
              <a:t>Llene una fila de la hoja para cada OPF que necesite.</a:t>
            </a:r>
          </a:p>
          <a:p>
            <a:pPr lvl="1" algn="l" rtl="0"/>
            <a:r>
              <a:rPr lang="es" sz="2400" b="0" i="0" u="none" dirty="0"/>
              <a:t>Cárguela usando la opción “Transform Excel to OPF” (Convertir Excel a OPF) del menú.</a:t>
            </a:r>
          </a:p>
          <a:p>
            <a:pPr lvl="1" algn="l" rtl="0"/>
            <a:endParaRPr lang="es" altLang="en-US" sz="1200" dirty="0"/>
          </a:p>
          <a:p>
            <a:pPr algn="l" rtl="0"/>
            <a:r>
              <a:rPr lang="es" sz="2800" b="0" i="0" u="none" dirty="0"/>
              <a:t>El sistema le enviará inmediatamente por correo electrónico un archivo comprimido que incluye un OPF “iniciador” para cada elemento incluido en la hoja Excel. </a:t>
            </a:r>
          </a:p>
        </p:txBody>
      </p:sp>
    </p:spTree>
    <p:extLst>
      <p:ext uri="{BB962C8B-B14F-4D97-AF65-F5344CB8AC3E}">
        <p14:creationId xmlns:p14="http://schemas.microsoft.com/office/powerpoint/2010/main" val="38860395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p:nvPr>
        </p:nvSpPr>
        <p:spPr/>
        <p:txBody>
          <a:bodyPr/>
          <a:lstStyle/>
          <a:p>
            <a:r>
              <a:rPr lang="es" sz="4000" b="0" i="0" u="none" dirty="0"/>
              <a:t>Para completar el OPF </a:t>
            </a:r>
            <a:endParaRPr lang="en-US" altLang="en-US" sz="4000" dirty="0"/>
          </a:p>
        </p:txBody>
      </p:sp>
      <p:sp>
        <p:nvSpPr>
          <p:cNvPr id="34819" name="Content Placeholder 2"/>
          <p:cNvSpPr>
            <a:spLocks noGrp="1" noChangeArrowheads="1"/>
          </p:cNvSpPr>
          <p:nvPr>
            <p:ph idx="1"/>
          </p:nvPr>
        </p:nvSpPr>
        <p:spPr>
          <a:xfrm>
            <a:off x="457200" y="1752600"/>
            <a:ext cx="8229600" cy="4724400"/>
          </a:xfrm>
        </p:spPr>
        <p:txBody>
          <a:bodyPr/>
          <a:lstStyle/>
          <a:p>
            <a:pPr algn="l" rtl="0"/>
            <a:r>
              <a:rPr lang="es" sz="2800" b="0" i="0" u="none" dirty="0"/>
              <a:t>El OPF “iniciador” contendrá todos los metadatos etiquetados y formateados correctamente, pero no estará completo.</a:t>
            </a:r>
          </a:p>
          <a:p>
            <a:pPr algn="l" rtl="0"/>
            <a:r>
              <a:rPr lang="es" sz="2800" b="0" i="0" u="none" dirty="0"/>
              <a:t>Necesitará agregar las secciones &lt;manifest&gt; y &lt;spine&gt; del OPF.</a:t>
            </a:r>
          </a:p>
          <a:p>
            <a:pPr algn="l" rtl="0"/>
            <a:r>
              <a:rPr lang="es" sz="2800" b="0" i="0" u="none" dirty="0"/>
              <a:t>¡Entonces su archivo estará listo para uso en el conjunto de archivos NIMAS!</a:t>
            </a:r>
          </a:p>
        </p:txBody>
      </p:sp>
    </p:spTree>
    <p:extLst>
      <p:ext uri="{BB962C8B-B14F-4D97-AF65-F5344CB8AC3E}">
        <p14:creationId xmlns:p14="http://schemas.microsoft.com/office/powerpoint/2010/main" val="10734527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1C0C5-7C17-40C6-879C-753632F3FC0B}"/>
              </a:ext>
            </a:extLst>
          </p:cNvPr>
          <p:cNvSpPr>
            <a:spLocks noGrp="1"/>
          </p:cNvSpPr>
          <p:nvPr>
            <p:ph type="ctrTitle"/>
          </p:nvPr>
        </p:nvSpPr>
        <p:spPr>
          <a:xfrm>
            <a:off x="685800" y="838200"/>
            <a:ext cx="7772400" cy="1470025"/>
          </a:xfrm>
        </p:spPr>
        <p:txBody>
          <a:bodyPr/>
          <a:lstStyle/>
          <a:p>
            <a:r>
              <a:rPr lang="es" b="0" i="0" u="none" dirty="0"/>
              <a:t>Mejores prácticas: Etiquetas específicas</a:t>
            </a:r>
            <a:endParaRPr lang="en-US" dirty="0"/>
          </a:p>
        </p:txBody>
      </p:sp>
      <p:sp>
        <p:nvSpPr>
          <p:cNvPr id="3" name="Subtitle 2">
            <a:extLst>
              <a:ext uri="{FF2B5EF4-FFF2-40B4-BE49-F238E27FC236}">
                <a16:creationId xmlns:a16="http://schemas.microsoft.com/office/drawing/2014/main" id="{3D832BB1-E5AB-1B9E-B485-DCA1931631BD}"/>
              </a:ext>
            </a:extLst>
          </p:cNvPr>
          <p:cNvSpPr>
            <a:spLocks noGrp="1"/>
          </p:cNvSpPr>
          <p:nvPr>
            <p:ph type="subTitle" idx="1"/>
          </p:nvPr>
        </p:nvSpPr>
        <p:spPr>
          <a:xfrm>
            <a:off x="1371600" y="2332470"/>
            <a:ext cx="6400800" cy="3771900"/>
          </a:xfrm>
        </p:spPr>
        <p:txBody>
          <a:bodyPr/>
          <a:lstStyle/>
          <a:p>
            <a:pPr marL="457200" indent="-457200" algn="l" rtl="0">
              <a:buFont typeface="Arial" panose="020B0604020202020204" pitchFamily="34" charset="0"/>
              <a:buChar char="•"/>
            </a:pPr>
            <a:r>
              <a:rPr lang="es" b="0" i="0" u="none" dirty="0"/>
              <a:t>listas</a:t>
            </a:r>
          </a:p>
          <a:p>
            <a:pPr marL="457200" indent="-457200" algn="l" rtl="0">
              <a:buFont typeface="Arial" panose="020B0604020202020204" pitchFamily="34" charset="0"/>
              <a:buChar char="•"/>
            </a:pPr>
            <a:r>
              <a:rPr lang="es" b="0" i="0" u="none" dirty="0"/>
              <a:t>glosarios</a:t>
            </a:r>
          </a:p>
          <a:p>
            <a:pPr marL="457200" indent="-457200" algn="l" rtl="0">
              <a:buFont typeface="Arial" panose="020B0604020202020204" pitchFamily="34" charset="0"/>
              <a:buChar char="•"/>
            </a:pPr>
            <a:r>
              <a:rPr lang="es" b="0" i="0" u="none" dirty="0"/>
              <a:t>tablas</a:t>
            </a:r>
          </a:p>
          <a:p>
            <a:pPr marL="457200" indent="-457200" algn="l" rtl="0">
              <a:buFont typeface="Arial" panose="020B0604020202020204" pitchFamily="34" charset="0"/>
              <a:buChar char="•"/>
            </a:pPr>
            <a:r>
              <a:rPr lang="es" b="0" i="0" u="none" dirty="0"/>
              <a:t>paginación/saltos de página</a:t>
            </a:r>
          </a:p>
          <a:p>
            <a:pPr marL="457200" indent="-457200" algn="l" rtl="0">
              <a:buFont typeface="Arial" panose="020B0604020202020204" pitchFamily="34" charset="0"/>
              <a:buChar char="•"/>
            </a:pPr>
            <a:r>
              <a:rPr lang="es" b="0" i="0" u="none" dirty="0"/>
              <a:t>líneas para rellenar</a:t>
            </a:r>
          </a:p>
          <a:p>
            <a:pPr marL="457200" indent="-457200" algn="l" rtl="0">
              <a:buFont typeface="Arial" panose="020B0604020202020204" pitchFamily="34" charset="0"/>
              <a:buChar char="•"/>
            </a:pPr>
            <a:r>
              <a:rPr lang="es" b="0" i="0" u="none" dirty="0"/>
              <a:t>&lt;p&gt; versus &lt;br /&gt;</a:t>
            </a:r>
          </a:p>
        </p:txBody>
      </p:sp>
    </p:spTree>
    <p:extLst>
      <p:ext uri="{BB962C8B-B14F-4D97-AF65-F5344CB8AC3E}">
        <p14:creationId xmlns:p14="http://schemas.microsoft.com/office/powerpoint/2010/main" val="38658973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34675-6D93-4F3E-81FE-EBAB8726C4D6}"/>
              </a:ext>
            </a:extLst>
          </p:cNvPr>
          <p:cNvSpPr>
            <a:spLocks noGrp="1"/>
          </p:cNvSpPr>
          <p:nvPr>
            <p:ph type="title"/>
          </p:nvPr>
        </p:nvSpPr>
        <p:spPr/>
        <p:txBody>
          <a:bodyPr/>
          <a:lstStyle/>
          <a:p>
            <a:r>
              <a:rPr lang="en-US" dirty="0" err="1"/>
              <a:t>Etiquetas</a:t>
            </a:r>
            <a:r>
              <a:rPr lang="en-US" dirty="0"/>
              <a:t> para </a:t>
            </a:r>
            <a:r>
              <a:rPr lang="en-US" dirty="0" err="1"/>
              <a:t>listas</a:t>
            </a:r>
            <a:endParaRPr lang="en-US" dirty="0"/>
          </a:p>
        </p:txBody>
      </p:sp>
      <p:sp>
        <p:nvSpPr>
          <p:cNvPr id="3" name="Content Placeholder 2">
            <a:extLst>
              <a:ext uri="{FF2B5EF4-FFF2-40B4-BE49-F238E27FC236}">
                <a16:creationId xmlns:a16="http://schemas.microsoft.com/office/drawing/2014/main" id="{B9E88C73-499B-4527-ABDD-EF95F887B469}"/>
              </a:ext>
            </a:extLst>
          </p:cNvPr>
          <p:cNvSpPr>
            <a:spLocks noGrp="1"/>
          </p:cNvSpPr>
          <p:nvPr>
            <p:ph idx="1"/>
          </p:nvPr>
        </p:nvSpPr>
        <p:spPr/>
        <p:txBody>
          <a:bodyPr/>
          <a:lstStyle/>
          <a:p>
            <a:pPr algn="l" rtl="0"/>
            <a:r>
              <a:rPr lang="es" sz="2800" b="0" i="0" u="none" dirty="0"/>
              <a:t>En el etiquetado de listas, el atributo de “tipo” no es necesario para las listas que no incluyen numeración ni viñetas (tal como en un índice de contenido o un índice alfabético). </a:t>
            </a:r>
          </a:p>
          <a:p>
            <a:pPr algn="l" rtl="0"/>
            <a:r>
              <a:rPr lang="es" sz="2800" b="0" i="0" u="none" dirty="0"/>
              <a:t>Sin embargo, para las listas que sí tienen viñetas o numeración, hay tres opciones del atributo de “tipo”:</a:t>
            </a:r>
          </a:p>
          <a:p>
            <a:pPr lvl="1" algn="l" rtl="0"/>
            <a:r>
              <a:rPr lang="es" b="0" i="0" u="none" dirty="0"/>
              <a:t>Desordenado &lt;list type=“ul”&gt; </a:t>
            </a:r>
          </a:p>
          <a:p>
            <a:pPr lvl="1" algn="l" rtl="0"/>
            <a:r>
              <a:rPr lang="es" b="0" i="0" u="none" dirty="0"/>
              <a:t>Ordenado &lt;list type=“ol”&gt;</a:t>
            </a:r>
          </a:p>
          <a:p>
            <a:pPr lvl="1" algn="l" rtl="0"/>
            <a:r>
              <a:rPr lang="es" b="0" i="0" u="none" dirty="0"/>
              <a:t>Preformateado &lt;list type=“pl”&gt;</a:t>
            </a:r>
          </a:p>
          <a:p>
            <a:pPr lvl="1" algn="l" rtl="0"/>
            <a:endParaRPr lang="es" dirty="0"/>
          </a:p>
          <a:p>
            <a:pPr marL="0" indent="0" algn="l" rtl="0">
              <a:buNone/>
            </a:pPr>
            <a:endParaRPr lang="es" dirty="0"/>
          </a:p>
        </p:txBody>
      </p:sp>
    </p:spTree>
    <p:extLst>
      <p:ext uri="{BB962C8B-B14F-4D97-AF65-F5344CB8AC3E}">
        <p14:creationId xmlns:p14="http://schemas.microsoft.com/office/powerpoint/2010/main" val="37233015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34675-6D93-4F3E-81FE-EBAB8726C4D6}"/>
              </a:ext>
            </a:extLst>
          </p:cNvPr>
          <p:cNvSpPr>
            <a:spLocks noGrp="1"/>
          </p:cNvSpPr>
          <p:nvPr>
            <p:ph type="title"/>
          </p:nvPr>
        </p:nvSpPr>
        <p:spPr/>
        <p:txBody>
          <a:bodyPr/>
          <a:lstStyle/>
          <a:p>
            <a:r>
              <a:rPr lang="en-US" dirty="0" err="1"/>
              <a:t>Tipos</a:t>
            </a:r>
            <a:r>
              <a:rPr lang="en-US" dirty="0"/>
              <a:t> de </a:t>
            </a:r>
            <a:r>
              <a:rPr lang="en-US" dirty="0" err="1"/>
              <a:t>listas</a:t>
            </a:r>
            <a:r>
              <a:rPr lang="en-US" dirty="0"/>
              <a:t>: </a:t>
            </a:r>
            <a:r>
              <a:rPr lang="en-US" dirty="0" err="1"/>
              <a:t>Detalles</a:t>
            </a:r>
            <a:endParaRPr lang="en-US" dirty="0"/>
          </a:p>
        </p:txBody>
      </p:sp>
      <p:sp>
        <p:nvSpPr>
          <p:cNvPr id="3" name="Content Placeholder 2">
            <a:extLst>
              <a:ext uri="{FF2B5EF4-FFF2-40B4-BE49-F238E27FC236}">
                <a16:creationId xmlns:a16="http://schemas.microsoft.com/office/drawing/2014/main" id="{B9E88C73-499B-4527-ABDD-EF95F887B469}"/>
              </a:ext>
            </a:extLst>
          </p:cNvPr>
          <p:cNvSpPr>
            <a:spLocks noGrp="1"/>
          </p:cNvSpPr>
          <p:nvPr>
            <p:ph idx="1"/>
          </p:nvPr>
        </p:nvSpPr>
        <p:spPr/>
        <p:txBody>
          <a:bodyPr/>
          <a:lstStyle/>
          <a:p>
            <a:pPr algn="l" rtl="0"/>
            <a:r>
              <a:rPr lang="es" b="0" i="0" u="none" dirty="0"/>
              <a:t>Cómo se utiliza cada tipo de lista:</a:t>
            </a:r>
          </a:p>
          <a:p>
            <a:pPr lvl="1" algn="l" rtl="0"/>
            <a:r>
              <a:rPr lang="es" b="0" i="0" u="none" dirty="0"/>
              <a:t>Desordenado &lt;list type=“ul”&gt; </a:t>
            </a:r>
          </a:p>
          <a:p>
            <a:pPr lvl="2" algn="l" rtl="0"/>
            <a:r>
              <a:rPr lang="es" b="0" i="0" u="none" dirty="0"/>
              <a:t>Cuando se etiqueta este tipo de lista, la lista se *debería* generar automáticamente con viñetas para cada elemento de la lista &lt;li&gt; cuando se usa el archivo NIMAS para producir un formato accesible.</a:t>
            </a:r>
          </a:p>
          <a:p>
            <a:pPr lvl="1" algn="l" rtl="0"/>
            <a:r>
              <a:rPr lang="es" b="0" i="0" u="none" dirty="0"/>
              <a:t>Ordenado &lt;list type=“ol”&gt;</a:t>
            </a:r>
          </a:p>
          <a:p>
            <a:pPr lvl="2" algn="l" rtl="0"/>
            <a:r>
              <a:rPr lang="es" b="0" i="0" u="none" dirty="0"/>
              <a:t>Cuando se selecciona este tipo, la numeración se *debería* colocar automáticamente para cada elemento de la lista cuando se usa el archivo NIMAS.</a:t>
            </a:r>
          </a:p>
          <a:p>
            <a:pPr marL="0" indent="0" algn="l" rtl="0">
              <a:buNone/>
            </a:pPr>
            <a:endParaRPr lang="es" dirty="0"/>
          </a:p>
        </p:txBody>
      </p:sp>
    </p:spTree>
    <p:extLst>
      <p:ext uri="{BB962C8B-B14F-4D97-AF65-F5344CB8AC3E}">
        <p14:creationId xmlns:p14="http://schemas.microsoft.com/office/powerpoint/2010/main" val="13392069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EBD9B-0F29-808A-8509-E18BB797998D}"/>
              </a:ext>
            </a:extLst>
          </p:cNvPr>
          <p:cNvSpPr>
            <a:spLocks noGrp="1"/>
          </p:cNvSpPr>
          <p:nvPr>
            <p:ph type="title"/>
          </p:nvPr>
        </p:nvSpPr>
        <p:spPr/>
        <p:txBody>
          <a:bodyPr/>
          <a:lstStyle/>
          <a:p>
            <a:r>
              <a:rPr lang="en-US" dirty="0"/>
              <a:t>Más </a:t>
            </a:r>
            <a:r>
              <a:rPr lang="en-US" dirty="0" err="1"/>
              <a:t>detalles</a:t>
            </a:r>
            <a:endParaRPr lang="en-US" dirty="0"/>
          </a:p>
        </p:txBody>
      </p:sp>
      <p:sp>
        <p:nvSpPr>
          <p:cNvPr id="3" name="Content Placeholder 2">
            <a:extLst>
              <a:ext uri="{FF2B5EF4-FFF2-40B4-BE49-F238E27FC236}">
                <a16:creationId xmlns:a16="http://schemas.microsoft.com/office/drawing/2014/main" id="{24A497C1-C253-3D0C-811E-81BF6412EEFA}"/>
              </a:ext>
            </a:extLst>
          </p:cNvPr>
          <p:cNvSpPr>
            <a:spLocks noGrp="1"/>
          </p:cNvSpPr>
          <p:nvPr>
            <p:ph idx="1"/>
          </p:nvPr>
        </p:nvSpPr>
        <p:spPr/>
        <p:txBody>
          <a:bodyPr/>
          <a:lstStyle/>
          <a:p>
            <a:pPr lvl="1" algn="l" rtl="0"/>
            <a:r>
              <a:rPr lang="es" sz="2400" b="0" i="0" u="none" dirty="0"/>
              <a:t>Preformateado &lt;list type=“pl”&gt; </a:t>
            </a:r>
          </a:p>
          <a:p>
            <a:pPr lvl="2" algn="l" rtl="0"/>
            <a:r>
              <a:rPr lang="es" sz="2000" b="0" i="0" u="none" dirty="0"/>
              <a:t>En este tipo de lista, el software de conversión no coloca automáticamente ninguna numeración cuando se usa el archivo NIMAS. </a:t>
            </a:r>
          </a:p>
          <a:p>
            <a:pPr lvl="2" algn="l" rtl="0"/>
            <a:r>
              <a:rPr lang="es" sz="2000" b="0" i="0" u="none" dirty="0"/>
              <a:t>Cualquier tipo de numeración u otra designación de los elementos de la lista es proporcionado por el proveedor dentro de cada etiqueta de elemento de lista (&lt;li&gt;).</a:t>
            </a:r>
          </a:p>
          <a:p>
            <a:pPr marL="457200" lvl="1" indent="0" algn="l" rtl="0">
              <a:buNone/>
            </a:pPr>
            <a:endParaRPr lang="es" sz="700" dirty="0"/>
          </a:p>
          <a:p>
            <a:pPr marL="0" indent="0" algn="l" rtl="0">
              <a:buNone/>
            </a:pPr>
            <a:r>
              <a:rPr lang="es" sz="2000" b="1" i="0" u="none" dirty="0"/>
              <a:t>Nota al margen: </a:t>
            </a:r>
            <a:r>
              <a:rPr lang="es" sz="2000" b="0" i="0" u="none" dirty="0"/>
              <a:t>Los glosarios son un tipo especial de lista desordenada que se deben etiquetar usando la etiqueta &lt;dl&gt;, lista de diccionario, conjuntamente con &lt;dt&gt;, término de diccionario, y &lt;dd&gt;, definición de diccionario. En un momento se hablará más sobre esto.</a:t>
            </a:r>
          </a:p>
          <a:p>
            <a:pPr lvl="1" algn="l" rtl="0"/>
            <a:endParaRPr lang="es" sz="2400" dirty="0"/>
          </a:p>
        </p:txBody>
      </p:sp>
    </p:spTree>
    <p:extLst>
      <p:ext uri="{BB962C8B-B14F-4D97-AF65-F5344CB8AC3E}">
        <p14:creationId xmlns:p14="http://schemas.microsoft.com/office/powerpoint/2010/main" val="18938599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34675-6D93-4F3E-81FE-EBAB8726C4D6}"/>
              </a:ext>
            </a:extLst>
          </p:cNvPr>
          <p:cNvSpPr>
            <a:spLocks noGrp="1"/>
          </p:cNvSpPr>
          <p:nvPr>
            <p:ph type="title"/>
          </p:nvPr>
        </p:nvSpPr>
        <p:spPr>
          <a:xfrm>
            <a:off x="457200" y="274638"/>
            <a:ext cx="8229600" cy="944562"/>
          </a:xfrm>
        </p:spPr>
        <p:txBody>
          <a:bodyPr/>
          <a:lstStyle/>
          <a:p>
            <a:r>
              <a:rPr lang="es" sz="4000" b="0" i="0" u="none" dirty="0"/>
              <a:t>Etiquetas para listas: Consejos útiles</a:t>
            </a:r>
            <a:endParaRPr lang="en-US" sz="4000" dirty="0"/>
          </a:p>
        </p:txBody>
      </p:sp>
      <p:sp>
        <p:nvSpPr>
          <p:cNvPr id="3" name="Content Placeholder 2">
            <a:extLst>
              <a:ext uri="{FF2B5EF4-FFF2-40B4-BE49-F238E27FC236}">
                <a16:creationId xmlns:a16="http://schemas.microsoft.com/office/drawing/2014/main" id="{B9E88C73-499B-4527-ABDD-EF95F887B469}"/>
              </a:ext>
            </a:extLst>
          </p:cNvPr>
          <p:cNvSpPr>
            <a:spLocks noGrp="1"/>
          </p:cNvSpPr>
          <p:nvPr>
            <p:ph idx="1"/>
          </p:nvPr>
        </p:nvSpPr>
        <p:spPr>
          <a:xfrm>
            <a:off x="457200" y="1524000"/>
            <a:ext cx="8229600" cy="4953000"/>
          </a:xfrm>
        </p:spPr>
        <p:txBody>
          <a:bodyPr/>
          <a:lstStyle/>
          <a:p>
            <a:pPr marL="514350" indent="-514350" algn="l" rtl="0">
              <a:buFont typeface="+mj-lt"/>
              <a:buAutoNum type="arabicPeriod"/>
            </a:pPr>
            <a:r>
              <a:rPr lang="es" sz="2400" b="0" i="0" u="none" dirty="0"/>
              <a:t>Evite usar etiquetas &lt;p&gt; dentro de etiquetas &lt;li&gt;.</a:t>
            </a:r>
          </a:p>
          <a:p>
            <a:pPr lvl="1" algn="l" rtl="0"/>
            <a:r>
              <a:rPr lang="es" sz="2000" b="0" i="0" u="none" dirty="0"/>
              <a:t>Puede usar la etiqueta </a:t>
            </a:r>
            <a:r>
              <a:rPr lang="es" sz="2000" b="1" i="0" u="none" dirty="0"/>
              <a:t>opcional</a:t>
            </a:r>
            <a:r>
              <a:rPr lang="es" sz="2000" b="0" i="0" u="none" dirty="0"/>
              <a:t> &lt;lic&gt;, componente de elemento de lista, si desea etiquetar dos componentes en un elemento de lista. </a:t>
            </a:r>
          </a:p>
          <a:p>
            <a:pPr lvl="1" algn="l" rtl="0"/>
            <a:r>
              <a:rPr lang="es" sz="2000" b="0" i="0" u="none" dirty="0"/>
              <a:t>Estos </a:t>
            </a:r>
            <a:r>
              <a:rPr lang="es" sz="2000" b="1" i="0" u="none" dirty="0"/>
              <a:t>dos</a:t>
            </a:r>
            <a:r>
              <a:rPr lang="es" sz="2000" b="0" i="0" u="none" dirty="0"/>
              <a:t> ejemplos son igualmente aceptables:</a:t>
            </a:r>
          </a:p>
          <a:p>
            <a:pPr marL="800100" lvl="2" indent="0" algn="l" rtl="0">
              <a:buNone/>
            </a:pPr>
            <a:r>
              <a:rPr lang="es" sz="2000" b="0" i="0" u="none" dirty="0">
                <a:effectLst/>
              </a:rPr>
              <a:t>&lt;li&gt;Great Smoky Mountains, 55&lt;/li&gt;  </a:t>
            </a:r>
          </a:p>
          <a:p>
            <a:pPr marL="800100" lvl="2" indent="0" algn="l" rtl="0">
              <a:buNone/>
            </a:pPr>
            <a:r>
              <a:rPr lang="es" sz="2000" b="1" i="0" u="none" dirty="0">
                <a:effectLst/>
              </a:rPr>
              <a:t>O BIEN</a:t>
            </a:r>
            <a:r>
              <a:rPr lang="es" sz="2000" b="0" i="0" u="none" dirty="0">
                <a:effectLst/>
              </a:rPr>
              <a:t> </a:t>
            </a:r>
          </a:p>
          <a:p>
            <a:pPr marL="800100" lvl="2" indent="0" algn="l" rtl="0">
              <a:buNone/>
            </a:pPr>
            <a:r>
              <a:rPr lang="es" sz="2000" b="0" i="0" u="none" dirty="0">
                <a:effectLst/>
              </a:rPr>
              <a:t>&lt;li&gt;&lt;lic&gt;Great Smoky Mountains, &lt;/lic&gt;&lt;lic&gt;55&lt;/lic&gt;&lt;/li&gt; </a:t>
            </a:r>
          </a:p>
          <a:p>
            <a:endParaRPr lang="es" sz="700" dirty="0"/>
          </a:p>
          <a:p>
            <a:pPr algn="l" rtl="0"/>
            <a:r>
              <a:rPr lang="es" sz="2400" b="1" i="0" u="none" dirty="0"/>
              <a:t>Recomendación práctica: </a:t>
            </a:r>
            <a:r>
              <a:rPr lang="es" sz="2400" b="0" i="0" u="none" dirty="0"/>
              <a:t>Si tiene más de dos componentes en un elemento de la lista, considere etiquetar el contenido como una tabla. </a:t>
            </a:r>
          </a:p>
          <a:p>
            <a:pPr lvl="1" algn="l" rtl="0"/>
            <a:endParaRPr lang="es" sz="2000" dirty="0"/>
          </a:p>
          <a:p>
            <a:pPr lvl="1" algn="l" rtl="0"/>
            <a:endParaRPr lang="es" sz="2000" dirty="0"/>
          </a:p>
          <a:p>
            <a:pPr marL="400050" lvl="1" indent="0" algn="l" rtl="0">
              <a:buNone/>
            </a:pPr>
            <a:endParaRPr lang="es" sz="2000" dirty="0"/>
          </a:p>
          <a:p>
            <a:pPr marL="514350" indent="-514350" algn="l" rtl="0">
              <a:buFont typeface="+mj-lt"/>
              <a:buAutoNum type="arabicPeriod"/>
            </a:pPr>
            <a:endParaRPr lang="es" sz="2400" dirty="0"/>
          </a:p>
          <a:p>
            <a:pPr marL="514350" indent="-514350" algn="l" rtl="0">
              <a:buFont typeface="+mj-lt"/>
              <a:buAutoNum type="arabicPeriod"/>
            </a:pPr>
            <a:endParaRPr lang="es" sz="700" dirty="0"/>
          </a:p>
          <a:p>
            <a:pPr marL="514350" indent="-514350" algn="l" rtl="0">
              <a:buFont typeface="+mj-lt"/>
              <a:buAutoNum type="arabicPeriod"/>
            </a:pPr>
            <a:endParaRPr lang="es" sz="700" dirty="0"/>
          </a:p>
          <a:p>
            <a:pPr marL="0" indent="0" algn="l" rtl="0">
              <a:buNone/>
            </a:pPr>
            <a:endParaRPr lang="es" sz="2800" dirty="0"/>
          </a:p>
        </p:txBody>
      </p:sp>
    </p:spTree>
    <p:extLst>
      <p:ext uri="{BB962C8B-B14F-4D97-AF65-F5344CB8AC3E}">
        <p14:creationId xmlns:p14="http://schemas.microsoft.com/office/powerpoint/2010/main" val="1173485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34675-6D93-4F3E-81FE-EBAB8726C4D6}"/>
              </a:ext>
            </a:extLst>
          </p:cNvPr>
          <p:cNvSpPr>
            <a:spLocks noGrp="1"/>
          </p:cNvSpPr>
          <p:nvPr>
            <p:ph type="title"/>
          </p:nvPr>
        </p:nvSpPr>
        <p:spPr>
          <a:xfrm>
            <a:off x="457200" y="274638"/>
            <a:ext cx="8229600" cy="944562"/>
          </a:xfrm>
        </p:spPr>
        <p:txBody>
          <a:bodyPr/>
          <a:lstStyle/>
          <a:p>
            <a:r>
              <a:rPr lang="es" sz="4000" b="0" i="0" u="none" dirty="0"/>
              <a:t>Etiquetas para listas: Consejos útiles</a:t>
            </a:r>
            <a:endParaRPr lang="en-US" sz="4000" dirty="0"/>
          </a:p>
        </p:txBody>
      </p:sp>
      <p:sp>
        <p:nvSpPr>
          <p:cNvPr id="3" name="Content Placeholder 2">
            <a:extLst>
              <a:ext uri="{FF2B5EF4-FFF2-40B4-BE49-F238E27FC236}">
                <a16:creationId xmlns:a16="http://schemas.microsoft.com/office/drawing/2014/main" id="{B9E88C73-499B-4527-ABDD-EF95F887B469}"/>
              </a:ext>
            </a:extLst>
          </p:cNvPr>
          <p:cNvSpPr>
            <a:spLocks noGrp="1"/>
          </p:cNvSpPr>
          <p:nvPr>
            <p:ph idx="1"/>
          </p:nvPr>
        </p:nvSpPr>
        <p:spPr>
          <a:xfrm>
            <a:off x="457200" y="1524000"/>
            <a:ext cx="8229600" cy="4724400"/>
          </a:xfrm>
        </p:spPr>
        <p:txBody>
          <a:bodyPr/>
          <a:lstStyle/>
          <a:p>
            <a:pPr marL="514350" indent="-514350" algn="l" rtl="0">
              <a:buFont typeface="+mj-lt"/>
              <a:buAutoNum type="arabicPeriod" startAt="2"/>
            </a:pPr>
            <a:r>
              <a:rPr lang="es" sz="2800" b="0" i="0" u="none" dirty="0"/>
              <a:t>Si selecciona el tipo de lista ordenada (“ol”), por favor no incluya también la numeración dentro de las etiquetas &lt;li&gt;. (Esto tendría como resultado una doble numeración de los elementos de la lista cuando el software genere las etiquetas correctamente).</a:t>
            </a:r>
          </a:p>
          <a:p>
            <a:pPr marL="514350" indent="-514350" algn="l" rtl="0">
              <a:buFont typeface="+mj-lt"/>
              <a:buAutoNum type="arabicPeriod" startAt="2"/>
            </a:pPr>
            <a:endParaRPr lang="es" sz="800" dirty="0"/>
          </a:p>
          <a:p>
            <a:pPr marL="0" indent="0" algn="l" rtl="0">
              <a:buNone/>
            </a:pPr>
            <a:r>
              <a:rPr lang="es" sz="2800" b="1" i="0" u="none" dirty="0"/>
              <a:t>Recomendación práctica: </a:t>
            </a:r>
            <a:r>
              <a:rPr lang="es" sz="2800" b="0" i="0" u="none" dirty="0"/>
              <a:t>cualquier lista se puede etiquetar como una lista preformateada (&lt;list type=”pl”) y las viñetas o la numeración se incluyen en las etiquetas &lt;li&gt;. Esto es más admitido por los software de conversión. </a:t>
            </a:r>
            <a:br>
              <a:rPr lang="es" sz="2800" dirty="0"/>
            </a:br>
            <a:endParaRPr lang="es" sz="2800" dirty="0"/>
          </a:p>
          <a:p>
            <a:pPr marL="0" indent="0" algn="l" rtl="0">
              <a:buNone/>
            </a:pPr>
            <a:endParaRPr lang="es" sz="2400" dirty="0"/>
          </a:p>
        </p:txBody>
      </p:sp>
    </p:spTree>
    <p:extLst>
      <p:ext uri="{BB962C8B-B14F-4D97-AF65-F5344CB8AC3E}">
        <p14:creationId xmlns:p14="http://schemas.microsoft.com/office/powerpoint/2010/main" val="30276850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60346-A33F-466B-ACC6-97FF232C56F8}"/>
              </a:ext>
            </a:extLst>
          </p:cNvPr>
          <p:cNvSpPr>
            <a:spLocks noGrp="1"/>
          </p:cNvSpPr>
          <p:nvPr>
            <p:ph type="title"/>
          </p:nvPr>
        </p:nvSpPr>
        <p:spPr>
          <a:xfrm>
            <a:off x="457200" y="0"/>
            <a:ext cx="8229600" cy="1143000"/>
          </a:xfrm>
        </p:spPr>
        <p:txBody>
          <a:bodyPr/>
          <a:lstStyle/>
          <a:p>
            <a:r>
              <a:rPr lang="es" sz="3200" b="0" i="0" u="none" dirty="0"/>
              <a:t>Vínculos para las entradas en los índices alfabéticos e índices de contenido.</a:t>
            </a:r>
            <a:endParaRPr lang="en-US" sz="3200" dirty="0"/>
          </a:p>
        </p:txBody>
      </p:sp>
      <p:sp>
        <p:nvSpPr>
          <p:cNvPr id="3" name="Content Placeholder 2">
            <a:extLst>
              <a:ext uri="{FF2B5EF4-FFF2-40B4-BE49-F238E27FC236}">
                <a16:creationId xmlns:a16="http://schemas.microsoft.com/office/drawing/2014/main" id="{1CC92610-4E5E-4B10-BD66-9EA65A658D97}"/>
              </a:ext>
            </a:extLst>
          </p:cNvPr>
          <p:cNvSpPr>
            <a:spLocks noGrp="1"/>
          </p:cNvSpPr>
          <p:nvPr>
            <p:ph idx="1"/>
          </p:nvPr>
        </p:nvSpPr>
        <p:spPr>
          <a:xfrm>
            <a:off x="457200" y="1295400"/>
            <a:ext cx="8458200" cy="4830763"/>
          </a:xfrm>
        </p:spPr>
        <p:txBody>
          <a:bodyPr/>
          <a:lstStyle/>
          <a:p>
            <a:pPr algn="l" rtl="0"/>
            <a:r>
              <a:rPr lang="es" sz="2400" b="0" i="0" u="none" dirty="0"/>
              <a:t>El uso de vínculos internos al etiquetar un índice alfabético o un índice de contenido es opcional, pero pueden ser muy útiles cuando se usa NIMAS para generar formatos digitales como EPUB y HTML. </a:t>
            </a:r>
          </a:p>
          <a:p>
            <a:pPr algn="l" rtl="0"/>
            <a:r>
              <a:rPr lang="es" sz="2400" b="0" i="0" u="none" dirty="0"/>
              <a:t>Los vínculos se pueden incluir con o sin etiquetas &lt;lic&gt;:</a:t>
            </a:r>
          </a:p>
          <a:p>
            <a:pPr marL="400050" lvl="1" indent="0" algn="l" rtl="0">
              <a:buNone/>
            </a:pPr>
            <a:r>
              <a:rPr lang="es" sz="2000" b="0" i="0" u="none" dirty="0">
                <a:effectLst/>
              </a:rPr>
              <a:t>&lt;li&gt;Great Smoky Mountains, </a:t>
            </a:r>
            <a:r>
              <a:rPr lang="es" sz="2000" b="1" i="0" u="none" dirty="0">
                <a:effectLst/>
              </a:rPr>
              <a:t>&lt;a href="#p55"&gt;55&lt;/a&gt;</a:t>
            </a:r>
            <a:r>
              <a:rPr lang="es" sz="2000" b="0" i="0" u="none" dirty="0">
                <a:effectLst/>
              </a:rPr>
              <a:t> &lt;/li&gt;  </a:t>
            </a:r>
          </a:p>
          <a:p>
            <a:pPr marL="400050" lvl="1" indent="0" algn="l" rtl="0">
              <a:buNone/>
            </a:pPr>
            <a:r>
              <a:rPr lang="es" sz="2000" b="1" i="0" u="none" dirty="0">
                <a:effectLst/>
              </a:rPr>
              <a:t>O BIEN</a:t>
            </a:r>
            <a:r>
              <a:rPr lang="es" sz="2000" b="0" i="0" u="none" dirty="0">
                <a:effectLst/>
              </a:rPr>
              <a:t> </a:t>
            </a:r>
          </a:p>
          <a:p>
            <a:pPr marL="400050" lvl="1" indent="0" algn="l" rtl="0">
              <a:buNone/>
            </a:pPr>
            <a:r>
              <a:rPr lang="es" sz="2000" b="0" i="0" u="none" dirty="0">
                <a:effectLst/>
              </a:rPr>
              <a:t>&lt;li&gt;&lt;lic&gt;Great Smoky Mountains, &lt;/lic&gt;</a:t>
            </a:r>
          </a:p>
          <a:p>
            <a:pPr marL="400050" lvl="1" indent="0" algn="l" rtl="0">
              <a:buNone/>
            </a:pPr>
            <a:r>
              <a:rPr lang="es" sz="2000" b="0" i="0" u="none" dirty="0">
                <a:effectLst/>
              </a:rPr>
              <a:t>&lt;lic&gt;</a:t>
            </a:r>
            <a:r>
              <a:rPr lang="es" sz="2000" b="1" i="0" u="none" dirty="0">
                <a:effectLst/>
              </a:rPr>
              <a:t>&lt;a href="#p55"&gt;55&lt;/a&gt;</a:t>
            </a:r>
            <a:r>
              <a:rPr lang="es" sz="2000" b="0" i="0" u="none" dirty="0">
                <a:effectLst/>
              </a:rPr>
              <a:t>&lt;/lic&gt;</a:t>
            </a:r>
          </a:p>
          <a:p>
            <a:pPr marL="400050" lvl="1" indent="0" algn="l" rtl="0">
              <a:buNone/>
            </a:pPr>
            <a:r>
              <a:rPr lang="es" sz="2000" b="0" i="0" u="none" dirty="0">
                <a:effectLst/>
              </a:rPr>
              <a:t>&lt;/li&gt; </a:t>
            </a:r>
          </a:p>
          <a:p>
            <a:endParaRPr lang="es" sz="2800" dirty="0"/>
          </a:p>
        </p:txBody>
      </p:sp>
    </p:spTree>
    <p:extLst>
      <p:ext uri="{BB962C8B-B14F-4D97-AF65-F5344CB8AC3E}">
        <p14:creationId xmlns:p14="http://schemas.microsoft.com/office/powerpoint/2010/main" val="10476452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56829-CFB7-42D5-B7EB-0E76B940E367}"/>
              </a:ext>
            </a:extLst>
          </p:cNvPr>
          <p:cNvSpPr>
            <a:spLocks noGrp="1"/>
          </p:cNvSpPr>
          <p:nvPr>
            <p:ph type="title"/>
          </p:nvPr>
        </p:nvSpPr>
        <p:spPr>
          <a:xfrm>
            <a:off x="457200" y="-20782"/>
            <a:ext cx="8229600" cy="1143000"/>
          </a:xfrm>
        </p:spPr>
        <p:txBody>
          <a:bodyPr/>
          <a:lstStyle/>
          <a:p>
            <a:r>
              <a:rPr lang="es" b="0" i="0" u="none" dirty="0"/>
              <a:t>Etiquetas para glosarios</a:t>
            </a:r>
            <a:endParaRPr lang="en-US" dirty="0"/>
          </a:p>
        </p:txBody>
      </p:sp>
      <p:sp>
        <p:nvSpPr>
          <p:cNvPr id="3" name="Content Placeholder 2">
            <a:extLst>
              <a:ext uri="{FF2B5EF4-FFF2-40B4-BE49-F238E27FC236}">
                <a16:creationId xmlns:a16="http://schemas.microsoft.com/office/drawing/2014/main" id="{D0A22985-F3BB-4305-8E1A-8A048F06C8D1}"/>
              </a:ext>
            </a:extLst>
          </p:cNvPr>
          <p:cNvSpPr>
            <a:spLocks noGrp="1"/>
          </p:cNvSpPr>
          <p:nvPr>
            <p:ph idx="1"/>
          </p:nvPr>
        </p:nvSpPr>
        <p:spPr>
          <a:xfrm>
            <a:off x="152400" y="1371600"/>
            <a:ext cx="8763000" cy="5105400"/>
          </a:xfrm>
        </p:spPr>
        <p:txBody>
          <a:bodyPr/>
          <a:lstStyle/>
          <a:p>
            <a:pPr algn="l" rtl="0"/>
            <a:r>
              <a:rPr lang="es" sz="2800" b="0" i="0" u="none" dirty="0"/>
              <a:t>Los glosarios se etiquetan usando la etiqueta de lista de definición &lt;dl&gt; especial, conjuntamente con las etiquetas de término &lt;dt&gt; y de definición &lt;dd&gt;. </a:t>
            </a:r>
          </a:p>
          <a:p>
            <a:pPr algn="l" rtl="0"/>
            <a:r>
              <a:rPr lang="es" sz="2800" b="0" i="0" u="none" dirty="0"/>
              <a:t>Sintaxis:</a:t>
            </a:r>
          </a:p>
          <a:p>
            <a:pPr marL="457200" lvl="1" indent="0" algn="l" rtl="0">
              <a:buNone/>
            </a:pPr>
            <a:r>
              <a:rPr lang="es" sz="2200" b="0" i="0" u="none" dirty="0">
                <a:highlight>
                  <a:srgbClr val="FFFF00"/>
                </a:highlight>
              </a:rPr>
              <a:t>&lt;dl&gt;</a:t>
            </a:r>
          </a:p>
          <a:p>
            <a:pPr marL="457200" lvl="1" indent="0" algn="l" rtl="0">
              <a:buNone/>
            </a:pPr>
            <a:r>
              <a:rPr lang="es" sz="2200" b="0" i="0" u="none" dirty="0"/>
              <a:t>&lt;dt&gt;&lt;/dt&gt;&lt;dd&gt;&lt;/dd&gt;</a:t>
            </a:r>
          </a:p>
          <a:p>
            <a:pPr marL="457200" lvl="1" indent="0" algn="l" rtl="0">
              <a:buNone/>
            </a:pPr>
            <a:r>
              <a:rPr lang="es" sz="2200" b="0" i="0" u="none" dirty="0"/>
              <a:t>&lt;dt&gt;&lt;/dt&gt;&lt;dd&gt;&lt;/dd&gt;</a:t>
            </a:r>
          </a:p>
          <a:p>
            <a:pPr marL="457200" lvl="1" indent="0" algn="l" rtl="0">
              <a:buNone/>
            </a:pPr>
            <a:r>
              <a:rPr lang="es" sz="2200" b="0" i="0" u="none" dirty="0"/>
              <a:t>&lt;dt&gt;&lt;/dt&gt;&lt;dd&gt;&lt;/dd&gt;</a:t>
            </a:r>
          </a:p>
          <a:p>
            <a:pPr marL="457200" lvl="1" indent="0" algn="l" rtl="0">
              <a:buNone/>
            </a:pPr>
            <a:r>
              <a:rPr lang="es" sz="2200" b="0" i="0" u="none" dirty="0">
                <a:highlight>
                  <a:srgbClr val="FFFF00"/>
                </a:highlight>
              </a:rPr>
              <a:t>&lt;/dl&gt;</a:t>
            </a:r>
          </a:p>
          <a:p>
            <a:pPr algn="l" rtl="0"/>
            <a:r>
              <a:rPr lang="es" sz="2800" b="1" i="0" u="none" dirty="0"/>
              <a:t>Recordatorio importante: </a:t>
            </a:r>
            <a:r>
              <a:rPr lang="es" sz="2800" b="0" i="0" u="none" dirty="0"/>
              <a:t>Las etiquetas &lt;dl&gt; encierran la lista, no las entradas individuales del glosario.</a:t>
            </a:r>
          </a:p>
        </p:txBody>
      </p:sp>
    </p:spTree>
    <p:extLst>
      <p:ext uri="{BB962C8B-B14F-4D97-AF65-F5344CB8AC3E}">
        <p14:creationId xmlns:p14="http://schemas.microsoft.com/office/powerpoint/2010/main" val="25253891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56829-CFB7-42D5-B7EB-0E76B940E367}"/>
              </a:ext>
            </a:extLst>
          </p:cNvPr>
          <p:cNvSpPr>
            <a:spLocks noGrp="1"/>
          </p:cNvSpPr>
          <p:nvPr>
            <p:ph type="title"/>
          </p:nvPr>
        </p:nvSpPr>
        <p:spPr>
          <a:xfrm>
            <a:off x="457200" y="-20782"/>
            <a:ext cx="8229600" cy="1143000"/>
          </a:xfrm>
        </p:spPr>
        <p:txBody>
          <a:bodyPr/>
          <a:lstStyle/>
          <a:p>
            <a:r>
              <a:rPr lang="es" sz="4000" b="0" i="0" u="none" dirty="0"/>
              <a:t>Extracto de muestra de un glosario</a:t>
            </a:r>
            <a:endParaRPr lang="en-US" sz="4000" dirty="0"/>
          </a:p>
        </p:txBody>
      </p:sp>
      <p:sp>
        <p:nvSpPr>
          <p:cNvPr id="3" name="Content Placeholder 2">
            <a:extLst>
              <a:ext uri="{FF2B5EF4-FFF2-40B4-BE49-F238E27FC236}">
                <a16:creationId xmlns:a16="http://schemas.microsoft.com/office/drawing/2014/main" id="{D0A22985-F3BB-4305-8E1A-8A048F06C8D1}"/>
              </a:ext>
            </a:extLst>
          </p:cNvPr>
          <p:cNvSpPr>
            <a:spLocks noGrp="1"/>
          </p:cNvSpPr>
          <p:nvPr>
            <p:ph idx="1"/>
          </p:nvPr>
        </p:nvSpPr>
        <p:spPr>
          <a:xfrm>
            <a:off x="152400" y="1447800"/>
            <a:ext cx="8763000" cy="4678363"/>
          </a:xfrm>
        </p:spPr>
        <p:txBody>
          <a:bodyPr/>
          <a:lstStyle/>
          <a:p>
            <a:pPr marL="400050" lvl="1" indent="0" algn="l" rtl="0">
              <a:buNone/>
            </a:pPr>
            <a:r>
              <a:rPr lang="es" sz="1800" b="0" i="0" u="none" dirty="0"/>
              <a:t>&lt;level1 class="glossary"&gt;</a:t>
            </a:r>
          </a:p>
          <a:p>
            <a:pPr marL="400050" lvl="1" indent="0" algn="l" rtl="0">
              <a:buNone/>
            </a:pPr>
            <a:r>
              <a:rPr lang="es" sz="1800" b="0" i="0" u="none" dirty="0"/>
              <a:t>    &lt;h1&gt;Glossary&lt;/h1&gt;</a:t>
            </a:r>
          </a:p>
          <a:p>
            <a:pPr marL="400050" lvl="1" indent="0" algn="l" rtl="0">
              <a:buNone/>
            </a:pPr>
            <a:r>
              <a:rPr lang="es" sz="1800" b="0" i="0" u="none" dirty="0"/>
              <a:t>    &lt;level2 class="alphabetic_division "&gt;</a:t>
            </a:r>
          </a:p>
          <a:p>
            <a:pPr marL="400050" lvl="1" indent="0" algn="l" rtl="0">
              <a:buNone/>
            </a:pPr>
            <a:r>
              <a:rPr lang="es" sz="1800" b="0" i="0" u="none" dirty="0"/>
              <a:t>        &lt;h2&gt;A&lt;/h2&gt;</a:t>
            </a:r>
          </a:p>
          <a:p>
            <a:pPr marL="400050" lvl="1" indent="0" algn="l" rtl="0">
              <a:buNone/>
            </a:pPr>
            <a:r>
              <a:rPr lang="es" sz="1800" b="0" i="0" u="none" dirty="0"/>
              <a:t>        </a:t>
            </a:r>
            <a:r>
              <a:rPr lang="es" sz="1800" b="0" i="0" u="none" dirty="0">
                <a:highlight>
                  <a:srgbClr val="FFFF00"/>
                </a:highlight>
              </a:rPr>
              <a:t>&lt;dl&gt;</a:t>
            </a:r>
          </a:p>
          <a:p>
            <a:pPr marL="400050" lvl="1" indent="0" algn="l" rtl="0">
              <a:buNone/>
            </a:pPr>
            <a:r>
              <a:rPr lang="es" sz="1800" b="0" i="0" u="none" dirty="0"/>
              <a:t>            </a:t>
            </a:r>
            <a:r>
              <a:rPr lang="es" sz="1800" b="1" i="0" u="none" dirty="0"/>
              <a:t>&lt;dt&gt;</a:t>
            </a:r>
            <a:r>
              <a:rPr lang="es" sz="1800" b="0" i="0" u="none" dirty="0"/>
              <a:t>AA, Aas.</a:t>
            </a:r>
            <a:r>
              <a:rPr lang="es" sz="1800" b="1" i="0" u="none" dirty="0"/>
              <a:t>&lt;/dt&gt;&lt;dd&gt;</a:t>
            </a:r>
            <a:r>
              <a:rPr lang="es" sz="1800" b="0" i="0" u="none" dirty="0"/>
              <a:t>Abreviatura para las alteraciones realizadas por 		el autor usadas en la corrección de pruebas.</a:t>
            </a:r>
            <a:r>
              <a:rPr lang="es" sz="1800" b="1" i="0" u="none" dirty="0"/>
              <a:t>&lt;/dd&gt;</a:t>
            </a:r>
          </a:p>
          <a:p>
            <a:pPr marL="400050" lvl="1" indent="0" algn="l" rtl="0">
              <a:buNone/>
            </a:pPr>
            <a:r>
              <a:rPr lang="es" sz="1800" b="0" i="0" u="none" dirty="0"/>
              <a:t>            </a:t>
            </a:r>
            <a:r>
              <a:rPr lang="es" sz="1800" b="1" i="0" u="none" dirty="0"/>
              <a:t>&lt;dt&gt;</a:t>
            </a:r>
            <a:r>
              <a:rPr lang="es" sz="1800" b="0" i="0" u="none" dirty="0"/>
              <a:t>acceso</a:t>
            </a:r>
            <a:r>
              <a:rPr lang="es" sz="1800" b="1" i="0" u="none" dirty="0"/>
              <a:t>&lt;/dt&gt;&lt;dd&gt;</a:t>
            </a:r>
            <a:r>
              <a:rPr lang="es" sz="1800" b="0" i="0" u="none" dirty="0"/>
              <a:t>En la terminología de informática, la capacidad de 		obtener y utilizar datos almacenados electrónicamente.</a:t>
            </a:r>
            <a:r>
              <a:rPr lang="es" sz="1800" b="1" i="0" u="none" dirty="0"/>
              <a:t>&lt;/dd&gt;</a:t>
            </a:r>
          </a:p>
          <a:p>
            <a:pPr marL="400050" lvl="1" indent="0" algn="l" rtl="0">
              <a:buNone/>
            </a:pPr>
            <a:r>
              <a:rPr lang="es" sz="1800" b="0" i="0" u="none" dirty="0"/>
              <a:t>	    </a:t>
            </a:r>
            <a:r>
              <a:rPr lang="es" sz="1800" b="1" i="0" u="none" dirty="0"/>
              <a:t>&lt;dt&gt;</a:t>
            </a:r>
            <a:r>
              <a:rPr lang="es" sz="1800" b="0" i="0" u="none" dirty="0"/>
              <a:t>amplificar</a:t>
            </a:r>
            <a:r>
              <a:rPr lang="es" sz="1800" b="1" i="0" u="none" dirty="0"/>
              <a:t>&lt;/dt&gt;&lt;dd&gt;</a:t>
            </a:r>
            <a:r>
              <a:rPr lang="es" sz="1800" b="0" i="0" u="none" dirty="0"/>
              <a:t>Aumentar la amplitud de una señal.</a:t>
            </a:r>
            <a:r>
              <a:rPr lang="es" sz="1800" b="1" i="0" u="none" dirty="0"/>
              <a:t>&lt;/dd&gt;</a:t>
            </a:r>
            <a:r>
              <a:rPr lang="es" sz="1800" b="0" i="0" u="none" dirty="0"/>
              <a:t>		</a:t>
            </a:r>
            <a:r>
              <a:rPr lang="es" sz="1800" b="0" i="0" u="none" dirty="0">
                <a:highlight>
                  <a:srgbClr val="FFFF00"/>
                </a:highlight>
              </a:rPr>
              <a:t>&lt;/dl&gt;</a:t>
            </a:r>
          </a:p>
          <a:p>
            <a:pPr marL="400050" lvl="1" indent="0" algn="l" rtl="0">
              <a:buNone/>
            </a:pPr>
            <a:r>
              <a:rPr lang="es" sz="1800" b="0" i="0" u="none" dirty="0"/>
              <a:t>    &lt;/level2&gt;</a:t>
            </a:r>
          </a:p>
          <a:p>
            <a:pPr marL="400050" lvl="1" indent="0" algn="l" rtl="0">
              <a:buNone/>
            </a:pPr>
            <a:r>
              <a:rPr lang="es" sz="1800" b="0" i="0" u="none" dirty="0"/>
              <a:t>&lt;/level1&gt;</a:t>
            </a:r>
          </a:p>
        </p:txBody>
      </p:sp>
    </p:spTree>
    <p:extLst>
      <p:ext uri="{BB962C8B-B14F-4D97-AF65-F5344CB8AC3E}">
        <p14:creationId xmlns:p14="http://schemas.microsoft.com/office/powerpoint/2010/main" val="1121118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30180-9524-4459-90CF-27323622E2D5}"/>
              </a:ext>
            </a:extLst>
          </p:cNvPr>
          <p:cNvSpPr>
            <a:spLocks noGrp="1"/>
          </p:cNvSpPr>
          <p:nvPr>
            <p:ph type="title"/>
          </p:nvPr>
        </p:nvSpPr>
        <p:spPr/>
        <p:txBody>
          <a:bodyPr/>
          <a:lstStyle/>
          <a:p>
            <a:r>
              <a:rPr lang="es" b="0" i="0" u="none" dirty="0"/>
              <a:t>Listas versus tablas</a:t>
            </a:r>
            <a:endParaRPr lang="en-US" dirty="0"/>
          </a:p>
        </p:txBody>
      </p:sp>
      <p:sp>
        <p:nvSpPr>
          <p:cNvPr id="3" name="Content Placeholder 2">
            <a:extLst>
              <a:ext uri="{FF2B5EF4-FFF2-40B4-BE49-F238E27FC236}">
                <a16:creationId xmlns:a16="http://schemas.microsoft.com/office/drawing/2014/main" id="{D9F0EBB4-7F66-4D82-B28D-3136A65CF547}"/>
              </a:ext>
            </a:extLst>
          </p:cNvPr>
          <p:cNvSpPr>
            <a:spLocks noGrp="1"/>
          </p:cNvSpPr>
          <p:nvPr>
            <p:ph idx="1"/>
          </p:nvPr>
        </p:nvSpPr>
        <p:spPr>
          <a:xfrm>
            <a:off x="457200" y="1417638"/>
            <a:ext cx="8229600" cy="4708525"/>
          </a:xfrm>
        </p:spPr>
        <p:txBody>
          <a:bodyPr/>
          <a:lstStyle/>
          <a:p>
            <a:pPr algn="l" rtl="0"/>
            <a:r>
              <a:rPr lang="es" sz="2800" b="0" i="0" u="none" dirty="0"/>
              <a:t>Si hay dos o más componentes en cada elemento de la lista, podría ser apropiado marcar la lista como una tabla. </a:t>
            </a:r>
          </a:p>
          <a:p>
            <a:pPr algn="l" rtl="0"/>
            <a:r>
              <a:rPr lang="es" sz="2800" b="0" i="0" u="none" dirty="0"/>
              <a:t>Por ejemplo, podría ser más apropiado que los glosarios multilingües se etiqueten como una tabla.</a:t>
            </a:r>
          </a:p>
          <a:p>
            <a:pPr algn="l" rtl="0"/>
            <a:r>
              <a:rPr lang="es" sz="2800" b="0" i="0" u="none" dirty="0"/>
              <a:t>Si tiene preguntas acerca de cómo capturar mejor el contenido en las etiquetas NIMAS, siéntase en libertad de comunicarse con nosotros para obtener ayuda en </a:t>
            </a:r>
            <a:r>
              <a:rPr lang="es" sz="2800" b="0" i="0" u="none" dirty="0">
                <a:hlinkClick r:id="rId2"/>
              </a:rPr>
              <a:t>nimac@aph.org</a:t>
            </a:r>
            <a:r>
              <a:rPr lang="es" sz="2800" b="0" i="0" u="none" dirty="0"/>
              <a:t> o +1 877-526-4622.</a:t>
            </a:r>
          </a:p>
        </p:txBody>
      </p:sp>
    </p:spTree>
    <p:extLst>
      <p:ext uri="{BB962C8B-B14F-4D97-AF65-F5344CB8AC3E}">
        <p14:creationId xmlns:p14="http://schemas.microsoft.com/office/powerpoint/2010/main" val="35013275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E6335-53F6-4995-852F-B5CFDEF64FE2}"/>
              </a:ext>
            </a:extLst>
          </p:cNvPr>
          <p:cNvSpPr>
            <a:spLocks noGrp="1"/>
          </p:cNvSpPr>
          <p:nvPr>
            <p:ph type="title"/>
          </p:nvPr>
        </p:nvSpPr>
        <p:spPr/>
        <p:txBody>
          <a:bodyPr/>
          <a:lstStyle/>
          <a:p>
            <a:r>
              <a:rPr lang="es" b="0" i="0" u="none" dirty="0"/>
              <a:t>Etiquetas para tablas</a:t>
            </a:r>
            <a:endParaRPr lang="en-US" dirty="0"/>
          </a:p>
        </p:txBody>
      </p:sp>
      <p:sp>
        <p:nvSpPr>
          <p:cNvPr id="3" name="Content Placeholder 2">
            <a:extLst>
              <a:ext uri="{FF2B5EF4-FFF2-40B4-BE49-F238E27FC236}">
                <a16:creationId xmlns:a16="http://schemas.microsoft.com/office/drawing/2014/main" id="{467523CE-11CE-483F-A554-4F88D44E3E9A}"/>
              </a:ext>
            </a:extLst>
          </p:cNvPr>
          <p:cNvSpPr>
            <a:spLocks noGrp="1"/>
          </p:cNvSpPr>
          <p:nvPr>
            <p:ph idx="1"/>
          </p:nvPr>
        </p:nvSpPr>
        <p:spPr>
          <a:xfrm>
            <a:off x="457200" y="1295400"/>
            <a:ext cx="8229600" cy="5105400"/>
          </a:xfrm>
        </p:spPr>
        <p:txBody>
          <a:bodyPr/>
          <a:lstStyle/>
          <a:p>
            <a:pPr algn="l" rtl="0"/>
            <a:r>
              <a:rPr lang="es" sz="2400" b="0" i="0" u="none" dirty="0"/>
              <a:t>Las tablas se marcan usando el elemento &lt;table&gt; en combinación con estas etiquetas:</a:t>
            </a:r>
          </a:p>
          <a:p>
            <a:pPr lvl="1" algn="l" rtl="0"/>
            <a:r>
              <a:rPr lang="es" sz="2000" b="0" i="0" u="none" dirty="0"/>
              <a:t>&lt;caption&gt;</a:t>
            </a:r>
          </a:p>
          <a:p>
            <a:pPr lvl="1" algn="l" rtl="0"/>
            <a:r>
              <a:rPr lang="es" sz="2000" b="0" i="0" u="none" dirty="0"/>
              <a:t>&lt;thead&gt; (contiene la fila de los encabezados de columnas)</a:t>
            </a:r>
          </a:p>
          <a:p>
            <a:pPr lvl="1" algn="l" rtl="0"/>
            <a:r>
              <a:rPr lang="es" sz="2000" b="0" i="0" u="none" dirty="0"/>
              <a:t>&lt;tbody&gt; (opcional - cuerpo principal de la tabla)</a:t>
            </a:r>
          </a:p>
          <a:p>
            <a:pPr lvl="1" algn="l" rtl="0"/>
            <a:r>
              <a:rPr lang="es" sz="2000" b="0" i="0" u="none" dirty="0"/>
              <a:t>&lt;tr&gt; (fila de la tabla) </a:t>
            </a:r>
          </a:p>
          <a:p>
            <a:pPr lvl="1" algn="l" rtl="0"/>
            <a:r>
              <a:rPr lang="es" sz="2000" b="0" i="0" u="none" dirty="0"/>
              <a:t>&lt;th&gt; (celda que contiene la información del encabezado de la columna) </a:t>
            </a:r>
          </a:p>
          <a:p>
            <a:pPr lvl="1" algn="l" rtl="0"/>
            <a:r>
              <a:rPr lang="es" sz="2000" b="0" i="0" u="none" dirty="0"/>
              <a:t>&lt;td&gt; (celda que contiente los datos de la tabla)</a:t>
            </a:r>
          </a:p>
          <a:p>
            <a:pPr lvl="1" algn="l" rtl="0"/>
            <a:endParaRPr lang="es" sz="700" dirty="0"/>
          </a:p>
          <a:p>
            <a:pPr algn="l" rtl="0"/>
            <a:r>
              <a:rPr lang="es" sz="2400" b="1" i="0" u="none" dirty="0"/>
              <a:t>Recordatorio importante: </a:t>
            </a:r>
            <a:r>
              <a:rPr lang="es" sz="2400" b="0" i="0" u="none" dirty="0"/>
              <a:t>Las tablas no se deben proporcionar como imágenes en NIMAS. Deben estar capturadas en el XML.</a:t>
            </a:r>
          </a:p>
        </p:txBody>
      </p:sp>
    </p:spTree>
    <p:extLst>
      <p:ext uri="{BB962C8B-B14F-4D97-AF65-F5344CB8AC3E}">
        <p14:creationId xmlns:p14="http://schemas.microsoft.com/office/powerpoint/2010/main" val="18669277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E6335-53F6-4995-852F-B5CFDEF64FE2}"/>
              </a:ext>
            </a:extLst>
          </p:cNvPr>
          <p:cNvSpPr>
            <a:spLocks noGrp="1"/>
          </p:cNvSpPr>
          <p:nvPr>
            <p:ph type="title"/>
          </p:nvPr>
        </p:nvSpPr>
        <p:spPr/>
        <p:txBody>
          <a:bodyPr/>
          <a:lstStyle/>
          <a:p>
            <a:r>
              <a:rPr lang="es" b="0" i="0" u="none" dirty="0"/>
              <a:t>Encabezados de tablas</a:t>
            </a:r>
            <a:endParaRPr lang="en-US" dirty="0"/>
          </a:p>
        </p:txBody>
      </p:sp>
      <p:sp>
        <p:nvSpPr>
          <p:cNvPr id="3" name="Content Placeholder 2">
            <a:extLst>
              <a:ext uri="{FF2B5EF4-FFF2-40B4-BE49-F238E27FC236}">
                <a16:creationId xmlns:a16="http://schemas.microsoft.com/office/drawing/2014/main" id="{467523CE-11CE-483F-A554-4F88D44E3E9A}"/>
              </a:ext>
            </a:extLst>
          </p:cNvPr>
          <p:cNvSpPr>
            <a:spLocks noGrp="1"/>
          </p:cNvSpPr>
          <p:nvPr>
            <p:ph idx="1"/>
          </p:nvPr>
        </p:nvSpPr>
        <p:spPr>
          <a:xfrm>
            <a:off x="457200" y="1295400"/>
            <a:ext cx="8229600" cy="5105400"/>
          </a:xfrm>
        </p:spPr>
        <p:txBody>
          <a:bodyPr/>
          <a:lstStyle/>
          <a:p>
            <a:pPr algn="l" rtl="0"/>
            <a:r>
              <a:rPr lang="es" sz="2400" b="0" i="0" u="none" dirty="0"/>
              <a:t>Las tablas en los materiales de instrucción para los grados K a 12 pueden ser simples o complejas. Por ejemplo, algunas tablas podrían no incluir una leyenda o un pie de página.</a:t>
            </a:r>
          </a:p>
          <a:p>
            <a:pPr algn="l" rtl="0"/>
            <a:r>
              <a:rPr lang="es" sz="2400" b="0" i="0" u="none" dirty="0"/>
              <a:t>Sin embargo, es común que las tablas incluyan encabezados de las columnas.  </a:t>
            </a:r>
          </a:p>
          <a:p>
            <a:pPr algn="l" rtl="0"/>
            <a:r>
              <a:rPr lang="es" sz="2400" b="0" i="0" u="none" dirty="0"/>
              <a:t>Este contenido siempre se debe etiquetar correctamente usando las etiquetas &lt;thead&gt; y &lt;th&gt;.</a:t>
            </a:r>
          </a:p>
          <a:p>
            <a:pPr algn="l" rtl="0"/>
            <a:r>
              <a:rPr lang="es" sz="2400" b="0" i="0" u="none" dirty="0"/>
              <a:t>Estas etiquetas son especialmente importantes para la navegación cuando NIMAS se usa para producir formatos digitales como DAISY o EPUB. </a:t>
            </a:r>
          </a:p>
          <a:p>
            <a:endParaRPr lang="es" sz="2400" dirty="0"/>
          </a:p>
        </p:txBody>
      </p:sp>
    </p:spTree>
    <p:extLst>
      <p:ext uri="{BB962C8B-B14F-4D97-AF65-F5344CB8AC3E}">
        <p14:creationId xmlns:p14="http://schemas.microsoft.com/office/powerpoint/2010/main" val="13704709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E6335-53F6-4995-852F-B5CFDEF64FE2}"/>
              </a:ext>
            </a:extLst>
          </p:cNvPr>
          <p:cNvSpPr>
            <a:spLocks noGrp="1"/>
          </p:cNvSpPr>
          <p:nvPr>
            <p:ph type="title"/>
          </p:nvPr>
        </p:nvSpPr>
        <p:spPr>
          <a:xfrm>
            <a:off x="457200" y="274638"/>
            <a:ext cx="8229600" cy="674365"/>
          </a:xfrm>
        </p:spPr>
        <p:txBody>
          <a:bodyPr wrap="square" anchor="ctr">
            <a:normAutofit fontScale="90000"/>
          </a:bodyPr>
          <a:lstStyle/>
          <a:p>
            <a:r>
              <a:rPr lang="es" sz="4000" b="0" i="0" u="none" dirty="0"/>
              <a:t>Etiquetas para los encabezados de columnas</a:t>
            </a:r>
            <a:endParaRPr lang="en-US" sz="4000" dirty="0"/>
          </a:p>
        </p:txBody>
      </p:sp>
      <p:sp>
        <p:nvSpPr>
          <p:cNvPr id="16" name="Text Placeholder 2">
            <a:extLst>
              <a:ext uri="{FF2B5EF4-FFF2-40B4-BE49-F238E27FC236}">
                <a16:creationId xmlns:a16="http://schemas.microsoft.com/office/drawing/2014/main" id="{061F9FAB-3A7F-0620-1D6F-8746206C2448}"/>
              </a:ext>
            </a:extLst>
          </p:cNvPr>
          <p:cNvSpPr>
            <a:spLocks noGrp="1"/>
          </p:cNvSpPr>
          <p:nvPr>
            <p:ph type="body" idx="1"/>
          </p:nvPr>
        </p:nvSpPr>
        <p:spPr>
          <a:xfrm>
            <a:off x="480292" y="1232694"/>
            <a:ext cx="4040188" cy="369887"/>
          </a:xfrm>
        </p:spPr>
        <p:txBody>
          <a:bodyPr/>
          <a:lstStyle/>
          <a:p>
            <a:pPr algn="l" rtl="0"/>
            <a:r>
              <a:rPr lang="es" b="1" i="0" u="none" dirty="0"/>
              <a:t>Texto original</a:t>
            </a:r>
          </a:p>
        </p:txBody>
      </p:sp>
      <p:graphicFrame>
        <p:nvGraphicFramePr>
          <p:cNvPr id="10" name="Content Placeholder 9">
            <a:extLst>
              <a:ext uri="{FF2B5EF4-FFF2-40B4-BE49-F238E27FC236}">
                <a16:creationId xmlns:a16="http://schemas.microsoft.com/office/drawing/2014/main" id="{D2F4757A-465C-1DCC-542F-224C31841F6A}"/>
              </a:ext>
            </a:extLst>
          </p:cNvPr>
          <p:cNvGraphicFramePr>
            <a:graphicFrameLocks noGrp="1"/>
          </p:cNvGraphicFramePr>
          <p:nvPr>
            <p:ph sz="quarter" idx="4"/>
            <p:extLst>
              <p:ext uri="{D42A27DB-BD31-4B8C-83A1-F6EECF244321}">
                <p14:modId xmlns:p14="http://schemas.microsoft.com/office/powerpoint/2010/main" val="2520177631"/>
              </p:ext>
            </p:extLst>
          </p:nvPr>
        </p:nvGraphicFramePr>
        <p:xfrm>
          <a:off x="565730" y="1981200"/>
          <a:ext cx="3317295" cy="2184604"/>
        </p:xfrm>
        <a:graphic>
          <a:graphicData uri="http://schemas.openxmlformats.org/drawingml/2006/table">
            <a:tbl>
              <a:tblPr firstRow="1">
                <a:solidFill>
                  <a:srgbClr val="F2F2F2">
                    <a:alpha val="45098"/>
                  </a:srgbClr>
                </a:solidFill>
              </a:tblPr>
              <a:tblGrid>
                <a:gridCol w="1592370">
                  <a:extLst>
                    <a:ext uri="{9D8B030D-6E8A-4147-A177-3AD203B41FA5}">
                      <a16:colId xmlns:a16="http://schemas.microsoft.com/office/drawing/2014/main" val="632061146"/>
                    </a:ext>
                  </a:extLst>
                </a:gridCol>
                <a:gridCol w="1724925">
                  <a:extLst>
                    <a:ext uri="{9D8B030D-6E8A-4147-A177-3AD203B41FA5}">
                      <a16:colId xmlns:a16="http://schemas.microsoft.com/office/drawing/2014/main" val="468728507"/>
                    </a:ext>
                  </a:extLst>
                </a:gridCol>
              </a:tblGrid>
              <a:tr h="699438">
                <a:tc>
                  <a:txBody>
                    <a:bodyPr/>
                    <a:lstStyle/>
                    <a:p>
                      <a:pPr algn="l" rtl="0"/>
                      <a:r>
                        <a:rPr lang="es" sz="1800" b="1" i="0" u="none" cap="none" spc="0" dirty="0">
                          <a:solidFill>
                            <a:schemeClr val="tx1"/>
                          </a:solidFill>
                        </a:rPr>
                        <a:t>Parent Company</a:t>
                      </a:r>
                    </a:p>
                  </a:txBody>
                  <a:tcPr marL="80091" marR="80091" marT="163205" marB="40046"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F2F2F2">
                        <a:alpha val="45098"/>
                      </a:srgbClr>
                    </a:solidFill>
                  </a:tcPr>
                </a:tc>
                <a:tc>
                  <a:txBody>
                    <a:bodyPr/>
                    <a:lstStyle/>
                    <a:p>
                      <a:pPr algn="l" rtl="0"/>
                      <a:r>
                        <a:rPr lang="es" sz="1800" b="1" i="0" u="none" cap="none" spc="0">
                          <a:solidFill>
                            <a:schemeClr val="tx1"/>
                          </a:solidFill>
                        </a:rPr>
                        <a:t>Divested Business</a:t>
                      </a:r>
                    </a:p>
                  </a:txBody>
                  <a:tcPr marL="80091" marR="80091" marT="163205" marB="40046"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F2F2F2">
                        <a:alpha val="45098"/>
                      </a:srgbClr>
                    </a:solidFill>
                  </a:tcPr>
                </a:tc>
                <a:extLst>
                  <a:ext uri="{0D108BD9-81ED-4DB2-BD59-A6C34878D82A}">
                    <a16:rowId xmlns:a16="http://schemas.microsoft.com/office/drawing/2014/main" val="771110787"/>
                  </a:ext>
                </a:extLst>
              </a:tr>
              <a:tr h="444255">
                <a:tc>
                  <a:txBody>
                    <a:bodyPr/>
                    <a:lstStyle/>
                    <a:p>
                      <a:pPr algn="l" rtl="0"/>
                      <a:r>
                        <a:rPr lang="es" sz="1800" b="0" i="0" u="none" cap="none" spc="0" dirty="0">
                          <a:solidFill>
                            <a:schemeClr val="tx1"/>
                          </a:solidFill>
                        </a:rPr>
                        <a:t>U.S. Sprint</a:t>
                      </a:r>
                    </a:p>
                  </a:txBody>
                  <a:tcPr marL="80091" marR="80091" marT="163205" marB="40046"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pPr algn="l" rtl="0"/>
                      <a:r>
                        <a:rPr lang="es" sz="1800" b="0" i="0" u="none" cap="none" spc="0">
                          <a:solidFill>
                            <a:schemeClr val="tx1"/>
                          </a:solidFill>
                        </a:rPr>
                        <a:t>Cellular phone</a:t>
                      </a:r>
                    </a:p>
                  </a:txBody>
                  <a:tcPr marL="80091" marR="80091" marT="163205" marB="40046"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extLst>
                  <a:ext uri="{0D108BD9-81ED-4DB2-BD59-A6C34878D82A}">
                    <a16:rowId xmlns:a16="http://schemas.microsoft.com/office/drawing/2014/main" val="3396871886"/>
                  </a:ext>
                </a:extLst>
              </a:tr>
              <a:tr h="444255">
                <a:tc>
                  <a:txBody>
                    <a:bodyPr/>
                    <a:lstStyle/>
                    <a:p>
                      <a:pPr algn="l" rtl="0"/>
                      <a:r>
                        <a:rPr lang="es" sz="1800" b="0" i="0" u="none" cap="none" spc="0">
                          <a:solidFill>
                            <a:schemeClr val="tx1"/>
                          </a:solidFill>
                        </a:rPr>
                        <a:t>Union Pacific</a:t>
                      </a:r>
                    </a:p>
                  </a:txBody>
                  <a:tcPr marL="80091" marR="80091" marT="163205" marB="40046"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pPr algn="l" rtl="0"/>
                      <a:r>
                        <a:rPr lang="es" sz="1800" b="0" i="0" u="none" cap="none" spc="0" dirty="0">
                          <a:solidFill>
                            <a:schemeClr val="tx1"/>
                          </a:solidFill>
                        </a:rPr>
                        <a:t>Oil, gas</a:t>
                      </a:r>
                    </a:p>
                  </a:txBody>
                  <a:tcPr marL="80091" marR="80091" marT="163205" marB="40046"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extLst>
                  <a:ext uri="{0D108BD9-81ED-4DB2-BD59-A6C34878D82A}">
                    <a16:rowId xmlns:a16="http://schemas.microsoft.com/office/drawing/2014/main" val="483667216"/>
                  </a:ext>
                </a:extLst>
              </a:tr>
              <a:tr h="317051">
                <a:tc>
                  <a:txBody>
                    <a:bodyPr/>
                    <a:lstStyle/>
                    <a:p>
                      <a:pPr algn="l" rtl="0"/>
                      <a:r>
                        <a:rPr lang="es" sz="1800" b="0" i="0" u="none" cap="none" spc="0">
                          <a:solidFill>
                            <a:schemeClr val="tx1"/>
                          </a:solidFill>
                        </a:rPr>
                        <a:t>Viacom</a:t>
                      </a:r>
                    </a:p>
                  </a:txBody>
                  <a:tcPr marL="80091" marR="80091" marT="163205" marB="40046"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pPr algn="l" rtl="0"/>
                      <a:r>
                        <a:rPr lang="es" sz="1800" b="0" i="0" u="none" cap="none" spc="0" dirty="0">
                          <a:solidFill>
                            <a:schemeClr val="tx1"/>
                          </a:solidFill>
                        </a:rPr>
                        <a:t>Cable TV</a:t>
                      </a:r>
                    </a:p>
                  </a:txBody>
                  <a:tcPr marL="80091" marR="80091" marT="163205" marB="40046"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extLst>
                  <a:ext uri="{0D108BD9-81ED-4DB2-BD59-A6C34878D82A}">
                    <a16:rowId xmlns:a16="http://schemas.microsoft.com/office/drawing/2014/main" val="672509243"/>
                  </a:ext>
                </a:extLst>
              </a:tr>
            </a:tbl>
          </a:graphicData>
        </a:graphic>
      </p:graphicFrame>
      <p:sp>
        <p:nvSpPr>
          <p:cNvPr id="18" name="Text Placeholder 4">
            <a:extLst>
              <a:ext uri="{FF2B5EF4-FFF2-40B4-BE49-F238E27FC236}">
                <a16:creationId xmlns:a16="http://schemas.microsoft.com/office/drawing/2014/main" id="{E80704A3-16A2-EFC1-E2A4-CEF4C77D1028}"/>
              </a:ext>
            </a:extLst>
          </p:cNvPr>
          <p:cNvSpPr>
            <a:spLocks noGrp="1"/>
          </p:cNvSpPr>
          <p:nvPr>
            <p:ph type="body" sz="quarter" idx="3"/>
          </p:nvPr>
        </p:nvSpPr>
        <p:spPr>
          <a:xfrm>
            <a:off x="4645025" y="1306152"/>
            <a:ext cx="4041775" cy="369887"/>
          </a:xfrm>
        </p:spPr>
        <p:txBody>
          <a:bodyPr/>
          <a:lstStyle/>
          <a:p>
            <a:pPr algn="l" rtl="0"/>
            <a:r>
              <a:rPr lang="es" b="1" i="0" u="none" dirty="0"/>
              <a:t>Etiquetas</a:t>
            </a:r>
          </a:p>
        </p:txBody>
      </p:sp>
      <p:sp>
        <p:nvSpPr>
          <p:cNvPr id="3" name="Content Placeholder 2">
            <a:extLst>
              <a:ext uri="{FF2B5EF4-FFF2-40B4-BE49-F238E27FC236}">
                <a16:creationId xmlns:a16="http://schemas.microsoft.com/office/drawing/2014/main" id="{467523CE-11CE-483F-A554-4F88D44E3E9A}"/>
              </a:ext>
            </a:extLst>
          </p:cNvPr>
          <p:cNvSpPr>
            <a:spLocks noGrp="1"/>
          </p:cNvSpPr>
          <p:nvPr>
            <p:ph sz="half" idx="2"/>
          </p:nvPr>
        </p:nvSpPr>
        <p:spPr>
          <a:xfrm>
            <a:off x="4722812" y="1732746"/>
            <a:ext cx="4040188" cy="4937125"/>
          </a:xfrm>
        </p:spPr>
        <p:txBody>
          <a:bodyPr wrap="square" anchor="t">
            <a:noAutofit/>
          </a:bodyPr>
          <a:lstStyle/>
          <a:p>
            <a:pPr marL="0" indent="0" algn="l" rtl="0">
              <a:lnSpc>
                <a:spcPct val="90000"/>
              </a:lnSpc>
              <a:buNone/>
            </a:pPr>
            <a:r>
              <a:rPr lang="es" sz="1400" b="0" i="0" u="none" dirty="0"/>
              <a:t>&lt;table border="1"&gt;</a:t>
            </a:r>
          </a:p>
          <a:p>
            <a:pPr marL="0" indent="0" algn="l" rtl="0">
              <a:lnSpc>
                <a:spcPct val="90000"/>
              </a:lnSpc>
              <a:buNone/>
            </a:pPr>
            <a:r>
              <a:rPr lang="es" sz="1400" b="0" i="0" u="none" dirty="0">
                <a:highlight>
                  <a:srgbClr val="FFFF00"/>
                </a:highlight>
              </a:rPr>
              <a:t>  &lt;thead&gt;</a:t>
            </a:r>
          </a:p>
          <a:p>
            <a:pPr marL="0" indent="0" algn="l" rtl="0">
              <a:lnSpc>
                <a:spcPct val="90000"/>
              </a:lnSpc>
              <a:buNone/>
            </a:pPr>
            <a:r>
              <a:rPr lang="es" sz="1400" b="0" i="0" u="none" dirty="0">
                <a:highlight>
                  <a:srgbClr val="FFFF00"/>
                </a:highlight>
              </a:rPr>
              <a:t>    &lt;tr&gt;</a:t>
            </a:r>
          </a:p>
          <a:p>
            <a:pPr marL="0" indent="0" algn="l" rtl="0">
              <a:lnSpc>
                <a:spcPct val="90000"/>
              </a:lnSpc>
              <a:buNone/>
            </a:pPr>
            <a:r>
              <a:rPr lang="es" sz="1400" b="0" i="0" u="none" dirty="0">
                <a:highlight>
                  <a:srgbClr val="FFFF00"/>
                </a:highlight>
              </a:rPr>
              <a:t>      &lt;th&gt;Parent Company&lt;/th&gt;</a:t>
            </a:r>
          </a:p>
          <a:p>
            <a:pPr marL="0" indent="0" algn="l" rtl="0">
              <a:lnSpc>
                <a:spcPct val="90000"/>
              </a:lnSpc>
              <a:buNone/>
            </a:pPr>
            <a:r>
              <a:rPr lang="es" sz="1400" b="0" i="0" u="none" dirty="0">
                <a:highlight>
                  <a:srgbClr val="FFFF00"/>
                </a:highlight>
              </a:rPr>
              <a:t>      &lt;th&gt;Divested Business&lt;/th&gt;</a:t>
            </a:r>
          </a:p>
          <a:p>
            <a:pPr marL="0" indent="0" algn="l" rtl="0">
              <a:lnSpc>
                <a:spcPct val="90000"/>
              </a:lnSpc>
              <a:buNone/>
            </a:pPr>
            <a:r>
              <a:rPr lang="es" sz="1400" b="0" i="0" u="none" dirty="0">
                <a:highlight>
                  <a:srgbClr val="FFFF00"/>
                </a:highlight>
              </a:rPr>
              <a:t>    &lt;/tr&gt;</a:t>
            </a:r>
          </a:p>
          <a:p>
            <a:pPr marL="0" indent="0" algn="l" rtl="0">
              <a:lnSpc>
                <a:spcPct val="90000"/>
              </a:lnSpc>
              <a:buNone/>
            </a:pPr>
            <a:r>
              <a:rPr lang="es" sz="1400" b="0" i="0" u="none" dirty="0">
                <a:highlight>
                  <a:srgbClr val="FFFF00"/>
                </a:highlight>
              </a:rPr>
              <a:t>  &lt;/thead&gt;</a:t>
            </a:r>
          </a:p>
          <a:p>
            <a:pPr marL="0" indent="0" algn="l" rtl="0">
              <a:lnSpc>
                <a:spcPct val="90000"/>
              </a:lnSpc>
              <a:buNone/>
            </a:pPr>
            <a:r>
              <a:rPr lang="es" sz="1400" b="0" i="0" u="none" dirty="0"/>
              <a:t>  &lt;tr&gt;</a:t>
            </a:r>
          </a:p>
          <a:p>
            <a:pPr marL="0" indent="0" algn="l" rtl="0">
              <a:lnSpc>
                <a:spcPct val="90000"/>
              </a:lnSpc>
              <a:buNone/>
            </a:pPr>
            <a:r>
              <a:rPr lang="es" sz="1400" b="0" i="0" u="none" dirty="0"/>
              <a:t>    &lt;td&gt;U.S. Sprint&lt;/td&gt;</a:t>
            </a:r>
          </a:p>
          <a:p>
            <a:pPr marL="0" indent="0" algn="l" rtl="0">
              <a:lnSpc>
                <a:spcPct val="90000"/>
              </a:lnSpc>
              <a:buNone/>
            </a:pPr>
            <a:r>
              <a:rPr lang="es" sz="1400" b="0" i="0" u="none" dirty="0"/>
              <a:t>    &lt;td&gt;Cellular phone&lt;/td&gt;</a:t>
            </a:r>
          </a:p>
          <a:p>
            <a:pPr marL="0" indent="0" algn="l" rtl="0">
              <a:lnSpc>
                <a:spcPct val="90000"/>
              </a:lnSpc>
              <a:buNone/>
            </a:pPr>
            <a:r>
              <a:rPr lang="es" sz="1400" b="0" i="0" u="none" dirty="0"/>
              <a:t>  &lt;/tr&gt;</a:t>
            </a:r>
          </a:p>
          <a:p>
            <a:pPr marL="0" indent="0" algn="l" rtl="0">
              <a:lnSpc>
                <a:spcPct val="90000"/>
              </a:lnSpc>
              <a:buNone/>
            </a:pPr>
            <a:r>
              <a:rPr lang="es" sz="1400" b="0" i="0" u="none" dirty="0"/>
              <a:t>  &lt;tr&gt;</a:t>
            </a:r>
          </a:p>
          <a:p>
            <a:pPr marL="0" indent="0" algn="l" rtl="0">
              <a:lnSpc>
                <a:spcPct val="90000"/>
              </a:lnSpc>
              <a:buNone/>
            </a:pPr>
            <a:r>
              <a:rPr lang="es" sz="1400" b="0" i="0" u="none" dirty="0"/>
              <a:t>    &lt;td&gt;Union Pacific&lt;/td&gt;</a:t>
            </a:r>
          </a:p>
          <a:p>
            <a:pPr marL="0" indent="0" algn="l" rtl="0">
              <a:lnSpc>
                <a:spcPct val="90000"/>
              </a:lnSpc>
              <a:buNone/>
            </a:pPr>
            <a:r>
              <a:rPr lang="es" sz="1400" b="0" i="0" u="none" dirty="0"/>
              <a:t>    &lt;td&gt;Oil, gas&lt;/td&gt;</a:t>
            </a:r>
          </a:p>
          <a:p>
            <a:pPr marL="0" indent="0" algn="l" rtl="0">
              <a:lnSpc>
                <a:spcPct val="90000"/>
              </a:lnSpc>
              <a:buNone/>
            </a:pPr>
            <a:r>
              <a:rPr lang="es" sz="1400" b="0" i="0" u="none" dirty="0"/>
              <a:t>  &lt;/tr&gt;</a:t>
            </a:r>
          </a:p>
          <a:p>
            <a:pPr marL="0" indent="0" algn="l" rtl="0">
              <a:lnSpc>
                <a:spcPct val="90000"/>
              </a:lnSpc>
              <a:buNone/>
            </a:pPr>
            <a:r>
              <a:rPr lang="es" sz="1400" b="0" i="0" u="none" dirty="0"/>
              <a:t>  &lt;tr&gt;</a:t>
            </a:r>
          </a:p>
          <a:p>
            <a:pPr marL="0" indent="0" algn="l" rtl="0">
              <a:lnSpc>
                <a:spcPct val="90000"/>
              </a:lnSpc>
              <a:buNone/>
            </a:pPr>
            <a:r>
              <a:rPr lang="es" sz="1400" b="0" i="0" u="none" dirty="0"/>
              <a:t>    &lt;td&gt;Viacom&lt;/td&gt;</a:t>
            </a:r>
          </a:p>
          <a:p>
            <a:pPr marL="0" indent="0" algn="l" rtl="0">
              <a:lnSpc>
                <a:spcPct val="90000"/>
              </a:lnSpc>
              <a:buNone/>
            </a:pPr>
            <a:r>
              <a:rPr lang="es" sz="1400" b="0" i="0" u="none" dirty="0"/>
              <a:t>    &lt;td&gt;Cable TV&lt;/td&gt;</a:t>
            </a:r>
          </a:p>
          <a:p>
            <a:pPr marL="0" indent="0" algn="l" rtl="0">
              <a:lnSpc>
                <a:spcPct val="90000"/>
              </a:lnSpc>
              <a:buNone/>
            </a:pPr>
            <a:r>
              <a:rPr lang="es" sz="1400" b="0" i="0" u="none" dirty="0"/>
              <a:t>  &lt;/tr&gt;</a:t>
            </a:r>
          </a:p>
          <a:p>
            <a:pPr marL="0" indent="0" algn="l" rtl="0">
              <a:lnSpc>
                <a:spcPct val="90000"/>
              </a:lnSpc>
              <a:buNone/>
            </a:pPr>
            <a:r>
              <a:rPr lang="es" sz="1400" b="0" i="0" u="none" dirty="0"/>
              <a:t>&lt;/table&gt;</a:t>
            </a:r>
          </a:p>
        </p:txBody>
      </p:sp>
    </p:spTree>
    <p:extLst>
      <p:ext uri="{BB962C8B-B14F-4D97-AF65-F5344CB8AC3E}">
        <p14:creationId xmlns:p14="http://schemas.microsoft.com/office/powerpoint/2010/main" val="30101462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EA731-5EB7-42D9-93C1-CF97C8B8C76C}"/>
              </a:ext>
            </a:extLst>
          </p:cNvPr>
          <p:cNvSpPr>
            <a:spLocks noGrp="1"/>
          </p:cNvSpPr>
          <p:nvPr>
            <p:ph type="title"/>
          </p:nvPr>
        </p:nvSpPr>
        <p:spPr/>
        <p:txBody>
          <a:bodyPr/>
          <a:lstStyle/>
          <a:p>
            <a:r>
              <a:rPr lang="es" sz="4000" b="0" i="0" u="none" dirty="0"/>
              <a:t>Etiquetas de paginación/salto de página</a:t>
            </a:r>
            <a:endParaRPr lang="en-US" sz="4000" dirty="0"/>
          </a:p>
        </p:txBody>
      </p:sp>
      <p:sp>
        <p:nvSpPr>
          <p:cNvPr id="3" name="Content Placeholder 2">
            <a:extLst>
              <a:ext uri="{FF2B5EF4-FFF2-40B4-BE49-F238E27FC236}">
                <a16:creationId xmlns:a16="http://schemas.microsoft.com/office/drawing/2014/main" id="{71AF5657-A45A-4270-BF14-7D84BE0ACE85}"/>
              </a:ext>
            </a:extLst>
          </p:cNvPr>
          <p:cNvSpPr>
            <a:spLocks noGrp="1"/>
          </p:cNvSpPr>
          <p:nvPr>
            <p:ph idx="1"/>
          </p:nvPr>
        </p:nvSpPr>
        <p:spPr>
          <a:xfrm>
            <a:off x="457200" y="1447800"/>
            <a:ext cx="8229600" cy="5181600"/>
          </a:xfrm>
        </p:spPr>
        <p:txBody>
          <a:bodyPr/>
          <a:lstStyle/>
          <a:p>
            <a:pPr algn="l" rtl="0" fontAlgn="base">
              <a:buFont typeface="Arial" panose="020B0604020202020204" pitchFamily="34" charset="0"/>
              <a:buChar char="•"/>
            </a:pPr>
            <a:r>
              <a:rPr lang="es" sz="2800" b="0" i="0" u="none" dirty="0"/>
              <a:t>Se requieren etiquetas de paginación o </a:t>
            </a:r>
            <a:r>
              <a:rPr lang="es" sz="2800" b="0" i="0" u="none" dirty="0">
                <a:effectLst/>
                <a:hlinkClick r:id="rId2"/>
              </a:rPr>
              <a:t>&lt;pagenum&gt;</a:t>
            </a:r>
            <a:r>
              <a:rPr lang="es" sz="2800" b="0" i="0" u="none" dirty="0">
                <a:effectLst/>
              </a:rPr>
              <a:t> en todos los archivos NIMAS creados para materiales impresos. </a:t>
            </a:r>
          </a:p>
          <a:p>
            <a:pPr algn="l" rtl="0" fontAlgn="base">
              <a:buFont typeface="Arial" panose="020B0604020202020204" pitchFamily="34" charset="0"/>
              <a:buChar char="•"/>
            </a:pPr>
            <a:r>
              <a:rPr lang="es" sz="2800" b="0" i="0" u="none" dirty="0">
                <a:effectLst/>
              </a:rPr>
              <a:t>El atributo “page” también debería estar presente en todas las etiquetas &lt;pagenum&gt;. </a:t>
            </a:r>
          </a:p>
          <a:p>
            <a:pPr lvl="1" algn="l" rtl="0">
              <a:buFont typeface="Arial" panose="020B0604020202020204" pitchFamily="34" charset="0"/>
              <a:buChar char="•"/>
            </a:pPr>
            <a:r>
              <a:rPr lang="es" sz="2400" b="1" i="0" u="none" dirty="0">
                <a:effectLst/>
              </a:rPr>
              <a:t>page=“front”</a:t>
            </a:r>
            <a:r>
              <a:rPr lang="es" sz="2400" b="0" i="0" u="none" dirty="0">
                <a:effectLst/>
              </a:rPr>
              <a:t> es para los números romanos encontrados en el material delantero. </a:t>
            </a:r>
          </a:p>
          <a:p>
            <a:pPr lvl="1" algn="l" rtl="0">
              <a:buFont typeface="Arial" panose="020B0604020202020204" pitchFamily="34" charset="0"/>
              <a:buChar char="•"/>
            </a:pPr>
            <a:r>
              <a:rPr lang="es" sz="2400" b="1" i="0" u="none" dirty="0">
                <a:effectLst/>
              </a:rPr>
              <a:t>page=“normal”</a:t>
            </a:r>
            <a:r>
              <a:rPr lang="es" sz="2400" b="0" i="0" u="none" dirty="0">
                <a:effectLst/>
              </a:rPr>
              <a:t> es para la paginación solo con números enteros (por ej., 224). </a:t>
            </a:r>
          </a:p>
          <a:p>
            <a:pPr lvl="1" algn="l" rtl="0">
              <a:buFont typeface="Arial" panose="020B0604020202020204" pitchFamily="34" charset="0"/>
              <a:buChar char="•"/>
            </a:pPr>
            <a:r>
              <a:rPr lang="es" sz="2400" b="1" i="0" u="none" dirty="0">
                <a:effectLst/>
              </a:rPr>
              <a:t>page=“special”</a:t>
            </a:r>
            <a:r>
              <a:rPr lang="es" sz="2400" b="0" i="0" u="none" dirty="0">
                <a:effectLst/>
              </a:rPr>
              <a:t> es para cualquier otro contenido (por ej., N-12 </a:t>
            </a:r>
            <a:r>
              <a:rPr lang="es" sz="2400" b="0" i="0" u="none" dirty="0">
                <a:effectLst/>
                <a:highlight>
                  <a:srgbClr val="FFFF00"/>
                </a:highlight>
              </a:rPr>
              <a:t>o una etiqueta vacía</a:t>
            </a:r>
            <a:r>
              <a:rPr lang="es" sz="2400" b="0" i="0" u="none" dirty="0">
                <a:effectLst/>
              </a:rPr>
              <a:t>) </a:t>
            </a:r>
          </a:p>
          <a:p>
            <a:pPr lvl="1" algn="l" rtl="0">
              <a:buFont typeface="Arial" panose="020B0604020202020204" pitchFamily="34" charset="0"/>
              <a:buChar char="•"/>
            </a:pPr>
            <a:endParaRPr lang="es" sz="800" b="0" i="0" dirty="0">
              <a:effectLst/>
            </a:endParaRPr>
          </a:p>
          <a:p>
            <a:pPr marL="0" indent="0" algn="l" rtl="0">
              <a:buNone/>
            </a:pPr>
            <a:endParaRPr lang="es" dirty="0"/>
          </a:p>
        </p:txBody>
      </p:sp>
    </p:spTree>
    <p:extLst>
      <p:ext uri="{BB962C8B-B14F-4D97-AF65-F5344CB8AC3E}">
        <p14:creationId xmlns:p14="http://schemas.microsoft.com/office/powerpoint/2010/main" val="37726467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98772-CF84-4F6F-B8C3-2B54BA4AF3B1}"/>
              </a:ext>
            </a:extLst>
          </p:cNvPr>
          <p:cNvSpPr>
            <a:spLocks noGrp="1"/>
          </p:cNvSpPr>
          <p:nvPr>
            <p:ph type="title"/>
          </p:nvPr>
        </p:nvSpPr>
        <p:spPr>
          <a:xfrm>
            <a:off x="457200" y="152400"/>
            <a:ext cx="8229600" cy="838200"/>
          </a:xfrm>
        </p:spPr>
        <p:txBody>
          <a:bodyPr/>
          <a:lstStyle/>
          <a:p>
            <a:r>
              <a:rPr lang="es" sz="4000" b="0" i="0" u="none" dirty="0"/>
              <a:t>Manejo de páginas sin numeración</a:t>
            </a:r>
            <a:endParaRPr lang="en-US" sz="4000" dirty="0"/>
          </a:p>
        </p:txBody>
      </p:sp>
      <p:sp>
        <p:nvSpPr>
          <p:cNvPr id="3" name="Content Placeholder 2">
            <a:extLst>
              <a:ext uri="{FF2B5EF4-FFF2-40B4-BE49-F238E27FC236}">
                <a16:creationId xmlns:a16="http://schemas.microsoft.com/office/drawing/2014/main" id="{75C180C1-6C79-4F04-808F-5DF71E468C46}"/>
              </a:ext>
            </a:extLst>
          </p:cNvPr>
          <p:cNvSpPr>
            <a:spLocks noGrp="1"/>
          </p:cNvSpPr>
          <p:nvPr>
            <p:ph idx="1"/>
          </p:nvPr>
        </p:nvSpPr>
        <p:spPr>
          <a:xfrm>
            <a:off x="457200" y="990600"/>
            <a:ext cx="8229600" cy="5562600"/>
          </a:xfrm>
        </p:spPr>
        <p:txBody>
          <a:bodyPr/>
          <a:lstStyle/>
          <a:p>
            <a:pPr marL="0" indent="0" algn="l" rtl="0" fontAlgn="base">
              <a:buNone/>
            </a:pPr>
            <a:r>
              <a:rPr lang="es" sz="2000" b="1" i="0" u="none" dirty="0"/>
              <a:t>Recordatorios especiales:</a:t>
            </a:r>
            <a:r>
              <a:rPr lang="es" sz="2000" b="0" i="0" u="none" dirty="0"/>
              <a:t> </a:t>
            </a:r>
          </a:p>
          <a:p>
            <a:pPr marL="0" indent="0" algn="l" rtl="0" fontAlgn="base">
              <a:buNone/>
            </a:pPr>
            <a:endParaRPr lang="es" sz="700" dirty="0"/>
          </a:p>
          <a:p>
            <a:pPr marL="0" indent="0" algn="l" rtl="0" fontAlgn="base">
              <a:buNone/>
            </a:pPr>
            <a:r>
              <a:rPr lang="es" sz="2000" b="1" i="0" u="none" dirty="0"/>
              <a:t>1.</a:t>
            </a:r>
            <a:r>
              <a:rPr lang="es" sz="2000" b="0" i="0" u="none" dirty="0"/>
              <a:t> Aunque el material impreso </a:t>
            </a:r>
            <a:r>
              <a:rPr lang="es" sz="2000" b="1" i="0" u="none" dirty="0"/>
              <a:t>no tenga números de página</a:t>
            </a:r>
            <a:r>
              <a:rPr lang="es" sz="2000" b="0" i="0" u="none" dirty="0"/>
              <a:t>, se requieren etiquetas para indicar dónde están los saltos de página físicos. </a:t>
            </a:r>
          </a:p>
          <a:p>
            <a:pPr marL="0" indent="0" algn="l" rtl="0" fontAlgn="base">
              <a:buNone/>
            </a:pPr>
            <a:r>
              <a:rPr lang="es" sz="2000" b="0" i="0" u="none" dirty="0"/>
              <a:t>Una página sin numeración que </a:t>
            </a:r>
            <a:r>
              <a:rPr lang="es" sz="2000" b="1" i="0" u="none" dirty="0"/>
              <a:t>no</a:t>
            </a:r>
            <a:r>
              <a:rPr lang="es" sz="2000" b="0" i="0" u="none" dirty="0"/>
              <a:t> está dentro de una secuencia numerada, se etiqueta usando una </a:t>
            </a:r>
            <a:r>
              <a:rPr lang="es" sz="2000" b="1" i="0" u="none" dirty="0"/>
              <a:t>etiqueta &lt;pagenum&gt; vacía con un atributo “page” de “special”:</a:t>
            </a:r>
            <a:r>
              <a:rPr lang="es" sz="2000" b="0" i="0" u="none" dirty="0"/>
              <a:t> </a:t>
            </a:r>
          </a:p>
          <a:p>
            <a:pPr marL="0" indent="0" algn="l" rtl="0" fontAlgn="base">
              <a:buNone/>
            </a:pPr>
            <a:endParaRPr lang="es" sz="700" b="0" i="0" dirty="0">
              <a:effectLst/>
            </a:endParaRPr>
          </a:p>
          <a:p>
            <a:pPr marL="0" indent="0" algn="l" rtl="0" fontAlgn="base">
              <a:buNone/>
            </a:pPr>
            <a:r>
              <a:rPr lang="es" sz="2000" b="0" i="0" u="none" dirty="0">
                <a:effectLst/>
              </a:rPr>
              <a:t>Ejemplo: &lt;pagenum id=p35 </a:t>
            </a:r>
            <a:r>
              <a:rPr lang="es" sz="2000" b="0" i="0" u="none" dirty="0">
                <a:effectLst/>
                <a:highlight>
                  <a:srgbClr val="FFFF00"/>
                </a:highlight>
              </a:rPr>
              <a:t>page=“special” /</a:t>
            </a:r>
            <a:r>
              <a:rPr lang="es" sz="2000" b="0" i="0" u="none" dirty="0">
                <a:effectLst/>
              </a:rPr>
              <a:t>&gt;</a:t>
            </a:r>
          </a:p>
          <a:p>
            <a:pPr algn="l" rtl="0"/>
            <a:r>
              <a:rPr lang="es" sz="2000" b="1" i="0" u="none" dirty="0">
                <a:effectLst/>
              </a:rPr>
              <a:t>No use page=”normal” con una etiqueta &lt;pagenum&gt; vacía.</a:t>
            </a:r>
            <a:r>
              <a:rPr lang="es" sz="2000" b="0" i="0" u="none" dirty="0">
                <a:effectLst/>
              </a:rPr>
              <a:t> </a:t>
            </a:r>
          </a:p>
          <a:p>
            <a:pPr algn="l" rtl="0" fontAlgn="base">
              <a:buFont typeface="Arial" panose="020B0604020202020204" pitchFamily="34" charset="0"/>
              <a:buChar char="•"/>
            </a:pPr>
            <a:endParaRPr lang="es" sz="700" dirty="0"/>
          </a:p>
          <a:p>
            <a:pPr marL="0" indent="0" algn="l" rtl="0" fontAlgn="base">
              <a:buNone/>
            </a:pPr>
            <a:r>
              <a:rPr lang="es" sz="2000" b="1" i="0" u="none" dirty="0">
                <a:effectLst/>
              </a:rPr>
              <a:t>2.</a:t>
            </a:r>
            <a:r>
              <a:rPr lang="es" sz="2000" b="0" i="0" u="none" dirty="0">
                <a:effectLst/>
              </a:rPr>
              <a:t> </a:t>
            </a:r>
            <a:r>
              <a:rPr lang="es" sz="2000" b="0" i="0" u="none" dirty="0">
                <a:effectLst/>
                <a:highlight>
                  <a:srgbClr val="FFFF00"/>
                </a:highlight>
              </a:rPr>
              <a:t>Las páginas sin numeración que están </a:t>
            </a:r>
            <a:r>
              <a:rPr lang="es" sz="2000" b="1" i="0" u="none" dirty="0">
                <a:effectLst/>
                <a:highlight>
                  <a:srgbClr val="FFFF00"/>
                </a:highlight>
              </a:rPr>
              <a:t>dentro de la secuencia</a:t>
            </a:r>
            <a:r>
              <a:rPr lang="es" sz="2000" b="0" i="0" u="none" dirty="0">
                <a:effectLst/>
                <a:highlight>
                  <a:srgbClr val="FFFF00"/>
                </a:highlight>
              </a:rPr>
              <a:t> de paginación numerada, se </a:t>
            </a:r>
            <a:r>
              <a:rPr lang="es" sz="2000" b="1" i="0" u="none" dirty="0">
                <a:effectLst/>
                <a:highlight>
                  <a:srgbClr val="FFFF00"/>
                </a:highlight>
              </a:rPr>
              <a:t>etiquetan y numeran como si mostraran un número en la página física.</a:t>
            </a:r>
            <a:r>
              <a:rPr lang="es" sz="2000" b="0" i="0" u="none" dirty="0">
                <a:effectLst/>
              </a:rPr>
              <a:t> </a:t>
            </a:r>
          </a:p>
          <a:p>
            <a:pPr lvl="1" algn="l" rtl="0">
              <a:buFont typeface="Arial" panose="020B0604020202020204" pitchFamily="34" charset="0"/>
              <a:buChar char="•"/>
            </a:pPr>
            <a:endParaRPr lang="es" sz="2400" b="0" i="0" dirty="0">
              <a:effectLst/>
            </a:endParaRPr>
          </a:p>
          <a:p>
            <a:pPr marL="0" indent="0">
              <a:buNone/>
            </a:pPr>
            <a:endParaRPr lang="es" sz="2000" dirty="0"/>
          </a:p>
        </p:txBody>
      </p:sp>
    </p:spTree>
    <p:extLst>
      <p:ext uri="{BB962C8B-B14F-4D97-AF65-F5344CB8AC3E}">
        <p14:creationId xmlns:p14="http://schemas.microsoft.com/office/powerpoint/2010/main" val="19114939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AADAC-CAEC-4820-892D-06296DAE13B2}"/>
              </a:ext>
            </a:extLst>
          </p:cNvPr>
          <p:cNvSpPr>
            <a:spLocks noGrp="1"/>
          </p:cNvSpPr>
          <p:nvPr>
            <p:ph type="title"/>
          </p:nvPr>
        </p:nvSpPr>
        <p:spPr>
          <a:xfrm>
            <a:off x="457200" y="274638"/>
            <a:ext cx="8229600" cy="715962"/>
          </a:xfrm>
        </p:spPr>
        <p:txBody>
          <a:bodyPr/>
          <a:lstStyle/>
          <a:p>
            <a:r>
              <a:rPr lang="es" sz="4000" b="0" i="0" u="none" dirty="0"/>
              <a:t>Líneas para rellenar</a:t>
            </a:r>
            <a:endParaRPr lang="en-US" sz="4000" dirty="0"/>
          </a:p>
        </p:txBody>
      </p:sp>
      <p:sp>
        <p:nvSpPr>
          <p:cNvPr id="3" name="Content Placeholder 2">
            <a:extLst>
              <a:ext uri="{FF2B5EF4-FFF2-40B4-BE49-F238E27FC236}">
                <a16:creationId xmlns:a16="http://schemas.microsoft.com/office/drawing/2014/main" id="{8FA7AABB-6522-4062-B1EE-BF69240C404D}"/>
              </a:ext>
            </a:extLst>
          </p:cNvPr>
          <p:cNvSpPr>
            <a:spLocks noGrp="1"/>
          </p:cNvSpPr>
          <p:nvPr>
            <p:ph idx="1"/>
          </p:nvPr>
        </p:nvSpPr>
        <p:spPr>
          <a:xfrm>
            <a:off x="457200" y="1219200"/>
            <a:ext cx="8229600" cy="5364162"/>
          </a:xfrm>
        </p:spPr>
        <p:txBody>
          <a:bodyPr/>
          <a:lstStyle/>
          <a:p>
            <a:pPr algn="l" rtl="0"/>
            <a:r>
              <a:rPr lang="es" sz="2400" b="0" i="0" u="none" dirty="0"/>
              <a:t>Las líneas en blanco para ser rellenadas por los estudiantes son comunes en los materiales para los grados K a 12, especialmente los cuadernos de trabajo. </a:t>
            </a:r>
          </a:p>
          <a:p>
            <a:pPr algn="l" rtl="0"/>
            <a:r>
              <a:rPr lang="es" sz="2400" b="0" i="0" u="none" dirty="0"/>
              <a:t>No hay un elemento XML en NIMAS para las líneas para rellenar.</a:t>
            </a:r>
          </a:p>
          <a:p>
            <a:pPr algn="l" rtl="0"/>
            <a:r>
              <a:rPr lang="es" sz="2400" b="0" i="0" u="none" dirty="0"/>
              <a:t>La mejor opción es utilizar caracteres de subrayado dentro de etiquetas &lt;span&gt; para capturar estas líneas.</a:t>
            </a:r>
          </a:p>
          <a:p>
            <a:pPr algn="l" rtl="0"/>
            <a:r>
              <a:rPr lang="es" sz="2400" b="0" i="0" u="none" dirty="0"/>
              <a:t>Ejemplos:</a:t>
            </a:r>
          </a:p>
          <a:p>
            <a:pPr marL="457200" lvl="1" indent="0" algn="l" rtl="0">
              <a:buNone/>
            </a:pPr>
            <a:r>
              <a:rPr lang="es" sz="2000" b="0" i="0" u="none" dirty="0"/>
              <a:t>&lt;span class=“WOL”&gt;____________________&lt;/span&gt;</a:t>
            </a:r>
          </a:p>
          <a:p>
            <a:pPr marL="400050" lvl="1" indent="0" algn="l" rtl="0">
              <a:buNone/>
            </a:pPr>
            <a:r>
              <a:rPr lang="es" sz="2000" b="1" i="0" u="none" dirty="0"/>
              <a:t>O BIEN</a:t>
            </a:r>
          </a:p>
          <a:p>
            <a:pPr marL="457200" lvl="1" indent="0" algn="l" rtl="0">
              <a:buNone/>
            </a:pPr>
            <a:r>
              <a:rPr lang="es" sz="2000" b="0" i="0" u="none" dirty="0"/>
              <a:t>&lt;span class=“blankline”&gt;__________________&lt;/span&gt;</a:t>
            </a:r>
          </a:p>
        </p:txBody>
      </p:sp>
    </p:spTree>
    <p:extLst>
      <p:ext uri="{BB962C8B-B14F-4D97-AF65-F5344CB8AC3E}">
        <p14:creationId xmlns:p14="http://schemas.microsoft.com/office/powerpoint/2010/main" val="15885573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AADAC-CAEC-4820-892D-06296DAE13B2}"/>
              </a:ext>
            </a:extLst>
          </p:cNvPr>
          <p:cNvSpPr>
            <a:spLocks noGrp="1"/>
          </p:cNvSpPr>
          <p:nvPr>
            <p:ph type="title"/>
          </p:nvPr>
        </p:nvSpPr>
        <p:spPr>
          <a:xfrm>
            <a:off x="457200" y="274638"/>
            <a:ext cx="8229600" cy="715962"/>
          </a:xfrm>
        </p:spPr>
        <p:txBody>
          <a:bodyPr/>
          <a:lstStyle/>
          <a:p>
            <a:r>
              <a:rPr lang="es" sz="4000" b="0" i="0" u="none" dirty="0"/>
              <a:t>Uso de &lt;p&gt; para codificar espacios en blanco</a:t>
            </a:r>
            <a:endParaRPr lang="en-US" sz="4000" dirty="0"/>
          </a:p>
        </p:txBody>
      </p:sp>
      <p:sp>
        <p:nvSpPr>
          <p:cNvPr id="3" name="Content Placeholder 2">
            <a:extLst>
              <a:ext uri="{FF2B5EF4-FFF2-40B4-BE49-F238E27FC236}">
                <a16:creationId xmlns:a16="http://schemas.microsoft.com/office/drawing/2014/main" id="{8FA7AABB-6522-4062-B1EE-BF69240C404D}"/>
              </a:ext>
            </a:extLst>
          </p:cNvPr>
          <p:cNvSpPr>
            <a:spLocks noGrp="1"/>
          </p:cNvSpPr>
          <p:nvPr>
            <p:ph idx="1"/>
          </p:nvPr>
        </p:nvSpPr>
        <p:spPr>
          <a:xfrm>
            <a:off x="457200" y="1066800"/>
            <a:ext cx="8229600" cy="5334000"/>
          </a:xfrm>
        </p:spPr>
        <p:txBody>
          <a:bodyPr/>
          <a:lstStyle/>
          <a:p>
            <a:pPr algn="l" rtl="0"/>
            <a:r>
              <a:rPr lang="es" sz="2400" b="0" i="0" u="none" dirty="0"/>
              <a:t>Si bien es necesario capturar las líneas para rellenar en NIMAS, normalmente no se deben utilizar etiquetas para tratar de reproducir espacios en blanco en una página donde estos no transmiten significado. </a:t>
            </a:r>
          </a:p>
          <a:p>
            <a:pPr algn="l" rtl="0"/>
            <a:r>
              <a:rPr lang="es" sz="2400" b="0" i="0" u="none" dirty="0"/>
              <a:t>Las etiquetas NIMAS son semánticas y no tienen el propósito de capturar la distribución física exacta de las páginas impresas. </a:t>
            </a:r>
          </a:p>
          <a:p>
            <a:pPr algn="l" rtl="0"/>
            <a:r>
              <a:rPr lang="es" sz="2400" b="1" i="0" u="none" dirty="0"/>
              <a:t>Por favor no utilice etiquetas &lt;p&gt; para crear un espacio en blanco en una página.</a:t>
            </a:r>
          </a:p>
          <a:p>
            <a:pPr algn="l" rtl="0"/>
            <a:r>
              <a:rPr lang="es" sz="2400" b="0" i="0" u="none" dirty="0"/>
              <a:t>Si fuera necesario, se pueden usar etiquetas de salto de línea &lt;br /&gt;, pero el uso de estas etiquetas se debe mantener al mínimo. </a:t>
            </a:r>
          </a:p>
        </p:txBody>
      </p:sp>
    </p:spTree>
    <p:extLst>
      <p:ext uri="{BB962C8B-B14F-4D97-AF65-F5344CB8AC3E}">
        <p14:creationId xmlns:p14="http://schemas.microsoft.com/office/powerpoint/2010/main" val="40858615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350F5-893F-95EB-1177-D1D43785B813}"/>
              </a:ext>
            </a:extLst>
          </p:cNvPr>
          <p:cNvSpPr>
            <a:spLocks noGrp="1"/>
          </p:cNvSpPr>
          <p:nvPr>
            <p:ph type="ctrTitle"/>
          </p:nvPr>
        </p:nvSpPr>
        <p:spPr>
          <a:xfrm>
            <a:off x="685800" y="1143001"/>
            <a:ext cx="7772400" cy="2457450"/>
          </a:xfrm>
        </p:spPr>
        <p:txBody>
          <a:bodyPr/>
          <a:lstStyle/>
          <a:p>
            <a:r>
              <a:rPr lang="es" sz="4000" b="0" i="0" u="none" dirty="0"/>
              <a:t>Mejores prácticas: </a:t>
            </a:r>
            <a:br>
              <a:rPr lang="es" sz="4000" dirty="0"/>
            </a:br>
            <a:r>
              <a:rPr lang="es" sz="4000" b="0" i="0" u="none" dirty="0"/>
              <a:t>Contenido opcional en NIMAS</a:t>
            </a:r>
            <a:br>
              <a:rPr lang="es" sz="4000" dirty="0"/>
            </a:br>
            <a:endParaRPr lang="en-US" sz="4000" dirty="0"/>
          </a:p>
        </p:txBody>
      </p:sp>
      <p:sp>
        <p:nvSpPr>
          <p:cNvPr id="3" name="Subtitle 2">
            <a:extLst>
              <a:ext uri="{FF2B5EF4-FFF2-40B4-BE49-F238E27FC236}">
                <a16:creationId xmlns:a16="http://schemas.microsoft.com/office/drawing/2014/main" id="{2876C59D-E726-8A17-9027-ADEC3664E81B}"/>
              </a:ext>
            </a:extLst>
          </p:cNvPr>
          <p:cNvSpPr>
            <a:spLocks noGrp="1"/>
          </p:cNvSpPr>
          <p:nvPr>
            <p:ph type="subTitle" idx="1"/>
          </p:nvPr>
        </p:nvSpPr>
        <p:spPr>
          <a:xfrm>
            <a:off x="1371600" y="3181350"/>
            <a:ext cx="6400800" cy="2457450"/>
          </a:xfrm>
        </p:spPr>
        <p:txBody>
          <a:bodyPr/>
          <a:lstStyle/>
          <a:p>
            <a:pPr marL="457200" indent="-457200" algn="l" rtl="0">
              <a:buFont typeface="Arial" panose="020B0604020202020204" pitchFamily="34" charset="0"/>
              <a:buChar char="•"/>
            </a:pPr>
            <a:r>
              <a:rPr lang="es" b="0" i="0" u="none" dirty="0"/>
              <a:t>descripciones de imágenes</a:t>
            </a:r>
          </a:p>
          <a:p>
            <a:pPr marL="457200" indent="-457200" algn="l" rtl="0">
              <a:buFont typeface="Arial" panose="020B0604020202020204" pitchFamily="34" charset="0"/>
              <a:buChar char="•"/>
            </a:pPr>
            <a:r>
              <a:rPr lang="es" b="0" i="0" u="none" dirty="0"/>
              <a:t>MathML</a:t>
            </a:r>
          </a:p>
        </p:txBody>
      </p:sp>
    </p:spTree>
    <p:extLst>
      <p:ext uri="{BB962C8B-B14F-4D97-AF65-F5344CB8AC3E}">
        <p14:creationId xmlns:p14="http://schemas.microsoft.com/office/powerpoint/2010/main" val="21920144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AB201-F2C0-48B7-8505-8E5105046E86}"/>
              </a:ext>
            </a:extLst>
          </p:cNvPr>
          <p:cNvSpPr>
            <a:spLocks noGrp="1"/>
          </p:cNvSpPr>
          <p:nvPr>
            <p:ph type="title"/>
          </p:nvPr>
        </p:nvSpPr>
        <p:spPr>
          <a:xfrm>
            <a:off x="457200" y="-10391"/>
            <a:ext cx="8229600" cy="1143000"/>
          </a:xfrm>
        </p:spPr>
        <p:txBody>
          <a:bodyPr/>
          <a:lstStyle/>
          <a:p>
            <a:r>
              <a:rPr lang="es" sz="4000" b="0" i="0" u="none" dirty="0"/>
              <a:t>Texto alternativo</a:t>
            </a:r>
            <a:endParaRPr lang="en-US" sz="4000" dirty="0"/>
          </a:p>
        </p:txBody>
      </p:sp>
      <p:sp>
        <p:nvSpPr>
          <p:cNvPr id="3" name="Content Placeholder 2">
            <a:extLst>
              <a:ext uri="{FF2B5EF4-FFF2-40B4-BE49-F238E27FC236}">
                <a16:creationId xmlns:a16="http://schemas.microsoft.com/office/drawing/2014/main" id="{A2F32AE0-C71A-4637-BDC9-D6AC285E89C7}"/>
              </a:ext>
            </a:extLst>
          </p:cNvPr>
          <p:cNvSpPr>
            <a:spLocks noGrp="1"/>
          </p:cNvSpPr>
          <p:nvPr>
            <p:ph idx="1"/>
          </p:nvPr>
        </p:nvSpPr>
        <p:spPr>
          <a:xfrm>
            <a:off x="457200" y="1295400"/>
            <a:ext cx="8229600" cy="4876800"/>
          </a:xfrm>
        </p:spPr>
        <p:txBody>
          <a:bodyPr/>
          <a:lstStyle/>
          <a:p>
            <a:pPr algn="l" rtl="0"/>
            <a:r>
              <a:rPr lang="es" sz="2400" b="0" i="0" u="none" dirty="0"/>
              <a:t>El texto alternativo se recomienda, pero no se requiere, para NIMAS.</a:t>
            </a:r>
          </a:p>
          <a:p>
            <a:pPr algn="l" rtl="0"/>
            <a:r>
              <a:rPr lang="es" sz="2400" b="0" i="0" u="none" dirty="0"/>
              <a:t>Sin embargo, el </a:t>
            </a:r>
            <a:r>
              <a:rPr lang="es" sz="2400" b="0" i="1" u="none" dirty="0"/>
              <a:t>atributo</a:t>
            </a:r>
            <a:r>
              <a:rPr lang="es" sz="2400" b="0" i="0" u="none" dirty="0"/>
              <a:t> alt tiene que estar presente en todas las etiquetas &lt;img&gt;.</a:t>
            </a:r>
          </a:p>
          <a:p>
            <a:pPr algn="l" rtl="0"/>
            <a:r>
              <a:rPr lang="es" sz="2400" b="0" i="0" u="none" dirty="0"/>
              <a:t>El texto alternativo no debe ser de más de 1 o 2 oraciones. </a:t>
            </a:r>
          </a:p>
          <a:p>
            <a:pPr algn="l" rtl="0"/>
            <a:r>
              <a:rPr lang="es" sz="2400" b="0" i="0" u="none" dirty="0"/>
              <a:t>Las descripciones más largas de imágenes más complejas se pueden suministrar usando el elemento &lt;prodnote&gt;.</a:t>
            </a:r>
          </a:p>
          <a:p>
            <a:pPr algn="l" rtl="0"/>
            <a:r>
              <a:rPr lang="es" sz="2400" b="0" i="0" u="none" dirty="0"/>
              <a:t>Por favor consulte los recursos para descripción de imágenes, </a:t>
            </a:r>
            <a:r>
              <a:rPr lang="es" sz="2400" b="0" i="0" u="none" dirty="0">
                <a:hlinkClick r:id="rId2"/>
              </a:rPr>
              <a:t>Image Description Resources </a:t>
            </a:r>
            <a:r>
              <a:rPr lang="es" sz="2400" b="0" i="0" u="none" dirty="0"/>
              <a:t>, para obtener más información.</a:t>
            </a:r>
          </a:p>
          <a:p>
            <a:pPr marL="0" indent="0">
              <a:buNone/>
            </a:pPr>
            <a:endParaRPr lang="es" sz="2000" dirty="0"/>
          </a:p>
        </p:txBody>
      </p:sp>
    </p:spTree>
    <p:extLst>
      <p:ext uri="{BB962C8B-B14F-4D97-AF65-F5344CB8AC3E}">
        <p14:creationId xmlns:p14="http://schemas.microsoft.com/office/powerpoint/2010/main" val="31975430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AB201-F2C0-48B7-8505-8E5105046E86}"/>
              </a:ext>
            </a:extLst>
          </p:cNvPr>
          <p:cNvSpPr>
            <a:spLocks noGrp="1"/>
          </p:cNvSpPr>
          <p:nvPr>
            <p:ph type="title"/>
          </p:nvPr>
        </p:nvSpPr>
        <p:spPr>
          <a:xfrm>
            <a:off x="457200" y="-10391"/>
            <a:ext cx="8229600" cy="1077191"/>
          </a:xfrm>
        </p:spPr>
        <p:txBody>
          <a:bodyPr/>
          <a:lstStyle/>
          <a:p>
            <a:r>
              <a:rPr lang="es" sz="4000" b="0" i="0" u="none" dirty="0"/>
              <a:t>Suministro de texto alternativo de buena calidad</a:t>
            </a:r>
            <a:endParaRPr lang="en-US" sz="4000" dirty="0"/>
          </a:p>
        </p:txBody>
      </p:sp>
      <p:sp>
        <p:nvSpPr>
          <p:cNvPr id="3" name="Content Placeholder 2">
            <a:extLst>
              <a:ext uri="{FF2B5EF4-FFF2-40B4-BE49-F238E27FC236}">
                <a16:creationId xmlns:a16="http://schemas.microsoft.com/office/drawing/2014/main" id="{A2F32AE0-C71A-4637-BDC9-D6AC285E89C7}"/>
              </a:ext>
            </a:extLst>
          </p:cNvPr>
          <p:cNvSpPr>
            <a:spLocks noGrp="1"/>
          </p:cNvSpPr>
          <p:nvPr>
            <p:ph idx="1"/>
          </p:nvPr>
        </p:nvSpPr>
        <p:spPr>
          <a:xfrm>
            <a:off x="457200" y="1447800"/>
            <a:ext cx="8229600" cy="4724400"/>
          </a:xfrm>
        </p:spPr>
        <p:txBody>
          <a:bodyPr/>
          <a:lstStyle/>
          <a:p>
            <a:pPr algn="l" rtl="0"/>
            <a:r>
              <a:rPr lang="es" sz="2800" b="0" i="0" u="none" dirty="0"/>
              <a:t>El NIMAC </a:t>
            </a:r>
            <a:r>
              <a:rPr lang="es" sz="2800" b="1" i="0" u="none" dirty="0"/>
              <a:t>recomienda enfáticamente</a:t>
            </a:r>
            <a:r>
              <a:rPr lang="es" sz="2800" b="0" i="0" u="none" dirty="0"/>
              <a:t> que el personal de la editorial escriba o, como mínimo, revise todo texto alternativo suministrado con sus archivos NIMAS. </a:t>
            </a:r>
          </a:p>
          <a:p>
            <a:pPr algn="l" rtl="0"/>
            <a:r>
              <a:rPr lang="es" sz="2800" b="0" i="0" u="none" dirty="0"/>
              <a:t>Para que el texto alternativo sea útil para los estudiantes, debe estar escrito claramente, ser gramaticalmente correcto, ser apropiado para la edad y ser pertinente al texto.</a:t>
            </a:r>
          </a:p>
          <a:p>
            <a:pPr algn="l" rtl="0"/>
            <a:r>
              <a:rPr lang="es" sz="2800" b="0" i="0" u="none" dirty="0"/>
              <a:t>Si el texto alternativo incluye errores ortográficos o errores gramaticales, el NIMAC requerirá que se corrijan o se eliminen del archivo. </a:t>
            </a:r>
          </a:p>
          <a:p>
            <a:pPr marL="0" indent="0" algn="l" rtl="0">
              <a:buNone/>
            </a:pPr>
            <a:endParaRPr lang="es" sz="2800" dirty="0"/>
          </a:p>
        </p:txBody>
      </p:sp>
    </p:spTree>
    <p:extLst>
      <p:ext uri="{BB962C8B-B14F-4D97-AF65-F5344CB8AC3E}">
        <p14:creationId xmlns:p14="http://schemas.microsoft.com/office/powerpoint/2010/main" val="2872160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noChangeArrowheads="1"/>
          </p:cNvSpPr>
          <p:nvPr>
            <p:ph type="title"/>
          </p:nvPr>
        </p:nvSpPr>
        <p:spPr>
          <a:xfrm>
            <a:off x="457200" y="2133600"/>
            <a:ext cx="8229600" cy="1600200"/>
          </a:xfrm>
        </p:spPr>
        <p:txBody>
          <a:bodyPr/>
          <a:lstStyle/>
          <a:p>
            <a:r>
              <a:rPr lang="en-US" altLang="en-US" dirty="0"/>
              <a:t>MathML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noChangeArrowheads="1"/>
          </p:cNvSpPr>
          <p:nvPr>
            <p:ph type="title"/>
          </p:nvPr>
        </p:nvSpPr>
        <p:spPr>
          <a:xfrm>
            <a:off x="457200" y="152400"/>
            <a:ext cx="8229600" cy="1066800"/>
          </a:xfrm>
        </p:spPr>
        <p:txBody>
          <a:bodyPr/>
          <a:lstStyle/>
          <a:p>
            <a:r>
              <a:rPr lang="es" sz="4000" b="0" i="0" u="none" dirty="0"/>
              <a:t>Suministro de MathML en NIMAS</a:t>
            </a:r>
            <a:endParaRPr lang="en-US" altLang="en-US" sz="4000" dirty="0"/>
          </a:p>
        </p:txBody>
      </p:sp>
      <p:sp>
        <p:nvSpPr>
          <p:cNvPr id="69635" name="Content Placeholder 2"/>
          <p:cNvSpPr>
            <a:spLocks noGrp="1" noChangeArrowheads="1"/>
          </p:cNvSpPr>
          <p:nvPr>
            <p:ph idx="1"/>
          </p:nvPr>
        </p:nvSpPr>
        <p:spPr>
          <a:xfrm>
            <a:off x="457200" y="1371600"/>
            <a:ext cx="8229600" cy="4754563"/>
          </a:xfrm>
        </p:spPr>
        <p:txBody>
          <a:bodyPr/>
          <a:lstStyle/>
          <a:p>
            <a:pPr algn="l" rtl="0"/>
            <a:r>
              <a:rPr lang="es" sz="2400" b="0" i="0" u="none" dirty="0"/>
              <a:t>MathML es una marcación opcional para NIMAS que vuelve accesibles las notaciones matemáticas y científicas.</a:t>
            </a:r>
          </a:p>
          <a:p>
            <a:endParaRPr lang="es" altLang="en-US" sz="1100" dirty="0"/>
          </a:p>
          <a:p>
            <a:pPr algn="l" rtl="0"/>
            <a:r>
              <a:rPr lang="es" sz="2400" b="0" i="0" u="none" dirty="0"/>
              <a:t>MathML 3.0 es el estándar actual, pero todavía se puede aceptar MathML 2 para NIMAS. </a:t>
            </a:r>
          </a:p>
          <a:p>
            <a:endParaRPr lang="es" altLang="en-US" sz="1100" dirty="0"/>
          </a:p>
          <a:p>
            <a:pPr algn="l" rtl="0"/>
            <a:r>
              <a:rPr lang="es" sz="2400" b="0" i="0" u="none" dirty="0"/>
              <a:t>El documento de guía </a:t>
            </a:r>
            <a:r>
              <a:rPr lang="es" sz="2400" b="0" i="0" u="none" dirty="0">
                <a:hlinkClick r:id="rId2"/>
              </a:rPr>
              <a:t>MathML in NIMAS</a:t>
            </a:r>
            <a:r>
              <a:rPr lang="es" sz="2400" b="0" i="0" u="none" dirty="0"/>
              <a:t> en el sitio web del NIMAC también incluye la información provista en las diapositivas siguientes.</a:t>
            </a:r>
          </a:p>
          <a:p>
            <a:endParaRPr lang="es" altLang="en-US" sz="1100" dirty="0"/>
          </a:p>
          <a:p>
            <a:pPr algn="l" rtl="0"/>
            <a:r>
              <a:rPr lang="es" sz="2400" b="0" i="0" u="none" dirty="0"/>
              <a:t>Los archivos NIMAS que incluyen MathML tienen que incluir la declaración correcta al inicio del archivo XML.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noChangeArrowheads="1"/>
          </p:cNvSpPr>
          <p:nvPr>
            <p:ph type="title"/>
          </p:nvPr>
        </p:nvSpPr>
        <p:spPr/>
        <p:txBody>
          <a:bodyPr/>
          <a:lstStyle/>
          <a:p>
            <a:r>
              <a:rPr lang="es" sz="4000" b="0" i="0" u="none" dirty="0"/>
              <a:t>Muestra de la declaración de MathML 3</a:t>
            </a:r>
            <a:endParaRPr lang="en-US" altLang="en-US" sz="4000" dirty="0"/>
          </a:p>
        </p:txBody>
      </p:sp>
      <p:sp>
        <p:nvSpPr>
          <p:cNvPr id="70659" name="Content Placeholder 2" descr="Declaración de MathML obligatoria que se debe incluir en todos los archivos que contienen MathML 3"/>
          <p:cNvSpPr>
            <a:spLocks noGrp="1" noChangeArrowheads="1"/>
          </p:cNvSpPr>
          <p:nvPr>
            <p:ph idx="1"/>
          </p:nvPr>
        </p:nvSpPr>
        <p:spPr>
          <a:xfrm>
            <a:off x="457200" y="1752600"/>
            <a:ext cx="8229600" cy="4373563"/>
          </a:xfrm>
        </p:spPr>
        <p:txBody>
          <a:bodyPr/>
          <a:lstStyle/>
          <a:p>
            <a:pPr marL="0" indent="0" algn="l" rtl="0">
              <a:buFontTx/>
              <a:buNone/>
            </a:pPr>
            <a:r>
              <a:rPr lang="es" sz="1700" b="0" i="0" u="none" dirty="0"/>
              <a:t>&lt;?xml version="1.0" encoding="UTF-8"?&gt;                                              </a:t>
            </a:r>
          </a:p>
          <a:p>
            <a:pPr marL="0" indent="0" algn="l" rtl="0">
              <a:buFontTx/>
              <a:buNone/>
            </a:pPr>
            <a:r>
              <a:rPr lang="es" sz="1700" b="0" i="0" u="none" dirty="0"/>
              <a:t>&lt;!DOCTYPE dtbook PUBLIC "-//NISO//DTD dtbook 2005-3//EN"</a:t>
            </a:r>
          </a:p>
          <a:p>
            <a:pPr marL="0" indent="0" algn="l" rtl="0">
              <a:buFontTx/>
              <a:buNone/>
            </a:pPr>
            <a:r>
              <a:rPr lang="es" sz="1700" b="0" i="0" u="none" dirty="0"/>
              <a:t>"</a:t>
            </a:r>
            <a:r>
              <a:rPr lang="es" sz="1700" b="0" i="0" u="sng" dirty="0">
                <a:hlinkClick r:id="rId2"/>
              </a:rPr>
              <a:t>http://www.daisy.org/z3986/2005/dtbook-2005-3.dtd</a:t>
            </a:r>
            <a:r>
              <a:rPr lang="es" sz="1700" b="0" i="0" u="none" dirty="0"/>
              <a:t>" [</a:t>
            </a:r>
          </a:p>
          <a:p>
            <a:pPr marL="0" indent="0" algn="l" rtl="0">
              <a:buFontTx/>
              <a:buNone/>
            </a:pPr>
            <a:r>
              <a:rPr lang="es" sz="1700" b="0" i="0" u="none" dirty="0"/>
              <a:t>&lt;!ENTITY % MATHML.prefixed "INCLUDE" &gt;</a:t>
            </a:r>
          </a:p>
          <a:p>
            <a:pPr marL="0" indent="0" algn="l" rtl="0">
              <a:buFontTx/>
              <a:buNone/>
            </a:pPr>
            <a:r>
              <a:rPr lang="es" sz="1700" b="0" i="0" u="none" dirty="0"/>
              <a:t>&lt;!ENTITY % MATHML.prefix "m"&gt;</a:t>
            </a:r>
          </a:p>
          <a:p>
            <a:pPr marL="0" indent="0" algn="l" rtl="0">
              <a:buFontTx/>
              <a:buNone/>
            </a:pPr>
            <a:r>
              <a:rPr lang="es" sz="1700" b="0" i="0" u="none" dirty="0"/>
              <a:t>&lt;!ENTITY % mathML3 PUBLIC "-//W3C//DTD MathML 3.0//EN" "</a:t>
            </a:r>
            <a:r>
              <a:rPr lang="es" sz="1700" b="0" i="0" u="sng" dirty="0">
                <a:hlinkClick r:id="rId3"/>
              </a:rPr>
              <a:t>http://www.w3.org/Math/DTD/mathml3/mathml3.dtd</a:t>
            </a:r>
            <a:r>
              <a:rPr lang="es" sz="1700" b="0" i="0" u="none" dirty="0"/>
              <a:t>"&gt;</a:t>
            </a:r>
          </a:p>
          <a:p>
            <a:pPr marL="0" indent="0" algn="l" rtl="0">
              <a:buFontTx/>
              <a:buNone/>
            </a:pPr>
            <a:r>
              <a:rPr lang="es" sz="1700" b="0" i="0" u="none" dirty="0"/>
              <a:t>                %mathML3;</a:t>
            </a:r>
          </a:p>
          <a:p>
            <a:pPr marL="0" indent="0" algn="l" rtl="0">
              <a:buFontTx/>
              <a:buNone/>
            </a:pPr>
            <a:r>
              <a:rPr lang="es" sz="1700" b="0" i="0" u="none" dirty="0"/>
              <a:t>&lt;!ENTITY % externalFlow "| m:math"&gt;</a:t>
            </a:r>
          </a:p>
          <a:p>
            <a:pPr marL="0" indent="0" algn="l" rtl="0">
              <a:buFontTx/>
              <a:buNone/>
            </a:pPr>
            <a:r>
              <a:rPr lang="es" sz="1700" b="0" i="0" u="none" dirty="0"/>
              <a:t>&lt;!ENTITY % externalNamespaces "xmlns:m CDATA #FIXED 'http://www.w3.org/1998/Math/MathML'"&gt;]&gt;</a:t>
            </a:r>
          </a:p>
          <a:p>
            <a:pPr marL="0" indent="0" algn="l" rtl="0">
              <a:buFontTx/>
              <a:buNone/>
            </a:pPr>
            <a:r>
              <a:rPr lang="es" sz="1700" b="0" i="0" u="none" dirty="0"/>
              <a:t>&lt;dtbook version="2005-3" xml:lang="en-US" xmlns="</a:t>
            </a:r>
            <a:r>
              <a:rPr lang="es" sz="1700" b="0" i="0" u="sng" dirty="0">
                <a:hlinkClick r:id="rId4"/>
              </a:rPr>
              <a:t>http://www.daisy.org/z3986/2005/dtbook/</a:t>
            </a:r>
            <a:r>
              <a:rPr lang="es" sz="1700" b="0" i="0" u="none" dirty="0"/>
              <a:t>" xmlns:m="</a:t>
            </a:r>
            <a:r>
              <a:rPr lang="es" sz="1700" b="0" i="0" u="sng" dirty="0">
                <a:hlinkClick r:id="rId5"/>
              </a:rPr>
              <a:t>http://www.w3.org/1998/Math/MathML</a:t>
            </a:r>
            <a:r>
              <a:rPr lang="es" sz="1700" b="0" i="0" u="none" dirty="0"/>
              <a:t>"&gt;</a:t>
            </a:r>
          </a:p>
          <a:p>
            <a:pPr marL="0" indent="0" algn="l" rtl="0">
              <a:buFontTx/>
              <a:buNone/>
            </a:pPr>
            <a:r>
              <a:rPr lang="es" sz="1600" b="0" i="0" u="none" dirty="0"/>
              <a:t>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noChangeArrowheads="1"/>
          </p:cNvSpPr>
          <p:nvPr>
            <p:ph type="title"/>
          </p:nvPr>
        </p:nvSpPr>
        <p:spPr>
          <a:xfrm>
            <a:off x="457200" y="274638"/>
            <a:ext cx="8229600" cy="792162"/>
          </a:xfrm>
        </p:spPr>
        <p:txBody>
          <a:bodyPr/>
          <a:lstStyle/>
          <a:p>
            <a:r>
              <a:rPr lang="es" sz="4000" b="0" i="0" u="none" dirty="0"/>
              <a:t>Muestra de la declaración de MathML 2</a:t>
            </a:r>
            <a:endParaRPr lang="en-US" altLang="en-US" sz="4000" dirty="0"/>
          </a:p>
        </p:txBody>
      </p:sp>
      <p:sp>
        <p:nvSpPr>
          <p:cNvPr id="59395" name="Content Placeholder 2" descr="Declaración de MathML obligatoria que se debe incluir al inicio de todo archivo XML para NIMAS que incluya MathML 2"/>
          <p:cNvSpPr>
            <a:spLocks noGrp="1"/>
          </p:cNvSpPr>
          <p:nvPr>
            <p:ph idx="1"/>
          </p:nvPr>
        </p:nvSpPr>
        <p:spPr>
          <a:xfrm>
            <a:off x="457200" y="1295400"/>
            <a:ext cx="6781800" cy="5181600"/>
          </a:xfrm>
        </p:spPr>
        <p:txBody>
          <a:bodyPr/>
          <a:lstStyle/>
          <a:p>
            <a:pPr marL="0" indent="0" algn="l" rtl="0">
              <a:buFontTx/>
              <a:buNone/>
              <a:defRPr/>
            </a:pPr>
            <a:r>
              <a:rPr lang="es" sz="1200" b="0" i="0" u="none" dirty="0"/>
              <a:t>&lt;?xml version="1.0" encoding="UTF-8"?&gt;                                              </a:t>
            </a:r>
          </a:p>
          <a:p>
            <a:pPr marL="0" indent="0" algn="l" rtl="0">
              <a:buFontTx/>
              <a:buNone/>
              <a:defRPr/>
            </a:pPr>
            <a:r>
              <a:rPr lang="es" sz="1200" b="0" i="0" u="none" dirty="0"/>
              <a:t>&lt;!DOCTYPE dtbook PUBLIC "-//NISO//DTD dtbook 2005-3//EN"</a:t>
            </a:r>
          </a:p>
          <a:p>
            <a:pPr marL="0" indent="0" algn="l" rtl="0">
              <a:buFontTx/>
              <a:buNone/>
              <a:defRPr/>
            </a:pPr>
            <a:r>
              <a:rPr lang="es" sz="1200" b="0" i="0" u="none" dirty="0"/>
              <a:t>"</a:t>
            </a:r>
            <a:r>
              <a:rPr lang="es" sz="1200" b="0" i="0" u="sng" dirty="0">
                <a:hlinkClick r:id="rId2"/>
              </a:rPr>
              <a:t>http://www.daisy.org/z3986/2005/dtbook-2005-3.dtd</a:t>
            </a:r>
            <a:r>
              <a:rPr lang="es" sz="1200" b="0" i="0" u="none" dirty="0"/>
              <a:t>" [</a:t>
            </a:r>
          </a:p>
          <a:p>
            <a:pPr marL="0" indent="0" algn="l" rtl="0">
              <a:buFontTx/>
              <a:buNone/>
              <a:defRPr/>
            </a:pPr>
            <a:r>
              <a:rPr lang="es" sz="1200" b="0" i="0" u="none" dirty="0"/>
              <a:t>  &lt;!ENTITY % MATHML.prefixed "INCLUDE" &gt;</a:t>
            </a:r>
          </a:p>
          <a:p>
            <a:pPr marL="0" indent="0" algn="l" rtl="0">
              <a:buFontTx/>
              <a:buNone/>
              <a:defRPr/>
            </a:pPr>
            <a:r>
              <a:rPr lang="es" sz="1200" b="0" i="0" u="none" dirty="0"/>
              <a:t>  &lt;!ENTITY % MATHML.prefix "m"&gt;</a:t>
            </a:r>
          </a:p>
          <a:p>
            <a:pPr marL="0" indent="0" algn="l" rtl="0">
              <a:buFontTx/>
              <a:buNone/>
              <a:defRPr/>
            </a:pPr>
            <a:r>
              <a:rPr lang="es" sz="1200" b="0" i="0" u="none" dirty="0"/>
              <a:t>  </a:t>
            </a:r>
            <a:r>
              <a:rPr lang="es" sz="1200" b="0" i="0" u="none" dirty="0">
                <a:solidFill>
                  <a:schemeClr val="tx2">
                    <a:lumMod val="60000"/>
                    <a:lumOff val="40000"/>
                  </a:schemeClr>
                </a:solidFill>
              </a:rPr>
              <a:t>&lt;!ENTITY % MATHML.Common.attrib</a:t>
            </a:r>
          </a:p>
          <a:p>
            <a:pPr marL="0" indent="0" algn="l" rtl="0">
              <a:buFontTx/>
              <a:buNone/>
              <a:defRPr/>
            </a:pPr>
            <a:r>
              <a:rPr lang="es" sz="1200" b="0" i="0" u="none" dirty="0">
                <a:solidFill>
                  <a:schemeClr val="tx2">
                    <a:lumMod val="60000"/>
                    <a:lumOff val="40000"/>
                  </a:schemeClr>
                </a:solidFill>
              </a:rPr>
              <a:t>          "xlink:href    CDATA       #IMPLIED</a:t>
            </a:r>
          </a:p>
          <a:p>
            <a:pPr marL="0" indent="0" algn="l" rtl="0">
              <a:buFontTx/>
              <a:buNone/>
              <a:defRPr/>
            </a:pPr>
            <a:r>
              <a:rPr lang="es" sz="1200" b="0" i="0" u="none" dirty="0">
                <a:solidFill>
                  <a:schemeClr val="tx2">
                    <a:lumMod val="60000"/>
                    <a:lumOff val="40000"/>
                  </a:schemeClr>
                </a:solidFill>
              </a:rPr>
              <a:t>          xlink:type     CDATA       #IMPLIED</a:t>
            </a:r>
          </a:p>
          <a:p>
            <a:pPr marL="0" indent="0" algn="l" rtl="0">
              <a:buFontTx/>
              <a:buNone/>
              <a:defRPr/>
            </a:pPr>
            <a:r>
              <a:rPr lang="es" sz="1200" b="0" i="0" u="none" dirty="0">
                <a:solidFill>
                  <a:schemeClr val="tx2">
                    <a:lumMod val="60000"/>
                    <a:lumOff val="40000"/>
                  </a:schemeClr>
                </a:solidFill>
              </a:rPr>
              <a:t>          class          CDATA       #IMPLIED</a:t>
            </a:r>
          </a:p>
          <a:p>
            <a:pPr marL="0" indent="0" algn="l" rtl="0">
              <a:buFontTx/>
              <a:buNone/>
              <a:defRPr/>
            </a:pPr>
            <a:r>
              <a:rPr lang="es" sz="1200" b="0" i="0" u="none" dirty="0">
                <a:solidFill>
                  <a:schemeClr val="tx2">
                    <a:lumMod val="60000"/>
                    <a:lumOff val="40000"/>
                  </a:schemeClr>
                </a:solidFill>
              </a:rPr>
              <a:t>          style          CDATA       #IMPLIED</a:t>
            </a:r>
          </a:p>
          <a:p>
            <a:pPr marL="0" indent="0" algn="l" rtl="0">
              <a:buFontTx/>
              <a:buNone/>
              <a:defRPr/>
            </a:pPr>
            <a:r>
              <a:rPr lang="es" sz="1200" b="0" i="0" u="none" dirty="0">
                <a:solidFill>
                  <a:schemeClr val="tx2">
                    <a:lumMod val="60000"/>
                    <a:lumOff val="40000"/>
                  </a:schemeClr>
                </a:solidFill>
              </a:rPr>
              <a:t>          id             ID          #IMPLIED</a:t>
            </a:r>
          </a:p>
          <a:p>
            <a:pPr marL="0" indent="0" algn="l" rtl="0">
              <a:buFontTx/>
              <a:buNone/>
              <a:defRPr/>
            </a:pPr>
            <a:r>
              <a:rPr lang="es" sz="1200" b="0" i="0" u="none" dirty="0">
                <a:solidFill>
                  <a:schemeClr val="tx2">
                    <a:lumMod val="60000"/>
                    <a:lumOff val="40000"/>
                  </a:schemeClr>
                </a:solidFill>
              </a:rPr>
              <a:t>          xref           IDREF       #IMPLIED</a:t>
            </a:r>
          </a:p>
          <a:p>
            <a:pPr marL="0" indent="0" algn="l" rtl="0">
              <a:buFontTx/>
              <a:buNone/>
              <a:defRPr/>
            </a:pPr>
            <a:r>
              <a:rPr lang="es" sz="1200" b="0" i="0" u="none" dirty="0">
                <a:solidFill>
                  <a:schemeClr val="tx2">
                    <a:lumMod val="60000"/>
                    <a:lumOff val="40000"/>
                  </a:schemeClr>
                </a:solidFill>
              </a:rPr>
              <a:t>          other          CDATA       #IMPLIED</a:t>
            </a:r>
          </a:p>
          <a:p>
            <a:pPr marL="0" indent="0" algn="l" rtl="0">
              <a:buFontTx/>
              <a:buNone/>
              <a:defRPr/>
            </a:pPr>
            <a:r>
              <a:rPr lang="es" sz="1200" b="0" i="0" u="none" dirty="0">
                <a:solidFill>
                  <a:schemeClr val="tx2">
                    <a:lumMod val="60000"/>
                    <a:lumOff val="40000"/>
                  </a:schemeClr>
                </a:solidFill>
              </a:rPr>
              <a:t>          xmlns:dtbook   CDATA       #FIXED 'http://www.daisy.org/z3986/2005/dtbook/'</a:t>
            </a:r>
          </a:p>
          <a:p>
            <a:pPr marL="0" indent="0" algn="l" rtl="0">
              <a:buFontTx/>
              <a:buNone/>
              <a:defRPr/>
            </a:pPr>
            <a:r>
              <a:rPr lang="es" sz="1200" b="0" i="0" u="none" dirty="0">
                <a:solidFill>
                  <a:schemeClr val="tx2">
                    <a:lumMod val="60000"/>
                    <a:lumOff val="40000"/>
                  </a:schemeClr>
                </a:solidFill>
              </a:rPr>
              <a:t>          dtbook:smilref CDATA       #IMPLIED"  &gt;</a:t>
            </a:r>
          </a:p>
          <a:p>
            <a:pPr marL="0" indent="0" algn="l" rtl="0">
              <a:buFontTx/>
              <a:buNone/>
              <a:defRPr/>
            </a:pPr>
            <a:r>
              <a:rPr lang="es" sz="1200" b="0" i="0" u="none" dirty="0"/>
              <a:t>  &lt;!ENTITY % mathML2 PUBLIC "-//W3C//DTD MathML 2.0//EN"</a:t>
            </a:r>
          </a:p>
          <a:p>
            <a:pPr marL="0" indent="0" algn="l" rtl="0">
              <a:buFontTx/>
              <a:buNone/>
              <a:defRPr/>
            </a:pPr>
            <a:r>
              <a:rPr lang="es" sz="1200" b="0" i="0" u="none" dirty="0"/>
              <a:t>            "</a:t>
            </a:r>
            <a:r>
              <a:rPr lang="es" sz="1200" b="0" i="0" u="sng" dirty="0">
                <a:hlinkClick r:id="rId3"/>
              </a:rPr>
              <a:t>http://www.w3.org/Math/DTD/mathml2/mathml2.dtd</a:t>
            </a:r>
            <a:r>
              <a:rPr lang="es" sz="1200" b="0" i="0" u="none" dirty="0"/>
              <a:t>"  &gt;</a:t>
            </a:r>
          </a:p>
          <a:p>
            <a:pPr marL="0" indent="0" algn="l" rtl="0">
              <a:buFontTx/>
              <a:buNone/>
              <a:defRPr/>
            </a:pPr>
            <a:r>
              <a:rPr lang="es" sz="1200" b="0" i="0" u="none" dirty="0"/>
              <a:t>  %mathML2;</a:t>
            </a:r>
          </a:p>
          <a:p>
            <a:pPr marL="0" indent="0" algn="l" rtl="0">
              <a:buFontTx/>
              <a:buNone/>
              <a:defRPr/>
            </a:pPr>
            <a:r>
              <a:rPr lang="es" sz="1200" b="0" i="0" u="none" dirty="0"/>
              <a:t>  &lt;!ENTITY % externalFlow "| m:math"&gt;</a:t>
            </a:r>
          </a:p>
          <a:p>
            <a:pPr marL="0" indent="0" algn="l" rtl="0">
              <a:buFontTx/>
              <a:buNone/>
              <a:defRPr/>
            </a:pPr>
            <a:r>
              <a:rPr lang="es" sz="1200" b="0" i="0" u="none" dirty="0"/>
              <a:t>  &lt;!ENTITY % externalNamespaces "xmlns:m CDATA #FIXED</a:t>
            </a:r>
          </a:p>
          <a:p>
            <a:pPr marL="0" indent="0" algn="l" rtl="0">
              <a:buFontTx/>
              <a:buNone/>
              <a:defRPr/>
            </a:pPr>
            <a:r>
              <a:rPr lang="es" sz="1200" b="0" i="0" u="none" dirty="0"/>
              <a:t>  'http://www.w3.org/1998/Math/MathML'"&gt;]&gt; </a:t>
            </a:r>
          </a:p>
          <a:p>
            <a:pPr marL="0" indent="0" algn="l" rtl="0">
              <a:buFontTx/>
              <a:buNone/>
              <a:defRPr/>
            </a:pPr>
            <a:r>
              <a:rPr lang="es" sz="1200" b="0" i="0" u="none" dirty="0"/>
              <a:t> &lt;dtbook version="2005-3" xml:lang="en-US" xmlns="</a:t>
            </a:r>
            <a:r>
              <a:rPr lang="es" sz="1200" b="0" i="0" u="sng" dirty="0">
                <a:hlinkClick r:id="rId4"/>
              </a:rPr>
              <a:t>http://www.daisy.org/z3986/2005/dtbook/</a:t>
            </a:r>
            <a:r>
              <a:rPr lang="es" sz="1200" b="0" i="0" u="none" dirty="0"/>
              <a:t>" xmlns:m="</a:t>
            </a:r>
            <a:r>
              <a:rPr lang="es" sz="1200" b="0" i="0" u="sng" dirty="0">
                <a:hlinkClick r:id="rId5"/>
              </a:rPr>
              <a:t>http://www.w3.org/1998/Math/MathML</a:t>
            </a:r>
            <a:r>
              <a:rPr lang="es" sz="1200" b="0" i="0" u="none" dirty="0"/>
              <a:t>"&gt;</a:t>
            </a:r>
          </a:p>
          <a:p>
            <a:pPr marL="0" indent="0" algn="l" rtl="0">
              <a:buFontTx/>
              <a:buNone/>
              <a:defRPr/>
            </a:pPr>
            <a:r>
              <a:rPr lang="es" sz="1200" b="0" i="0" u="none" dirty="0"/>
              <a:t> </a:t>
            </a:r>
          </a:p>
          <a:p>
            <a:pPr marL="0" indent="0" algn="l" rtl="0">
              <a:buFontTx/>
              <a:buNone/>
              <a:defRPr/>
            </a:pPr>
            <a:r>
              <a:rPr lang="es" sz="1200" b="0" i="0" u="none" dirty="0"/>
              <a:t> </a:t>
            </a:r>
          </a:p>
          <a:p>
            <a:pPr algn="l" rtl="0">
              <a:defRPr/>
            </a:pPr>
            <a:endParaRPr lang="es" altLang="en-US" sz="11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noChangeArrowheads="1"/>
          </p:cNvSpPr>
          <p:nvPr>
            <p:ph type="title"/>
          </p:nvPr>
        </p:nvSpPr>
        <p:spPr/>
        <p:txBody>
          <a:bodyPr/>
          <a:lstStyle/>
          <a:p>
            <a:r>
              <a:rPr lang="es" sz="4000" b="0" i="0" u="none" dirty="0"/>
              <a:t>Imágenes de reserva para MathML</a:t>
            </a:r>
            <a:endParaRPr lang="en-US" altLang="en-US" sz="4000" dirty="0"/>
          </a:p>
        </p:txBody>
      </p:sp>
      <p:sp>
        <p:nvSpPr>
          <p:cNvPr id="59395" name="Content Placeholder 2"/>
          <p:cNvSpPr>
            <a:spLocks noGrp="1"/>
          </p:cNvSpPr>
          <p:nvPr>
            <p:ph idx="1"/>
          </p:nvPr>
        </p:nvSpPr>
        <p:spPr>
          <a:xfrm>
            <a:off x="457200" y="1447800"/>
            <a:ext cx="8229600" cy="5135562"/>
          </a:xfrm>
        </p:spPr>
        <p:txBody>
          <a:bodyPr/>
          <a:lstStyle/>
          <a:p>
            <a:pPr algn="l" rtl="0">
              <a:defRPr/>
            </a:pPr>
            <a:r>
              <a:rPr lang="es" sz="2400" b="0" i="0" u="none" dirty="0"/>
              <a:t>Se tiene que proporcionar imágenes de reserva para todas las expresiones en MathML en el conjunto de archivos. </a:t>
            </a:r>
          </a:p>
          <a:p>
            <a:pPr algn="l" rtl="0">
              <a:defRPr/>
            </a:pPr>
            <a:r>
              <a:rPr lang="es" sz="2400" b="0" i="0" u="none" dirty="0"/>
              <a:t>(No se olvide de hacer referencia a ellas en el manifiesto del OPF).</a:t>
            </a:r>
          </a:p>
          <a:p>
            <a:pPr algn="l" rtl="0">
              <a:defRPr/>
            </a:pPr>
            <a:r>
              <a:rPr lang="es" sz="2400" b="0" i="0" u="none" dirty="0"/>
              <a:t>Los archivos de las imágenes de reserva deben estar en 300 dpi.</a:t>
            </a:r>
          </a:p>
          <a:p>
            <a:pPr algn="l" rtl="0">
              <a:defRPr/>
            </a:pPr>
            <a:r>
              <a:rPr lang="es" sz="2400" b="0" i="0" u="none" dirty="0"/>
              <a:t>Se usa el atributo altimg para hacer referencia a la imagen. Por ejemplo: </a:t>
            </a:r>
          </a:p>
          <a:p>
            <a:pPr marL="400050" lvl="1" indent="0" algn="l" rtl="0">
              <a:buFontTx/>
              <a:buNone/>
              <a:defRPr/>
            </a:pPr>
            <a:endParaRPr lang="es" altLang="en-US" sz="1100" dirty="0"/>
          </a:p>
          <a:p>
            <a:pPr marL="400050" lvl="1" indent="0" algn="l" rtl="0">
              <a:buFontTx/>
              <a:buNone/>
              <a:defRPr/>
            </a:pPr>
            <a:r>
              <a:rPr lang="es" sz="2400" b="0" i="0" u="none" dirty="0"/>
              <a:t>&lt;m:math </a:t>
            </a:r>
            <a:r>
              <a:rPr lang="es" sz="2400" b="1" i="0" u="none" dirty="0">
                <a:solidFill>
                  <a:schemeClr val="tx2">
                    <a:lumMod val="60000"/>
                    <a:lumOff val="40000"/>
                  </a:schemeClr>
                </a:solidFill>
              </a:rPr>
              <a:t>altimg="./images/thruout/Equationp23.jpg" </a:t>
            </a:r>
            <a:r>
              <a:rPr lang="es" sz="2400" b="0" i="0" u="none" dirty="0"/>
              <a:t>alttext=""&gt;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noChangeArrowheads="1"/>
          </p:cNvSpPr>
          <p:nvPr>
            <p:ph type="title"/>
          </p:nvPr>
        </p:nvSpPr>
        <p:spPr/>
        <p:txBody>
          <a:bodyPr/>
          <a:lstStyle/>
          <a:p>
            <a:r>
              <a:rPr lang="es" sz="4000" b="0" i="0" u="none" dirty="0"/>
              <a:t>Atributo alttext en MathML</a:t>
            </a:r>
            <a:endParaRPr lang="en-US" altLang="en-US" sz="4000" dirty="0"/>
          </a:p>
        </p:txBody>
      </p:sp>
      <p:sp>
        <p:nvSpPr>
          <p:cNvPr id="59395" name="Content Placeholder 2"/>
          <p:cNvSpPr>
            <a:spLocks noGrp="1"/>
          </p:cNvSpPr>
          <p:nvPr>
            <p:ph idx="1"/>
          </p:nvPr>
        </p:nvSpPr>
        <p:spPr>
          <a:xfrm>
            <a:off x="457200" y="1447800"/>
            <a:ext cx="8229600" cy="5029200"/>
          </a:xfrm>
        </p:spPr>
        <p:txBody>
          <a:bodyPr/>
          <a:lstStyle/>
          <a:p>
            <a:pPr algn="l" rtl="0">
              <a:defRPr/>
            </a:pPr>
            <a:r>
              <a:rPr lang="es" sz="2400" b="0" i="0" u="none" dirty="0"/>
              <a:t>No se requiere texto alternativo para MathML. </a:t>
            </a:r>
          </a:p>
          <a:p>
            <a:pPr algn="l" rtl="0">
              <a:defRPr/>
            </a:pPr>
            <a:r>
              <a:rPr lang="es" sz="2400" b="0" i="0" u="none" dirty="0"/>
              <a:t>Sin embargo, se requiere que el atributo alttext esté presente en las etiquetas de las expresiones matemáticas. Por ejemplo:</a:t>
            </a:r>
          </a:p>
          <a:p>
            <a:pPr marL="400050" lvl="1" indent="0" algn="l" rtl="0">
              <a:buFontTx/>
              <a:buNone/>
              <a:defRPr/>
            </a:pPr>
            <a:endParaRPr lang="es" altLang="en-US" sz="2000" dirty="0"/>
          </a:p>
          <a:p>
            <a:pPr marL="400050" lvl="1" indent="0" algn="l" rtl="0">
              <a:buFontTx/>
              <a:buNone/>
              <a:defRPr/>
            </a:pPr>
            <a:r>
              <a:rPr lang="es" sz="2000" b="0" i="0" u="none" dirty="0"/>
              <a:t>&lt;m:math altimg="./images/ch1/equationp32.jpg"</a:t>
            </a:r>
            <a:r>
              <a:rPr lang="es" sz="2000" b="1" i="0" u="none" dirty="0">
                <a:solidFill>
                  <a:schemeClr val="tx2">
                    <a:lumMod val="60000"/>
                    <a:lumOff val="40000"/>
                  </a:schemeClr>
                </a:solidFill>
              </a:rPr>
              <a:t> alttext=""</a:t>
            </a:r>
            <a:r>
              <a:rPr lang="es" sz="2000" b="0" i="0" u="none" dirty="0"/>
              <a:t>&gt;</a:t>
            </a:r>
          </a:p>
          <a:p>
            <a:pPr marL="400050" lvl="1" indent="0" algn="l" rtl="0">
              <a:buFontTx/>
              <a:buNone/>
              <a:defRPr/>
            </a:pPr>
            <a:endParaRPr lang="es" altLang="en-US" sz="2000" dirty="0"/>
          </a:p>
          <a:p>
            <a:pPr algn="l" rtl="0">
              <a:defRPr/>
            </a:pPr>
            <a:r>
              <a:rPr lang="es" sz="2400" b="0" i="0" u="none" dirty="0"/>
              <a:t>Deje el atributo vacío a menos que esté proporcionando una descripción de la ecuación.</a:t>
            </a:r>
          </a:p>
          <a:p>
            <a:pPr algn="l" rtl="0">
              <a:defRPr/>
            </a:pPr>
            <a:r>
              <a:rPr lang="es" sz="2400" b="0" i="0" u="none" dirty="0"/>
              <a:t>Por favor no incluya texto marcador de posición, tal como “math”, ni el nombre del archivo de imagen.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noChangeArrowheads="1"/>
          </p:cNvSpPr>
          <p:nvPr>
            <p:ph type="title"/>
          </p:nvPr>
        </p:nvSpPr>
        <p:spPr>
          <a:xfrm>
            <a:off x="457200" y="2362200"/>
            <a:ext cx="8229600" cy="1981200"/>
          </a:xfrm>
        </p:spPr>
        <p:txBody>
          <a:bodyPr/>
          <a:lstStyle/>
          <a:p>
            <a:r>
              <a:rPr lang="es" b="0" i="0" u="none" dirty="0"/>
              <a:t>Preparación de NIMAS: </a:t>
            </a:r>
            <a:br>
              <a:rPr lang="es" dirty="0"/>
            </a:br>
            <a:r>
              <a:rPr lang="es" b="0" i="0" u="none" dirty="0"/>
              <a:t>Tres recordatorios finales</a:t>
            </a:r>
            <a:endParaRPr lang="en-US" altLang="en-US" dirty="0"/>
          </a:p>
        </p:txBody>
      </p:sp>
    </p:spTree>
    <p:extLst>
      <p:ext uri="{BB962C8B-B14F-4D97-AF65-F5344CB8AC3E}">
        <p14:creationId xmlns:p14="http://schemas.microsoft.com/office/powerpoint/2010/main" val="24436201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noChangeArrowheads="1"/>
          </p:cNvSpPr>
          <p:nvPr>
            <p:ph type="title"/>
          </p:nvPr>
        </p:nvSpPr>
        <p:spPr/>
        <p:txBody>
          <a:bodyPr/>
          <a:lstStyle/>
          <a:p>
            <a:r>
              <a:rPr lang="es" sz="3600" b="0" i="0" u="none" dirty="0"/>
              <a:t>1: Siempre transcriba la portada o página de título completa en el XML </a:t>
            </a:r>
            <a:endParaRPr lang="en-US" altLang="en-US" sz="3600" dirty="0"/>
          </a:p>
        </p:txBody>
      </p:sp>
      <p:sp>
        <p:nvSpPr>
          <p:cNvPr id="62467" name="Content Placeholder 2"/>
          <p:cNvSpPr>
            <a:spLocks noGrp="1" noChangeArrowheads="1"/>
          </p:cNvSpPr>
          <p:nvPr>
            <p:ph idx="1"/>
          </p:nvPr>
        </p:nvSpPr>
        <p:spPr>
          <a:xfrm>
            <a:off x="457200" y="1905000"/>
            <a:ext cx="8229600" cy="4572000"/>
          </a:xfrm>
        </p:spPr>
        <p:txBody>
          <a:bodyPr/>
          <a:lstStyle/>
          <a:p>
            <a:pPr algn="l" rtl="0"/>
            <a:r>
              <a:rPr lang="es" sz="2400" b="0" i="0" u="none" dirty="0"/>
              <a:t>La mayoría de los programas de software que usan archivos NIMAS hacen caso omiso de las etiquetas &lt;doctitle&gt; y &lt;docauthor&gt;.</a:t>
            </a:r>
          </a:p>
          <a:p>
            <a:pPr algn="l" rtl="0"/>
            <a:r>
              <a:rPr lang="es" sz="2400" b="0" i="0" u="none" dirty="0"/>
              <a:t>Además de estos campos obligatorios de metadatos en el XML, se debe transcribir el contenido completo de la portada o página de título en el XML. </a:t>
            </a:r>
          </a:p>
          <a:p>
            <a:pPr algn="l" rtl="0"/>
            <a:r>
              <a:rPr lang="es" sz="2400" b="0" i="0" u="none" dirty="0"/>
              <a:t>Cuando información bibliográfica esencial, tal como el título completo, el ISBN, el nombre de la editorial, la serie o la edición estatal, </a:t>
            </a:r>
            <a:r>
              <a:rPr lang="es" sz="2400" b="1" i="0" u="none" dirty="0"/>
              <a:t>solo</a:t>
            </a:r>
            <a:r>
              <a:rPr lang="es" sz="2400" b="0" i="0" u="none" dirty="0"/>
              <a:t> aparece en la cubierta, la cubierta </a:t>
            </a:r>
            <a:r>
              <a:rPr lang="es" sz="2400" b="1" i="0" u="none" dirty="0"/>
              <a:t>también</a:t>
            </a:r>
            <a:r>
              <a:rPr lang="es" sz="2400" b="0" i="0" u="none" dirty="0"/>
              <a:t> se tiene que transcribir en el XML. </a:t>
            </a:r>
          </a:p>
        </p:txBody>
      </p:sp>
    </p:spTree>
    <p:extLst>
      <p:ext uri="{BB962C8B-B14F-4D97-AF65-F5344CB8AC3E}">
        <p14:creationId xmlns:p14="http://schemas.microsoft.com/office/powerpoint/2010/main" val="30809083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noChangeArrowheads="1"/>
          </p:cNvSpPr>
          <p:nvPr>
            <p:ph type="title"/>
          </p:nvPr>
        </p:nvSpPr>
        <p:spPr/>
        <p:txBody>
          <a:bodyPr/>
          <a:lstStyle/>
          <a:p>
            <a:r>
              <a:rPr lang="es" sz="4000" b="0" i="0" u="none" dirty="0"/>
              <a:t>2: No incluir metadatos en &lt;head /&gt; en el archivo XML</a:t>
            </a:r>
            <a:endParaRPr lang="en-US" altLang="en-US" sz="4000" dirty="0"/>
          </a:p>
        </p:txBody>
      </p:sp>
      <p:sp>
        <p:nvSpPr>
          <p:cNvPr id="66563" name="Content Placeholder 2"/>
          <p:cNvSpPr>
            <a:spLocks noGrp="1" noChangeArrowheads="1"/>
          </p:cNvSpPr>
          <p:nvPr>
            <p:ph idx="1"/>
          </p:nvPr>
        </p:nvSpPr>
        <p:spPr>
          <a:xfrm>
            <a:off x="457200" y="1828800"/>
            <a:ext cx="8229600" cy="4754562"/>
          </a:xfrm>
        </p:spPr>
        <p:txBody>
          <a:bodyPr/>
          <a:lstStyle/>
          <a:p>
            <a:pPr algn="l" rtl="0"/>
            <a:r>
              <a:rPr lang="es" sz="2400" b="0" i="0" u="none" dirty="0"/>
              <a:t>Por favor </a:t>
            </a:r>
            <a:r>
              <a:rPr lang="es" sz="2400" b="1" i="0" u="none" dirty="0"/>
              <a:t>no</a:t>
            </a:r>
            <a:r>
              <a:rPr lang="es" sz="2400" b="0" i="0" u="none" dirty="0"/>
              <a:t> incluya metadatos en la etiqueta &lt;head&gt; del archivo XML para NIMAS.</a:t>
            </a:r>
          </a:p>
          <a:p>
            <a:pPr algn="l" rtl="0"/>
            <a:r>
              <a:rPr lang="es" sz="2400" b="0" i="0" u="none" dirty="0"/>
              <a:t>Aunque DAISY completo sí permite que se suministren metadatos en este elemento, eso no es válido para NIMAS.</a:t>
            </a:r>
          </a:p>
          <a:p>
            <a:pPr algn="l" rtl="0"/>
            <a:r>
              <a:rPr lang="es" sz="2400" b="0" i="0" u="none" dirty="0"/>
              <a:t>Los metadatos para NIMAS se proporcionan en el OPF. </a:t>
            </a:r>
          </a:p>
          <a:p>
            <a:pPr algn="l" rtl="0"/>
            <a:r>
              <a:rPr lang="es" sz="2400" b="0" i="0" u="none" dirty="0"/>
              <a:t>La especificación NIMAS indica que la etiqueta &lt;head&gt; esté </a:t>
            </a:r>
            <a:r>
              <a:rPr lang="es" sz="2400" b="1" i="0" u="none" dirty="0"/>
              <a:t>vacía</a:t>
            </a:r>
            <a:r>
              <a:rPr lang="es" sz="2400" b="0" i="0" u="none" dirty="0"/>
              <a:t>.</a:t>
            </a:r>
          </a:p>
          <a:p>
            <a:pPr algn="l" rtl="0"/>
            <a:r>
              <a:rPr lang="es" sz="2400" b="0" i="0" u="none" dirty="0"/>
              <a:t>Incluir metadatos en &lt;head&gt; puede retrasar la certificación.</a:t>
            </a:r>
          </a:p>
        </p:txBody>
      </p:sp>
    </p:spTree>
    <p:extLst>
      <p:ext uri="{BB962C8B-B14F-4D97-AF65-F5344CB8AC3E}">
        <p14:creationId xmlns:p14="http://schemas.microsoft.com/office/powerpoint/2010/main" val="12514460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noChangeArrowheads="1"/>
          </p:cNvSpPr>
          <p:nvPr>
            <p:ph type="title"/>
          </p:nvPr>
        </p:nvSpPr>
        <p:spPr/>
        <p:txBody>
          <a:bodyPr/>
          <a:lstStyle/>
          <a:p>
            <a:r>
              <a:rPr lang="es" sz="3600" b="0" i="0" u="none" dirty="0"/>
              <a:t>3: Revise si hay archivos extraños en el archivo comprimido (y elimínelos)</a:t>
            </a:r>
            <a:endParaRPr lang="en-US" altLang="en-US" sz="3600" dirty="0"/>
          </a:p>
        </p:txBody>
      </p:sp>
      <p:sp>
        <p:nvSpPr>
          <p:cNvPr id="67587" name="Content Placeholder 2"/>
          <p:cNvSpPr>
            <a:spLocks noGrp="1" noChangeArrowheads="1"/>
          </p:cNvSpPr>
          <p:nvPr>
            <p:ph idx="1"/>
          </p:nvPr>
        </p:nvSpPr>
        <p:spPr>
          <a:xfrm>
            <a:off x="483220" y="1752600"/>
            <a:ext cx="8229600" cy="4343400"/>
          </a:xfrm>
        </p:spPr>
        <p:txBody>
          <a:bodyPr/>
          <a:lstStyle/>
          <a:p>
            <a:pPr algn="l" rtl="0"/>
            <a:r>
              <a:rPr lang="es" sz="2400" b="0" i="0" u="none" dirty="0"/>
              <a:t>Si se usa una computadora Mac para comprimir el conjunto de archivos, es posible que archivos extraños terminen incluidos en el archivo comprimido.</a:t>
            </a:r>
          </a:p>
          <a:p>
            <a:pPr algn="l" rtl="0"/>
            <a:r>
              <a:rPr lang="es" sz="2400" b="0" i="0" u="none" dirty="0"/>
              <a:t>Estos archivos adicionales podrían causar que falle el proceso de carga en lotes de OverDrive. </a:t>
            </a:r>
          </a:p>
          <a:p>
            <a:pPr algn="l" rtl="0"/>
            <a:r>
              <a:rPr lang="es" sz="2400" b="0" i="0" u="none" dirty="0"/>
              <a:t>Por favor asegúrese de que no se añada ningún archivo adicional generado por Mac al archivo comprimido.</a:t>
            </a:r>
          </a:p>
          <a:p>
            <a:pPr algn="l" rtl="0"/>
            <a:r>
              <a:rPr lang="es" sz="2400" b="0" i="0" u="none" dirty="0"/>
              <a:t>También asegúrese de no incluir ningún otro archivo, tal como una captura de pantalla del asistente de validación, en el archivo comprimido. </a:t>
            </a:r>
          </a:p>
        </p:txBody>
      </p:sp>
    </p:spTree>
    <p:extLst>
      <p:ext uri="{BB962C8B-B14F-4D97-AF65-F5344CB8AC3E}">
        <p14:creationId xmlns:p14="http://schemas.microsoft.com/office/powerpoint/2010/main" val="15133894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D89AD-388B-4CBC-B757-B6F603E3D8F4}"/>
              </a:ext>
            </a:extLst>
          </p:cNvPr>
          <p:cNvSpPr>
            <a:spLocks noGrp="1"/>
          </p:cNvSpPr>
          <p:nvPr>
            <p:ph type="title"/>
          </p:nvPr>
        </p:nvSpPr>
        <p:spPr/>
        <p:txBody>
          <a:bodyPr wrap="square" anchor="ctr">
            <a:normAutofit/>
          </a:bodyPr>
          <a:lstStyle/>
          <a:p>
            <a:r>
              <a:rPr lang="es" sz="4100" b="0" i="0" u="none" dirty="0"/>
              <a:t>¡Recursos del NIMAC!</a:t>
            </a:r>
            <a:endParaRPr lang="en-US" sz="4100" dirty="0"/>
          </a:p>
        </p:txBody>
      </p:sp>
      <p:sp>
        <p:nvSpPr>
          <p:cNvPr id="3" name="Content Placeholder 2">
            <a:extLst>
              <a:ext uri="{FF2B5EF4-FFF2-40B4-BE49-F238E27FC236}">
                <a16:creationId xmlns:a16="http://schemas.microsoft.com/office/drawing/2014/main" id="{2F6A642C-3B68-4438-B3ED-37D1D4EDDDDB}"/>
              </a:ext>
            </a:extLst>
          </p:cNvPr>
          <p:cNvSpPr>
            <a:spLocks noGrp="1"/>
          </p:cNvSpPr>
          <p:nvPr>
            <p:ph idx="1"/>
          </p:nvPr>
        </p:nvSpPr>
        <p:spPr/>
        <p:txBody>
          <a:bodyPr/>
          <a:lstStyle/>
          <a:p>
            <a:pPr algn="l" rtl="0"/>
            <a:r>
              <a:rPr lang="es" sz="2800" b="0" i="0" u="none" dirty="0"/>
              <a:t>El NIMAC tiene videos archivados y presentaciones en PowerPoint descargables en su sitio web que puede accesar en cualquier momento.</a:t>
            </a:r>
          </a:p>
          <a:p>
            <a:pPr algn="l" rtl="0"/>
            <a:r>
              <a:rPr lang="es" sz="2800" b="0" i="0" u="none" dirty="0"/>
              <a:t>Allí podrá encontrar vínculos a los recursos mencionados en esta presentación, así como recursos descargables adicionales. </a:t>
            </a:r>
          </a:p>
          <a:p>
            <a:pPr algn="l" rtl="0"/>
            <a:r>
              <a:rPr lang="es" sz="2800" b="0" i="0" u="none" dirty="0"/>
              <a:t>Le animamos a visitar en nuestro sitio web la página </a:t>
            </a:r>
            <a:r>
              <a:rPr lang="es" sz="2800" b="0" i="0" u="none" dirty="0">
                <a:hlinkClick r:id="rId2"/>
              </a:rPr>
              <a:t>Publishers &amp; Conversion Houses</a:t>
            </a:r>
            <a:r>
              <a:rPr lang="es" sz="2800" b="0" i="0" u="none" dirty="0"/>
              <a:t> dirigida a las editoriales y proveedores de servicios de conversión.  </a:t>
            </a:r>
            <a:endParaRPr lang="es" sz="2400" dirty="0"/>
          </a:p>
          <a:p>
            <a:pPr marL="0" indent="0">
              <a:buNone/>
            </a:pPr>
            <a:endParaRPr lang="es" sz="2400" dirty="0"/>
          </a:p>
        </p:txBody>
      </p:sp>
    </p:spTree>
    <p:extLst>
      <p:ext uri="{BB962C8B-B14F-4D97-AF65-F5344CB8AC3E}">
        <p14:creationId xmlns:p14="http://schemas.microsoft.com/office/powerpoint/2010/main" val="35695178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E87DB43-E570-25D2-A8FF-0F9E83DF3F2E}"/>
              </a:ext>
            </a:extLst>
          </p:cNvPr>
          <p:cNvSpPr>
            <a:spLocks noGrp="1"/>
          </p:cNvSpPr>
          <p:nvPr>
            <p:ph type="title"/>
          </p:nvPr>
        </p:nvSpPr>
        <p:spPr>
          <a:xfrm>
            <a:off x="457200" y="274638"/>
            <a:ext cx="8229600" cy="1143000"/>
          </a:xfrm>
        </p:spPr>
        <p:txBody>
          <a:bodyPr/>
          <a:lstStyle/>
          <a:p>
            <a:r>
              <a:rPr lang="en-US" sz="4000" dirty="0">
                <a:hlinkClick r:id="rId2"/>
              </a:rPr>
              <a:t>https://nimac.us</a:t>
            </a:r>
            <a:r>
              <a:rPr lang="en-US" dirty="0"/>
              <a:t> </a:t>
            </a:r>
          </a:p>
        </p:txBody>
      </p:sp>
      <p:pic>
        <p:nvPicPr>
          <p:cNvPr id="3" name="Picture 2" descr="Página de inicio del sitio web del NIMAC con el vínculo a la página para editoriales y proveedores de servicios de conversión rodeado con un círculo">
            <a:extLst>
              <a:ext uri="{FF2B5EF4-FFF2-40B4-BE49-F238E27FC236}">
                <a16:creationId xmlns:a16="http://schemas.microsoft.com/office/drawing/2014/main" id="{B96C469B-B8B7-2462-5E68-93B65920E3B8}"/>
              </a:ext>
            </a:extLst>
          </p:cNvPr>
          <p:cNvPicPr>
            <a:picLocks noChangeAspect="1"/>
          </p:cNvPicPr>
          <p:nvPr/>
        </p:nvPicPr>
        <p:blipFill rotWithShape="1">
          <a:blip r:embed="rId3"/>
          <a:srcRect r="1813" b="2"/>
          <a:stretch/>
        </p:blipFill>
        <p:spPr>
          <a:xfrm>
            <a:off x="457200" y="1600200"/>
            <a:ext cx="8229600" cy="4525963"/>
          </a:xfrm>
          <a:prstGeom prst="rect">
            <a:avLst/>
          </a:prstGeom>
          <a:noFill/>
        </p:spPr>
      </p:pic>
    </p:spTree>
    <p:extLst>
      <p:ext uri="{BB962C8B-B14F-4D97-AF65-F5344CB8AC3E}">
        <p14:creationId xmlns:p14="http://schemas.microsoft.com/office/powerpoint/2010/main" val="12618188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D89AD-388B-4CBC-B757-B6F603E3D8F4}"/>
              </a:ext>
            </a:extLst>
          </p:cNvPr>
          <p:cNvSpPr>
            <a:spLocks noGrp="1"/>
          </p:cNvSpPr>
          <p:nvPr>
            <p:ph type="title"/>
          </p:nvPr>
        </p:nvSpPr>
        <p:spPr/>
        <p:txBody>
          <a:bodyPr wrap="square" anchor="ctr">
            <a:normAutofit fontScale="90000"/>
          </a:bodyPr>
          <a:lstStyle/>
          <a:p>
            <a:r>
              <a:rPr lang="es" sz="4100" b="0" i="0" u="none" dirty="0"/>
              <a:t>Sitio web del Centro Nacional AEM</a:t>
            </a:r>
            <a:endParaRPr lang="en-US" sz="4100" dirty="0"/>
          </a:p>
        </p:txBody>
      </p:sp>
      <p:sp>
        <p:nvSpPr>
          <p:cNvPr id="3" name="Content Placeholder 2">
            <a:extLst>
              <a:ext uri="{FF2B5EF4-FFF2-40B4-BE49-F238E27FC236}">
                <a16:creationId xmlns:a16="http://schemas.microsoft.com/office/drawing/2014/main" id="{2F6A642C-3B68-4438-B3ED-37D1D4EDDDDB}"/>
              </a:ext>
            </a:extLst>
          </p:cNvPr>
          <p:cNvSpPr>
            <a:spLocks noGrp="1"/>
          </p:cNvSpPr>
          <p:nvPr>
            <p:ph idx="1"/>
          </p:nvPr>
        </p:nvSpPr>
        <p:spPr/>
        <p:txBody>
          <a:bodyPr/>
          <a:lstStyle/>
          <a:p>
            <a:pPr algn="l" rtl="0"/>
            <a:r>
              <a:rPr lang="es" sz="2800" b="0" i="0" u="none" dirty="0"/>
              <a:t>Además de los recursos hallados en el sitio web del NIMAC, el NIMAC trabajó con personal del Centro Nacional AEM en la revisión y actualización de sus recursos relacionados con NIMAS. </a:t>
            </a:r>
            <a:endParaRPr lang="es" sz="1200" dirty="0"/>
          </a:p>
          <a:p>
            <a:pPr algn="l" rtl="0"/>
            <a:r>
              <a:rPr lang="es" sz="2800" b="0" i="0" u="none" dirty="0"/>
              <a:t>Los recursos en el sitio web del Centro AEM que podrían ser útiles incluyen:</a:t>
            </a:r>
          </a:p>
          <a:p>
            <a:pPr lvl="1" algn="l" rtl="0"/>
            <a:r>
              <a:rPr lang="es" sz="2400" b="0" i="0" u="none" dirty="0">
                <a:hlinkClick r:id="rId2"/>
              </a:rPr>
              <a:t>NIMAS 1.1 Specification (Especificación NIMAS 1.1)</a:t>
            </a:r>
            <a:endParaRPr lang="es" sz="1200" dirty="0"/>
          </a:p>
          <a:p>
            <a:pPr lvl="1" algn="l" rtl="0"/>
            <a:r>
              <a:rPr lang="es" sz="2400" b="0" i="0" u="none" dirty="0">
                <a:hlinkClick r:id="rId3"/>
              </a:rPr>
              <a:t>Creating NIMAS Files (Creación de archivos NIMAS)</a:t>
            </a:r>
            <a:endParaRPr lang="es" sz="2400" dirty="0"/>
          </a:p>
          <a:p>
            <a:pPr lvl="1" algn="l" rtl="0"/>
            <a:r>
              <a:rPr lang="es" sz="2400" b="0" i="0" u="none" dirty="0">
                <a:hlinkClick r:id="rId4"/>
              </a:rPr>
              <a:t>NIMAS Exemplars (Ejemplos de NIMAS)</a:t>
            </a:r>
            <a:endParaRPr lang="es" sz="2400" dirty="0"/>
          </a:p>
          <a:p>
            <a:pPr marL="0" indent="0">
              <a:buNone/>
            </a:pPr>
            <a:endParaRPr lang="es" dirty="0"/>
          </a:p>
        </p:txBody>
      </p:sp>
    </p:spTree>
    <p:extLst>
      <p:ext uri="{BB962C8B-B14F-4D97-AF65-F5344CB8AC3E}">
        <p14:creationId xmlns:p14="http://schemas.microsoft.com/office/powerpoint/2010/main" val="457840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noChangeArrowheads="1"/>
          </p:cNvSpPr>
          <p:nvPr>
            <p:ph type="title"/>
          </p:nvPr>
        </p:nvSpPr>
        <p:spPr/>
        <p:txBody>
          <a:bodyPr/>
          <a:lstStyle/>
          <a:p>
            <a:r>
              <a:rPr lang="es" b="0" i="0" u="none" dirty="0"/>
              <a:t>¿Preguntas?</a:t>
            </a:r>
            <a:endParaRPr lang="en-US" altLang="en-US" dirty="0"/>
          </a:p>
        </p:txBody>
      </p:sp>
      <p:sp>
        <p:nvSpPr>
          <p:cNvPr id="95235" name="Content Placeholder 2"/>
          <p:cNvSpPr>
            <a:spLocks noGrp="1" noChangeArrowheads="1"/>
          </p:cNvSpPr>
          <p:nvPr>
            <p:ph idx="1"/>
          </p:nvPr>
        </p:nvSpPr>
        <p:spPr>
          <a:xfrm>
            <a:off x="457200" y="1447800"/>
            <a:ext cx="8229600" cy="4724400"/>
          </a:xfrm>
        </p:spPr>
        <p:txBody>
          <a:bodyPr/>
          <a:lstStyle/>
          <a:p>
            <a:r>
              <a:rPr lang="es" b="0" i="0" u="none" dirty="0"/>
              <a:t>No dude en comunicarse con nosotros para obtener asistencia: </a:t>
            </a:r>
            <a:endParaRPr lang="en-US" altLang="en-US" dirty="0"/>
          </a:p>
          <a:p>
            <a:endParaRPr lang="en-US" altLang="en-US" dirty="0"/>
          </a:p>
          <a:p>
            <a:pPr algn="ctr">
              <a:buFontTx/>
              <a:buNone/>
            </a:pPr>
            <a:r>
              <a:rPr lang="en-US" altLang="en-US" dirty="0">
                <a:hlinkClick r:id="rId2"/>
              </a:rPr>
              <a:t>nimac@aph.org</a:t>
            </a:r>
            <a:r>
              <a:rPr lang="en-US" altLang="en-US" dirty="0"/>
              <a:t>  </a:t>
            </a:r>
          </a:p>
          <a:p>
            <a:pPr algn="ctr">
              <a:buFontTx/>
              <a:buNone/>
            </a:pPr>
            <a:r>
              <a:rPr lang="en-US" altLang="en-US" dirty="0"/>
              <a:t>877-526-4622</a:t>
            </a:r>
          </a:p>
          <a:p>
            <a:pPr>
              <a:buFontTx/>
              <a:buNone/>
            </a:pPr>
            <a:r>
              <a:rPr lang="en-US" altLang="en-US" sz="1400" dirty="0">
                <a:solidFill>
                  <a:srgbClr val="000099"/>
                </a:solidFill>
              </a:rPr>
              <a:t>	</a:t>
            </a:r>
          </a:p>
          <a:p>
            <a:pPr>
              <a:buFontTx/>
              <a:buNone/>
            </a:pPr>
            <a:endParaRPr lang="en-US" altLang="en-US" sz="1400" dirty="0">
              <a:solidFill>
                <a:srgbClr val="000099"/>
              </a:solidFill>
            </a:endParaRPr>
          </a:p>
          <a:p>
            <a:pPr>
              <a:buFontTx/>
              <a:buNone/>
            </a:pPr>
            <a:endParaRPr lang="en-US" altLang="en-US" sz="1400" dirty="0">
              <a:solidFill>
                <a:srgbClr val="000099"/>
              </a:solidFill>
            </a:endParaRPr>
          </a:p>
          <a:p>
            <a:pPr>
              <a:buFontTx/>
              <a:buNone/>
            </a:pPr>
            <a:endParaRPr lang="en-US" altLang="en-US" sz="1400" dirty="0">
              <a:solidFill>
                <a:srgbClr val="000099"/>
              </a:solidFill>
            </a:endParaRPr>
          </a:p>
          <a:p>
            <a:pPr algn="l" rtl="0">
              <a:buFontTx/>
              <a:buNone/>
            </a:pPr>
            <a:r>
              <a:rPr lang="en-US" altLang="en-US" sz="1400" dirty="0">
                <a:solidFill>
                  <a:srgbClr val="000099"/>
                </a:solidFill>
              </a:rPr>
              <a:t>	</a:t>
            </a:r>
            <a:r>
              <a:rPr lang="es" sz="1400" b="0" i="0" u="none" dirty="0">
                <a:solidFill>
                  <a:srgbClr val="000099"/>
                </a:solidFill>
              </a:rPr>
              <a:t>El contenido de este recurso fue desarrollado bajo una subvención del Departamento de Educación de EE. UU., #H327E210001. Sin embargo, este contenido no representa necesariamente la política del Departamento de Educación de EE. UU., y el lector no debe suponer un respaldo del gobierno federal. Responsable del proyecto: Rebecca Sheffield.</a:t>
            </a:r>
            <a:endParaRPr lang="es" altLang="en-US" sz="2800" b="1" dirty="0">
              <a:solidFill>
                <a:srgbClr val="000099"/>
              </a:solidFill>
            </a:endParaRPr>
          </a:p>
        </p:txBody>
      </p:sp>
    </p:spTree>
  </p:cSld>
  <p:clrMapOvr>
    <a:masterClrMapping/>
  </p:clrMapOvr>
</p:sld>
</file>

<file path=ppt/theme/theme1.xml><?xml version="1.0" encoding="utf-8"?>
<a:theme xmlns:a="http://schemas.openxmlformats.org/drawingml/2006/main" name="NIMAClayout">
  <a:themeElements>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NIMAC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IMAClayo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IMAClayo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IMAClayo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IMAClayo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IMAClayo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IMAClayo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IMAClayo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IMAClayo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IMAClayo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IMAClayo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IMAClayout 13">
        <a:dk1>
          <a:srgbClr val="0033CC"/>
        </a:dk1>
        <a:lt1>
          <a:srgbClr val="FFFFFF"/>
        </a:lt1>
        <a:dk2>
          <a:srgbClr val="000099"/>
        </a:dk2>
        <a:lt2>
          <a:srgbClr val="808080"/>
        </a:lt2>
        <a:accent1>
          <a:srgbClr val="BBE0E3"/>
        </a:accent1>
        <a:accent2>
          <a:srgbClr val="333399"/>
        </a:accent2>
        <a:accent3>
          <a:srgbClr val="FFFFFF"/>
        </a:accent3>
        <a:accent4>
          <a:srgbClr val="002AAE"/>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5C113F7550DCE469FC1CE664DEC722D" ma:contentTypeVersion="7" ma:contentTypeDescription="Create a new document." ma:contentTypeScope="" ma:versionID="0a1ce0c05553c9e537dcce48a866d034">
  <xsd:schema xmlns:xsd="http://www.w3.org/2001/XMLSchema" xmlns:xs="http://www.w3.org/2001/XMLSchema" xmlns:p="http://schemas.microsoft.com/office/2006/metadata/properties" xmlns:ns2="5101da5b-6c2e-4d78-9a91-ac859c4bc6fa" xmlns:ns3="38fd74c8-805e-4dcb-8927-c1278a3ad9fc" targetNamespace="http://schemas.microsoft.com/office/2006/metadata/properties" ma:root="true" ma:fieldsID="25643329fd88d562e7516e6b3531371c" ns2:_="" ns3:_="">
    <xsd:import namespace="5101da5b-6c2e-4d78-9a91-ac859c4bc6fa"/>
    <xsd:import namespace="38fd74c8-805e-4dcb-8927-c1278a3ad9f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01da5b-6c2e-4d78-9a91-ac859c4bc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8fd74c8-805e-4dcb-8927-c1278a3ad9f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7A877C3-A135-4470-ADC9-857DFFBC1127}">
  <ds:schemaRefs>
    <ds:schemaRef ds:uri="http://schemas.microsoft.com/sharepoint/v3/contenttype/forms"/>
  </ds:schemaRefs>
</ds:datastoreItem>
</file>

<file path=customXml/itemProps2.xml><?xml version="1.0" encoding="utf-8"?>
<ds:datastoreItem xmlns:ds="http://schemas.openxmlformats.org/officeDocument/2006/customXml" ds:itemID="{0AB7FDDE-49C3-425D-ACC2-59059C251410}">
  <ds:schemaRefs>
    <ds:schemaRef ds:uri="http://purl.org/dc/elements/1.1/"/>
    <ds:schemaRef ds:uri="5101da5b-6c2e-4d78-9a91-ac859c4bc6fa"/>
    <ds:schemaRef ds:uri="http://www.w3.org/XML/1998/namespace"/>
    <ds:schemaRef ds:uri="http://purl.org/dc/dcmitype/"/>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38fd74c8-805e-4dcb-8927-c1278a3ad9fc"/>
  </ds:schemaRefs>
</ds:datastoreItem>
</file>

<file path=customXml/itemProps3.xml><?xml version="1.0" encoding="utf-8"?>
<ds:datastoreItem xmlns:ds="http://schemas.openxmlformats.org/officeDocument/2006/customXml" ds:itemID="{77929AAD-5606-4433-859D-61A3704BF5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01da5b-6c2e-4d78-9a91-ac859c4bc6fa"/>
    <ds:schemaRef ds:uri="38fd74c8-805e-4dcb-8927-c1278a3ad9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19767</TotalTime>
  <Words>5463</Words>
  <Application>Microsoft Office PowerPoint</Application>
  <PresentationFormat>On-screen Show (4:3)</PresentationFormat>
  <Paragraphs>468</Paragraphs>
  <Slides>70</Slides>
  <Notes>10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70</vt:i4>
      </vt:variant>
    </vt:vector>
  </HeadingPairs>
  <TitlesOfParts>
    <vt:vector size="75" baseType="lpstr">
      <vt:lpstr>Arial</vt:lpstr>
      <vt:lpstr>Open Sans</vt:lpstr>
      <vt:lpstr>Tahoma</vt:lpstr>
      <vt:lpstr>NIMAClayout</vt:lpstr>
      <vt:lpstr>Photo Editor Photo</vt:lpstr>
      <vt:lpstr>Creación de archivos NIMAS: Recursos y mejores prácticas</vt:lpstr>
      <vt:lpstr>La presentación de hoy</vt:lpstr>
      <vt:lpstr>Preparación de archivos NIMAS:  Recursos clave</vt:lpstr>
      <vt:lpstr>Recursos para producir NIMAS</vt:lpstr>
      <vt:lpstr>La especificación NIMAS</vt:lpstr>
      <vt:lpstr>Requisitos de NIMAS: XML</vt:lpstr>
      <vt:lpstr>Elementos de bloque y en línea</vt:lpstr>
      <vt:lpstr>Etiquetas para contenido específico</vt:lpstr>
      <vt:lpstr>La especificación NIMAS:  OPF, PDF e imágenes</vt:lpstr>
      <vt:lpstr>El archivo OPF</vt:lpstr>
      <vt:lpstr>El PDF</vt:lpstr>
      <vt:lpstr>Tamaños de los archivos PDF</vt:lpstr>
      <vt:lpstr>Imágenes</vt:lpstr>
      <vt:lpstr>Calidad de las imágenes</vt:lpstr>
      <vt:lpstr>Texto en forma de imágenes</vt:lpstr>
      <vt:lpstr>Opcional para NIMAS</vt:lpstr>
      <vt:lpstr>Actualizaciones del estándar NIMAS</vt:lpstr>
      <vt:lpstr>Directrices de la Estructura DAISY</vt:lpstr>
      <vt:lpstr>Las Directrices de la Estructura DAISY</vt:lpstr>
      <vt:lpstr>Uso de las Directrices de la Estructura DAISY</vt:lpstr>
      <vt:lpstr>Uso del índice de elementos de las Directrices de la Estructura DAISY (DED)</vt:lpstr>
      <vt:lpstr>Ejemplo: Sidebar (barra lateral)</vt:lpstr>
      <vt:lpstr>Etiquetado correcto y revisión de archivos</vt:lpstr>
      <vt:lpstr>  Suministro de metadatos en NIMAS</vt:lpstr>
      <vt:lpstr>Metadatos requeridos</vt:lpstr>
      <vt:lpstr>Búsqueda en el NIMAC</vt:lpstr>
      <vt:lpstr>Los OPF y los registros en el sistema</vt:lpstr>
      <vt:lpstr>Revisión de los metadatos por el NIMAC </vt:lpstr>
      <vt:lpstr>Correcciones de metadatos por el personal </vt:lpstr>
      <vt:lpstr>Las Directrices para Metadatos del NIMAC</vt:lpstr>
      <vt:lpstr>Actualizaciones respecto a los metadatos</vt:lpstr>
      <vt:lpstr>Cronograma de las actualizaciones de metadatos</vt:lpstr>
      <vt:lpstr>Consultas sobre metadatos</vt:lpstr>
      <vt:lpstr>Herramienta de conversión de Excel a OPF</vt:lpstr>
      <vt:lpstr>Uso de la herramienta de conversión de Excel a OPF</vt:lpstr>
      <vt:lpstr>Para completar el OPF </vt:lpstr>
      <vt:lpstr>Mejores prácticas: Etiquetas específicas</vt:lpstr>
      <vt:lpstr>Etiquetas para listas</vt:lpstr>
      <vt:lpstr>Tipos de listas: Detalles</vt:lpstr>
      <vt:lpstr>Más detalles</vt:lpstr>
      <vt:lpstr>Etiquetas para listas: Consejos útiles</vt:lpstr>
      <vt:lpstr>Etiquetas para listas: Consejos útiles</vt:lpstr>
      <vt:lpstr>Vínculos para las entradas en los índices alfabéticos e índices de contenido.</vt:lpstr>
      <vt:lpstr>Etiquetas para glosarios</vt:lpstr>
      <vt:lpstr>Extracto de muestra de un glosario</vt:lpstr>
      <vt:lpstr>Listas versus tablas</vt:lpstr>
      <vt:lpstr>Etiquetas para tablas</vt:lpstr>
      <vt:lpstr>Encabezados de tablas</vt:lpstr>
      <vt:lpstr>Etiquetas para los encabezados de columnas</vt:lpstr>
      <vt:lpstr>Etiquetas de paginación/salto de página</vt:lpstr>
      <vt:lpstr>Manejo de páginas sin numeración</vt:lpstr>
      <vt:lpstr>Líneas para rellenar</vt:lpstr>
      <vt:lpstr>Uso de &lt;p&gt; para codificar espacios en blanco</vt:lpstr>
      <vt:lpstr>Mejores prácticas:  Contenido opcional en NIMAS </vt:lpstr>
      <vt:lpstr>Texto alternativo</vt:lpstr>
      <vt:lpstr>Suministro de texto alternativo de buena calidad</vt:lpstr>
      <vt:lpstr>MathML</vt:lpstr>
      <vt:lpstr>Suministro de MathML en NIMAS</vt:lpstr>
      <vt:lpstr>Muestra de la declaración de MathML 3</vt:lpstr>
      <vt:lpstr>Muestra de la declaración de MathML 2</vt:lpstr>
      <vt:lpstr>Imágenes de reserva para MathML</vt:lpstr>
      <vt:lpstr>Atributo alttext en MathML</vt:lpstr>
      <vt:lpstr>Preparación de NIMAS:  Tres recordatorios finales</vt:lpstr>
      <vt:lpstr>1: Siempre transcriba la portada o página de título completa en el XML </vt:lpstr>
      <vt:lpstr>2: No incluir metadatos en &lt;head /&gt; en el archivo XML</vt:lpstr>
      <vt:lpstr>3: Revise si hay archivos extraños en el archivo comprimido (y elimínelos)</vt:lpstr>
      <vt:lpstr>¡Recursos del NIMAC!</vt:lpstr>
      <vt:lpstr>https://nimac.us </vt:lpstr>
      <vt:lpstr>Sitio web del Centro Nacional AEM</vt:lpstr>
      <vt:lpstr>¿Preguntas?</vt:lpstr>
    </vt:vector>
  </TitlesOfParts>
  <Company>APH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jmyers</dc:creator>
  <cp:lastModifiedBy>Liz Schaller</cp:lastModifiedBy>
  <cp:revision>1646</cp:revision>
  <dcterms:created xsi:type="dcterms:W3CDTF">2006-11-09T18:18:09Z</dcterms:created>
  <dcterms:modified xsi:type="dcterms:W3CDTF">2023-07-31T16:47:05Z</dcterms:modified>
</cp:coreProperties>
</file>