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4"/>
  </p:sldMasterIdLst>
  <p:notesMasterIdLst>
    <p:notesMasterId r:id="rId66"/>
  </p:notesMasterIdLst>
  <p:handoutMasterIdLst>
    <p:handoutMasterId r:id="rId67"/>
  </p:handoutMasterIdLst>
  <p:sldIdLst>
    <p:sldId id="675" r:id="rId5"/>
    <p:sldId id="661" r:id="rId6"/>
    <p:sldId id="662" r:id="rId7"/>
    <p:sldId id="639" r:id="rId8"/>
    <p:sldId id="549" r:id="rId9"/>
    <p:sldId id="677" r:id="rId10"/>
    <p:sldId id="567" r:id="rId11"/>
    <p:sldId id="670" r:id="rId12"/>
    <p:sldId id="571" r:id="rId13"/>
    <p:sldId id="550" r:id="rId14"/>
    <p:sldId id="676" r:id="rId15"/>
    <p:sldId id="681" r:id="rId16"/>
    <p:sldId id="669" r:id="rId17"/>
    <p:sldId id="679" r:id="rId18"/>
    <p:sldId id="678" r:id="rId19"/>
    <p:sldId id="660" r:id="rId20"/>
    <p:sldId id="682" r:id="rId21"/>
    <p:sldId id="680" r:id="rId22"/>
    <p:sldId id="672" r:id="rId23"/>
    <p:sldId id="624" r:id="rId24"/>
    <p:sldId id="605" r:id="rId25"/>
    <p:sldId id="683" r:id="rId26"/>
    <p:sldId id="628" r:id="rId27"/>
    <p:sldId id="580" r:id="rId28"/>
    <p:sldId id="684" r:id="rId29"/>
    <p:sldId id="686" r:id="rId30"/>
    <p:sldId id="687" r:id="rId31"/>
    <p:sldId id="593" r:id="rId32"/>
    <p:sldId id="594" r:id="rId33"/>
    <p:sldId id="595" r:id="rId34"/>
    <p:sldId id="596" r:id="rId35"/>
    <p:sldId id="498" r:id="rId36"/>
    <p:sldId id="556" r:id="rId37"/>
    <p:sldId id="547" r:id="rId38"/>
    <p:sldId id="692" r:id="rId39"/>
    <p:sldId id="691" r:id="rId40"/>
    <p:sldId id="693" r:id="rId41"/>
    <p:sldId id="694" r:id="rId42"/>
    <p:sldId id="592" r:id="rId43"/>
    <p:sldId id="573" r:id="rId44"/>
    <p:sldId id="603" r:id="rId45"/>
    <p:sldId id="558" r:id="rId46"/>
    <p:sldId id="584" r:id="rId47"/>
    <p:sldId id="695" r:id="rId48"/>
    <p:sldId id="585" r:id="rId49"/>
    <p:sldId id="591" r:id="rId50"/>
    <p:sldId id="587" r:id="rId51"/>
    <p:sldId id="586" r:id="rId52"/>
    <p:sldId id="590" r:id="rId53"/>
    <p:sldId id="600" r:id="rId54"/>
    <p:sldId id="688" r:id="rId55"/>
    <p:sldId id="690" r:id="rId56"/>
    <p:sldId id="689" r:id="rId57"/>
    <p:sldId id="523" r:id="rId58"/>
    <p:sldId id="634" r:id="rId59"/>
    <p:sldId id="532" r:id="rId60"/>
    <p:sldId id="635" r:id="rId61"/>
    <p:sldId id="636" r:id="rId62"/>
    <p:sldId id="656" r:id="rId63"/>
    <p:sldId id="673" r:id="rId64"/>
    <p:sldId id="482" r:id="rId65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3" autoAdjust="0"/>
    <p:restoredTop sz="86449" autoAdjust="0"/>
  </p:normalViewPr>
  <p:slideViewPr>
    <p:cSldViewPr>
      <p:cViewPr varScale="1">
        <p:scale>
          <a:sx n="74" d="100"/>
          <a:sy n="74" d="100"/>
        </p:scale>
        <p:origin x="355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021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>
            <a:extLst>
              <a:ext uri="{FF2B5EF4-FFF2-40B4-BE49-F238E27FC236}">
                <a16:creationId xmlns:a16="http://schemas.microsoft.com/office/drawing/2014/main" id="{0C9A5691-1211-40D5-AE27-87946D957ED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8723" name="Rectangle 3">
            <a:extLst>
              <a:ext uri="{FF2B5EF4-FFF2-40B4-BE49-F238E27FC236}">
                <a16:creationId xmlns:a16="http://schemas.microsoft.com/office/drawing/2014/main" id="{99233939-1620-480D-A2EA-6DB1321B4A5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8724" name="Rectangle 4">
            <a:extLst>
              <a:ext uri="{FF2B5EF4-FFF2-40B4-BE49-F238E27FC236}">
                <a16:creationId xmlns:a16="http://schemas.microsoft.com/office/drawing/2014/main" id="{88287EFD-C06E-41D9-83E7-E5D852A8768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8725" name="Rectangle 5">
            <a:extLst>
              <a:ext uri="{FF2B5EF4-FFF2-40B4-BE49-F238E27FC236}">
                <a16:creationId xmlns:a16="http://schemas.microsoft.com/office/drawing/2014/main" id="{F71F556E-EC64-4728-B731-63489CBEB52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34A35BE9-A3E8-4A4F-99D4-BFFA0126CAE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E02A1B14-0220-4627-A929-9F9F750AF5F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BAF1AEF0-BD4D-4703-9C44-B18524DFFCC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CB8C1FEF-232B-49C4-A054-B0002083F78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id="{A93F0B39-FAFB-4FD0-AEF4-0DDC8D181A7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510" name="Rectangle 6">
            <a:extLst>
              <a:ext uri="{FF2B5EF4-FFF2-40B4-BE49-F238E27FC236}">
                <a16:creationId xmlns:a16="http://schemas.microsoft.com/office/drawing/2014/main" id="{87EACFE3-702A-41D9-948C-1EB9DBDE2C9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11" name="Rectangle 7">
            <a:extLst>
              <a:ext uri="{FF2B5EF4-FFF2-40B4-BE49-F238E27FC236}">
                <a16:creationId xmlns:a16="http://schemas.microsoft.com/office/drawing/2014/main" id="{5E98B532-92B7-4078-BE17-551AC91662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DE006AFE-F015-4E65-9296-77D9206D044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1AEECBDB-5E6D-431D-8A1D-007463C9B1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456E43FF-32C6-4EF7-8920-8C740D7E29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2DA91A91-540E-4E6E-896E-41DEF88D75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DDA7793B-B847-42E9-B59F-C45D8C5DBAF4}" type="slidenum">
              <a:rPr lang="en-US" altLang="en-US">
                <a:latin typeface="Arial" panose="020B0604020202020204" pitchFamily="34" charset="0"/>
              </a:rPr>
              <a:pPr/>
              <a:t>5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1AEECBDB-5E6D-431D-8A1D-007463C9B1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456E43FF-32C6-4EF7-8920-8C740D7E29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2DA91A91-540E-4E6E-896E-41DEF88D75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DDA7793B-B847-42E9-B59F-C45D8C5DBAF4}" type="slidenum">
              <a:rPr lang="en-US" altLang="en-US">
                <a:latin typeface="Arial" panose="020B0604020202020204" pitchFamily="34" charset="0"/>
              </a:rPr>
              <a:pPr/>
              <a:t>6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6710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>
            <a:extLst>
              <a:ext uri="{FF2B5EF4-FFF2-40B4-BE49-F238E27FC236}">
                <a16:creationId xmlns:a16="http://schemas.microsoft.com/office/drawing/2014/main" id="{D3B5A5BC-FAFF-4255-9A38-4F29F37378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>
            <a:extLst>
              <a:ext uri="{FF2B5EF4-FFF2-40B4-BE49-F238E27FC236}">
                <a16:creationId xmlns:a16="http://schemas.microsoft.com/office/drawing/2014/main" id="{682B766F-2C36-4E64-8A9B-6A3D7CCD91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11268" name="Slide Number Placeholder 3">
            <a:extLst>
              <a:ext uri="{FF2B5EF4-FFF2-40B4-BE49-F238E27FC236}">
                <a16:creationId xmlns:a16="http://schemas.microsoft.com/office/drawing/2014/main" id="{666CBCD8-C759-40A5-9489-1C106AB0FB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3A38F222-03F0-4BBC-82C6-DAF389DED3A3}" type="slidenum">
              <a:rPr lang="en-US" altLang="en-US">
                <a:latin typeface="Arial" panose="020B0604020202020204" pitchFamily="34" charset="0"/>
              </a:rPr>
              <a:pPr/>
              <a:t>7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7857C96D-2CD5-4EE8-88BF-3D4C334A1C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455EA7FB-89D8-48DB-A633-757633E48E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C4DDF506-9E8B-4ADA-BB0D-EF64E666C3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816F88C2-5B07-44BB-B8B5-8C7D3F9F66C2}" type="slidenum">
              <a:rPr lang="en-US" altLang="en-US">
                <a:latin typeface="Arial" panose="020B0604020202020204" pitchFamily="34" charset="0"/>
              </a:rPr>
              <a:pPr/>
              <a:t>8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138A1F72-75CE-46C8-A797-2BB48E36B8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45EC2E3D-ABFB-4020-A32A-DCBD663FCB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157AA76B-964C-43A3-AE9F-771076FF0F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1A2EE7B5-8B0D-4B0D-A672-6A68B7B7F311}" type="slidenum">
              <a:rPr lang="en-US" altLang="en-US">
                <a:latin typeface="Arial" panose="020B0604020202020204" pitchFamily="34" charset="0"/>
              </a:rPr>
              <a:pPr/>
              <a:t>19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F81710-093C-4117-83E2-CD984C5F3AC6}" type="slidenum">
              <a:rPr lang="en-US" altLang="en-US"/>
              <a:pPr/>
              <a:t>24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756232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F81710-093C-4117-83E2-CD984C5F3AC6}" type="slidenum">
              <a:rPr lang="en-US" altLang="en-US"/>
              <a:pPr/>
              <a:t>25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195195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8970FD-DB4D-49B2-A854-8FC344A2AF02}" type="slidenum">
              <a:rPr lang="en-US" altLang="en-US"/>
              <a:pPr/>
              <a:t>26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74191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79876" name="Slide Number Placeholder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5E3C9E3B-FF68-40CA-89A7-8AE8F5B5E672}" type="slidenum">
              <a:rPr lang="en-US" altLang="en-US">
                <a:latin typeface="Arial" panose="020B0604020202020204" pitchFamily="34" charset="0"/>
              </a:rPr>
              <a:pPr/>
              <a:t>40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4930C1F5-3EE2-4D12-B06F-AC3B16B4FE79}" type="slidenum">
              <a:rPr lang="en-US" altLang="en-US">
                <a:latin typeface="Arial" panose="020B0604020202020204" pitchFamily="34" charset="0"/>
              </a:rPr>
              <a:pPr/>
              <a:t>48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006AFE-F015-4E65-9296-77D9206D0441}" type="slidenum">
              <a:rPr lang="en-US" altLang="en-US" smtClean="0"/>
              <a:pPr/>
              <a:t>54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820520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>
            <a:extLst>
              <a:ext uri="{FF2B5EF4-FFF2-40B4-BE49-F238E27FC236}">
                <a16:creationId xmlns:a16="http://schemas.microsoft.com/office/drawing/2014/main" id="{89D50A47-24E3-4E95-A3C1-C6227467A7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>
            <a:extLst>
              <a:ext uri="{FF2B5EF4-FFF2-40B4-BE49-F238E27FC236}">
                <a16:creationId xmlns:a16="http://schemas.microsoft.com/office/drawing/2014/main" id="{6A481814-C2DF-495F-A5C0-D2A40121A0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C4B691CA-87BC-4218-9628-39BC292765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84DCA2DF-673F-4549-A042-4B21A4D9D0AE}" type="slidenum">
              <a:rPr lang="en-US" altLang="en-US">
                <a:latin typeface="Arial" panose="020B0604020202020204" pitchFamily="34" charset="0"/>
              </a:rPr>
              <a:pPr/>
              <a:t>59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72E4A13-916A-457F-A839-68EB05897A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D43D34E-C495-4515-B722-69DD290E2C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80D040D-C66F-4125-BC45-C45E37324D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7C9C27-3865-4BE0-8FE8-51D2F1822A0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3724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343888-8D15-42E5-AE2F-A8FD7B7655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A534100-803E-4829-94C8-8910394FD4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D89CF2B-FD2B-44D7-869E-AA0FBA5BB0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C8EB24-D5C5-4CEB-AEC3-0F3407C4C2A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50118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F7D040C-1558-4261-8ED3-A5D7012AC9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6C46B67-DAD4-4D0C-B712-8E1F89331D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76971E6-483A-47A0-8EFC-B3457786E6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17918E-A555-41A3-B2AC-8B2CE92CC9F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11409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15B4C5-8F11-481F-8E6D-2EB09C863F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064A4A-FCA9-4868-AB68-2A20DE5EE0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059A2E-3F86-4638-8C0B-690A521EBF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831E2D-D799-48C4-9E90-F81DF01D3AF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36846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8EBF819-9771-42EE-9064-E1E50C34A1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CA58D55-E917-4EBD-9581-7672BDEB75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07EDF67-96AD-4E3A-83D9-C3D2BAFE66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03D9D5-2EA1-44E7-8DE8-9198A2F6CF1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34724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014A72D-95CB-432E-9EE9-ADA58D1EE8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763054D-0115-488E-BA76-24285B35E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D0AB30B-5F1B-4F34-A9D8-1BB2DEF9DE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3A6904-B9C7-442C-A848-261923E1AF7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14111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44C3805-130D-4AB8-A4B8-FF0B3B9F35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B0E5EAD-8E22-429A-B8FA-6202D9F6C3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AED7932-1FB7-4E9C-84E5-179996877C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BF704A-575C-4729-A193-B500FCCB47E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11979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248E63-C911-4650-BA0A-5C67B07E63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B3893C-9168-4FA6-82F7-CB3D52C127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121F24-5721-469E-A387-8ADAFBC90B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33E94E-9070-46DA-9972-68315CCB66A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63551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87F20D-970A-4674-A84E-146E1DD831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60359B-B1AA-49D0-A31C-28CAFC4937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118096-9069-4936-973B-A14FF52AE4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931503-500C-4600-A37E-9F0926DF964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238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318C5B1-4CCA-4639-88DC-C32F177DD3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4EDD262-7102-4967-B7D7-040C76D135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EE3C9D2-AFB9-4EA9-AB54-8EEBF78A2C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159E7E-E149-457F-91B3-2C39871BA8C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06831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8F80ACB-723A-40BF-9ECF-FC38686DDC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F6237A3-52DC-4AD1-B1F2-33207D7D0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179F15F-E698-4506-B138-BB9A391E04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0B9203-725A-468D-A034-AA96813EBCE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15440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E0CCB94-062A-4D57-809D-5083E8EE1B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4E61889-E211-4CA8-B93A-D11B59AEF2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8484" name="Rectangle 4">
            <a:extLst>
              <a:ext uri="{FF2B5EF4-FFF2-40B4-BE49-F238E27FC236}">
                <a16:creationId xmlns:a16="http://schemas.microsoft.com/office/drawing/2014/main" id="{FE9D0788-3D6D-484C-9124-8A93EEBBA6C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8485" name="Rectangle 5">
            <a:extLst>
              <a:ext uri="{FF2B5EF4-FFF2-40B4-BE49-F238E27FC236}">
                <a16:creationId xmlns:a16="http://schemas.microsoft.com/office/drawing/2014/main" id="{97AE9B45-7A4E-46BD-9D39-1FA3A088146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8486" name="Rectangle 6">
            <a:extLst>
              <a:ext uri="{FF2B5EF4-FFF2-40B4-BE49-F238E27FC236}">
                <a16:creationId xmlns:a16="http://schemas.microsoft.com/office/drawing/2014/main" id="{50A4549F-90CC-4E36-A927-5E96372AB66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anose="020B0604020202020204" pitchFamily="34" charset="0"/>
              </a:defRPr>
            </a:lvl1pPr>
          </a:lstStyle>
          <a:p>
            <a:fld id="{5838ABF9-3008-4F2C-827B-58984E0D42A2}" type="slidenum">
              <a:rPr lang="en-US" altLang="en-US"/>
              <a:pPr/>
              <a:t>‹#›</a:t>
            </a:fld>
            <a:endParaRPr lang="en-US" altLang="en-US" dirty="0"/>
          </a:p>
        </p:txBody>
      </p:sp>
      <p:graphicFrame>
        <p:nvGraphicFramePr>
          <p:cNvPr id="1031" name="Object 8">
            <a:extLst>
              <a:ext uri="{FF2B5EF4-FFF2-40B4-BE49-F238E27FC236}">
                <a16:creationId xmlns:a16="http://schemas.microsoft.com/office/drawing/2014/main" id="{27155A5B-36CB-4B46-9836-F4A6ACE1564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10400" y="6172200"/>
          <a:ext cx="180022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13" imgW="1800476" imgH="466543" progId="">
                  <p:embed/>
                </p:oleObj>
              </mc:Choice>
              <mc:Fallback>
                <p:oleObj name="Photo Editor Photo" r:id="rId13" imgW="1800476" imgH="466543" progId="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6172200"/>
                        <a:ext cx="1800225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99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imac.us/wp-content/uploads/2022/08/Digital-Instructional-Materials-FAQ-Spanish.docx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louis.aph.org/catalog/CategoryInfo.aspx?cid=152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-support@overdrive.com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mailto:noreply-NIMAC@overdrive.com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55519-524A-4C7B-AFD8-CDCB226F55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2899" y="2514600"/>
            <a:ext cx="8458200" cy="1470025"/>
          </a:xfrm>
        </p:spPr>
        <p:txBody>
          <a:bodyPr/>
          <a:lstStyle/>
          <a:p>
            <a:pPr eaLnBrk="1" hangingPunct="1"/>
            <a:br>
              <a:rPr lang="en-US" altLang="en-US" sz="3200" dirty="0"/>
            </a:br>
            <a:r>
              <a:rPr lang="es" sz="3200" b="0" i="0" u="none" dirty="0"/>
              <a:t>El NIMAC para editoriales y proveedores: </a:t>
            </a:r>
            <a:br>
              <a:rPr lang="es" sz="3200" dirty="0"/>
            </a:br>
            <a:r>
              <a:rPr lang="es" sz="3200" b="0" i="0" u="none" dirty="0"/>
              <a:t>Información básica y presentación de archivos</a:t>
            </a:r>
            <a:br>
              <a:rPr lang="en-US" altLang="en-US" sz="3200" dirty="0"/>
            </a:br>
            <a:endParaRPr lang="en-US" sz="3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14DE32-0118-4EE1-B415-E45DB77976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5105400"/>
            <a:ext cx="6096000" cy="1423555"/>
          </a:xfrm>
        </p:spPr>
        <p:txBody>
          <a:bodyPr/>
          <a:lstStyle/>
          <a:p>
            <a:pPr algn="l" rtl="0"/>
            <a:r>
              <a:rPr lang="es" sz="1800" b="0" i="0" u="none" dirty="0"/>
              <a:t>Nicole Gaines, Directora de Proyectos del NIMAC</a:t>
            </a:r>
          </a:p>
          <a:p>
            <a:pPr algn="l" rtl="0"/>
            <a:r>
              <a:rPr lang="es" sz="1800" b="0" i="0" u="none" dirty="0"/>
              <a:t>Liz Schaller, Gerente del NIMAC</a:t>
            </a:r>
          </a:p>
          <a:p>
            <a:pPr algn="l" rtl="0"/>
            <a:endParaRPr lang="es" sz="1800" dirty="0"/>
          </a:p>
          <a:p>
            <a:pPr algn="l" rtl="0"/>
            <a:r>
              <a:rPr lang="es" sz="1800" b="0" i="0" u="none" dirty="0"/>
              <a:t>Junio 2023</a:t>
            </a:r>
            <a:endParaRPr lang="es" sz="1600" dirty="0"/>
          </a:p>
        </p:txBody>
      </p:sp>
      <p:pic>
        <p:nvPicPr>
          <p:cNvPr id="4" name="Picture 3" descr="Logotipo del NIMAC">
            <a:extLst>
              <a:ext uri="{FF2B5EF4-FFF2-40B4-BE49-F238E27FC236}">
                <a16:creationId xmlns:a16="http://schemas.microsoft.com/office/drawing/2014/main" id="{863D78BB-14A9-452B-B2E9-249B3E697D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693" y="329045"/>
            <a:ext cx="5596613" cy="14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609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C5E45F0-F627-4946-9F30-19E0B16404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" b="0" i="0" u="none" dirty="0"/>
              <a:t>El seminario web de hoy</a:t>
            </a:r>
            <a:endParaRPr lang="en-US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7023D-C5C2-407F-9029-0AEBC1BED3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/>
          <a:lstStyle/>
          <a:p>
            <a:pPr marL="0" indent="0" algn="l" rtl="0">
              <a:buFontTx/>
              <a:buNone/>
              <a:defRPr/>
            </a:pPr>
            <a:r>
              <a:rPr lang="es" b="0" i="0" u="none" dirty="0"/>
              <a:t>Parte 1: PowerPoint</a:t>
            </a:r>
          </a:p>
          <a:p>
            <a:pPr lvl="1" algn="l" rtl="0">
              <a:defRPr/>
            </a:pPr>
            <a:r>
              <a:rPr lang="es" sz="2400" b="0" i="0" u="none" dirty="0"/>
              <a:t>Información básica del NIMAC </a:t>
            </a:r>
          </a:p>
          <a:p>
            <a:pPr lvl="1" algn="l" rtl="0">
              <a:defRPr/>
            </a:pPr>
            <a:r>
              <a:rPr lang="es" sz="2400" b="0" i="0" u="none" dirty="0"/>
              <a:t>Descripción general de las cuentas de editoriales </a:t>
            </a:r>
          </a:p>
          <a:p>
            <a:pPr lvl="1" algn="l" rtl="0">
              <a:defRPr/>
            </a:pPr>
            <a:r>
              <a:rPr lang="es" sz="2400" b="0" i="0" u="none" dirty="0"/>
              <a:t>Validación de archivos</a:t>
            </a:r>
          </a:p>
          <a:p>
            <a:pPr lvl="1" algn="l" rtl="0">
              <a:defRPr/>
            </a:pPr>
            <a:r>
              <a:rPr lang="es" sz="2400" b="0" i="0" u="none" dirty="0"/>
              <a:t>Presentación de archivos</a:t>
            </a:r>
          </a:p>
          <a:p>
            <a:pPr lvl="1" algn="l" rtl="0">
              <a:defRPr/>
            </a:pPr>
            <a:r>
              <a:rPr lang="es" sz="2400" b="0" i="0" u="none" dirty="0"/>
              <a:t>Proceso de certificación de archivos del NIMAC</a:t>
            </a:r>
          </a:p>
          <a:p>
            <a:pPr marL="0" indent="0" algn="l" rtl="0">
              <a:buFontTx/>
              <a:buNone/>
              <a:defRPr/>
            </a:pPr>
            <a:r>
              <a:rPr lang="es" sz="2800" b="0" i="0" u="none" dirty="0"/>
              <a:t>Parte 2: Demostración en vivo</a:t>
            </a:r>
          </a:p>
          <a:p>
            <a:pPr lvl="1" algn="l" rtl="0">
              <a:defRPr/>
            </a:pPr>
            <a:r>
              <a:rPr lang="es" sz="2400" b="0" i="0" u="none" dirty="0"/>
              <a:t>Agregar/reemplazar archivos manualmente </a:t>
            </a:r>
          </a:p>
          <a:p>
            <a:pPr lvl="1" algn="l" rtl="0">
              <a:defRPr/>
            </a:pPr>
            <a:r>
              <a:rPr lang="es" sz="2400" b="0" i="0" u="none" dirty="0"/>
              <a:t>Crear cuentas de usuario adicionales</a:t>
            </a:r>
          </a:p>
          <a:p>
            <a:pPr lvl="1" algn="l" rtl="0">
              <a:defRPr/>
            </a:pPr>
            <a:r>
              <a:rPr lang="es" sz="2400" b="0" i="0" u="none" dirty="0"/>
              <a:t>Generar informes (función opcional)</a:t>
            </a:r>
          </a:p>
          <a:p>
            <a:pPr algn="l" rtl="0">
              <a:defRPr/>
            </a:pPr>
            <a:endParaRPr lang="es" dirty="0"/>
          </a:p>
          <a:p>
            <a:pPr marL="0" indent="0" algn="l" rtl="0">
              <a:buFontTx/>
              <a:buNone/>
              <a:defRPr/>
            </a:pPr>
            <a:endParaRPr lang="e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96B76A75-541D-44D9-91AA-42307CD3AA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¡Marque </a:t>
            </a:r>
            <a:r>
              <a:rPr lang="en-US" altLang="en-US" dirty="0" err="1"/>
              <a:t>su</a:t>
            </a:r>
            <a:r>
              <a:rPr lang="en-US" altLang="en-US" dirty="0"/>
              <a:t> </a:t>
            </a:r>
            <a:r>
              <a:rPr lang="en-US" altLang="en-US" dirty="0" err="1"/>
              <a:t>calendario</a:t>
            </a:r>
            <a:r>
              <a:rPr lang="en-US" altLang="en-US" dirty="0"/>
              <a:t>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2C30D-022B-4A7B-99E4-102747E1CA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>
              <a:defRPr/>
            </a:pPr>
            <a:r>
              <a:rPr lang="es" sz="2800" b="0" i="0" u="none" dirty="0"/>
              <a:t>Para una mirada más en profundidad al lado técnico de la creación de archivos NIMAS, por favor únase a nosotros en la segunda parte de esta serie de 2 partes:</a:t>
            </a:r>
          </a:p>
          <a:p>
            <a:pPr algn="l" rtl="0">
              <a:defRPr/>
            </a:pPr>
            <a:endParaRPr lang="es" sz="2200" dirty="0"/>
          </a:p>
          <a:p>
            <a:pPr marL="0" indent="0" algn="ctr" rtl="0">
              <a:buFontTx/>
              <a:buNone/>
              <a:defRPr/>
            </a:pPr>
            <a:r>
              <a:rPr lang="es" sz="2800" b="1" i="0" u="none" dirty="0"/>
              <a:t>Creación de archivos NIMAS:</a:t>
            </a:r>
            <a:r>
              <a:rPr lang="es" sz="2800" b="0" i="0" u="none" dirty="0"/>
              <a:t> </a:t>
            </a:r>
          </a:p>
          <a:p>
            <a:pPr marL="0" indent="0" algn="ctr" rtl="0">
              <a:buFontTx/>
              <a:buNone/>
              <a:defRPr/>
            </a:pPr>
            <a:r>
              <a:rPr lang="es" sz="2800" b="1" i="0" u="none" dirty="0"/>
              <a:t>Recursos y mejores prácticas</a:t>
            </a:r>
          </a:p>
          <a:p>
            <a:pPr marL="0" indent="0" algn="ctr" rtl="0">
              <a:buFontTx/>
              <a:buNone/>
              <a:defRPr/>
            </a:pPr>
            <a:endParaRPr lang="es" sz="1200" dirty="0"/>
          </a:p>
          <a:p>
            <a:pPr lvl="1" algn="l" rtl="0">
              <a:defRPr/>
            </a:pPr>
            <a:r>
              <a:rPr lang="es" b="0" i="0" u="none" dirty="0"/>
              <a:t>Miércoles, 28 de junio, 9 a.m. hora del Este</a:t>
            </a:r>
          </a:p>
          <a:p>
            <a:pPr lvl="1" algn="l" rtl="0">
              <a:defRPr/>
            </a:pPr>
            <a:r>
              <a:rPr lang="es" b="0" i="0" u="none" dirty="0"/>
              <a:t>Jueves, 29 de junio, 2 p.m. hora del Este</a:t>
            </a:r>
          </a:p>
          <a:p>
            <a:pPr marL="0" indent="0" algn="l" rtl="0">
              <a:buFontTx/>
              <a:buNone/>
              <a:defRPr/>
            </a:pPr>
            <a:endParaRPr lang="e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56A9717E-D884-4B83-8EA5-20B748B1DC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09800"/>
            <a:ext cx="8229600" cy="1143000"/>
          </a:xfrm>
        </p:spPr>
        <p:txBody>
          <a:bodyPr/>
          <a:lstStyle/>
          <a:p>
            <a:r>
              <a:rPr lang="es" b="0" i="0" u="none" dirty="0"/>
              <a:t>NIMAC: Información básica</a:t>
            </a:r>
            <a:endParaRPr lang="en-US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23821546-3372-4A53-88BF-0E3AC6CA84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" b="0" i="0" u="none" dirty="0"/>
              <a:t>El proyecto NIMAC</a:t>
            </a:r>
            <a:endParaRPr lang="en-US" altLang="en-US" dirty="0"/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2F70893E-3722-4944-8B4B-A2ADCEBCF48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4724400"/>
          </a:xfrm>
        </p:spPr>
        <p:txBody>
          <a:bodyPr/>
          <a:lstStyle/>
          <a:p>
            <a:pPr lvl="1" algn="l" rtl="0"/>
            <a:r>
              <a:rPr lang="es" sz="2400" b="0" i="0" u="none" dirty="0"/>
              <a:t>Creado por la ley IDEA 2004, el National Instructional Materials Access Center (NIMAC) es el repositorio nacional de archivos de origen de libros de texto y materiales de instrucción básicos para los grados escolares de K a 12. </a:t>
            </a:r>
          </a:p>
          <a:p>
            <a:pPr lvl="1" algn="l" rtl="0"/>
            <a:r>
              <a:rPr lang="es" sz="2400" b="0" i="0" u="none" dirty="0"/>
              <a:t>Ponemos archivos NIMAS a disposición de los estados para uso en la producción de formatos accesibles (como braille) para los estudiantes admisibles en los grados K a 12.</a:t>
            </a:r>
          </a:p>
          <a:p>
            <a:pPr lvl="1" algn="l" rtl="0"/>
            <a:r>
              <a:rPr lang="es" sz="2400" b="0" i="0" u="none" dirty="0"/>
              <a:t>Los archivos en el NIMAC no se distribuyen directamente a los estudiantes.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23821546-3372-4A53-88BF-0E3AC6CA84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" b="0" i="0" u="none" dirty="0"/>
              <a:t>El proyecto NIMAC</a:t>
            </a:r>
            <a:endParaRPr lang="en-US" altLang="en-US" dirty="0"/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2F70893E-3722-4944-8B4B-A2ADCEBCF48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pPr lvl="1" algn="l" rtl="0"/>
            <a:r>
              <a:rPr lang="es" sz="2400" b="0" i="0" u="none" dirty="0"/>
              <a:t>El NIMAC ha estado en funcionamiento continuo desde que abrió en diciembre del 2006. </a:t>
            </a:r>
          </a:p>
          <a:p>
            <a:pPr lvl="1" algn="l" rtl="0"/>
            <a:r>
              <a:rPr lang="es" sz="2400" b="0" i="0" u="none" dirty="0"/>
              <a:t>Los estados y distritos han podido requerir NIMAS en sus contratos para libros de texto desde julio del 2006. </a:t>
            </a:r>
          </a:p>
          <a:p>
            <a:pPr lvl="1" algn="l" rtl="0"/>
            <a:r>
              <a:rPr lang="es" sz="2400" b="0" i="0" u="none" dirty="0"/>
              <a:t>Hasta la fecha, hemos recibido más de 73,000 conjuntos de archivos provenientes de 170 editoriales. </a:t>
            </a:r>
          </a:p>
          <a:p>
            <a:pPr lvl="1" algn="l" rtl="0"/>
            <a:r>
              <a:rPr lang="es" sz="2400" b="0" i="0" u="none" dirty="0"/>
              <a:t>Se han descargado más de 50,000 archivos para uso en la producción de formatos accesibles para estudiantes con discapacidades.</a:t>
            </a:r>
          </a:p>
        </p:txBody>
      </p:sp>
    </p:spTree>
    <p:extLst>
      <p:ext uri="{BB962C8B-B14F-4D97-AF65-F5344CB8AC3E}">
        <p14:creationId xmlns:p14="http://schemas.microsoft.com/office/powerpoint/2010/main" val="2618822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5C2F1BBE-9793-4D88-8D80-44BE81931E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" b="0" i="0" u="none" dirty="0"/>
              <a:t>Los estados y el NIMAC</a:t>
            </a:r>
            <a:endParaRPr lang="en-US" altLang="en-US" dirty="0"/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AB28C312-E399-49A9-B85F-410528EB83F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/>
          <a:lstStyle/>
          <a:p>
            <a:pPr algn="l" rtl="0"/>
            <a:r>
              <a:rPr lang="es" sz="2400" b="0" i="0" u="none" dirty="0"/>
              <a:t>IDEA no exige que los estados trabajen con el NIMAC, pero los 50 estados (y los seis territorios admisibles y el Departamento de Defensa) han optado por hacerlo.</a:t>
            </a:r>
          </a:p>
          <a:p>
            <a:pPr algn="l" rtl="0"/>
            <a:r>
              <a:rPr lang="es" sz="2400" b="0" i="0" u="none" dirty="0"/>
              <a:t>Los estados que coordinan con el NIMAC se comprometen a:</a:t>
            </a:r>
          </a:p>
          <a:p>
            <a:pPr lvl="1" algn="l" rtl="0"/>
            <a:r>
              <a:rPr lang="es" sz="2400" b="0" i="0" u="none" dirty="0"/>
              <a:t>Requerir NIMAS a las editoriales en sus contratos de adopción de libros de texto.</a:t>
            </a:r>
          </a:p>
          <a:p>
            <a:pPr lvl="1" algn="l" rtl="0"/>
            <a:r>
              <a:rPr lang="es" sz="2400" b="0" i="0" u="none" dirty="0"/>
              <a:t>Acatar los requisitos de admisibilidad de IDEA y las leyes de derechos de autor en el uso de archivos NIMAS.</a:t>
            </a:r>
          </a:p>
          <a:p>
            <a:pPr lvl="1" algn="l" rtl="0"/>
            <a:r>
              <a:rPr lang="es" sz="2400" b="0" i="0" u="none" dirty="0"/>
              <a:t>Designar y administrar a un número pequeño de Usuarios Autorizados para su estado.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26B3DDFF-4D2C-4666-A0E6-5B3722FDF3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" sz="3200" b="0" i="0" u="none" dirty="0"/>
              <a:t>Cómo trabaja el NIMAC con los estados</a:t>
            </a:r>
            <a:endParaRPr lang="en-US" altLang="en-US" sz="3200" dirty="0"/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E7728D97-3B26-478A-9E55-8BB8986C4A0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 algn="l" rtl="0"/>
            <a:r>
              <a:rPr lang="es" sz="2400" b="0" i="0" u="none" dirty="0"/>
              <a:t>El acceso al NIMAC es centralizado. </a:t>
            </a:r>
          </a:p>
          <a:p>
            <a:pPr algn="l" rtl="0"/>
            <a:r>
              <a:rPr lang="es" sz="2400" b="0" i="0" u="none" dirty="0"/>
              <a:t>Cada estado que coordina con el NIMAC nombra a un Coordinador Estatal para el NIMAC en el departamento de educación del estado. </a:t>
            </a:r>
          </a:p>
          <a:p>
            <a:pPr algn="l" rtl="0"/>
            <a:r>
              <a:rPr lang="es" sz="2400" b="0" i="0" u="none" dirty="0"/>
              <a:t>Esta persona es responsable de designar y administrar a los Usuarios Autorizados (AU) que pueden tener acceso al repositorio y descargar archivos.</a:t>
            </a:r>
          </a:p>
          <a:p>
            <a:pPr algn="l" rtl="0"/>
            <a:r>
              <a:rPr lang="es" sz="2400" b="0" i="0" u="none" dirty="0"/>
              <a:t>Los AU también pueden asignar archivos para descarga a los Productores de Medios Accesibles inscritos que trabajan en nombre del estado.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B937C74C-51FF-4944-A71A-947F04E211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" b="0" i="0" u="none" dirty="0"/>
              <a:t>Admisibilidad para NIMAS </a:t>
            </a:r>
            <a:endParaRPr lang="en-US" altLang="en-US" dirty="0"/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C452CEB9-F177-4D88-A66A-0E7C22D5A2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 lvl="1" algn="l" rtl="0">
              <a:defRPr/>
            </a:pPr>
            <a:r>
              <a:rPr lang="es" sz="2400" b="0" i="0" u="none" dirty="0"/>
              <a:t>IDEA 2004 define los requisitos de admisibilidad para recibir los materiales producidos en NIMAS.</a:t>
            </a:r>
          </a:p>
          <a:p>
            <a:pPr lvl="1" algn="l" rtl="0">
              <a:defRPr/>
            </a:pPr>
            <a:r>
              <a:rPr lang="es" sz="2400" b="0" i="0" u="none" dirty="0"/>
              <a:t>Estos materiales solo se pueden destinar a estudiantes de la escuela primaria y secundaria que tienen:</a:t>
            </a:r>
          </a:p>
          <a:p>
            <a:pPr lvl="2" algn="l" rtl="0">
              <a:defRPr/>
            </a:pPr>
            <a:r>
              <a:rPr lang="es" sz="2000" b="0" i="0" u="none" dirty="0"/>
              <a:t>Una discapacidad admisible según los lineamientos de admisibilidad del National Library Service for the Blind and Print Disabled (NLS)</a:t>
            </a:r>
          </a:p>
          <a:p>
            <a:pPr lvl="2" algn="l" rtl="0">
              <a:defRPr/>
            </a:pPr>
            <a:r>
              <a:rPr lang="es" sz="2000" b="0" i="0" u="none" dirty="0"/>
              <a:t>Un Programa de Educación Individualizada (IEP)</a:t>
            </a:r>
          </a:p>
          <a:p>
            <a:pPr lvl="1" algn="l" rtl="0">
              <a:defRPr/>
            </a:pPr>
            <a:r>
              <a:rPr lang="es" sz="2400" b="0" i="0" u="none" dirty="0"/>
              <a:t>El NIMAC no participa en la determinación de la admisibilidad de estudiantes individuales.</a:t>
            </a:r>
            <a:endParaRPr lang="es" alt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7FDABCAB-5781-4FDC-BD9B-A9104641B3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" b="0" i="0" u="none" dirty="0"/>
              <a:t>La Especificación NIMAS</a:t>
            </a:r>
            <a:endParaRPr lang="en-US" altLang="en-US" dirty="0"/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842C36AC-304B-4CF8-9891-A9EA711D4D3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lvl="1" algn="l" rtl="0">
              <a:buFont typeface="Arial" panose="020B0604020202020204" pitchFamily="34" charset="0"/>
              <a:buChar char="•"/>
            </a:pPr>
            <a:r>
              <a:rPr lang="es" sz="2400" b="0" i="0" u="none" dirty="0"/>
              <a:t>NIMAS es el National Instructional Materials Accessibility Standard (Estándar Nacional de Accesibilidad de los Materiales de Instrucción). </a:t>
            </a:r>
          </a:p>
          <a:p>
            <a:pPr lvl="1" algn="l" rtl="0">
              <a:buFont typeface="Arial" panose="020B0604020202020204" pitchFamily="34" charset="0"/>
              <a:buChar char="•"/>
            </a:pPr>
            <a:r>
              <a:rPr lang="es" sz="2400" b="0" i="0" u="none" dirty="0"/>
              <a:t>Un formato de archivo de origen en XML basado en el estándar DAISY. </a:t>
            </a:r>
          </a:p>
          <a:p>
            <a:pPr lvl="1" algn="l" rtl="0">
              <a:buFont typeface="Arial" panose="020B0604020202020204" pitchFamily="34" charset="0"/>
              <a:buChar char="•"/>
            </a:pPr>
            <a:r>
              <a:rPr lang="es" sz="2400" b="0" i="0" u="none" dirty="0"/>
              <a:t>Diseñado para uso en la producción de formatos como braille, DAISY, EPUB y letra agrandada.   </a:t>
            </a:r>
          </a:p>
          <a:p>
            <a:pPr lvl="1" algn="l" rtl="0">
              <a:buFont typeface="Arial" panose="020B0604020202020204" pitchFamily="34" charset="0"/>
              <a:buChar char="•"/>
            </a:pPr>
            <a:r>
              <a:rPr lang="es" sz="2400" b="0" i="0" u="none" dirty="0"/>
              <a:t>No está destinado para distribución directa a los estudiantes. </a:t>
            </a:r>
          </a:p>
          <a:p>
            <a:pPr lvl="1" algn="l" rtl="0">
              <a:buFont typeface="Arial" panose="020B0604020202020204" pitchFamily="34" charset="0"/>
              <a:buChar char="•"/>
            </a:pPr>
            <a:r>
              <a:rPr lang="es" sz="2400" b="0" i="0" u="none" dirty="0"/>
              <a:t>NIMAS es el único formato que el NIMAC puede recibir.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7FDABCAB-5781-4FDC-BD9B-A9104641B3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" b="0" i="0" u="none" dirty="0"/>
              <a:t>Cambios al NIMAS</a:t>
            </a:r>
            <a:endParaRPr lang="en-US" altLang="en-US" dirty="0"/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842C36AC-304B-4CF8-9891-A9EA711D4D3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 lvl="1" algn="l" rtl="0">
              <a:buFont typeface="Arial" panose="020B0604020202020204" pitchFamily="34" charset="0"/>
              <a:buChar char="•"/>
            </a:pPr>
            <a:r>
              <a:rPr lang="es" b="0" i="0" u="none" dirty="0"/>
              <a:t>Al ser un formato que está definido en los reglamentos de IDEA 2004, la especificación técnica solo se puede actualizar mediante un acto legislativo o normativo. </a:t>
            </a:r>
          </a:p>
          <a:p>
            <a:pPr lvl="1" algn="l" rtl="0">
              <a:buFont typeface="Arial" panose="020B0604020202020204" pitchFamily="34" charset="0"/>
              <a:buChar char="•"/>
            </a:pPr>
            <a:r>
              <a:rPr lang="es" b="0" i="0" u="none" dirty="0"/>
              <a:t>El NIMAC mismo no puede realizar cambios en NIMAS, fuera de cambios menores en los requisitos de metadatos.</a:t>
            </a:r>
          </a:p>
          <a:p>
            <a:pPr lvl="1" algn="l" rtl="0">
              <a:buFont typeface="Arial" panose="020B0604020202020204" pitchFamily="34" charset="0"/>
              <a:buChar char="•"/>
            </a:pPr>
            <a:r>
              <a:rPr lang="es" b="0" i="0" u="none" dirty="0"/>
              <a:t>Ya que la reautorización de IDEA 2004 lleva muchos años de retraso, el estándar NIMAS no se ha actualizado desde que se publicaron los reglamentos de IDEA. </a:t>
            </a:r>
          </a:p>
          <a:p>
            <a:pPr lvl="1" algn="l" rtl="0">
              <a:buFont typeface="Arial" panose="020B0604020202020204" pitchFamily="34" charset="0"/>
              <a:buChar char="•"/>
            </a:pPr>
            <a:endParaRPr lang="es" altLang="en-US" dirty="0"/>
          </a:p>
        </p:txBody>
      </p:sp>
    </p:spTree>
    <p:extLst>
      <p:ext uri="{BB962C8B-B14F-4D97-AF65-F5344CB8AC3E}">
        <p14:creationId xmlns:p14="http://schemas.microsoft.com/office/powerpoint/2010/main" val="8139579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7FDABCAB-5781-4FDC-BD9B-A9104641B3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" sz="4000" b="0" i="0" u="none" dirty="0"/>
              <a:t>Recoger las opiniones de los grupos de interés</a:t>
            </a:r>
            <a:endParaRPr lang="en-US" altLang="en-US" sz="4000" dirty="0"/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842C36AC-304B-4CF8-9891-A9EA711D4D3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5165724"/>
          </a:xfrm>
        </p:spPr>
        <p:txBody>
          <a:bodyPr/>
          <a:lstStyle/>
          <a:p>
            <a:pPr lvl="1" algn="l" rtl="0">
              <a:buFont typeface="Arial" panose="020B0604020202020204" pitchFamily="34" charset="0"/>
              <a:buChar char="•"/>
            </a:pPr>
            <a:r>
              <a:rPr lang="es" sz="2400" b="0" i="0" u="none" dirty="0"/>
              <a:t>A lo largo del 2023 y el 2024, el NIMAC se estará comunicando con una gama de grupos de interés para recoger sus opiniones sobre qué cambios les gustaría ver en la especificación, si es que quisieran ver alguno. </a:t>
            </a:r>
          </a:p>
          <a:p>
            <a:pPr lvl="1" algn="l" rtl="0">
              <a:buFont typeface="Arial" panose="020B0604020202020204" pitchFamily="34" charset="0"/>
              <a:buChar char="•"/>
            </a:pPr>
            <a:r>
              <a:rPr lang="es" sz="2400" b="0" i="0" u="none" dirty="0"/>
              <a:t>Nos interesan las opiniones de las editoriales y los proveedores respecto a cómo se podría mejorar la especificación.</a:t>
            </a:r>
          </a:p>
          <a:p>
            <a:pPr lvl="1" algn="l" rtl="0">
              <a:buFont typeface="Arial" panose="020B0604020202020204" pitchFamily="34" charset="0"/>
              <a:buChar char="•"/>
            </a:pPr>
            <a:r>
              <a:rPr lang="es" sz="2400" b="0" i="0" u="none" dirty="0"/>
              <a:t>Sus opiniones podrían apoyar una solicitud formal al Departamento de Educación para que se actualice la especificación mediante un acto normativo.</a:t>
            </a:r>
          </a:p>
          <a:p>
            <a:pPr lvl="1" algn="l" rtl="0">
              <a:buFont typeface="Arial" panose="020B0604020202020204" pitchFamily="34" charset="0"/>
              <a:buChar char="•"/>
            </a:pPr>
            <a:r>
              <a:rPr lang="es" sz="2400" b="0" i="0" u="none" dirty="0"/>
              <a:t>¡Manténgase al tanto!</a:t>
            </a:r>
          </a:p>
          <a:p>
            <a:pPr marL="457200" lvl="1" indent="0" algn="l" rtl="0">
              <a:buNone/>
            </a:pPr>
            <a:endParaRPr lang="e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335279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784A9CE6-79AB-45C7-82A8-6FE141C67F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" sz="4000" b="0" i="0" u="none" dirty="0"/>
              <a:t>Materiales dentro del alcance para NIMAS</a:t>
            </a:r>
            <a:endParaRPr lang="en-US" altLang="en-US" sz="4000" dirty="0"/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92BC0993-7C8A-49AE-8024-68C6FD1BD77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5059362"/>
          </a:xfrm>
        </p:spPr>
        <p:txBody>
          <a:bodyPr/>
          <a:lstStyle/>
          <a:p>
            <a:pPr algn="l" rtl="0"/>
            <a:r>
              <a:rPr lang="es" sz="2800" b="0" i="0" u="none" dirty="0"/>
              <a:t>Bajo IDEA, el NIMAS debe recibir:</a:t>
            </a:r>
          </a:p>
          <a:p>
            <a:pPr lvl="1" algn="l" rtl="0"/>
            <a:r>
              <a:rPr lang="es" b="0" i="0" u="none" dirty="0"/>
              <a:t>“libros de texto impresos y materiales básicos impresos relacionados que </a:t>
            </a:r>
          </a:p>
          <a:p>
            <a:pPr lvl="1" algn="l" rtl="0"/>
            <a:r>
              <a:rPr lang="es" b="0" i="0" u="none" dirty="0"/>
              <a:t>se redactan y publican principalmente para uso en la educación escolar primaria y secundaria y </a:t>
            </a:r>
          </a:p>
          <a:p>
            <a:pPr lvl="1" algn="l" rtl="0"/>
            <a:r>
              <a:rPr lang="es" b="0" i="0" u="none" dirty="0"/>
              <a:t>son requeridos por una agencia de educación del estado (SEA) o una agencia local de educación (LEA) </a:t>
            </a:r>
          </a:p>
          <a:p>
            <a:pPr lvl="1" algn="l" rtl="0"/>
            <a:r>
              <a:rPr lang="es" b="0" i="0" u="none" dirty="0"/>
              <a:t>para uso por los estudiantes en el salón de clase”.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D89BB-2135-425D-B51E-00DD12BA9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Gama de </a:t>
            </a:r>
            <a:r>
              <a:rPr lang="en-US" sz="3600" dirty="0" err="1"/>
              <a:t>materiales</a:t>
            </a:r>
            <a:r>
              <a:rPr lang="en-US" sz="3600" dirty="0"/>
              <a:t> que se </a:t>
            </a:r>
            <a:r>
              <a:rPr lang="en-US" sz="3600" dirty="0" err="1"/>
              <a:t>reciben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DF991-788F-4EDA-807D-A19DF5049C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l" rtl="0"/>
            <a:r>
              <a:rPr lang="es" b="0" i="0" u="none" dirty="0"/>
              <a:t>Ni el Departamento de Educación de EE. UU. ni el NIMAC imponen una definición de materiales “básicos”. </a:t>
            </a:r>
          </a:p>
          <a:p>
            <a:pPr lvl="1" algn="l" rtl="0"/>
            <a:r>
              <a:rPr lang="es" b="0" i="0" u="none" dirty="0"/>
              <a:t>El NIMAC acepta una gama de materiales para uso por los estudiantes, entre ellos:</a:t>
            </a:r>
          </a:p>
          <a:p>
            <a:pPr lvl="2" algn="l" rtl="0"/>
            <a:r>
              <a:rPr lang="es" b="0" i="0" u="none" dirty="0"/>
              <a:t>Libros de texto</a:t>
            </a:r>
          </a:p>
          <a:p>
            <a:pPr lvl="2" algn="l" rtl="0"/>
            <a:r>
              <a:rPr lang="es" b="0" i="0" u="none" dirty="0"/>
              <a:t>Cuadernos de trabajo</a:t>
            </a:r>
          </a:p>
          <a:p>
            <a:pPr lvl="2" algn="l" rtl="0"/>
            <a:r>
              <a:rPr lang="es" b="0" i="0" u="none" dirty="0"/>
              <a:t>Lecturas complementarias</a:t>
            </a:r>
          </a:p>
          <a:p>
            <a:pPr lvl="2" algn="l" rtl="0"/>
            <a:r>
              <a:rPr lang="es" b="0" i="0" u="none" dirty="0"/>
              <a:t>Materiales auxiliares (por ej., hojas maestras para actividades). </a:t>
            </a:r>
          </a:p>
          <a:p>
            <a:endParaRPr lang="es" dirty="0"/>
          </a:p>
        </p:txBody>
      </p:sp>
    </p:spTree>
    <p:extLst>
      <p:ext uri="{BB962C8B-B14F-4D97-AF65-F5344CB8AC3E}">
        <p14:creationId xmlns:p14="http://schemas.microsoft.com/office/powerpoint/2010/main" val="29797983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784A9CE6-79AB-45C7-82A8-6FE141C67F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" sz="4000" b="0" i="0" u="none" dirty="0"/>
              <a:t>Materiales exonerados de NIMAS</a:t>
            </a:r>
            <a:endParaRPr lang="en-US" altLang="en-US" sz="4000" dirty="0"/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92BC0993-7C8A-49AE-8024-68C6FD1BD77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953000"/>
          </a:xfrm>
        </p:spPr>
        <p:txBody>
          <a:bodyPr/>
          <a:lstStyle/>
          <a:p>
            <a:pPr lvl="1" algn="l" rtl="0"/>
            <a:r>
              <a:rPr lang="es" sz="3200" b="0" i="0" u="none" dirty="0"/>
              <a:t>Los materiales que el NIMAC por lo general no recibe incluyen:</a:t>
            </a:r>
          </a:p>
          <a:p>
            <a:pPr lvl="2" algn="l" rtl="0"/>
            <a:r>
              <a:rPr lang="es" sz="2800" b="0" i="0" u="none" dirty="0"/>
              <a:t>Libros de venta comercial</a:t>
            </a:r>
          </a:p>
          <a:p>
            <a:pPr lvl="2" algn="l" rtl="0"/>
            <a:r>
              <a:rPr lang="es" sz="2800" b="0" i="0" u="none" dirty="0"/>
              <a:t>Libros de texto universitarios</a:t>
            </a:r>
          </a:p>
          <a:p>
            <a:pPr lvl="2" algn="l" rtl="0"/>
            <a:r>
              <a:rPr lang="es" sz="2800" b="0" i="0" u="none" dirty="0"/>
              <a:t>Libros de consulta/referencia</a:t>
            </a:r>
          </a:p>
          <a:p>
            <a:pPr lvl="2" algn="l" rtl="0"/>
            <a:r>
              <a:rPr lang="es" sz="2800" b="0" i="0" u="none" dirty="0"/>
              <a:t>Materiales publicados antes del 2006</a:t>
            </a:r>
          </a:p>
          <a:p>
            <a:pPr lvl="2" algn="l" rtl="0"/>
            <a:r>
              <a:rPr lang="es" sz="2800" b="0" i="0" u="none" dirty="0"/>
              <a:t>Ediciones para maestros o materiales auxiliares para uso exclusivo del maestro</a:t>
            </a:r>
          </a:p>
        </p:txBody>
      </p:sp>
    </p:spTree>
    <p:extLst>
      <p:ext uri="{BB962C8B-B14F-4D97-AF65-F5344CB8AC3E}">
        <p14:creationId xmlns:p14="http://schemas.microsoft.com/office/powerpoint/2010/main" val="23361180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20F07A07-1F54-43E2-A276-6E7EFDE35B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s" sz="4000" b="0" i="0" u="none" dirty="0"/>
              <a:t>Materiales digitales y NIMAS</a:t>
            </a:r>
            <a:endParaRPr lang="en-US" altLang="en-US" sz="4000" dirty="0"/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id="{743F9089-FFC7-45B0-823A-015B49F4A5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1600200"/>
            <a:ext cx="8229600" cy="3962400"/>
          </a:xfrm>
        </p:spPr>
        <p:txBody>
          <a:bodyPr/>
          <a:lstStyle/>
          <a:p>
            <a:pPr algn="l" rtl="0" eaLnBrk="1" hangingPunct="1"/>
            <a:r>
              <a:rPr lang="es" sz="2800" b="0" i="0" u="none" dirty="0"/>
              <a:t>El NIMAC también puede aceptar NIMAS para materiales de instrucción digitales.</a:t>
            </a:r>
          </a:p>
          <a:p>
            <a:pPr algn="l" rtl="0" eaLnBrk="1" hangingPunct="1"/>
            <a:r>
              <a:rPr lang="es" sz="2800" b="0" i="0" u="none" dirty="0"/>
              <a:t>Los materiales digitales compuestos principalmente de imágenes y textos estáticos (y que tienen un ISBN único) en general se pueden convertir a NIMAS.</a:t>
            </a:r>
          </a:p>
          <a:p>
            <a:pPr algn="l" rtl="0" eaLnBrk="1" hangingPunct="1"/>
            <a:r>
              <a:rPr lang="es" sz="2800" b="0" i="0" u="none" dirty="0"/>
              <a:t>Los productos digitales interactivos (por ej., juegos, software, videos) no son adecuados para NIMAS. </a:t>
            </a:r>
          </a:p>
          <a:p>
            <a:pPr marL="0" indent="0" algn="l" rtl="0" eaLnBrk="1" hangingPunct="1">
              <a:buNone/>
            </a:pPr>
            <a:endParaRPr lang="es" alt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20F07A07-1F54-43E2-A276-6E7EFDE35B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295400"/>
          </a:xfrm>
        </p:spPr>
        <p:txBody>
          <a:bodyPr/>
          <a:lstStyle/>
          <a:p>
            <a:r>
              <a:rPr lang="es" sz="4000" b="0" i="0" u="none" dirty="0"/>
              <a:t>Exoneración de NIMAS </a:t>
            </a:r>
            <a:br>
              <a:rPr lang="es" sz="4000" dirty="0"/>
            </a:br>
            <a:r>
              <a:rPr lang="es" sz="4000" b="0" i="0" u="none" dirty="0"/>
              <a:t>para materiales digitales accesibles</a:t>
            </a:r>
            <a:endParaRPr lang="en-US" altLang="en-US" sz="4000" dirty="0"/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id="{743F9089-FFC7-45B0-823A-015B49F4A5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2133600"/>
            <a:ext cx="8229600" cy="3429000"/>
          </a:xfrm>
        </p:spPr>
        <p:txBody>
          <a:bodyPr/>
          <a:lstStyle/>
          <a:p>
            <a:pPr algn="l" rtl="0" eaLnBrk="1" hangingPunct="1"/>
            <a:r>
              <a:rPr lang="es" sz="2800" b="0" i="0" u="none" dirty="0"/>
              <a:t>El Aviso de Interpretación establece que los materiales de instrucción digitales que cumplen los criterios de accesibilidad de WCAG 2.0 AA están exonerados de NIMAS.</a:t>
            </a:r>
          </a:p>
          <a:p>
            <a:pPr algn="l" rtl="0" eaLnBrk="1" hangingPunct="1"/>
            <a:r>
              <a:rPr lang="es" sz="2800" b="0" i="0" u="none" dirty="0"/>
              <a:t>Para obtener más información, vea nuestras </a:t>
            </a:r>
            <a:r>
              <a:rPr lang="es" sz="2800" b="0" i="0" u="none" dirty="0">
                <a:hlinkClick r:id="rId2"/>
              </a:rPr>
              <a:t>Preguntas frecuentes sobre NIMAS y los materiales digitales</a:t>
            </a:r>
            <a:r>
              <a:rPr lang="es" sz="2800" b="0" i="0" u="none" dirty="0"/>
              <a:t>. </a:t>
            </a:r>
          </a:p>
          <a:p>
            <a:pPr algn="l" rtl="0" eaLnBrk="1" hangingPunct="1"/>
            <a:endParaRPr lang="e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8515070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784A9CE6-79AB-45C7-82A8-6FE141C67F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" sz="3600" b="0" i="0" u="none" dirty="0"/>
              <a:t>Solicitudes del NIMAC a las editoriales</a:t>
            </a:r>
            <a:endParaRPr lang="en-US" altLang="en-US" sz="3600" dirty="0"/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92BC0993-7C8A-49AE-8024-68C6FD1BD77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5165724"/>
          </a:xfrm>
        </p:spPr>
        <p:txBody>
          <a:bodyPr/>
          <a:lstStyle/>
          <a:p>
            <a:pPr algn="l" rtl="0"/>
            <a:r>
              <a:rPr lang="es" sz="2400" b="0" i="0" u="none" dirty="0"/>
              <a:t>En virtud de IDEA, los estados y distritos que trabajan con nosotros siempre deben requerir NIMAS en sus contratos de compra.</a:t>
            </a:r>
          </a:p>
          <a:p>
            <a:pPr algn="l" rtl="0"/>
            <a:r>
              <a:rPr lang="es" sz="2400" b="0" i="0" u="none" dirty="0"/>
              <a:t>Sin embargo, dado que hay unos 14,000 distritos escolares en los EE. UU., esto no siempre sucede.</a:t>
            </a:r>
          </a:p>
          <a:p>
            <a:pPr algn="l" rtl="0"/>
            <a:r>
              <a:rPr lang="es" sz="2400" b="0" i="0" u="none" dirty="0"/>
              <a:t>El NIMAC se comunica con las editoriales para solicitar un archivo cuando existe una necesidad de producir braille u otro formato accesible para un estudiante admisible.</a:t>
            </a:r>
          </a:p>
          <a:p>
            <a:pPr algn="l" rtl="0"/>
            <a:r>
              <a:rPr lang="es" sz="2400" b="0" i="0" u="none" dirty="0"/>
              <a:t>Valoramos mucho la asistencia y el apoyo de las editoriales a los estudiantes en respuesta a estas solicitudes.</a:t>
            </a:r>
          </a:p>
        </p:txBody>
      </p:sp>
    </p:spTree>
    <p:extLst>
      <p:ext uri="{BB962C8B-B14F-4D97-AF65-F5344CB8AC3E}">
        <p14:creationId xmlns:p14="http://schemas.microsoft.com/office/powerpoint/2010/main" val="33683905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8235FAF5-C6E6-440B-B277-2C4FC16F2A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52413"/>
            <a:ext cx="8229600" cy="1143000"/>
          </a:xfrm>
        </p:spPr>
        <p:txBody>
          <a:bodyPr/>
          <a:lstStyle/>
          <a:p>
            <a:r>
              <a:rPr lang="es" sz="4000" b="0" i="0" u="none" dirty="0"/>
              <a:t>Ayudar a los clientes a encontrar </a:t>
            </a:r>
            <a:br>
              <a:rPr lang="es" sz="4000" dirty="0"/>
            </a:br>
            <a:r>
              <a:rPr lang="es" sz="4000" b="0" i="0" u="none" dirty="0"/>
              <a:t>formatos accesibles</a:t>
            </a:r>
            <a:endParaRPr lang="en-US" altLang="en-US" sz="4000" dirty="0"/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F5103AE6-C347-4DD4-888E-B4EEE4F00A0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71488" y="1905000"/>
            <a:ext cx="8229600" cy="4718050"/>
          </a:xfrm>
        </p:spPr>
        <p:txBody>
          <a:bodyPr/>
          <a:lstStyle/>
          <a:p>
            <a:pPr algn="l" rtl="0"/>
            <a:r>
              <a:rPr lang="es" sz="2400" b="0" i="0" u="none" dirty="0"/>
              <a:t>Los archivos NIMAS se usan solo en la primera producción de un formato accesible. </a:t>
            </a:r>
          </a:p>
          <a:p>
            <a:pPr algn="l" rtl="0"/>
            <a:r>
              <a:rPr lang="es" sz="2400" b="0" i="0" u="none" dirty="0"/>
              <a:t>Una vez producidos, los materiales se pueden reproducir para estudiantes admisibles adicionales. </a:t>
            </a:r>
          </a:p>
          <a:p>
            <a:pPr algn="l" rtl="0"/>
            <a:r>
              <a:rPr lang="es" sz="2400" b="0" i="0" u="none" dirty="0"/>
              <a:t>Si está ayudando a sus clientes a encontrar formatos accesibles para sus materiales, el mejor recurso es </a:t>
            </a:r>
            <a:r>
              <a:rPr lang="es" sz="2400" b="0" i="0" u="none" dirty="0">
                <a:hlinkClick r:id="rId3"/>
              </a:rPr>
              <a:t>Louis</a:t>
            </a:r>
            <a:r>
              <a:rPr lang="es" sz="2400" b="0" i="0" u="none" dirty="0"/>
              <a:t>.</a:t>
            </a:r>
          </a:p>
          <a:p>
            <a:pPr algn="l" rtl="0"/>
            <a:r>
              <a:rPr lang="es" sz="2400" b="0" i="0" u="none" dirty="0"/>
              <a:t>También ayudaremos con todo gusto a sus clientes a encontrar materiales o a conectarlos con recursos en su estado.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022E63E3-8206-4C8E-97FA-E371955928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09800"/>
            <a:ext cx="8229600" cy="1600200"/>
          </a:xfrm>
        </p:spPr>
        <p:txBody>
          <a:bodyPr/>
          <a:lstStyle/>
          <a:p>
            <a:r>
              <a:rPr lang="es" b="0" i="0" u="none" dirty="0"/>
              <a:t>Cuentas de las editoriales y </a:t>
            </a:r>
            <a:br>
              <a:rPr lang="es" dirty="0"/>
            </a:br>
            <a:r>
              <a:rPr lang="es" b="0" i="0" u="none" dirty="0"/>
              <a:t>presentación de archivos</a:t>
            </a:r>
            <a:endParaRPr lang="en-US" alt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198DB536-A72E-4270-A40E-51F2CE8369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" sz="4000" b="0" i="0" u="none" dirty="0"/>
              <a:t>Cuentas de las editoriales: </a:t>
            </a:r>
            <a:br>
              <a:rPr lang="es" sz="4000" dirty="0"/>
            </a:br>
            <a:r>
              <a:rPr lang="es" sz="4000" b="0" i="0" u="none" dirty="0"/>
              <a:t>Administración del inventario</a:t>
            </a:r>
            <a:endParaRPr lang="en-US" altLang="en-US" sz="4000" dirty="0"/>
          </a:p>
        </p:txBody>
      </p:sp>
      <p:sp>
        <p:nvSpPr>
          <p:cNvPr id="28675" name="Content Placeholder 3">
            <a:extLst>
              <a:ext uri="{FF2B5EF4-FFF2-40B4-BE49-F238E27FC236}">
                <a16:creationId xmlns:a16="http://schemas.microsoft.com/office/drawing/2014/main" id="{6B230C45-1E00-4B76-940D-CC68796AD7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8229600" cy="4572000"/>
          </a:xfrm>
        </p:spPr>
        <p:txBody>
          <a:bodyPr/>
          <a:lstStyle/>
          <a:p>
            <a:pPr algn="l" rtl="0"/>
            <a:r>
              <a:rPr lang="es" sz="3100" b="0" i="0" u="none" dirty="0"/>
              <a:t>Las cuentas se ponen a disposición de las editoriales para permitirles:</a:t>
            </a:r>
          </a:p>
          <a:p>
            <a:pPr lvl="1" algn="l" rtl="0"/>
            <a:r>
              <a:rPr lang="es" sz="2700" b="0" i="0" u="none" dirty="0"/>
              <a:t>Buscar, ver o descargar su inventario</a:t>
            </a:r>
          </a:p>
          <a:p>
            <a:pPr lvl="1" algn="l" rtl="0"/>
            <a:r>
              <a:rPr lang="es" sz="2700" b="0" i="0" u="none" dirty="0"/>
              <a:t>Exportar informes de inventario</a:t>
            </a:r>
          </a:p>
          <a:p>
            <a:pPr lvl="1" algn="l" rtl="0"/>
            <a:r>
              <a:rPr lang="es" sz="2700" b="0" i="0" u="none" dirty="0"/>
              <a:t>Cargar manualmente inventario nuevo al sistema del NIMAC (archivos NIMAS de hasta 250 MB cada uno)</a:t>
            </a:r>
          </a:p>
          <a:p>
            <a:pPr lvl="1" algn="l" rtl="0"/>
            <a:r>
              <a:rPr lang="es" sz="2700" b="0" i="0" u="none" dirty="0"/>
              <a:t>Reemplazar inventario manualmente (hasta 250 MB)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198DB536-A72E-4270-A40E-51F2CE8369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" sz="4000" b="0" i="0" u="none" dirty="0"/>
              <a:t>Cuentas de las editoriales: </a:t>
            </a:r>
            <a:br>
              <a:rPr lang="es" sz="4000" dirty="0"/>
            </a:br>
            <a:r>
              <a:rPr lang="es" sz="4000" b="0" i="0" u="none" dirty="0"/>
              <a:t>Otras funciones</a:t>
            </a:r>
            <a:endParaRPr lang="en-US" altLang="en-US" sz="4000" dirty="0"/>
          </a:p>
        </p:txBody>
      </p:sp>
      <p:sp>
        <p:nvSpPr>
          <p:cNvPr id="28675" name="Content Placeholder 3">
            <a:extLst>
              <a:ext uri="{FF2B5EF4-FFF2-40B4-BE49-F238E27FC236}">
                <a16:creationId xmlns:a16="http://schemas.microsoft.com/office/drawing/2014/main" id="{6B230C45-1E00-4B76-940D-CC68796AD7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8229600" cy="4572000"/>
          </a:xfrm>
        </p:spPr>
        <p:txBody>
          <a:bodyPr/>
          <a:lstStyle/>
          <a:p>
            <a:pPr algn="l" rtl="0"/>
            <a:r>
              <a:rPr lang="es" sz="3100" b="0" i="0" u="none" dirty="0"/>
              <a:t>Funciones/herramientas adicionales del sistema dan la capacidad de:</a:t>
            </a:r>
            <a:endParaRPr lang="es" altLang="en-US" sz="2700" dirty="0"/>
          </a:p>
          <a:p>
            <a:pPr lvl="1" algn="l" rtl="0"/>
            <a:r>
              <a:rPr lang="es" sz="2700" b="0" i="0" u="none" dirty="0"/>
              <a:t>Crear cuentas de usuario adicionales para otros en su compañía o sus proveedores de servicios de conversión</a:t>
            </a:r>
          </a:p>
          <a:p>
            <a:pPr lvl="1" algn="l" rtl="0"/>
            <a:r>
              <a:rPr lang="es" sz="2700" b="0" i="0" u="none" dirty="0"/>
              <a:t>Descargar el Asistente de Validación del NIMAC </a:t>
            </a:r>
          </a:p>
          <a:p>
            <a:pPr lvl="1" algn="l" rtl="0"/>
            <a:r>
              <a:rPr lang="es" sz="2700" b="0" i="0" u="none" dirty="0"/>
              <a:t>Generar metadatos OPF formateados correctamente usando la herramienta para conversión de Excel a OPF.</a:t>
            </a:r>
          </a:p>
        </p:txBody>
      </p:sp>
    </p:spTree>
    <p:extLst>
      <p:ext uri="{BB962C8B-B14F-4D97-AF65-F5344CB8AC3E}">
        <p14:creationId xmlns:p14="http://schemas.microsoft.com/office/powerpoint/2010/main" val="32772940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 noChangeArrowheads="1"/>
          </p:cNvSpPr>
          <p:nvPr>
            <p:ph type="title"/>
          </p:nvPr>
        </p:nvSpPr>
        <p:spPr>
          <a:xfrm>
            <a:off x="381000" y="2667000"/>
            <a:ext cx="8229600" cy="1143000"/>
          </a:xfrm>
        </p:spPr>
        <p:txBody>
          <a:bodyPr/>
          <a:lstStyle/>
          <a:p>
            <a:r>
              <a:rPr lang="es" sz="4000" b="0" i="0" u="none" dirty="0"/>
              <a:t>Presentación de archivos Parte 1: Validación </a:t>
            </a:r>
            <a:endParaRPr lang="en-US" altLang="en-US" sz="4000" dirty="0"/>
          </a:p>
        </p:txBody>
      </p:sp>
    </p:spTree>
    <p:extLst>
      <p:ext uri="{BB962C8B-B14F-4D97-AF65-F5344CB8AC3E}">
        <p14:creationId xmlns:p14="http://schemas.microsoft.com/office/powerpoint/2010/main" val="37758155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" sz="4000" b="0" i="0" u="none" dirty="0"/>
              <a:t>Asistente de Validación del NIMAC</a:t>
            </a:r>
            <a:endParaRPr lang="en-US" altLang="en-US" sz="4000" dirty="0"/>
          </a:p>
        </p:txBody>
      </p:sp>
      <p:sp>
        <p:nvSpPr>
          <p:cNvPr id="512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229600" cy="4267200"/>
          </a:xfrm>
        </p:spPr>
        <p:txBody>
          <a:bodyPr/>
          <a:lstStyle/>
          <a:p>
            <a:pPr algn="l" rtl="0">
              <a:buFont typeface="Arial" charset="0"/>
              <a:buChar char="•"/>
            </a:pPr>
            <a:r>
              <a:rPr lang="es" sz="2400" b="0" i="0" u="none" dirty="0"/>
              <a:t>A comienzos del 2022, el NIMAC lanzó un </a:t>
            </a:r>
            <a:r>
              <a:rPr lang="es" sz="2400" b="1" i="0" u="none" dirty="0"/>
              <a:t>nuevo</a:t>
            </a:r>
            <a:r>
              <a:rPr lang="es" sz="2400" b="0" i="0" u="none" dirty="0"/>
              <a:t> asistente de validación para las editoriales y los proveedores.</a:t>
            </a:r>
          </a:p>
          <a:p>
            <a:pPr algn="l" rtl="0">
              <a:buFont typeface="Arial" charset="0"/>
              <a:buChar char="•"/>
            </a:pPr>
            <a:r>
              <a:rPr lang="es" sz="2400" b="0" i="0" u="none" dirty="0"/>
              <a:t>Esta herramienta </a:t>
            </a:r>
            <a:r>
              <a:rPr lang="es" sz="2400" b="1" i="0" u="none" dirty="0"/>
              <a:t>reemplazó</a:t>
            </a:r>
            <a:r>
              <a:rPr lang="es" sz="2400" b="0" i="0" u="none" dirty="0"/>
              <a:t> el asistente de validación que se desarrolló en el 2006.</a:t>
            </a:r>
          </a:p>
          <a:p>
            <a:pPr algn="l" rtl="0">
              <a:buFont typeface="Arial" charset="0"/>
              <a:buChar char="•"/>
            </a:pPr>
            <a:r>
              <a:rPr lang="es" sz="2400" b="0" i="0" u="none" dirty="0"/>
              <a:t>Este nuevo nivel de validación de archivos también se implementó en el sistema en línea del NIMAC.</a:t>
            </a:r>
          </a:p>
          <a:p>
            <a:pPr algn="l" rtl="0">
              <a:buFont typeface="Arial" charset="0"/>
              <a:buChar char="•"/>
            </a:pPr>
            <a:r>
              <a:rPr lang="es" sz="2400" b="0" i="0" u="none" dirty="0"/>
              <a:t>Como en el pasado, les pedimos a las editoriales y los proveedores que validen todos sus archivos antes de presentarlos o cargarlos al NIMAC.</a:t>
            </a:r>
          </a:p>
        </p:txBody>
      </p:sp>
    </p:spTree>
    <p:extLst>
      <p:ext uri="{BB962C8B-B14F-4D97-AF65-F5344CB8AC3E}">
        <p14:creationId xmlns:p14="http://schemas.microsoft.com/office/powerpoint/2010/main" val="40442683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" b="0" i="0" u="none" dirty="0"/>
              <a:t>Validación del NIMAS</a:t>
            </a:r>
            <a:endParaRPr lang="en-US" altLang="en-US" dirty="0"/>
          </a:p>
        </p:txBody>
      </p:sp>
      <p:sp>
        <p:nvSpPr>
          <p:cNvPr id="512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4267200"/>
          </a:xfrm>
        </p:spPr>
        <p:txBody>
          <a:bodyPr/>
          <a:lstStyle/>
          <a:p>
            <a:pPr algn="l" rtl="0">
              <a:buFont typeface="Arial" charset="0"/>
              <a:buChar char="•"/>
            </a:pPr>
            <a:r>
              <a:rPr lang="es" sz="2400" b="0" i="0" u="none" dirty="0"/>
              <a:t>El sistema rechazará la carga de los archivos que fallen en la validación automatizada y serán rechazados en el procesamiento de los archivos entregados en lotes. </a:t>
            </a:r>
          </a:p>
          <a:p>
            <a:pPr algn="l" rtl="0">
              <a:buFont typeface="Arial" charset="0"/>
              <a:buChar char="•"/>
            </a:pPr>
            <a:r>
              <a:rPr lang="es" sz="2400" b="0" i="0" u="none" dirty="0"/>
              <a:t>La validación del NIMAS verifica que el XML esté bien formado, que las imágenes señaladas estén presentes y que el archivo se valida en cuanto a NIMAS y al DTD de MathML (si MathML está presente).</a:t>
            </a:r>
          </a:p>
          <a:p>
            <a:pPr algn="l" rtl="0">
              <a:buFont typeface="Arial" charset="0"/>
              <a:buChar char="•"/>
            </a:pPr>
            <a:r>
              <a:rPr lang="es" sz="2400" b="0" i="0" u="none" dirty="0"/>
              <a:t>La nueva herramienta también genera indicaciones respecto a metadatos faltantes o inválidos en el OPF, y también puede detectar algunos errores de etiquetado en el XML e indicar Mejores Prácticas para ciertos problemas.  </a:t>
            </a:r>
          </a:p>
          <a:p>
            <a:pPr algn="l" rtl="0">
              <a:buFont typeface="Arial" charset="0"/>
              <a:buChar char="•"/>
            </a:pPr>
            <a:endParaRPr lang="es" altLang="en-US" sz="2400" dirty="0"/>
          </a:p>
          <a:p>
            <a:pPr marL="0" indent="0" algn="l" rtl="0">
              <a:buNone/>
            </a:pPr>
            <a:endParaRPr lang="e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9007709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" sz="4000" b="0" i="0" u="none" dirty="0"/>
              <a:t>Cómo utilizar la herramienta</a:t>
            </a:r>
            <a:endParaRPr lang="en-US" altLang="en-US" sz="4000" dirty="0"/>
          </a:p>
        </p:txBody>
      </p:sp>
      <p:sp>
        <p:nvSpPr>
          <p:cNvPr id="81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5165724"/>
          </a:xfrm>
        </p:spPr>
        <p:txBody>
          <a:bodyPr/>
          <a:lstStyle/>
          <a:p>
            <a:pPr algn="l" rtl="0">
              <a:buFont typeface="Arial" charset="0"/>
              <a:buChar char="•"/>
            </a:pPr>
            <a:r>
              <a:rPr lang="es" sz="2800" b="0" i="0" u="none" dirty="0"/>
              <a:t>Tenemos Asistentes de Validación compatibles tanto con Windows como con Mac.</a:t>
            </a:r>
          </a:p>
          <a:p>
            <a:pPr algn="l" rtl="0">
              <a:buFont typeface="Arial" charset="0"/>
              <a:buChar char="•"/>
            </a:pPr>
            <a:r>
              <a:rPr lang="es" sz="2800" b="0" i="0" u="none" dirty="0"/>
              <a:t>Una vez que ha instalado la herramienta en su aparato, solo navegue a la ubicación del </a:t>
            </a:r>
            <a:r>
              <a:rPr lang="es" sz="2800" b="1" i="0" u="none" dirty="0"/>
              <a:t>archivo comprimido</a:t>
            </a:r>
            <a:r>
              <a:rPr lang="es" sz="2800" b="0" i="0" u="none" dirty="0"/>
              <a:t> del conjunto de archivos NIMAS completo. </a:t>
            </a:r>
          </a:p>
          <a:p>
            <a:pPr algn="l" rtl="0">
              <a:buFont typeface="Arial" charset="0"/>
              <a:buChar char="•"/>
            </a:pPr>
            <a:r>
              <a:rPr lang="es" sz="2800" b="0" i="0" u="none" dirty="0"/>
              <a:t>Luego haga clic en el botón </a:t>
            </a:r>
            <a:r>
              <a:rPr lang="es" sz="2800" b="1" i="0" u="none" dirty="0"/>
              <a:t>Validate</a:t>
            </a:r>
            <a:r>
              <a:rPr lang="es" sz="2800" b="0" i="0" u="none" dirty="0"/>
              <a:t> (Validar).</a:t>
            </a:r>
          </a:p>
          <a:p>
            <a:pPr algn="l" rtl="0">
              <a:buFont typeface="Arial" charset="0"/>
              <a:buChar char="•"/>
            </a:pPr>
            <a:r>
              <a:rPr lang="es" sz="2800" b="0" i="0" u="none" dirty="0"/>
              <a:t>Cuando haya finalizado la validación, los resultados se mostrarán en la pantalla.</a:t>
            </a:r>
          </a:p>
          <a:p>
            <a:pPr algn="l" rtl="0">
              <a:buFont typeface="Arial" charset="0"/>
              <a:buChar char="•"/>
            </a:pPr>
            <a:r>
              <a:rPr lang="es" sz="2800" b="0" i="0" u="none" dirty="0"/>
              <a:t>Estos resultados también se pueden exportar a un archivo .csv, si se deseara. </a:t>
            </a:r>
          </a:p>
          <a:p>
            <a:pPr marL="0" indent="0" algn="l" rtl="0">
              <a:buNone/>
            </a:pPr>
            <a:endParaRPr lang="e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2885944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E7DE221-48F9-B562-5709-7DC642D72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" sz="4000" b="0" i="0" u="none" dirty="0"/>
              <a:t>Navegación hasta el archivo comprimido</a:t>
            </a:r>
            <a:endParaRPr lang="en-US" sz="4000" dirty="0"/>
          </a:p>
        </p:txBody>
      </p:sp>
      <p:pic>
        <p:nvPicPr>
          <p:cNvPr id="2" name="Picture 1" descr="La captura de pantalla del asistente de validación muestra el botón “Browse” (Examinar) rodeado con un círculo y la ubicación del botón Validate (Validar)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193" y="1600200"/>
            <a:ext cx="7419613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900492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354B848-BDC1-6A99-60C0-042F3755D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" sz="4000" b="0" i="0" u="none" dirty="0"/>
              <a:t>Validación en curso…</a:t>
            </a:r>
            <a:endParaRPr lang="en-US" sz="4000" dirty="0"/>
          </a:p>
        </p:txBody>
      </p:sp>
      <p:pic>
        <p:nvPicPr>
          <p:cNvPr id="3" name="Picture 2" descr="La captura de pantalla de una validación en curso muestra el indicador verde de progres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655" y="1600200"/>
            <a:ext cx="7212689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385258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E77059B-499E-0AF3-B568-59E17BD2A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" sz="4000" b="0" i="0" u="none" dirty="0"/>
              <a:t>Resultado de validación sin problemas encontrados</a:t>
            </a:r>
            <a:endParaRPr lang="en-US" sz="4000" dirty="0"/>
          </a:p>
        </p:txBody>
      </p:sp>
      <p:pic>
        <p:nvPicPr>
          <p:cNvPr id="2" name="Picture 1" descr="La captura de pantalla de los resultados de una validación muestra que no se han encontrado problemas de errores, advertencias ni mejores práctica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688" y="1600200"/>
            <a:ext cx="7270623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816192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" sz="4000" b="0" i="0" u="none" dirty="0"/>
              <a:t>Tipos de resultados de la validación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/>
          <a:lstStyle/>
          <a:p>
            <a:pPr algn="l" rtl="0"/>
            <a:r>
              <a:rPr lang="es" sz="2800" b="1" i="0" u="none" dirty="0"/>
              <a:t>Errores:</a:t>
            </a:r>
            <a:r>
              <a:rPr lang="es" sz="2800" b="0" i="0" u="none" dirty="0"/>
              <a:t> Se deben corregir o el archivo no se cargará al sistema del NIMAC.</a:t>
            </a:r>
          </a:p>
          <a:p>
            <a:pPr algn="l" rtl="0"/>
            <a:r>
              <a:rPr lang="es" sz="2800" b="1" i="0" u="none" dirty="0"/>
              <a:t>Advertencias:</a:t>
            </a:r>
            <a:r>
              <a:rPr lang="es" sz="2800" b="0" i="0" u="none" dirty="0"/>
              <a:t> La corrección se recomienda, pero no es obligatoria.</a:t>
            </a:r>
          </a:p>
          <a:p>
            <a:pPr algn="l" rtl="0"/>
            <a:r>
              <a:rPr lang="es" sz="2800" b="1" i="0" u="none" dirty="0"/>
              <a:t>Mejor práctica:</a:t>
            </a:r>
            <a:r>
              <a:rPr lang="es" sz="2800" b="0" i="0" u="none" dirty="0"/>
              <a:t> Información para tomar en cuenta al preparar los archivos NIMAS.</a:t>
            </a:r>
          </a:p>
        </p:txBody>
      </p:sp>
    </p:spTree>
    <p:extLst>
      <p:ext uri="{BB962C8B-B14F-4D97-AF65-F5344CB8AC3E}">
        <p14:creationId xmlns:p14="http://schemas.microsoft.com/office/powerpoint/2010/main" val="19945986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0EE4D67-6C26-A8F6-81FF-97EB82C15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wrap="square" anchor="ctr">
            <a:normAutofit fontScale="90000"/>
          </a:bodyPr>
          <a:lstStyle/>
          <a:p>
            <a:r>
              <a:rPr lang="es" sz="4100" b="0" i="0" u="none" dirty="0"/>
              <a:t>Resultado de validación que muestra errores</a:t>
            </a:r>
            <a:endParaRPr lang="en-US" sz="4100" dirty="0"/>
          </a:p>
        </p:txBody>
      </p:sp>
      <p:pic>
        <p:nvPicPr>
          <p:cNvPr id="3" name="Picture 2" descr="La captura de pantalla de los resultados de una validación muestra el número de errores, advertencias y mejores prácticas en la parte superior. La primera columna muestra cuáles de los problemas son errore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555" y="1600200"/>
            <a:ext cx="8154889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074975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" sz="4000" b="0" i="0" u="none" dirty="0"/>
              <a:t>Archivos comprimidos dañados</a:t>
            </a:r>
            <a:endParaRPr lang="en-US" altLang="en-US" sz="4000" dirty="0"/>
          </a:p>
        </p:txBody>
      </p:sp>
      <p:sp>
        <p:nvSpPr>
          <p:cNvPr id="60419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algn="l" rtl="0"/>
            <a:r>
              <a:rPr lang="es" sz="2800" b="0" i="0" u="none" dirty="0"/>
              <a:t>Ocasionalmente, se rechazará la carga o el procesamiento en lotes de los archivos porque los archivos comprimidos están dañados. </a:t>
            </a:r>
          </a:p>
          <a:p>
            <a:pPr algn="l" rtl="0"/>
            <a:r>
              <a:rPr lang="es" sz="2800" b="0" i="0" u="none" dirty="0"/>
              <a:t>Después de comprimir sus conjuntos de archivos NIMAS, es aconsejable verificar que los archivos no se dañaron durante el proceso de compresión.</a:t>
            </a:r>
          </a:p>
          <a:p>
            <a:pPr algn="l" rtl="0"/>
            <a:r>
              <a:rPr lang="es" sz="2800" b="0" i="0" u="none" dirty="0"/>
              <a:t>Solo haga clic en el archivo comprimido. Si abre, el archivo probablemente está conforme y no se ha dañado.</a:t>
            </a:r>
          </a:p>
        </p:txBody>
      </p:sp>
    </p:spTree>
    <p:extLst>
      <p:ext uri="{BB962C8B-B14F-4D97-AF65-F5344CB8AC3E}">
        <p14:creationId xmlns:p14="http://schemas.microsoft.com/office/powerpoint/2010/main" val="13530814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1828800"/>
            <a:ext cx="8229600" cy="2743200"/>
          </a:xfrm>
        </p:spPr>
        <p:txBody>
          <a:bodyPr/>
          <a:lstStyle/>
          <a:p>
            <a:r>
              <a:rPr lang="es" sz="4000" b="0" i="0" u="none" dirty="0"/>
              <a:t>Presentación de archivos Parte 2: </a:t>
            </a:r>
            <a:br>
              <a:rPr lang="es" sz="4000" dirty="0"/>
            </a:br>
            <a:r>
              <a:rPr lang="es" sz="4000" b="0" i="0" u="none" dirty="0"/>
              <a:t>Procedimientos para entrega de los archivos </a:t>
            </a:r>
            <a:br>
              <a:rPr lang="es" sz="4000" dirty="0"/>
            </a:br>
            <a:endParaRPr lang="en-US" altLang="en-US" sz="4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" sz="4000" b="0" i="0" u="none" dirty="0"/>
              <a:t>Carga manual de los archivos</a:t>
            </a:r>
            <a:endParaRPr lang="en-US" altLang="en-US" sz="4000" dirty="0"/>
          </a:p>
        </p:txBody>
      </p:sp>
      <p:sp>
        <p:nvSpPr>
          <p:cNvPr id="7680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/>
          <a:lstStyle/>
          <a:p>
            <a:pPr algn="l" rtl="0"/>
            <a:r>
              <a:rPr lang="es" sz="2400" b="0" i="0" u="none" dirty="0"/>
              <a:t>Los archivos de hasta 300 MB cada uno se pueden cargar manualmente al sistema del NIMAC iniciando una sesión en su cuenta de editorial o de proveedor. </a:t>
            </a:r>
          </a:p>
          <a:p>
            <a:pPr algn="l" rtl="0"/>
            <a:r>
              <a:rPr lang="es" sz="2400" b="0" i="0" u="none" dirty="0"/>
              <a:t>Cuando inicie una sesión en su cuenta, su inventario siempre será su página de aterrizaje.</a:t>
            </a:r>
          </a:p>
          <a:p>
            <a:pPr algn="l" rtl="0"/>
            <a:r>
              <a:rPr lang="es" sz="2400" b="0" i="0" u="none" dirty="0"/>
              <a:t>Se usa “Add Inventory” (Agregar inventario) para cargar manualmente un archivo con un ISBN que todavía no está en el sistema.</a:t>
            </a:r>
          </a:p>
          <a:p>
            <a:pPr algn="l" rtl="0"/>
            <a:r>
              <a:rPr lang="es" sz="2400" b="0" i="0" u="none" dirty="0"/>
              <a:t>Se usa “Replace Zip File” (Reemplazar archivo comprimido) para cargar un archivo y reemplazar el archivo existente.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730E3D0D-229E-C474-DADC-D704171B5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4181"/>
            <a:ext cx="8229600" cy="1143000"/>
          </a:xfrm>
        </p:spPr>
        <p:txBody>
          <a:bodyPr/>
          <a:lstStyle/>
          <a:p>
            <a:r>
              <a:rPr lang="es" sz="2400" b="0" i="0" u="none" dirty="0"/>
              <a:t>Add New Content (Agregar contenido nuevo) </a:t>
            </a:r>
            <a:br>
              <a:rPr lang="es" sz="2400" dirty="0"/>
            </a:br>
            <a:r>
              <a:rPr lang="es" sz="2400" b="0" i="0" u="none" dirty="0"/>
              <a:t>versus Replace Zip File (Reemplazar archivo comprimido)</a:t>
            </a:r>
            <a:endParaRPr lang="en-US" sz="2400" dirty="0"/>
          </a:p>
        </p:txBody>
      </p:sp>
      <p:pic>
        <p:nvPicPr>
          <p:cNvPr id="4" name="Picture 3" descr="La página de aterrizaje para editoriales muestra dónde se encuentran las opciones “Add New Content” (Agregar contenido nuevo) y “Replace Zip File” (Reemplazar archivo comprimido).">
            <a:extLst>
              <a:ext uri="{FF2B5EF4-FFF2-40B4-BE49-F238E27FC236}">
                <a16:creationId xmlns:a16="http://schemas.microsoft.com/office/drawing/2014/main" id="{22D71311-E3A7-417A-9E20-A15525976F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27" y="1156855"/>
            <a:ext cx="9144000" cy="569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8811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" sz="4000" b="0" i="0" u="none" dirty="0"/>
              <a:t>Proceso de carga manual</a:t>
            </a:r>
            <a:endParaRPr lang="en-US" altLang="en-US" sz="4000" dirty="0"/>
          </a:p>
        </p:txBody>
      </p:sp>
      <p:sp>
        <p:nvSpPr>
          <p:cNvPr id="7680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678362"/>
          </a:xfrm>
        </p:spPr>
        <p:txBody>
          <a:bodyPr/>
          <a:lstStyle/>
          <a:p>
            <a:pPr algn="l" rtl="0"/>
            <a:r>
              <a:rPr lang="es" sz="2800" b="0" i="0" u="none" dirty="0"/>
              <a:t>Cuando se cargan los archivos, el archivo primero pasa por la validación automatizada. </a:t>
            </a:r>
          </a:p>
          <a:p>
            <a:pPr algn="l" rtl="0"/>
            <a:r>
              <a:rPr lang="es" sz="2800" b="0" i="0" u="none" dirty="0"/>
              <a:t>Si el archivo falla, el sistema mostrará un mensaje detallado respecto al(los) problema(s).</a:t>
            </a:r>
          </a:p>
          <a:p>
            <a:pPr algn="l" rtl="0"/>
            <a:r>
              <a:rPr lang="es" sz="2800" b="0" i="0" u="none" dirty="0"/>
              <a:t>Si el archivo es aprobado, el sistema extraerá los metadatos del OPF del archivo y los abrirá en una página donde se pueden revisar, editar y luego guardar.</a:t>
            </a:r>
          </a:p>
          <a:p>
            <a:pPr algn="l" rtl="0"/>
            <a:r>
              <a:rPr lang="es" sz="2800" b="0" i="0" u="none" dirty="0"/>
              <a:t>Una vez guardado el archivo, aparecerá en su inventario No Certificado. </a:t>
            </a:r>
          </a:p>
        </p:txBody>
      </p:sp>
    </p:spTree>
    <p:extLst>
      <p:ext uri="{BB962C8B-B14F-4D97-AF65-F5344CB8AC3E}">
        <p14:creationId xmlns:p14="http://schemas.microsoft.com/office/powerpoint/2010/main" val="14327446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" sz="4000" b="0" i="0" u="none" dirty="0"/>
              <a:t>Carga manual versus Entrega en lotes</a:t>
            </a:r>
            <a:endParaRPr lang="en-US" altLang="en-US" sz="4000" dirty="0"/>
          </a:p>
        </p:txBody>
      </p:sp>
      <p:sp>
        <p:nvSpPr>
          <p:cNvPr id="7680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8229600" cy="4830762"/>
          </a:xfrm>
        </p:spPr>
        <p:txBody>
          <a:bodyPr/>
          <a:lstStyle/>
          <a:p>
            <a:pPr algn="l" rtl="0"/>
            <a:r>
              <a:rPr lang="es" sz="2400" b="0" i="0" u="none" dirty="0"/>
              <a:t>Los archivos de hasta 300 MB cada uno se pueden cargar manualmente al sistema del NIMAC, pero la carga tomará más tiempo mientras más grande sea el archivo. </a:t>
            </a:r>
          </a:p>
          <a:p>
            <a:pPr algn="l" rtl="0"/>
            <a:r>
              <a:rPr lang="es" sz="2400" b="0" i="0" u="none" dirty="0"/>
              <a:t>Debido a los tiempos de carga, sería aconsejable considerar entregar los archivos de más de 250 MB cada uno por FTP.</a:t>
            </a:r>
          </a:p>
          <a:p>
            <a:pPr algn="l" rtl="0"/>
            <a:r>
              <a:rPr lang="es" sz="2400" b="0" i="0" u="none" dirty="0"/>
              <a:t>No hay un tamaño de archivo mínimo o máximo para entregar archivos por FTP.  </a:t>
            </a:r>
          </a:p>
          <a:p>
            <a:pPr algn="l" rtl="0"/>
            <a:r>
              <a:rPr lang="es" sz="2400" b="0" i="0" u="none" dirty="0"/>
              <a:t>Tampoco hay un número mínimo o máximo de archivos que se puedan entregar a la vez.</a:t>
            </a:r>
          </a:p>
        </p:txBody>
      </p:sp>
    </p:spTree>
    <p:extLst>
      <p:ext uri="{BB962C8B-B14F-4D97-AF65-F5344CB8AC3E}">
        <p14:creationId xmlns:p14="http://schemas.microsoft.com/office/powerpoint/2010/main" val="9446211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FF8B6-BD97-C1FF-35DF-1C3ADC1A3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143000"/>
          </a:xfrm>
        </p:spPr>
        <p:txBody>
          <a:bodyPr/>
          <a:lstStyle/>
          <a:p>
            <a:r>
              <a:rPr lang="es" b="0" i="0" u="none" dirty="0"/>
              <a:t>Entrega en lotes (FTP)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5049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" sz="4000" b="0" i="0" u="none" dirty="0"/>
              <a:t>Entrega de archivos por FTP</a:t>
            </a:r>
            <a:endParaRPr lang="en-US" altLang="en-US" sz="4000" dirty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76800"/>
          </a:xfrm>
        </p:spPr>
        <p:txBody>
          <a:bodyPr/>
          <a:lstStyle/>
          <a:p>
            <a:pPr algn="l" rtl="0">
              <a:defRPr/>
            </a:pPr>
            <a:r>
              <a:rPr lang="es" sz="2800" b="0" i="0" u="none" dirty="0"/>
              <a:t>Los archivos que tienen más de 300 MB se deben entregar directamente a nuestro proveedor del sistema, OverDrive, por SFTP. </a:t>
            </a:r>
          </a:p>
          <a:p>
            <a:pPr algn="l" rtl="0">
              <a:defRPr/>
            </a:pPr>
            <a:r>
              <a:rPr lang="es" sz="2800" b="0" i="0" u="none" dirty="0"/>
              <a:t>La ubicación del host de FTP es:</a:t>
            </a:r>
          </a:p>
          <a:p>
            <a:pPr marL="0" indent="0" algn="l" rtl="0">
              <a:buFontTx/>
              <a:buNone/>
              <a:defRPr/>
            </a:pPr>
            <a:r>
              <a:rPr lang="es" sz="2800" b="0" i="0" u="none" dirty="0"/>
              <a:t>	</a:t>
            </a:r>
            <a:r>
              <a:rPr lang="es" sz="2800" b="1" i="0" u="none" dirty="0"/>
              <a:t>transfer.overdrive.com</a:t>
            </a:r>
            <a:r>
              <a:rPr lang="es" sz="2800" b="0" i="0" u="none" dirty="0"/>
              <a:t> </a:t>
            </a:r>
          </a:p>
          <a:p>
            <a:pPr algn="l" rtl="0">
              <a:defRPr/>
            </a:pPr>
            <a:r>
              <a:rPr lang="es" sz="2800" b="0" i="0" u="none" dirty="0"/>
              <a:t>Si todavía no tiene un ID de acceso para FTP, puede solicitarlo por correo electrónico a OverDrive:  </a:t>
            </a:r>
          </a:p>
          <a:p>
            <a:pPr marL="0" indent="0" algn="l" rtl="0">
              <a:buFontTx/>
              <a:buNone/>
              <a:defRPr/>
            </a:pPr>
            <a:r>
              <a:rPr lang="es" sz="2800" b="0" i="0" u="none" dirty="0"/>
              <a:t>	</a:t>
            </a:r>
            <a:r>
              <a:rPr lang="es" sz="2800" b="1" i="0" u="none" dirty="0">
                <a:hlinkClick r:id="rId2"/>
              </a:rPr>
              <a:t>nimac-support@overdrive.com</a:t>
            </a:r>
            <a:r>
              <a:rPr lang="es" sz="2800" b="0" i="0" u="none" dirty="0"/>
              <a:t> </a:t>
            </a:r>
            <a:endParaRPr lang="es" altLang="en-US" sz="2800" b="1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" sz="4000" b="0" i="0" u="none" dirty="0"/>
              <a:t>Solicitud de acceso a FTP</a:t>
            </a:r>
            <a:endParaRPr lang="en-US" altLang="en-US" sz="4000" dirty="0"/>
          </a:p>
        </p:txBody>
      </p:sp>
      <p:sp>
        <p:nvSpPr>
          <p:cNvPr id="7885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 algn="l" rtl="0"/>
            <a:r>
              <a:rPr lang="es" sz="2800" b="0" i="0" u="none" dirty="0"/>
              <a:t>En su solicitud, incluya su ID de acceso del NIMAC de la cuenta de la editorial. </a:t>
            </a:r>
          </a:p>
          <a:p>
            <a:pPr algn="l" rtl="0"/>
            <a:r>
              <a:rPr lang="es" sz="2800" b="1" i="0" u="none" dirty="0"/>
              <a:t>Si es una editorial</a:t>
            </a:r>
            <a:r>
              <a:rPr lang="es" sz="2800" b="0" i="0" u="none" dirty="0"/>
              <a:t>, necesitará crear una cuenta de “subusuario” del NIMAC para cada proveedor de servicios de conversión que necesite cargar archivos en su nombre. </a:t>
            </a:r>
          </a:p>
          <a:p>
            <a:pPr algn="l" rtl="0"/>
            <a:r>
              <a:rPr lang="es" sz="2800" b="1" i="0" u="none" dirty="0"/>
              <a:t>Si es un proveedor</a:t>
            </a:r>
            <a:r>
              <a:rPr lang="es" sz="2800" b="0" i="0" u="none" dirty="0"/>
              <a:t>, necesitará un ID de acceso a FTP por separado para cada cuenta de editorial con la que trabaje. 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" sz="4000" b="0" i="0" u="none" dirty="0"/>
              <a:t>Nota importante: No entregue archivos NIMAS dentro de carpetas</a:t>
            </a:r>
            <a:endParaRPr lang="en-US" altLang="en-US" sz="4000" dirty="0"/>
          </a:p>
        </p:txBody>
      </p:sp>
      <p:sp>
        <p:nvSpPr>
          <p:cNvPr id="80899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/>
          <a:lstStyle/>
          <a:p>
            <a:pPr algn="l" rtl="0"/>
            <a:r>
              <a:rPr lang="es" sz="2800" b="0" i="0" u="none" dirty="0"/>
              <a:t>Al colocar archivos en el FTP, colóquelos únicamente en el directorio ROOT (RAÍZ) del FTP. </a:t>
            </a:r>
          </a:p>
          <a:p>
            <a:pPr algn="l" rtl="0"/>
            <a:r>
              <a:rPr lang="es" sz="2800" b="0" i="0" u="none" dirty="0"/>
              <a:t>No utilice carpetas ni subcarpetas en el FTP.</a:t>
            </a:r>
          </a:p>
          <a:p>
            <a:pPr algn="l" rtl="0"/>
            <a:r>
              <a:rPr lang="es" sz="2800" b="0" i="0" u="none" dirty="0"/>
              <a:t>El proceso automatizado de lotes no puede detectar archivos que se entregan dentro de carpetas. </a:t>
            </a:r>
          </a:p>
          <a:p>
            <a:pPr algn="l" rtl="0"/>
            <a:r>
              <a:rPr lang="es" sz="2800" b="0" i="0" u="none" dirty="0"/>
              <a:t>Si tiene preguntas o necesita ayuda adicional, sólo háganoslo saber. 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2286000"/>
            <a:ext cx="8229600" cy="1143000"/>
          </a:xfrm>
        </p:spPr>
        <p:txBody>
          <a:bodyPr/>
          <a:lstStyle/>
          <a:p>
            <a:r>
              <a:rPr lang="es" b="0" i="0" u="none" dirty="0"/>
              <a:t>El informe diario de entregas de lotes</a:t>
            </a:r>
            <a:endParaRPr lang="en-US" alt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" sz="4000" b="0" i="0" u="none" dirty="0"/>
              <a:t>Informe de entregas de lotes</a:t>
            </a:r>
            <a:endParaRPr lang="en-US" altLang="en-US" sz="4000" dirty="0"/>
          </a:p>
        </p:txBody>
      </p:sp>
      <p:sp>
        <p:nvSpPr>
          <p:cNvPr id="8294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8229600" cy="4495800"/>
          </a:xfrm>
        </p:spPr>
        <p:txBody>
          <a:bodyPr/>
          <a:lstStyle/>
          <a:p>
            <a:pPr algn="l" rtl="0"/>
            <a:r>
              <a:rPr lang="es" sz="2800" b="0" i="0" u="none" dirty="0"/>
              <a:t>Las entregas a FTP se procesan por la noche.</a:t>
            </a:r>
          </a:p>
          <a:p>
            <a:pPr algn="l" rtl="0"/>
            <a:r>
              <a:rPr lang="es" sz="2800" b="0" i="0" u="none" dirty="0"/>
              <a:t>A la mañana siguiente, recibirá un informe automatizado que detalla los resultados del procesamiento.</a:t>
            </a:r>
          </a:p>
          <a:p>
            <a:pPr algn="l" rtl="0"/>
            <a:r>
              <a:rPr lang="es" sz="2800" b="0" i="0" u="none" dirty="0"/>
              <a:t>Este informe se enviará a la dirección de correo electrónico asociada al ID de acceso a FTP. </a:t>
            </a:r>
          </a:p>
          <a:p>
            <a:pPr algn="l" rtl="0"/>
            <a:r>
              <a:rPr lang="es" sz="2800" b="0" i="0" u="none" dirty="0"/>
              <a:t>Si usted es un proveedor que suministra archivos para varias editoriales, recibirá un informe separado para cada editorial.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" sz="4000" b="0" i="0" u="none" dirty="0"/>
              <a:t>Nota al margen: Filtros de correo no deseado/spam</a:t>
            </a:r>
            <a:endParaRPr lang="en-US" altLang="en-US" sz="4000" dirty="0"/>
          </a:p>
        </p:txBody>
      </p:sp>
      <p:sp>
        <p:nvSpPr>
          <p:cNvPr id="8294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8229600" cy="4495800"/>
          </a:xfrm>
        </p:spPr>
        <p:txBody>
          <a:bodyPr/>
          <a:lstStyle/>
          <a:p>
            <a:pPr algn="l" rtl="0"/>
            <a:r>
              <a:rPr lang="es" sz="2800" b="0" i="0" u="none" dirty="0"/>
              <a:t>Si ha entregado archivos por FTP, pero no ve el correo electrónico automatizado en su bandeja de entrada la mañana siguiente, por favor asegúrese de revisar su carpeta de spam. </a:t>
            </a:r>
          </a:p>
          <a:p>
            <a:pPr algn="l" rtl="0"/>
            <a:r>
              <a:rPr lang="es" sz="2800" b="0" i="0" u="none" dirty="0"/>
              <a:t>Sería conveniente que coloque </a:t>
            </a:r>
            <a:r>
              <a:rPr lang="es" sz="2800" b="0" i="0" u="none" dirty="0">
                <a:hlinkClick r:id="rId2"/>
              </a:rPr>
              <a:t>noreply-NIMAC@overdrive.com</a:t>
            </a:r>
            <a:r>
              <a:rPr lang="es" sz="2800" b="0" i="0" u="none" dirty="0"/>
              <a:t> o el dominio overdrive.com en su lista blanca para recibir debidamente los correos electrónicos.  </a:t>
            </a:r>
          </a:p>
        </p:txBody>
      </p:sp>
    </p:spTree>
    <p:extLst>
      <p:ext uri="{BB962C8B-B14F-4D97-AF65-F5344CB8AC3E}">
        <p14:creationId xmlns:p14="http://schemas.microsoft.com/office/powerpoint/2010/main" val="28964544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" sz="4000" b="0" i="0" u="none" dirty="0"/>
              <a:t>Revisión del informe de FTP</a:t>
            </a:r>
            <a:endParaRPr lang="en-US" altLang="en-US" sz="4000" dirty="0"/>
          </a:p>
        </p:txBody>
      </p:sp>
      <p:sp>
        <p:nvSpPr>
          <p:cNvPr id="8397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/>
          <a:lstStyle/>
          <a:p>
            <a:pPr algn="l" rtl="0"/>
            <a:r>
              <a:rPr lang="es" sz="2800" b="1" i="0" u="none" dirty="0"/>
              <a:t>Por favor asegúrese de revisar todos los informes que reciba.</a:t>
            </a:r>
          </a:p>
          <a:p>
            <a:endParaRPr lang="es" altLang="en-US" sz="800" b="1" dirty="0"/>
          </a:p>
          <a:p>
            <a:pPr algn="l" rtl="0"/>
            <a:r>
              <a:rPr lang="es" sz="2800" b="1" i="0" u="none" dirty="0"/>
              <a:t>El informe diario es su única notificación en caso de que falle una entrega por FTP.</a:t>
            </a:r>
            <a:r>
              <a:rPr lang="es" sz="2800" b="0" i="0" u="none" dirty="0"/>
              <a:t>  </a:t>
            </a:r>
          </a:p>
          <a:p>
            <a:endParaRPr lang="es" altLang="en-US" sz="800" dirty="0"/>
          </a:p>
          <a:p>
            <a:pPr algn="l" rtl="0"/>
            <a:r>
              <a:rPr lang="es" sz="2800" b="1" i="0" u="none" dirty="0"/>
              <a:t>Nota:</a:t>
            </a:r>
            <a:r>
              <a:rPr lang="es" sz="2800" b="0" i="0" u="none" dirty="0"/>
              <a:t> Si cambia la dirección de correo electrónico asociada al usuario que configuró la cuenta en FTP (o si ese usuario deja la compañía), necesitará notificar a OverDrive para que puedan actualizar la cuenta de FTP o crear una nueva. 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" sz="4000" b="0" i="0" u="none" dirty="0"/>
              <a:t>Lectura del informe</a:t>
            </a:r>
            <a:endParaRPr lang="en-US" altLang="en-US" sz="4000" dirty="0"/>
          </a:p>
        </p:txBody>
      </p:sp>
      <p:sp>
        <p:nvSpPr>
          <p:cNvPr id="849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marL="0" indent="0" algn="l" rtl="0">
              <a:buNone/>
            </a:pPr>
            <a:r>
              <a:rPr lang="es" sz="2800" b="0" i="0" u="none" dirty="0"/>
              <a:t>Al inicio del informe, verá un resumen de los resultados de la carga:</a:t>
            </a:r>
          </a:p>
          <a:p>
            <a:pPr marL="0" indent="0" algn="l" rtl="0">
              <a:buNone/>
            </a:pPr>
            <a:endParaRPr lang="es" altLang="en-US" sz="1200" dirty="0"/>
          </a:p>
          <a:p>
            <a:pPr algn="l" rtl="0"/>
            <a:r>
              <a:rPr lang="es" sz="2800" b="1" i="0" u="none" dirty="0"/>
              <a:t>Si el informe indica que no hay cargas fallidas, usted no necesita realizar ninguna acción.</a:t>
            </a:r>
            <a:r>
              <a:rPr lang="es" sz="2800" b="0" i="0" u="none" dirty="0"/>
              <a:t> </a:t>
            </a:r>
          </a:p>
          <a:p>
            <a:endParaRPr lang="es" altLang="en-US" sz="1200" dirty="0"/>
          </a:p>
          <a:p>
            <a:pPr algn="l" rtl="0"/>
            <a:r>
              <a:rPr lang="es" sz="2800" b="0" i="0" u="none" dirty="0"/>
              <a:t>Si el informe </a:t>
            </a:r>
            <a:r>
              <a:rPr lang="es" sz="2800" b="1" i="0" u="none" dirty="0"/>
              <a:t>sí</a:t>
            </a:r>
            <a:r>
              <a:rPr lang="es" sz="2800" b="0" i="0" u="none" dirty="0"/>
              <a:t> indica cargas fallidas, por favor lea la información en la columna Details (Detalles), corrija el problema y vuelva a entregar el archivo. 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222684"/>
            <a:ext cx="8229600" cy="1143000"/>
          </a:xfrm>
        </p:spPr>
        <p:txBody>
          <a:bodyPr/>
          <a:lstStyle/>
          <a:p>
            <a:r>
              <a:rPr lang="es" sz="3600" b="0" i="0" u="none" dirty="0"/>
              <a:t>Informe que muestra que se realizaron bien todas las cargas </a:t>
            </a:r>
            <a:endParaRPr lang="en-US" altLang="en-US" sz="3600" dirty="0"/>
          </a:p>
        </p:txBody>
      </p:sp>
      <p:sp>
        <p:nvSpPr>
          <p:cNvPr id="86019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endParaRPr lang="en-US" altLang="en-US" dirty="0"/>
          </a:p>
        </p:txBody>
      </p:sp>
      <p:pic>
        <p:nvPicPr>
          <p:cNvPr id="86020" name="Picture 1" descr="El informe muestra que se realizaron bien todas las cargas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4" y="1631710"/>
            <a:ext cx="9028772" cy="348320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s" sz="3600" b="0" i="0" u="none" dirty="0"/>
              <a:t>Informe que incluye una carga fallida</a:t>
            </a:r>
            <a:endParaRPr lang="en-US" altLang="en-US" sz="3600" dirty="0"/>
          </a:p>
        </p:txBody>
      </p:sp>
      <p:sp>
        <p:nvSpPr>
          <p:cNvPr id="87043" name="Content Placeholder 5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3810000"/>
          </a:xfrm>
        </p:spPr>
        <p:txBody>
          <a:bodyPr/>
          <a:lstStyle/>
          <a:p>
            <a:endParaRPr lang="en-US" altLang="en-US" dirty="0"/>
          </a:p>
        </p:txBody>
      </p:sp>
      <p:pic>
        <p:nvPicPr>
          <p:cNvPr id="87044" name="Picture 1" descr="El informe muestra 3 cargas correctas, pero una carga fallida. Las cargas fallidas se mostrarán en la parte superior del informe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495555"/>
            <a:ext cx="8991600" cy="3936947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" sz="4000" b="0" i="0" u="none" dirty="0"/>
              <a:t>Cargas fallidas</a:t>
            </a:r>
            <a:endParaRPr lang="en-US" altLang="en-US" sz="4000" dirty="0"/>
          </a:p>
        </p:txBody>
      </p:sp>
      <p:sp>
        <p:nvSpPr>
          <p:cNvPr id="8909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algn="l" rtl="0"/>
            <a:r>
              <a:rPr lang="es" sz="2800" b="0" i="0" u="none" dirty="0"/>
              <a:t>Si falla una entrega, la columna Details (Detalles) en el informe diario proporcionará la información relacionada con el error que impidió la carga.</a:t>
            </a:r>
          </a:p>
          <a:p>
            <a:endParaRPr lang="es" altLang="en-US" sz="2800" dirty="0"/>
          </a:p>
          <a:p>
            <a:pPr algn="l" rtl="0"/>
            <a:r>
              <a:rPr lang="es" sz="2800" b="1" i="0" u="none" dirty="0"/>
              <a:t>El informe diario es su notificación oficial respecto a cargas fallidas.</a:t>
            </a:r>
            <a:r>
              <a:rPr lang="es" sz="2800" b="0" i="0" u="none" dirty="0"/>
              <a:t> </a:t>
            </a:r>
          </a:p>
          <a:p>
            <a:endParaRPr lang="es" altLang="en-US" sz="2800" dirty="0"/>
          </a:p>
          <a:p>
            <a:pPr algn="l" rtl="0"/>
            <a:r>
              <a:rPr lang="es" sz="2800" b="0" i="0" u="none" dirty="0"/>
              <a:t>Si tiene alguna pregunta acerca de un error en un informe, comuníquese con el NIMAC.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" sz="4000" b="0" i="0" u="none" dirty="0"/>
              <a:t>Carga de archivos corregidos</a:t>
            </a:r>
            <a:endParaRPr lang="en-US" altLang="en-US" sz="4000" dirty="0"/>
          </a:p>
        </p:txBody>
      </p:sp>
      <p:sp>
        <p:nvSpPr>
          <p:cNvPr id="9216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algn="l" rtl="0"/>
            <a:r>
              <a:rPr lang="es" sz="2800" b="0" i="0" u="none" dirty="0"/>
              <a:t>Una vez que ha corregido y vuelto a presentar un archivo, no necesita notificar ni a OverDrive ni al NIMAC. </a:t>
            </a:r>
          </a:p>
          <a:p>
            <a:pPr algn="l" rtl="0"/>
            <a:r>
              <a:rPr lang="es" sz="2800" b="0" i="0" u="none" dirty="0"/>
              <a:t>Simplemente entregue el(los) archivo(s) de nuevo por FTP.</a:t>
            </a:r>
          </a:p>
          <a:p>
            <a:pPr algn="l" rtl="0"/>
            <a:r>
              <a:rPr lang="es" sz="2800" b="0" i="0" u="none" dirty="0"/>
              <a:t>La nueva entrega aparecerá en el informe diario del día siguiente.</a:t>
            </a:r>
          </a:p>
          <a:p>
            <a:pPr algn="l" rtl="0"/>
            <a:r>
              <a:rPr lang="es" sz="2800" b="0" i="0" u="none" dirty="0"/>
              <a:t>Allí podrá verificar si el archivo corregido se cargó debidamente. 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" sz="4000" b="0" i="0" u="none" dirty="0"/>
              <a:t>Reenvío de inventario certificado</a:t>
            </a:r>
            <a:endParaRPr lang="en-US" altLang="en-US" sz="4000" dirty="0"/>
          </a:p>
        </p:txBody>
      </p:sp>
      <p:sp>
        <p:nvSpPr>
          <p:cNvPr id="9318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pPr algn="l" rtl="0"/>
            <a:r>
              <a:rPr lang="es" sz="2800" b="0" i="0" u="none" dirty="0"/>
              <a:t>Si un archivo ya se certificó, el sistema impedirá que se guarde un archivo de reemplazo para sobrescribirlo. </a:t>
            </a:r>
          </a:p>
          <a:p>
            <a:pPr algn="l" rtl="0"/>
            <a:r>
              <a:rPr lang="es" sz="2800" b="0" i="0" u="none" dirty="0"/>
              <a:t>Si usted necesita reenviar intencionalmente un archivo que está en estado Certificado, solo comuníquese con nosotros y moveremos el archivo a Stalled (Detenido) para que se pueda reemplazar. 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54CEB-C849-B510-2B56-DFC289E1F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133600"/>
            <a:ext cx="8229600" cy="808038"/>
          </a:xfrm>
        </p:spPr>
        <p:txBody>
          <a:bodyPr/>
          <a:lstStyle/>
          <a:p>
            <a:r>
              <a:rPr lang="es" b="0" i="0" u="none" dirty="0"/>
              <a:t>Revisión y certificación de archivos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0903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193675"/>
            <a:ext cx="8229600" cy="1143000"/>
          </a:xfrm>
        </p:spPr>
        <p:txBody>
          <a:bodyPr/>
          <a:lstStyle/>
          <a:p>
            <a:r>
              <a:rPr lang="es" sz="4000" b="0" i="0" u="none" dirty="0"/>
              <a:t>Revisión de archivos por el NIMAC</a:t>
            </a:r>
            <a:endParaRPr lang="en-US" altLang="en-US" sz="4000" dirty="0"/>
          </a:p>
        </p:txBody>
      </p:sp>
      <p:sp>
        <p:nvSpPr>
          <p:cNvPr id="9421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533400" y="1600200"/>
            <a:ext cx="8229600" cy="4724400"/>
          </a:xfrm>
        </p:spPr>
        <p:txBody>
          <a:bodyPr/>
          <a:lstStyle/>
          <a:p>
            <a:pPr algn="l" rtl="0"/>
            <a:r>
              <a:rPr lang="es" sz="2800" b="0" i="0" u="none" dirty="0"/>
              <a:t>Los archivos recién cargados aparecen automáticamente en el inventario No Certificado y se colocan en la cola de revisión de archivos.</a:t>
            </a:r>
          </a:p>
          <a:p>
            <a:pPr algn="l" rtl="0"/>
            <a:r>
              <a:rPr lang="es" sz="2800" b="0" i="0" u="none" dirty="0"/>
              <a:t>Los archivos generalmente se revisan en el orden en que se reciben, pero con todo gusto aceleraremos la revisión si existe una necesidad inmediata. </a:t>
            </a:r>
          </a:p>
          <a:p>
            <a:pPr algn="l" rtl="0"/>
            <a:r>
              <a:rPr lang="es" sz="2800" b="0" i="0" u="none" dirty="0"/>
              <a:t>Si se identifica algún problema en la revisión de archivos, nos comunicaremos con usted con preguntas o comentarios. 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6BEEA083-E62D-4A94-A669-40EDC43791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s" sz="4000" b="0" i="0" u="none" dirty="0"/>
              <a:t>Certificación</a:t>
            </a:r>
            <a:endParaRPr lang="en-US" altLang="en-US" sz="4000" dirty="0"/>
          </a:p>
        </p:txBody>
      </p:sp>
      <p:sp>
        <p:nvSpPr>
          <p:cNvPr id="29699" name="Content Placeholder 2">
            <a:extLst>
              <a:ext uri="{FF2B5EF4-FFF2-40B4-BE49-F238E27FC236}">
                <a16:creationId xmlns:a16="http://schemas.microsoft.com/office/drawing/2014/main" id="{6B5ED0A4-DD09-43D2-94D8-575FF0B4187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5165724"/>
          </a:xfrm>
        </p:spPr>
        <p:txBody>
          <a:bodyPr/>
          <a:lstStyle/>
          <a:p>
            <a:pPr algn="l" rtl="0"/>
            <a:r>
              <a:rPr lang="es" sz="2400" b="0" i="0" u="none" dirty="0"/>
              <a:t>Para ser aceptados en el NIMAC, los archivos deben pasar la validación automatizada (al momento de la carga) y un control de calidad manual realizado por el personal del NIMAC. </a:t>
            </a:r>
          </a:p>
          <a:p>
            <a:pPr algn="l" rtl="0"/>
            <a:r>
              <a:rPr lang="es" sz="2400" b="0" i="0" u="none" dirty="0"/>
              <a:t>Cuando se certifican los archivos, aparecen en su inventario Certificado y el “superusuario” recibe un correo electrónico automatizado con el número de certificado digital. </a:t>
            </a:r>
          </a:p>
          <a:p>
            <a:pPr algn="l" rtl="0"/>
            <a:r>
              <a:rPr lang="es" sz="2400" b="0" i="0" u="none" dirty="0"/>
              <a:t>También puede añadir hasta tres direcciones de correo electrónico adicionales para que reciban estos correos electrónicos. </a:t>
            </a:r>
          </a:p>
          <a:p>
            <a:pPr algn="l" rtl="0"/>
            <a:r>
              <a:rPr lang="es" sz="2400" b="0" i="0" u="none" dirty="0"/>
              <a:t>Los números también se mostrarán en todo informe de inventario que usted exporte del sistema.</a:t>
            </a:r>
          </a:p>
        </p:txBody>
      </p:sp>
    </p:spTree>
    <p:extLst>
      <p:ext uri="{BB962C8B-B14F-4D97-AF65-F5344CB8AC3E}">
        <p14:creationId xmlns:p14="http://schemas.microsoft.com/office/powerpoint/2010/main" val="327531764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63783B00-A4FC-4497-8680-76653B65BD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" b="0" i="0" u="none" dirty="0"/>
              <a:t>Revisiones de archivos</a:t>
            </a:r>
            <a:endParaRPr lang="en-US" altLang="en-US" dirty="0"/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D1DBD912-1163-4446-AACE-8EC737E2A7D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algn="l" rtl="0"/>
            <a:r>
              <a:rPr lang="es" sz="2400" b="0" i="0" u="none" dirty="0"/>
              <a:t>El personal del NIMAC revisa los metadatos presentados con el conjunto de archivos para asegurarse de que estén correctos y completos.</a:t>
            </a:r>
          </a:p>
          <a:p>
            <a:pPr algn="l" rtl="0"/>
            <a:r>
              <a:rPr lang="es" sz="2400" b="0" i="0" u="none" dirty="0"/>
              <a:t>Hay algunas revisiones adicionales del XML para verificar que algunas etiquetas requeridas estén presentes y que elementos comunes como el índice de contenido y el glosario tengan las etiquetas correctas.</a:t>
            </a:r>
          </a:p>
          <a:p>
            <a:pPr algn="l" rtl="0"/>
            <a:r>
              <a:rPr lang="es" sz="2400" b="0" i="0" u="none" dirty="0"/>
              <a:t>También realizaremos una revisión rápida del texto alternativo.</a:t>
            </a:r>
          </a:p>
          <a:p>
            <a:pPr algn="l" rtl="0"/>
            <a:r>
              <a:rPr lang="es" sz="2400" b="0" i="0" u="none" dirty="0"/>
              <a:t>El NIMAC no recibe libros impresos y no realiza una comparación página por página para evaluar las etiquetas en el XML. </a:t>
            </a:r>
          </a:p>
        </p:txBody>
      </p:sp>
    </p:spTree>
    <p:extLst>
      <p:ext uri="{BB962C8B-B14F-4D97-AF65-F5344CB8AC3E}">
        <p14:creationId xmlns:p14="http://schemas.microsoft.com/office/powerpoint/2010/main" val="224254964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68E4DBEE-3B0B-43E2-BDBC-50476BBD84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" b="0" i="0" u="none" dirty="0"/>
              <a:t>Comentarios sobre los archivos</a:t>
            </a:r>
            <a:endParaRPr lang="en-US" altLang="en-US" dirty="0"/>
          </a:p>
        </p:txBody>
      </p:sp>
      <p:sp>
        <p:nvSpPr>
          <p:cNvPr id="31747" name="Content Placeholder 2">
            <a:extLst>
              <a:ext uri="{FF2B5EF4-FFF2-40B4-BE49-F238E27FC236}">
                <a16:creationId xmlns:a16="http://schemas.microsoft.com/office/drawing/2014/main" id="{9A93CD9A-C7BF-4D81-A6D1-72B07F7840B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pPr algn="l" rtl="0"/>
            <a:r>
              <a:rPr lang="es" sz="2400" b="0" i="0" u="none" dirty="0"/>
              <a:t>En la revisión de archivos, el personal del NIMAC puede hacer correcciones menores de los metadatos en el sistema sin requerir que los archivos se vuelvan a presentar.</a:t>
            </a:r>
          </a:p>
          <a:p>
            <a:pPr algn="l" rtl="0"/>
            <a:r>
              <a:rPr lang="es" sz="2400" b="0" i="0" u="none" dirty="0"/>
              <a:t>Sin embargo, si hay problemas en el XML o el PDF, se requerirá que el proveedor los corrija y vuelva a presentar el archivo.</a:t>
            </a:r>
          </a:p>
          <a:p>
            <a:pPr algn="l" rtl="0"/>
            <a:r>
              <a:rPr lang="es" sz="2400" b="0" i="0" u="none" dirty="0"/>
              <a:t>Si esto sucede, se enviarán comentarios detallados a la persona que entregó o cargó el archivo.</a:t>
            </a:r>
          </a:p>
          <a:p>
            <a:pPr algn="l" rtl="0"/>
            <a:r>
              <a:rPr lang="es" sz="2400" b="0" i="0" u="none" dirty="0"/>
              <a:t>Estos archivos se colocan en el inventario “Stalled” (Detenido) mientras esperamos el archivo corregido. </a:t>
            </a:r>
          </a:p>
          <a:p>
            <a:endParaRPr lang="e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36318480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6BD0C73D-7AC9-43A6-A744-9D21415075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" b="0" i="0" u="none" dirty="0"/>
              <a:t>Tiempo de revisión de los archivos</a:t>
            </a:r>
            <a:endParaRPr lang="en-US" altLang="en-US" dirty="0"/>
          </a:p>
        </p:txBody>
      </p:sp>
      <p:sp>
        <p:nvSpPr>
          <p:cNvPr id="32771" name="Content Placeholder 2">
            <a:extLst>
              <a:ext uri="{FF2B5EF4-FFF2-40B4-BE49-F238E27FC236}">
                <a16:creationId xmlns:a16="http://schemas.microsoft.com/office/drawing/2014/main" id="{2BD4A9BD-46FC-47C9-9426-0438C5AA0B6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8229600" cy="4830762"/>
          </a:xfrm>
        </p:spPr>
        <p:txBody>
          <a:bodyPr/>
          <a:lstStyle/>
          <a:p>
            <a:pPr algn="l" rtl="0"/>
            <a:r>
              <a:rPr lang="es" sz="2800" b="0" i="0" u="none" dirty="0"/>
              <a:t>El tiempo que toma revisar y certificar una entrega varía según el número de archivos recibidos en un momento dado y el número de archivos en la cola de revisión.</a:t>
            </a:r>
          </a:p>
          <a:p>
            <a:pPr algn="l" rtl="0"/>
            <a:r>
              <a:rPr lang="es" sz="2800" b="0" i="0" u="none" dirty="0"/>
              <a:t>En épocas de pocas entregas, un archivo se podría certificar el día en que se carga al sistema.</a:t>
            </a:r>
          </a:p>
          <a:p>
            <a:pPr algn="l" rtl="0"/>
            <a:r>
              <a:rPr lang="es" sz="2800" b="0" i="0" u="none" dirty="0"/>
              <a:t>Si una entrega es grande o hay muchos otros archivos en la cola, podría tomar de 1 a 2 semanas o más.</a:t>
            </a:r>
          </a:p>
        </p:txBody>
      </p:sp>
    </p:spTree>
    <p:extLst>
      <p:ext uri="{BB962C8B-B14F-4D97-AF65-F5344CB8AC3E}">
        <p14:creationId xmlns:p14="http://schemas.microsoft.com/office/powerpoint/2010/main" val="80413497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56831E67-E627-4289-8EC7-B6A9E3FC2E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" b="0" i="0" u="none" dirty="0"/>
              <a:t>Fechas límite para la certificación</a:t>
            </a:r>
            <a:endParaRPr lang="en-US" altLang="en-US" dirty="0"/>
          </a:p>
        </p:txBody>
      </p:sp>
      <p:sp>
        <p:nvSpPr>
          <p:cNvPr id="33795" name="Content Placeholder 2">
            <a:extLst>
              <a:ext uri="{FF2B5EF4-FFF2-40B4-BE49-F238E27FC236}">
                <a16:creationId xmlns:a16="http://schemas.microsoft.com/office/drawing/2014/main" id="{088CA735-2CCD-4981-9A9F-85CC3602BD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pPr algn="l" rtl="0"/>
            <a:r>
              <a:rPr lang="es" sz="2400" b="0" i="0" u="none" dirty="0"/>
              <a:t>Por favor háganos saber en el momento de presentación del archivo si tiene una fecha límite con un cliente. </a:t>
            </a:r>
          </a:p>
          <a:p>
            <a:pPr algn="l" rtl="0"/>
            <a:r>
              <a:rPr lang="es" sz="2400" b="0" i="0" u="none" dirty="0"/>
              <a:t>Le animamos a presentar los archivos por lo menos dos semanas antes de una fecha límite.</a:t>
            </a:r>
          </a:p>
          <a:p>
            <a:pPr algn="l" rtl="0"/>
            <a:r>
              <a:rPr lang="es" sz="2400" b="0" i="0" u="none" dirty="0"/>
              <a:t>Esto ayuda a asegurarse de que, si hay problemas, su proveedor tendrá tiempo para realizar las correcciones necesarias.</a:t>
            </a:r>
          </a:p>
          <a:p>
            <a:pPr algn="l" rtl="0"/>
            <a:r>
              <a:rPr lang="es" sz="2400" b="0" i="0" u="none" dirty="0"/>
              <a:t>Los archivos se suelen certificar en el orden en que se reciben, pero con gusto priorizaremos los archivos para ayudar a una editorial a cumplir con una fecha límite.</a:t>
            </a:r>
          </a:p>
        </p:txBody>
      </p:sp>
    </p:spTree>
    <p:extLst>
      <p:ext uri="{BB962C8B-B14F-4D97-AF65-F5344CB8AC3E}">
        <p14:creationId xmlns:p14="http://schemas.microsoft.com/office/powerpoint/2010/main" val="306481202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n de la página de inicio del NIMAC">
            <a:extLst>
              <a:ext uri="{FF2B5EF4-FFF2-40B4-BE49-F238E27FC236}">
                <a16:creationId xmlns:a16="http://schemas.microsoft.com/office/drawing/2014/main" id="{B7EEEF61-E2F6-4C92-A8D8-9A5F93DBD5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3000"/>
            <a:ext cx="9144000" cy="4198431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3606BAD-37D3-4D0B-839D-9362EF01A5F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s" b="0" i="0" u="none" dirty="0"/>
              <a:t>Página de inicio del NIMAC</a:t>
            </a:r>
            <a:endParaRPr lang="en-US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188DA844-57AB-4100-A2E9-F0E66B21E8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/>
          <a:lstStyle/>
          <a:p>
            <a:r>
              <a:rPr lang="es" b="0" i="0" u="none" dirty="0"/>
              <a:t>Demostración en vivo</a:t>
            </a:r>
            <a:endParaRPr lang="en-US" altLang="en-US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E23F4B78-2725-42B9-B14D-3A303DF74D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" b="0" i="0" u="none" dirty="0"/>
              <a:t>¿Preguntas?</a:t>
            </a:r>
            <a:endParaRPr lang="en-US" altLang="en-US" dirty="0"/>
          </a:p>
        </p:txBody>
      </p:sp>
      <p:sp>
        <p:nvSpPr>
          <p:cNvPr id="37891" name="Content Placeholder 2">
            <a:extLst>
              <a:ext uri="{FF2B5EF4-FFF2-40B4-BE49-F238E27FC236}">
                <a16:creationId xmlns:a16="http://schemas.microsoft.com/office/drawing/2014/main" id="{0B92069A-7E2B-400C-8039-D7646783A1D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pPr algn="l" rtl="0"/>
            <a:r>
              <a:rPr lang="es" sz="2800" b="0" i="0" u="none" dirty="0"/>
              <a:t>Si tiene preguntas acerca del estado de los archivos en el sistema del NIMAC, los comentarios proporcionados por nuestro personal o cualquier otra cosa, no dude en contactarnos:</a:t>
            </a:r>
            <a:endParaRPr lang="en-US" altLang="en-US" sz="2800" dirty="0"/>
          </a:p>
          <a:p>
            <a:pPr algn="ctr">
              <a:buFontTx/>
              <a:buNone/>
            </a:pPr>
            <a:r>
              <a:rPr lang="en-US" altLang="en-US" sz="2800" dirty="0">
                <a:hlinkClick r:id="rId2"/>
              </a:rPr>
              <a:t>nimac@aph.org</a:t>
            </a:r>
            <a:r>
              <a:rPr lang="en-US" altLang="en-US" sz="2800" dirty="0"/>
              <a:t>  </a:t>
            </a:r>
          </a:p>
          <a:p>
            <a:pPr algn="ctr">
              <a:buFontTx/>
              <a:buNone/>
            </a:pPr>
            <a:r>
              <a:rPr lang="en-US" altLang="en-US" sz="2800" dirty="0"/>
              <a:t>877-526-4622</a:t>
            </a:r>
            <a:endParaRPr lang="en-US" altLang="en-US" sz="1400" dirty="0">
              <a:solidFill>
                <a:srgbClr val="000099"/>
              </a:solidFill>
            </a:endParaRPr>
          </a:p>
          <a:p>
            <a:pPr>
              <a:buFontTx/>
              <a:buNone/>
            </a:pPr>
            <a:r>
              <a:rPr lang="en-US" altLang="en-US" sz="1400" dirty="0">
                <a:solidFill>
                  <a:srgbClr val="000099"/>
                </a:solidFill>
              </a:rPr>
              <a:t>	</a:t>
            </a:r>
          </a:p>
          <a:p>
            <a:pPr>
              <a:buFontTx/>
              <a:buNone/>
            </a:pPr>
            <a:r>
              <a:rPr lang="en-US" altLang="en-US" sz="1400" dirty="0">
                <a:solidFill>
                  <a:srgbClr val="000099"/>
                </a:solidFill>
              </a:rPr>
              <a:t>	</a:t>
            </a:r>
            <a:r>
              <a:rPr lang="es" sz="1400" b="0" i="0" u="none" dirty="0">
                <a:solidFill>
                  <a:srgbClr val="000099"/>
                </a:solidFill>
              </a:rPr>
              <a:t> El contenido de este recurso fue desarrollado bajo una subvención del Departamento de Educación de EE. UU., #H327E210001. Sin embargo, este contenido no representa necesariamente la política del Departamento de Educación de EE. UU., y el lector no debe suponer un respaldo del gobierno federal. Responsable del Proyecto: Rebecca Sheffield.</a:t>
            </a:r>
            <a:endParaRPr lang="en-US" altLang="en-US" sz="28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IMAClayout">
  <a:themeElements>
    <a:clrScheme name="NIMAClayout 14">
      <a:dk1>
        <a:srgbClr val="000099"/>
      </a:dk1>
      <a:lt1>
        <a:srgbClr val="FFFFFF"/>
      </a:lt1>
      <a:dk2>
        <a:srgbClr val="A50021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82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NIMAClayo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3">
        <a:dk1>
          <a:srgbClr val="0033CC"/>
        </a:dk1>
        <a:lt1>
          <a:srgbClr val="FFFFFF"/>
        </a:lt1>
        <a:dk2>
          <a:srgbClr val="0000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AAE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14">
        <a:dk1>
          <a:srgbClr val="000099"/>
        </a:dk1>
        <a:lt1>
          <a:srgbClr val="FFFFFF"/>
        </a:lt1>
        <a:dk2>
          <a:srgbClr val="A50021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82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C113F7550DCE469FC1CE664DEC722D" ma:contentTypeVersion="7" ma:contentTypeDescription="Create a new document." ma:contentTypeScope="" ma:versionID="0a1ce0c05553c9e537dcce48a866d034">
  <xsd:schema xmlns:xsd="http://www.w3.org/2001/XMLSchema" xmlns:xs="http://www.w3.org/2001/XMLSchema" xmlns:p="http://schemas.microsoft.com/office/2006/metadata/properties" xmlns:ns2="5101da5b-6c2e-4d78-9a91-ac859c4bc6fa" xmlns:ns3="38fd74c8-805e-4dcb-8927-c1278a3ad9fc" targetNamespace="http://schemas.microsoft.com/office/2006/metadata/properties" ma:root="true" ma:fieldsID="25643329fd88d562e7516e6b3531371c" ns2:_="" ns3:_="">
    <xsd:import namespace="5101da5b-6c2e-4d78-9a91-ac859c4bc6fa"/>
    <xsd:import namespace="38fd74c8-805e-4dcb-8927-c1278a3ad9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01da5b-6c2e-4d78-9a91-ac859c4bc6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fd74c8-805e-4dcb-8927-c1278a3ad9f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665C49C-4876-4D66-A699-F176130A793F}">
  <ds:schemaRefs>
    <ds:schemaRef ds:uri="http://purl.org/dc/elements/1.1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www.w3.org/XML/1998/namespace"/>
    <ds:schemaRef ds:uri="http://purl.org/dc/terms/"/>
    <ds:schemaRef ds:uri="http://schemas.microsoft.com/office/infopath/2007/PartnerControls"/>
    <ds:schemaRef ds:uri="38fd74c8-805e-4dcb-8927-c1278a3ad9fc"/>
    <ds:schemaRef ds:uri="5101da5b-6c2e-4d78-9a91-ac859c4bc6fa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77A877C3-A135-4470-ADC9-857DFFBC112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7929AAD-5606-4433-859D-61A3704BF5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01da5b-6c2e-4d78-9a91-ac859c4bc6fa"/>
    <ds:schemaRef ds:uri="38fd74c8-805e-4dcb-8927-c1278a3ad9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11076</TotalTime>
  <Words>3505</Words>
  <Application>Microsoft Office PowerPoint</Application>
  <PresentationFormat>On-screen Show (4:3)</PresentationFormat>
  <Paragraphs>262</Paragraphs>
  <Slides>61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5" baseType="lpstr">
      <vt:lpstr>Arial</vt:lpstr>
      <vt:lpstr>Tahoma</vt:lpstr>
      <vt:lpstr>NIMAClayout</vt:lpstr>
      <vt:lpstr>Photo Editor Photo</vt:lpstr>
      <vt:lpstr> El NIMAC para editoriales y proveedores:  Información básica y presentación de archivos </vt:lpstr>
      <vt:lpstr>El seminario web de hoy</vt:lpstr>
      <vt:lpstr>¡Marque su calendario!</vt:lpstr>
      <vt:lpstr>NIMAC: Información básica</vt:lpstr>
      <vt:lpstr>El proyecto NIMAC</vt:lpstr>
      <vt:lpstr>El proyecto NIMAC</vt:lpstr>
      <vt:lpstr>Los estados y el NIMAC</vt:lpstr>
      <vt:lpstr>Cómo trabaja el NIMAC con los estados</vt:lpstr>
      <vt:lpstr>Admisibilidad para NIMAS </vt:lpstr>
      <vt:lpstr>La Especificación NIMAS</vt:lpstr>
      <vt:lpstr>Cambios al NIMAS</vt:lpstr>
      <vt:lpstr>Recoger las opiniones de los grupos de interés</vt:lpstr>
      <vt:lpstr>Materiales dentro del alcance para NIMAS</vt:lpstr>
      <vt:lpstr>Gama de materiales que se reciben</vt:lpstr>
      <vt:lpstr>Materiales exonerados de NIMAS</vt:lpstr>
      <vt:lpstr>Materiales digitales y NIMAS</vt:lpstr>
      <vt:lpstr>Exoneración de NIMAS  para materiales digitales accesibles</vt:lpstr>
      <vt:lpstr>Solicitudes del NIMAC a las editoriales</vt:lpstr>
      <vt:lpstr>Ayudar a los clientes a encontrar  formatos accesibles</vt:lpstr>
      <vt:lpstr>Cuentas de las editoriales y  presentación de archivos</vt:lpstr>
      <vt:lpstr>Cuentas de las editoriales:  Administración del inventario</vt:lpstr>
      <vt:lpstr>Cuentas de las editoriales:  Otras funciones</vt:lpstr>
      <vt:lpstr>Presentación de archivos Parte 1: Validación </vt:lpstr>
      <vt:lpstr>Asistente de Validación del NIMAC</vt:lpstr>
      <vt:lpstr>Validación del NIMAS</vt:lpstr>
      <vt:lpstr>Cómo utilizar la herramienta</vt:lpstr>
      <vt:lpstr>Navegación hasta el archivo comprimido</vt:lpstr>
      <vt:lpstr>Validación en curso…</vt:lpstr>
      <vt:lpstr>Resultado de validación sin problemas encontrados</vt:lpstr>
      <vt:lpstr>Tipos de resultados de la validación</vt:lpstr>
      <vt:lpstr>Resultado de validación que muestra errores</vt:lpstr>
      <vt:lpstr>Archivos comprimidos dañados</vt:lpstr>
      <vt:lpstr>Presentación de archivos Parte 2:  Procedimientos para entrega de los archivos  </vt:lpstr>
      <vt:lpstr>Carga manual de los archivos</vt:lpstr>
      <vt:lpstr>Add New Content (Agregar contenido nuevo)  versus Replace Zip File (Reemplazar archivo comprimido)</vt:lpstr>
      <vt:lpstr>Proceso de carga manual</vt:lpstr>
      <vt:lpstr>Carga manual versus Entrega en lotes</vt:lpstr>
      <vt:lpstr>Entrega en lotes (FTP)</vt:lpstr>
      <vt:lpstr>Entrega de archivos por FTP</vt:lpstr>
      <vt:lpstr>Solicitud de acceso a FTP</vt:lpstr>
      <vt:lpstr>Nota importante: No entregue archivos NIMAS dentro de carpetas</vt:lpstr>
      <vt:lpstr>El informe diario de entregas de lotes</vt:lpstr>
      <vt:lpstr>Informe de entregas de lotes</vt:lpstr>
      <vt:lpstr>Nota al margen: Filtros de correo no deseado/spam</vt:lpstr>
      <vt:lpstr>Revisión del informe de FTP</vt:lpstr>
      <vt:lpstr>Lectura del informe</vt:lpstr>
      <vt:lpstr>Informe que muestra que se realizaron bien todas las cargas </vt:lpstr>
      <vt:lpstr>Informe que incluye una carga fallida</vt:lpstr>
      <vt:lpstr>Cargas fallidas</vt:lpstr>
      <vt:lpstr>Carga de archivos corregidos</vt:lpstr>
      <vt:lpstr>Reenvío de inventario certificado</vt:lpstr>
      <vt:lpstr>Revisión y certificación de archivos</vt:lpstr>
      <vt:lpstr>Revisión de archivos por el NIMAC</vt:lpstr>
      <vt:lpstr>Certificación</vt:lpstr>
      <vt:lpstr>Revisiones de archivos</vt:lpstr>
      <vt:lpstr>Comentarios sobre los archivos</vt:lpstr>
      <vt:lpstr>Tiempo de revisión de los archivos</vt:lpstr>
      <vt:lpstr>Fechas límite para la certificación</vt:lpstr>
      <vt:lpstr>Página de inicio del NIMAC</vt:lpstr>
      <vt:lpstr>Demostración en vivo</vt:lpstr>
      <vt:lpstr>¿Preguntas?</vt:lpstr>
    </vt:vector>
  </TitlesOfParts>
  <Company>APH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jmyers</dc:creator>
  <cp:lastModifiedBy>Liz Schaller</cp:lastModifiedBy>
  <cp:revision>1442</cp:revision>
  <dcterms:created xsi:type="dcterms:W3CDTF">2006-11-09T18:18:09Z</dcterms:created>
  <dcterms:modified xsi:type="dcterms:W3CDTF">2023-07-31T15:35:03Z</dcterms:modified>
</cp:coreProperties>
</file>