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 id="2147483692" r:id="rId5"/>
  </p:sldMasterIdLst>
  <p:notesMasterIdLst>
    <p:notesMasterId r:id="rId63"/>
  </p:notesMasterIdLst>
  <p:handoutMasterIdLst>
    <p:handoutMasterId r:id="rId64"/>
  </p:handoutMasterIdLst>
  <p:sldIdLst>
    <p:sldId id="615" r:id="rId6"/>
    <p:sldId id="586" r:id="rId7"/>
    <p:sldId id="570" r:id="rId8"/>
    <p:sldId id="549" r:id="rId9"/>
    <p:sldId id="550" r:id="rId10"/>
    <p:sldId id="603" r:id="rId11"/>
    <p:sldId id="555" r:id="rId12"/>
    <p:sldId id="556" r:id="rId13"/>
    <p:sldId id="561" r:id="rId14"/>
    <p:sldId id="605" r:id="rId15"/>
    <p:sldId id="564" r:id="rId16"/>
    <p:sldId id="606" r:id="rId17"/>
    <p:sldId id="610" r:id="rId18"/>
    <p:sldId id="590" r:id="rId19"/>
    <p:sldId id="577" r:id="rId20"/>
    <p:sldId id="580" r:id="rId21"/>
    <p:sldId id="581" r:id="rId22"/>
    <p:sldId id="618" r:id="rId23"/>
    <p:sldId id="619" r:id="rId24"/>
    <p:sldId id="708" r:id="rId25"/>
    <p:sldId id="620" r:id="rId26"/>
    <p:sldId id="661" r:id="rId27"/>
    <p:sldId id="621" r:id="rId28"/>
    <p:sldId id="662" r:id="rId29"/>
    <p:sldId id="599" r:id="rId30"/>
    <p:sldId id="699" r:id="rId31"/>
    <p:sldId id="593" r:id="rId32"/>
    <p:sldId id="630" r:id="rId33"/>
    <p:sldId id="631" r:id="rId34"/>
    <p:sldId id="632" r:id="rId35"/>
    <p:sldId id="639" r:id="rId36"/>
    <p:sldId id="640" r:id="rId37"/>
    <p:sldId id="622" r:id="rId38"/>
    <p:sldId id="625" r:id="rId39"/>
    <p:sldId id="663" r:id="rId40"/>
    <p:sldId id="627" r:id="rId41"/>
    <p:sldId id="664" r:id="rId42"/>
    <p:sldId id="634" r:id="rId43"/>
    <p:sldId id="671" r:id="rId44"/>
    <p:sldId id="672" r:id="rId45"/>
    <p:sldId id="706" r:id="rId46"/>
    <p:sldId id="707" r:id="rId47"/>
    <p:sldId id="644" r:id="rId48"/>
    <p:sldId id="702" r:id="rId49"/>
    <p:sldId id="658" r:id="rId50"/>
    <p:sldId id="703" r:id="rId51"/>
    <p:sldId id="697" r:id="rId52"/>
    <p:sldId id="705" r:id="rId53"/>
    <p:sldId id="654" r:id="rId54"/>
    <p:sldId id="669" r:id="rId55"/>
    <p:sldId id="592" r:id="rId56"/>
    <p:sldId id="637" r:id="rId57"/>
    <p:sldId id="624" r:id="rId58"/>
    <p:sldId id="636" r:id="rId59"/>
    <p:sldId id="700" r:id="rId60"/>
    <p:sldId id="614" r:id="rId61"/>
    <p:sldId id="482" r:id="rId6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30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172" autoAdjust="0"/>
    <p:restoredTop sz="86449" autoAdjust="0"/>
  </p:normalViewPr>
  <p:slideViewPr>
    <p:cSldViewPr>
      <p:cViewPr varScale="1">
        <p:scale>
          <a:sx n="74" d="100"/>
          <a:sy n="74" d="100"/>
        </p:scale>
        <p:origin x="504" y="67"/>
      </p:cViewPr>
      <p:guideLst>
        <p:guide orient="horz" pos="2160"/>
        <p:guide pos="2880"/>
      </p:guideLst>
    </p:cSldViewPr>
  </p:slideViewPr>
  <p:outlineViewPr>
    <p:cViewPr>
      <p:scale>
        <a:sx n="33" d="100"/>
        <a:sy n="33" d="100"/>
      </p:scale>
      <p:origin x="0" y="-34085"/>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dirty="0">
                <a:latin typeface="Arial" charset="0"/>
                <a:cs typeface="+mn-cs"/>
              </a:defRPr>
            </a:lvl1pPr>
          </a:lstStyle>
          <a:p>
            <a:pPr>
              <a:defRPr/>
            </a:pPr>
            <a:endParaRPr lang="en-US"/>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dirty="0">
                <a:latin typeface="Arial" charset="0"/>
                <a:cs typeface="+mn-cs"/>
              </a:defRPr>
            </a:lvl1pPr>
          </a:lstStyle>
          <a:p>
            <a:pPr>
              <a:defRPr/>
            </a:pPr>
            <a:endParaRPr lang="en-US"/>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dirty="0">
                <a:latin typeface="Arial" charset="0"/>
                <a:cs typeface="+mn-cs"/>
              </a:defRPr>
            </a:lvl1pPr>
          </a:lstStyle>
          <a:p>
            <a:pPr>
              <a:defRPr/>
            </a:pPr>
            <a:endParaRPr lang="en-US"/>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1016C09C-161B-4F89-93C2-053DCA9B58B8}"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dirty="0">
                <a:latin typeface="Arial" charset="0"/>
                <a:cs typeface="+mn-cs"/>
              </a:defRPr>
            </a:lvl1pPr>
          </a:lstStyle>
          <a:p>
            <a:pPr>
              <a:defRPr/>
            </a:pPr>
            <a:endParaRPr lang="en-US"/>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dirty="0">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dirty="0">
                <a:latin typeface="Arial"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2D7CFA50-1485-4F11-885A-0A7069D9BCF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1</a:t>
            </a:fld>
            <a:endParaRPr lang="en-US" altLang="en-US"/>
          </a:p>
        </p:txBody>
      </p:sp>
    </p:spTree>
    <p:extLst>
      <p:ext uri="{BB962C8B-B14F-4D97-AF65-F5344CB8AC3E}">
        <p14:creationId xmlns:p14="http://schemas.microsoft.com/office/powerpoint/2010/main" val="1752037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a:p>
        </p:txBody>
      </p:sp>
      <p:sp>
        <p:nvSpPr>
          <p:cNvPr id="6148" name="Slide Number Placeholder 3"/>
          <p:cNvSpPr>
            <a:spLocks noGrp="1"/>
          </p:cNvSpPr>
          <p:nvPr>
            <p:ph type="sldNum" sz="quarter" idx="5"/>
          </p:nvPr>
        </p:nvSpPr>
        <p:spPr>
          <a:noFill/>
        </p:spPr>
        <p:txBody>
          <a:bodyPr/>
          <a:lstStyle/>
          <a:p>
            <a:fld id="{DD1A7C03-7E77-4A4B-8FB5-9AC7CA095585}"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a:p>
        </p:txBody>
      </p:sp>
      <p:sp>
        <p:nvSpPr>
          <p:cNvPr id="9220" name="Slide Number Placeholder 3"/>
          <p:cNvSpPr>
            <a:spLocks noGrp="1"/>
          </p:cNvSpPr>
          <p:nvPr>
            <p:ph type="sldNum" sz="quarter" idx="5"/>
          </p:nvPr>
        </p:nvSpPr>
        <p:spPr>
          <a:noFill/>
        </p:spPr>
        <p:txBody>
          <a:bodyPr/>
          <a:lstStyle/>
          <a:p>
            <a:fld id="{61D32ABC-C5A3-48FA-84B2-C54F4DAEAB13}" type="slidenum">
              <a:rPr lang="en-US" altLang="en-US"/>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a:p>
        </p:txBody>
      </p:sp>
      <p:sp>
        <p:nvSpPr>
          <p:cNvPr id="11268" name="Slide Number Placeholder 3"/>
          <p:cNvSpPr>
            <a:spLocks noGrp="1"/>
          </p:cNvSpPr>
          <p:nvPr>
            <p:ph type="sldNum" sz="quarter" idx="5"/>
          </p:nvPr>
        </p:nvSpPr>
        <p:spPr>
          <a:noFill/>
        </p:spPr>
        <p:txBody>
          <a:bodyPr/>
          <a:lstStyle/>
          <a:p>
            <a:fld id="{B920545A-A635-4852-B76A-7284358ED171}" type="slidenum">
              <a:rPr lang="en-US" altLang="en-US"/>
              <a:pPr/>
              <a:t>5</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6</a:t>
            </a:fld>
            <a:endParaRPr lang="en-US" altLang="en-US"/>
          </a:p>
        </p:txBody>
      </p:sp>
    </p:spTree>
    <p:extLst>
      <p:ext uri="{BB962C8B-B14F-4D97-AF65-F5344CB8AC3E}">
        <p14:creationId xmlns:p14="http://schemas.microsoft.com/office/powerpoint/2010/main" val="1376831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ChangeArrowheads="1" noTextEdit="1"/>
          </p:cNvSpPr>
          <p:nvPr>
            <p:ph type="sldImg"/>
          </p:nvPr>
        </p:nvSpPr>
        <p:spPr>
          <a:ln/>
        </p:spPr>
      </p:sp>
      <p:sp>
        <p:nvSpPr>
          <p:cNvPr id="15363" name="Notes Placeholder 2"/>
          <p:cNvSpPr>
            <a:spLocks noGrp="1"/>
          </p:cNvSpPr>
          <p:nvPr>
            <p:ph type="body" idx="1"/>
          </p:nvPr>
        </p:nvSpPr>
        <p:spPr>
          <a:noFill/>
          <a:ln/>
        </p:spPr>
        <p:txBody>
          <a:bodyPr/>
          <a:lstStyle/>
          <a:p>
            <a:endParaRPr lang="en-US" altLang="en-US"/>
          </a:p>
        </p:txBody>
      </p:sp>
      <p:sp>
        <p:nvSpPr>
          <p:cNvPr id="15364" name="Slide Number Placeholder 3"/>
          <p:cNvSpPr>
            <a:spLocks noGrp="1"/>
          </p:cNvSpPr>
          <p:nvPr>
            <p:ph type="sldNum" sz="quarter" idx="5"/>
          </p:nvPr>
        </p:nvSpPr>
        <p:spPr>
          <a:noFill/>
        </p:spPr>
        <p:txBody>
          <a:bodyPr/>
          <a:lstStyle/>
          <a:p>
            <a:fld id="{A964E3B5-D003-40B7-B02E-A3C5B7E374E1}" type="slidenum">
              <a:rPr lang="en-US" altLang="en-US"/>
              <a:pPr/>
              <a:t>9</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ChangeArrowheads="1" noTextEdit="1"/>
          </p:cNvSpPr>
          <p:nvPr>
            <p:ph type="sldImg"/>
          </p:nvPr>
        </p:nvSpPr>
        <p:spPr>
          <a:ln/>
        </p:spPr>
      </p:sp>
      <p:sp>
        <p:nvSpPr>
          <p:cNvPr id="15363" name="Notes Placeholder 2"/>
          <p:cNvSpPr>
            <a:spLocks noGrp="1"/>
          </p:cNvSpPr>
          <p:nvPr>
            <p:ph type="body" idx="1"/>
          </p:nvPr>
        </p:nvSpPr>
        <p:spPr>
          <a:noFill/>
          <a:ln/>
        </p:spPr>
        <p:txBody>
          <a:bodyPr/>
          <a:lstStyle/>
          <a:p>
            <a:endParaRPr lang="en-US" altLang="en-US"/>
          </a:p>
        </p:txBody>
      </p:sp>
      <p:sp>
        <p:nvSpPr>
          <p:cNvPr id="15364" name="Slide Number Placeholder 3"/>
          <p:cNvSpPr>
            <a:spLocks noGrp="1"/>
          </p:cNvSpPr>
          <p:nvPr>
            <p:ph type="sldNum" sz="quarter" idx="5"/>
          </p:nvPr>
        </p:nvSpPr>
        <p:spPr>
          <a:noFill/>
        </p:spPr>
        <p:txBody>
          <a:bodyPr/>
          <a:lstStyle/>
          <a:p>
            <a:fld id="{A964E3B5-D003-40B7-B02E-A3C5B7E374E1}" type="slidenum">
              <a:rPr lang="en-US" altLang="en-US"/>
              <a:pPr/>
              <a:t>10</a:t>
            </a:fld>
            <a:endParaRPr lang="en-US" altLang="en-US"/>
          </a:p>
        </p:txBody>
      </p:sp>
    </p:spTree>
    <p:extLst>
      <p:ext uri="{BB962C8B-B14F-4D97-AF65-F5344CB8AC3E}">
        <p14:creationId xmlns:p14="http://schemas.microsoft.com/office/powerpoint/2010/main" val="1044247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ChangeArrowheads="1" noTextEdit="1"/>
          </p:cNvSpPr>
          <p:nvPr>
            <p:ph type="sldImg"/>
          </p:nvPr>
        </p:nvSpPr>
        <p:spPr>
          <a:ln/>
        </p:spPr>
      </p:sp>
      <p:sp>
        <p:nvSpPr>
          <p:cNvPr id="17411" name="Notes Placeholder 2"/>
          <p:cNvSpPr>
            <a:spLocks noGrp="1"/>
          </p:cNvSpPr>
          <p:nvPr>
            <p:ph type="body" idx="1"/>
          </p:nvPr>
        </p:nvSpPr>
        <p:spPr>
          <a:noFill/>
          <a:ln/>
        </p:spPr>
        <p:txBody>
          <a:bodyPr/>
          <a:lstStyle/>
          <a:p>
            <a:endParaRPr lang="en-US" altLang="en-US"/>
          </a:p>
        </p:txBody>
      </p:sp>
      <p:sp>
        <p:nvSpPr>
          <p:cNvPr id="17412" name="Slide Number Placeholder 3"/>
          <p:cNvSpPr>
            <a:spLocks noGrp="1"/>
          </p:cNvSpPr>
          <p:nvPr>
            <p:ph type="sldNum" sz="quarter" idx="5"/>
          </p:nvPr>
        </p:nvSpPr>
        <p:spPr>
          <a:noFill/>
        </p:spPr>
        <p:txBody>
          <a:bodyPr/>
          <a:lstStyle/>
          <a:p>
            <a:fld id="{8ABC71BA-53A5-4F9F-B925-D06E088CFF83}" type="slidenum">
              <a:rPr lang="en-US" altLang="en-US"/>
              <a:pPr/>
              <a:t>11</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ChangeArrowheads="1" noTextEdit="1"/>
          </p:cNvSpPr>
          <p:nvPr>
            <p:ph type="sldImg"/>
          </p:nvPr>
        </p:nvSpPr>
        <p:spPr>
          <a:ln/>
        </p:spPr>
      </p:sp>
      <p:sp>
        <p:nvSpPr>
          <p:cNvPr id="17411" name="Notes Placeholder 2"/>
          <p:cNvSpPr>
            <a:spLocks noGrp="1"/>
          </p:cNvSpPr>
          <p:nvPr>
            <p:ph type="body" idx="1"/>
          </p:nvPr>
        </p:nvSpPr>
        <p:spPr>
          <a:noFill/>
          <a:ln/>
        </p:spPr>
        <p:txBody>
          <a:bodyPr/>
          <a:lstStyle/>
          <a:p>
            <a:endParaRPr lang="en-US" altLang="en-US"/>
          </a:p>
        </p:txBody>
      </p:sp>
      <p:sp>
        <p:nvSpPr>
          <p:cNvPr id="17412" name="Slide Number Placeholder 3"/>
          <p:cNvSpPr>
            <a:spLocks noGrp="1"/>
          </p:cNvSpPr>
          <p:nvPr>
            <p:ph type="sldNum" sz="quarter" idx="5"/>
          </p:nvPr>
        </p:nvSpPr>
        <p:spPr>
          <a:noFill/>
        </p:spPr>
        <p:txBody>
          <a:bodyPr/>
          <a:lstStyle/>
          <a:p>
            <a:fld id="{8ABC71BA-53A5-4F9F-B925-D06E088CFF83}" type="slidenum">
              <a:rPr lang="en-US" altLang="en-US"/>
              <a:pPr/>
              <a:t>12</a:t>
            </a:fld>
            <a:endParaRPr lang="en-US" altLang="en-US"/>
          </a:p>
        </p:txBody>
      </p:sp>
    </p:spTree>
    <p:extLst>
      <p:ext uri="{BB962C8B-B14F-4D97-AF65-F5344CB8AC3E}">
        <p14:creationId xmlns:p14="http://schemas.microsoft.com/office/powerpoint/2010/main" val="4090893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ChangeArrowheads="1" noTextEdit="1"/>
          </p:cNvSpPr>
          <p:nvPr>
            <p:ph type="sldImg"/>
          </p:nvPr>
        </p:nvSpPr>
        <p:spPr>
          <a:ln/>
        </p:spPr>
      </p:sp>
      <p:sp>
        <p:nvSpPr>
          <p:cNvPr id="19459" name="Notes Placeholder 2"/>
          <p:cNvSpPr>
            <a:spLocks noGrp="1"/>
          </p:cNvSpPr>
          <p:nvPr>
            <p:ph type="body" idx="1"/>
          </p:nvPr>
        </p:nvSpPr>
        <p:spPr>
          <a:noFill/>
          <a:ln/>
        </p:spPr>
        <p:txBody>
          <a:bodyPr/>
          <a:lstStyle/>
          <a:p>
            <a:endParaRPr lang="en-US" altLang="en-US"/>
          </a:p>
        </p:txBody>
      </p:sp>
      <p:sp>
        <p:nvSpPr>
          <p:cNvPr id="19460" name="Slide Number Placeholder 3"/>
          <p:cNvSpPr>
            <a:spLocks noGrp="1"/>
          </p:cNvSpPr>
          <p:nvPr>
            <p:ph type="sldNum" sz="quarter" idx="5"/>
          </p:nvPr>
        </p:nvSpPr>
        <p:spPr>
          <a:noFill/>
        </p:spPr>
        <p:txBody>
          <a:bodyPr/>
          <a:lstStyle/>
          <a:p>
            <a:fld id="{CA6B4744-7609-4CCC-A9D5-D3D983466095}" type="slidenum">
              <a:rPr lang="en-US" altLang="en-US"/>
              <a:pPr/>
              <a:t>13</a:t>
            </a:fld>
            <a:endParaRPr lang="en-US" altLang="en-US"/>
          </a:p>
        </p:txBody>
      </p:sp>
    </p:spTree>
    <p:extLst>
      <p:ext uri="{BB962C8B-B14F-4D97-AF65-F5344CB8AC3E}">
        <p14:creationId xmlns:p14="http://schemas.microsoft.com/office/powerpoint/2010/main" val="2840340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a:ln/>
        </p:spPr>
      </p:sp>
      <p:sp>
        <p:nvSpPr>
          <p:cNvPr id="21507" name="Notes Placeholder 2"/>
          <p:cNvSpPr>
            <a:spLocks noGrp="1"/>
          </p:cNvSpPr>
          <p:nvPr>
            <p:ph type="body" idx="1"/>
          </p:nvPr>
        </p:nvSpPr>
        <p:spPr>
          <a:noFill/>
          <a:ln/>
        </p:spPr>
        <p:txBody>
          <a:bodyPr/>
          <a:lstStyle/>
          <a:p>
            <a:endParaRPr lang="en-US" altLang="en-US"/>
          </a:p>
        </p:txBody>
      </p:sp>
      <p:sp>
        <p:nvSpPr>
          <p:cNvPr id="21508" name="Slide Number Placeholder 3"/>
          <p:cNvSpPr>
            <a:spLocks noGrp="1"/>
          </p:cNvSpPr>
          <p:nvPr>
            <p:ph type="sldNum" sz="quarter" idx="5"/>
          </p:nvPr>
        </p:nvSpPr>
        <p:spPr>
          <a:noFill/>
        </p:spPr>
        <p:txBody>
          <a:bodyPr/>
          <a:lstStyle/>
          <a:p>
            <a:fld id="{499D74EE-138D-4104-8E64-9071FFD2B61B}" type="slidenum">
              <a:rPr lang="en-US" altLang="en-US"/>
              <a:pPr/>
              <a:t>14</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22</a:t>
            </a:fld>
            <a:endParaRPr lang="en-US" altLang="en-US"/>
          </a:p>
        </p:txBody>
      </p:sp>
    </p:spTree>
    <p:extLst>
      <p:ext uri="{BB962C8B-B14F-4D97-AF65-F5344CB8AC3E}">
        <p14:creationId xmlns:p14="http://schemas.microsoft.com/office/powerpoint/2010/main" val="1063695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In this presentation, we’ll look at opening NIMAS with MathML with</a:t>
            </a:r>
            <a:r>
              <a:rPr lang="en-US" sz="1600" b="1" baseline="0" dirty="0"/>
              <a:t> two different programs.</a:t>
            </a:r>
          </a:p>
          <a:p>
            <a:r>
              <a:rPr lang="en-US" sz="1600" b="1" baseline="0" dirty="0"/>
              <a:t>First, opening in </a:t>
            </a:r>
            <a:r>
              <a:rPr lang="en-US" sz="1600" b="1" baseline="0" dirty="0" err="1"/>
              <a:t>BrailleBlaster</a:t>
            </a:r>
            <a:r>
              <a:rPr lang="en-US" sz="1600" b="1" baseline="0" dirty="0"/>
              <a:t> </a:t>
            </a:r>
            <a:r>
              <a:rPr lang="en-US" sz="1600" b="1" baseline="0" dirty="0" err="1"/>
              <a:t>befoe</a:t>
            </a:r>
            <a:r>
              <a:rPr lang="en-US" sz="1600" b="1" baseline="0" dirty="0"/>
              <a:t> transferring to Braille 2000.</a:t>
            </a:r>
          </a:p>
          <a:p>
            <a:r>
              <a:rPr lang="en-US" sz="1600" b="1" baseline="0" dirty="0"/>
              <a:t>*”Once you’ve opened the NIMAS file in </a:t>
            </a:r>
            <a:r>
              <a:rPr lang="en-US" sz="1600" b="1" baseline="0" dirty="0" err="1"/>
              <a:t>BrailleBlaster</a:t>
            </a:r>
            <a:r>
              <a:rPr lang="en-US" sz="1600" b="1" baseline="0" dirty="0"/>
              <a:t>,…</a:t>
            </a:r>
            <a:endParaRPr lang="en-US" sz="1600"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27</a:t>
            </a:fld>
            <a:endParaRPr lang="en-US" altLang="en-US"/>
          </a:p>
        </p:txBody>
      </p:sp>
    </p:spTree>
    <p:extLst>
      <p:ext uri="{BB962C8B-B14F-4D97-AF65-F5344CB8AC3E}">
        <p14:creationId xmlns:p14="http://schemas.microsoft.com/office/powerpoint/2010/main" val="2475737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*you’ll want to make</a:t>
            </a:r>
            <a:r>
              <a:rPr lang="en-US" b="1" baseline="0" dirty="0"/>
              <a:t> a few full file edits before saving In Braille 2000.</a:t>
            </a:r>
            <a:endParaRPr lang="en-US" b="1" dirty="0"/>
          </a:p>
          <a:p>
            <a:r>
              <a:rPr lang="en-US" b="1" dirty="0"/>
              <a:t>*Some of the options I’ve found helpful:</a:t>
            </a:r>
            <a:r>
              <a:rPr lang="en-US" b="1" baseline="0" dirty="0"/>
              <a:t> Translation Settings and Emphasis</a:t>
            </a:r>
          </a:p>
          <a:p>
            <a:r>
              <a:rPr lang="en-US" b="1" baseline="0" dirty="0"/>
              <a:t>Possible Translation Setting options are shown here, in the drop-down menu.” (READ SLIDE INFO)</a:t>
            </a:r>
            <a:endParaRPr lang="en-US"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28</a:t>
            </a:fld>
            <a:endParaRPr lang="en-US" altLang="en-US"/>
          </a:p>
        </p:txBody>
      </p:sp>
    </p:spTree>
    <p:extLst>
      <p:ext uri="{BB962C8B-B14F-4D97-AF65-F5344CB8AC3E}">
        <p14:creationId xmlns:p14="http://schemas.microsoft.com/office/powerpoint/2010/main" val="2453342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*Another</a:t>
            </a:r>
            <a:r>
              <a:rPr lang="en-US" b="1" baseline="0" dirty="0"/>
              <a:t> h</a:t>
            </a:r>
            <a:r>
              <a:rPr lang="en-US" b="1" dirty="0"/>
              <a:t>elpful</a:t>
            </a:r>
            <a:r>
              <a:rPr lang="en-US" b="1" baseline="0" dirty="0"/>
              <a:t> tool is Emphasis.</a:t>
            </a:r>
          </a:p>
          <a:p>
            <a:r>
              <a:rPr lang="en-US" b="1" baseline="0" dirty="0"/>
              <a:t>*</a:t>
            </a:r>
            <a:r>
              <a:rPr lang="en-US" b="1" dirty="0"/>
              <a:t>Selecting</a:t>
            </a:r>
            <a:r>
              <a:rPr lang="en-US" b="1" baseline="0" dirty="0"/>
              <a:t> </a:t>
            </a:r>
            <a:r>
              <a:rPr lang="en-US" b="1" dirty="0"/>
              <a:t>Emphasis settings before</a:t>
            </a:r>
            <a:r>
              <a:rPr lang="en-US" b="1" baseline="0" dirty="0"/>
              <a:t> saving file to your transcription program can ultimately save transcription time.</a:t>
            </a:r>
          </a:p>
          <a:p>
            <a:r>
              <a:rPr lang="en-US" b="1" baseline="0" dirty="0"/>
              <a:t>(READ SLIDE INFO.)</a:t>
            </a:r>
            <a:endParaRPr lang="en-US"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29</a:t>
            </a:fld>
            <a:endParaRPr lang="en-US" altLang="en-US"/>
          </a:p>
        </p:txBody>
      </p:sp>
    </p:spTree>
    <p:extLst>
      <p:ext uri="{BB962C8B-B14F-4D97-AF65-F5344CB8AC3E}">
        <p14:creationId xmlns:p14="http://schemas.microsoft.com/office/powerpoint/2010/main" val="2911480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*Onc</a:t>
            </a:r>
            <a:r>
              <a:rPr lang="en-US" b="1" baseline="0" dirty="0"/>
              <a:t>e you’ve selected your settings, you can save it as a </a:t>
            </a:r>
            <a:r>
              <a:rPr lang="en-US" b="1" baseline="0" dirty="0" err="1"/>
              <a:t>brf</a:t>
            </a:r>
            <a:r>
              <a:rPr lang="en-US" b="1" baseline="0" dirty="0"/>
              <a:t> file, which will open in Braille 2000.</a:t>
            </a:r>
          </a:p>
          <a:p>
            <a:r>
              <a:rPr lang="en-US" b="1" baseline="0" dirty="0" err="1"/>
              <a:t>BrailleBlaster</a:t>
            </a:r>
            <a:r>
              <a:rPr lang="en-US" b="1" baseline="0" dirty="0"/>
              <a:t> will prompt you with where in your system to save the file. Then you can go into your files and Open the file. It should open in Braille 2000. Follow the prompts in B2000 to open in whichever translation you need. (UEB, etc.)</a:t>
            </a:r>
          </a:p>
          <a:p>
            <a:r>
              <a:rPr lang="en-US" b="1" baseline="0" dirty="0"/>
              <a:t>QUESTIONS? </a:t>
            </a:r>
          </a:p>
          <a:p>
            <a:endParaRPr lang="en-US"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30</a:t>
            </a:fld>
            <a:endParaRPr lang="en-US" altLang="en-US"/>
          </a:p>
        </p:txBody>
      </p:sp>
    </p:spTree>
    <p:extLst>
      <p:ext uri="{BB962C8B-B14F-4D97-AF65-F5344CB8AC3E}">
        <p14:creationId xmlns:p14="http://schemas.microsoft.com/office/powerpoint/2010/main" val="2034350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Back in the </a:t>
            </a:r>
            <a:r>
              <a:rPr lang="en-US" b="1" dirty="0" err="1"/>
              <a:t>BrailleBlaster</a:t>
            </a:r>
            <a:r>
              <a:rPr lang="en-US" b="1" dirty="0"/>
              <a:t> program,  we’ll take a look at</a:t>
            </a:r>
            <a:r>
              <a:rPr lang="en-US" b="1" baseline="0" dirty="0"/>
              <a:t> what MathML notation looks like. If you’re searching, as I prefer to do, from the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baseline="0" dirty="0"/>
              <a:t>print book, you can first find the print page in question by entering (READ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baseline="0" dirty="0"/>
              <a:t>We’ll look at the print page, the </a:t>
            </a:r>
            <a:r>
              <a:rPr lang="en-US" b="1" baseline="0" dirty="0" err="1"/>
              <a:t>BrailleBlaster</a:t>
            </a:r>
            <a:r>
              <a:rPr lang="en-US" b="1" baseline="0" dirty="0"/>
              <a:t> print view, and the </a:t>
            </a:r>
            <a:r>
              <a:rPr lang="en-US" b="1" baseline="0" dirty="0" err="1"/>
              <a:t>BrailleBlaster</a:t>
            </a:r>
            <a:r>
              <a:rPr lang="en-US" b="1" baseline="0" dirty="0"/>
              <a:t> braille view.</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31</a:t>
            </a:fld>
            <a:endParaRPr lang="en-US" altLang="en-US"/>
          </a:p>
        </p:txBody>
      </p:sp>
    </p:spTree>
    <p:extLst>
      <p:ext uri="{BB962C8B-B14F-4D97-AF65-F5344CB8AC3E}">
        <p14:creationId xmlns:p14="http://schemas.microsoft.com/office/powerpoint/2010/main" val="874831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*Print page 711 from </a:t>
            </a:r>
            <a:r>
              <a:rPr lang="en-US" b="1" u="sng" dirty="0"/>
              <a:t>Inspire Physics</a:t>
            </a:r>
            <a:r>
              <a:rPr lang="en-US" b="1" dirty="0"/>
              <a:t>.</a:t>
            </a:r>
          </a:p>
          <a:p>
            <a:r>
              <a:rPr lang="en-US" b="1" dirty="0"/>
              <a:t>*Some of the MathML-tagged</a:t>
            </a:r>
            <a:r>
              <a:rPr lang="en-US" b="1" baseline="0" dirty="0"/>
              <a:t> material has been translated into braille by BB.</a:t>
            </a:r>
          </a:p>
          <a:p>
            <a:r>
              <a:rPr lang="en-US" b="1" baseline="0" dirty="0"/>
              <a:t>(EXPLAIN FROM SLIDE)</a:t>
            </a:r>
          </a:p>
          <a:p>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32</a:t>
            </a:fld>
            <a:endParaRPr lang="en-US" altLang="en-US"/>
          </a:p>
        </p:txBody>
      </p:sp>
    </p:spTree>
    <p:extLst>
      <p:ext uri="{BB962C8B-B14F-4D97-AF65-F5344CB8AC3E}">
        <p14:creationId xmlns:p14="http://schemas.microsoft.com/office/powerpoint/2010/main" val="2119615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t>
            </a:r>
            <a:r>
              <a:rPr lang="en-US" b="1" dirty="0" err="1"/>
              <a:t>BrailleBlaster</a:t>
            </a:r>
            <a:r>
              <a:rPr lang="en-US" b="1" baseline="0" dirty="0"/>
              <a:t> print view (depending on version) uses print highlighting to help locate MathML tagged expressions.</a:t>
            </a:r>
          </a:p>
          <a:p>
            <a:r>
              <a:rPr lang="en-US" b="1" baseline="0" dirty="0"/>
              <a:t>*Go back one slide to show differences between print view and ASCII translation of xml—for embedded math and for isolated </a:t>
            </a:r>
          </a:p>
          <a:p>
            <a:r>
              <a:rPr lang="en-US" b="1" baseline="0" dirty="0"/>
              <a:t>expression (not translated in this book)</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u="sng" baseline="0" dirty="0"/>
              <a:t>Emphasize that print text, NOT BB print, is final guide to transcription.</a:t>
            </a:r>
          </a:p>
          <a:p>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33</a:t>
            </a:fld>
            <a:endParaRPr lang="en-US" altLang="en-US"/>
          </a:p>
        </p:txBody>
      </p:sp>
    </p:spTree>
    <p:extLst>
      <p:ext uri="{BB962C8B-B14F-4D97-AF65-F5344CB8AC3E}">
        <p14:creationId xmlns:p14="http://schemas.microsoft.com/office/powerpoint/2010/main" val="34376630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*Braille view in </a:t>
            </a:r>
            <a:r>
              <a:rPr lang="en-US" b="1" dirty="0" err="1"/>
              <a:t>BrailleBlaster</a:t>
            </a:r>
            <a:r>
              <a:rPr lang="en-US" b="1" baseline="0" dirty="0"/>
              <a:t> is to the right of the print view (shown in previous slide).</a:t>
            </a:r>
          </a:p>
          <a:p>
            <a:r>
              <a:rPr lang="en-US" b="1" baseline="0" dirty="0"/>
              <a:t>(Go back two slides to show print text view; compare with braille view here.)</a:t>
            </a:r>
          </a:p>
          <a:p>
            <a:r>
              <a:rPr lang="en-US" b="1" baseline="0" dirty="0"/>
              <a:t>*This is the UEB translation.</a:t>
            </a:r>
            <a:endParaRPr lang="en-US"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34</a:t>
            </a:fld>
            <a:endParaRPr lang="en-US" altLang="en-US"/>
          </a:p>
        </p:txBody>
      </p:sp>
    </p:spTree>
    <p:extLst>
      <p:ext uri="{BB962C8B-B14F-4D97-AF65-F5344CB8AC3E}">
        <p14:creationId xmlns:p14="http://schemas.microsoft.com/office/powerpoint/2010/main" val="2528762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a:t>
            </a:r>
            <a:r>
              <a:rPr lang="en-US" b="1" baseline="0" dirty="0"/>
              <a:t> can switch the braille translation WITHIN BRAILLEBLASTER by selecting from Translation setting in the toolbar.</a:t>
            </a:r>
          </a:p>
          <a:p>
            <a:r>
              <a:rPr lang="en-US" b="1" baseline="0" dirty="0"/>
              <a:t>*So, if I want to see the UEB with Nemeth translation, I select it, click OK, and wait for BB to convert it. (next slide)</a:t>
            </a:r>
          </a:p>
          <a:p>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35</a:t>
            </a:fld>
            <a:endParaRPr lang="en-US" altLang="en-US"/>
          </a:p>
        </p:txBody>
      </p:sp>
    </p:spTree>
    <p:extLst>
      <p:ext uri="{BB962C8B-B14F-4D97-AF65-F5344CB8AC3E}">
        <p14:creationId xmlns:p14="http://schemas.microsoft.com/office/powerpoint/2010/main" val="2126506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*Here’s the UEB</a:t>
            </a:r>
            <a:r>
              <a:rPr lang="en-US" b="1" baseline="0" dirty="0"/>
              <a:t> with Nemeth translation of the same passage. *The most  common transcriber edits needed are insertion of Nemeth switch indicators and occasional punctuation adjustments.</a:t>
            </a:r>
          </a:p>
          <a:p>
            <a:r>
              <a:rPr lang="en-US" b="1" baseline="0" dirty="0"/>
              <a:t>*</a:t>
            </a:r>
            <a:r>
              <a:rPr lang="en-US" b="1" dirty="0"/>
              <a:t>Punctuation adjustments can be dot</a:t>
            </a:r>
            <a:r>
              <a:rPr lang="en-US" b="1" baseline="0" dirty="0"/>
              <a:t> 6 comma, or punctuation indicators. (SHOWN ON NEXT SLIDE)</a:t>
            </a:r>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36</a:t>
            </a:fld>
            <a:endParaRPr lang="en-US" altLang="en-US"/>
          </a:p>
        </p:txBody>
      </p:sp>
    </p:spTree>
    <p:extLst>
      <p:ext uri="{BB962C8B-B14F-4D97-AF65-F5344CB8AC3E}">
        <p14:creationId xmlns:p14="http://schemas.microsoft.com/office/powerpoint/2010/main" val="33383357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shows the UEB with Nemeth translation,</a:t>
            </a:r>
            <a:r>
              <a:rPr lang="en-US" b="1" baseline="0" dirty="0"/>
              <a:t> and  transcriber </a:t>
            </a:r>
            <a:r>
              <a:rPr lang="en-US" b="1" dirty="0"/>
              <a:t>edits, including</a:t>
            </a:r>
            <a:r>
              <a:rPr lang="en-US" b="1" baseline="0" dirty="0"/>
              <a:t> Nemeth switch indicators</a:t>
            </a:r>
            <a:r>
              <a:rPr lang="en-US" b="1" dirty="0"/>
              <a:t>.</a:t>
            </a:r>
          </a:p>
          <a:p>
            <a:r>
              <a:rPr lang="en-US" b="1" dirty="0"/>
              <a:t>*1</a:t>
            </a:r>
            <a:r>
              <a:rPr lang="en-US" b="1" baseline="30000" dirty="0"/>
              <a:t>st</a:t>
            </a:r>
            <a:r>
              <a:rPr lang="en-US" b="1" dirty="0"/>
              <a:t> example: Nemeth switch indicators (USE MOUSE TO RELATE CONNECT </a:t>
            </a:r>
            <a:r>
              <a:rPr lang="en-US" b="1" baseline="0" dirty="0"/>
              <a:t>MATH TO TRANSLATION BELOW.)</a:t>
            </a:r>
            <a:endParaRPr lang="en-US" b="1" dirty="0"/>
          </a:p>
          <a:p>
            <a:r>
              <a:rPr lang="en-US" b="1" dirty="0"/>
              <a:t>*2</a:t>
            </a:r>
            <a:r>
              <a:rPr lang="en-US" b="1" baseline="30000" dirty="0"/>
              <a:t>nd</a:t>
            </a:r>
            <a:r>
              <a:rPr lang="en-US" b="1" dirty="0"/>
              <a:t> example: Switch indicators AND use</a:t>
            </a:r>
            <a:r>
              <a:rPr lang="en-US" b="1" baseline="0" dirty="0"/>
              <a:t> of Nemeth comma,</a:t>
            </a:r>
          </a:p>
          <a:p>
            <a:r>
              <a:rPr lang="en-US" b="1" baseline="0" dirty="0"/>
              <a:t>*3</a:t>
            </a:r>
            <a:r>
              <a:rPr lang="en-US" b="1" baseline="30000" dirty="0"/>
              <a:t>rd</a:t>
            </a:r>
            <a:r>
              <a:rPr lang="en-US" b="1" baseline="0" dirty="0"/>
              <a:t> example: Switch indicators and relocation of final period to FOLLOW the closing switch indicator. NOTE: If this expression were followed by another math expression in the text, you would use the punctuation indicator before the period, as shown in the 4</a:t>
            </a:r>
            <a:r>
              <a:rPr lang="en-US" b="1" baseline="30000" dirty="0"/>
              <a:t>th</a:t>
            </a:r>
            <a:r>
              <a:rPr lang="en-US" b="1" baseline="0" dirty="0"/>
              <a:t> example.</a:t>
            </a:r>
            <a:endParaRPr lang="en-US"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37</a:t>
            </a:fld>
            <a:endParaRPr lang="en-US" altLang="en-US"/>
          </a:p>
        </p:txBody>
      </p:sp>
    </p:spTree>
    <p:extLst>
      <p:ext uri="{BB962C8B-B14F-4D97-AF65-F5344CB8AC3E}">
        <p14:creationId xmlns:p14="http://schemas.microsoft.com/office/powerpoint/2010/main" val="3990298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*Another example, showing</a:t>
            </a:r>
            <a:r>
              <a:rPr lang="en-US" b="1" baseline="0" dirty="0"/>
              <a:t> print text and BB print views</a:t>
            </a:r>
            <a:r>
              <a:rPr lang="en-US" b="1" dirty="0"/>
              <a:t>—MathML</a:t>
            </a:r>
            <a:r>
              <a:rPr lang="en-US" b="1" baseline="0" dirty="0"/>
              <a:t> in table.  HORIZONTAL BAR MODIFIER, AND PRIME SIGN. </a:t>
            </a:r>
          </a:p>
          <a:p>
            <a:r>
              <a:rPr lang="en-US" b="1" baseline="0" dirty="0"/>
              <a:t>*NOTE: (READ SLIDE INFO)</a:t>
            </a:r>
            <a:endParaRPr lang="en-US" b="1" dirty="0"/>
          </a:p>
          <a:p>
            <a:r>
              <a:rPr lang="en-US" b="1" dirty="0"/>
              <a:t>*Now let’s look at the UEB and Nemeth</a:t>
            </a:r>
            <a:r>
              <a:rPr lang="en-US" b="1" baseline="0" dirty="0"/>
              <a:t> </a:t>
            </a:r>
            <a:r>
              <a:rPr lang="en-US" b="1" dirty="0"/>
              <a:t>braille translations.</a:t>
            </a:r>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38</a:t>
            </a:fld>
            <a:endParaRPr lang="en-US" altLang="en-US"/>
          </a:p>
        </p:txBody>
      </p:sp>
    </p:spTree>
    <p:extLst>
      <p:ext uri="{BB962C8B-B14F-4D97-AF65-F5344CB8AC3E}">
        <p14:creationId xmlns:p14="http://schemas.microsoft.com/office/powerpoint/2010/main" val="4290936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*UEB</a:t>
            </a:r>
            <a:r>
              <a:rPr lang="en-US" b="1" baseline="0" dirty="0"/>
              <a:t> translation is basically accurate, though it’s preferable to use individual capital indicators before each letter, for the sake of consistency. </a:t>
            </a:r>
          </a:p>
          <a:p>
            <a:r>
              <a:rPr lang="en-US" b="1" baseline="0" dirty="0"/>
              <a:t>(or depending on transcriber choice.) (USE MOUSE TO POINT, CONNECT.)</a:t>
            </a:r>
          </a:p>
          <a:p>
            <a:r>
              <a:rPr lang="en-US" b="1" baseline="0" dirty="0"/>
              <a:t>*NOTE: The omission of the equals sign from MathML tagging is not a problem in UEB translation.</a:t>
            </a:r>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39</a:t>
            </a:fld>
            <a:endParaRPr lang="en-US" altLang="en-US"/>
          </a:p>
        </p:txBody>
      </p:sp>
    </p:spTree>
    <p:extLst>
      <p:ext uri="{BB962C8B-B14F-4D97-AF65-F5344CB8AC3E}">
        <p14:creationId xmlns:p14="http://schemas.microsoft.com/office/powerpoint/2010/main" val="300260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t>
            </a:r>
            <a:r>
              <a:rPr lang="en-US" b="1" baseline="0" dirty="0"/>
              <a:t>The Nemeth example shows the need for transcriber editing of equals sign that was not converted into MathML..</a:t>
            </a:r>
          </a:p>
          <a:p>
            <a:r>
              <a:rPr lang="en-US" b="1" baseline="0" dirty="0"/>
              <a:t>* Nemeth switch indicators will need to inserted by the transcriber, depending on how you choose to format the table.</a:t>
            </a:r>
            <a:endParaRPr lang="en-US"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40</a:t>
            </a:fld>
            <a:endParaRPr lang="en-US" altLang="en-US"/>
          </a:p>
        </p:txBody>
      </p:sp>
    </p:spTree>
    <p:extLst>
      <p:ext uri="{BB962C8B-B14F-4D97-AF65-F5344CB8AC3E}">
        <p14:creationId xmlns:p14="http://schemas.microsoft.com/office/powerpoint/2010/main" val="33861441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Spatial</a:t>
            </a:r>
            <a:r>
              <a:rPr lang="en-US" b="1" baseline="0" dirty="0"/>
              <a:t> arrangement (System of Equations) with MathML tagging. NOTE: STRANGE SYMBOL BETWEEN LINES.</a:t>
            </a:r>
            <a:endParaRPr lang="en-US" b="1" dirty="0"/>
          </a:p>
          <a:p>
            <a:r>
              <a:rPr lang="en-US" b="1" dirty="0"/>
              <a:t>*</a:t>
            </a:r>
            <a:r>
              <a:rPr lang="en-US" b="1" baseline="0" dirty="0"/>
              <a:t>The Nemeth example shows the need for transcriber editing of equals sign that was not converted into </a:t>
            </a:r>
            <a:r>
              <a:rPr lang="en-US" b="1" baseline="0" dirty="0" err="1"/>
              <a:t>MathL</a:t>
            </a:r>
            <a:r>
              <a:rPr lang="en-US" b="1" baseline="0" dirty="0"/>
              <a:t>..</a:t>
            </a:r>
          </a:p>
          <a:p>
            <a:r>
              <a:rPr lang="en-US" b="1" baseline="0" dirty="0"/>
              <a:t>* Nemeth switch indicators will need to inserted by the transcriber, depending on how you choose to format the table.</a:t>
            </a:r>
            <a:endParaRPr lang="en-US"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41</a:t>
            </a:fld>
            <a:endParaRPr lang="en-US" altLang="en-US"/>
          </a:p>
        </p:txBody>
      </p:sp>
    </p:spTree>
    <p:extLst>
      <p:ext uri="{BB962C8B-B14F-4D97-AF65-F5344CB8AC3E}">
        <p14:creationId xmlns:p14="http://schemas.microsoft.com/office/powerpoint/2010/main" val="6179572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42</a:t>
            </a:fld>
            <a:endParaRPr lang="en-US" altLang="en-US"/>
          </a:p>
        </p:txBody>
      </p:sp>
    </p:spTree>
    <p:extLst>
      <p:ext uri="{BB962C8B-B14F-4D97-AF65-F5344CB8AC3E}">
        <p14:creationId xmlns:p14="http://schemas.microsoft.com/office/powerpoint/2010/main" val="156846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Explain need to edit first table entry, since the level indicators are not yet recognized in BB, and haven’t been tagged as MathML.</a:t>
            </a:r>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43</a:t>
            </a:fld>
            <a:endParaRPr lang="en-US" altLang="en-US"/>
          </a:p>
        </p:txBody>
      </p:sp>
    </p:spTree>
    <p:extLst>
      <p:ext uri="{BB962C8B-B14F-4D97-AF65-F5344CB8AC3E}">
        <p14:creationId xmlns:p14="http://schemas.microsoft.com/office/powerpoint/2010/main" val="3384058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44</a:t>
            </a:fld>
            <a:endParaRPr lang="en-US" altLang="en-US"/>
          </a:p>
        </p:txBody>
      </p:sp>
    </p:spTree>
    <p:extLst>
      <p:ext uri="{BB962C8B-B14F-4D97-AF65-F5344CB8AC3E}">
        <p14:creationId xmlns:p14="http://schemas.microsoft.com/office/powerpoint/2010/main" val="2577219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1" dirty="0"/>
              <a:t>These MathML tagged expre4ssions were accurately converted.</a:t>
            </a:r>
          </a:p>
          <a:p>
            <a:r>
              <a:rPr lang="en-US" dirty="0"/>
              <a:t>* </a:t>
            </a:r>
            <a:r>
              <a:rPr lang="en-US" b="1" u="sng" dirty="0"/>
              <a:t>Nemeth expressions will need switch indicators inserted by transcriber.</a:t>
            </a:r>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45</a:t>
            </a:fld>
            <a:endParaRPr lang="en-US" altLang="en-US"/>
          </a:p>
        </p:txBody>
      </p:sp>
    </p:spTree>
    <p:extLst>
      <p:ext uri="{BB962C8B-B14F-4D97-AF65-F5344CB8AC3E}">
        <p14:creationId xmlns:p14="http://schemas.microsoft.com/office/powerpoint/2010/main" val="29210059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LIZ,</a:t>
            </a:r>
            <a:r>
              <a:rPr lang="en-US" baseline="0"/>
              <a:t> </a:t>
            </a:r>
            <a:r>
              <a:rPr lang="en-US"/>
              <a:t>THE</a:t>
            </a:r>
            <a:r>
              <a:rPr lang="en-US" baseline="0"/>
              <a:t> INFORMATION ON THIS SLIDE NEEDS TO REPLACE THAT ON </a:t>
            </a:r>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46</a:t>
            </a:fld>
            <a:endParaRPr lang="en-US" altLang="en-US"/>
          </a:p>
        </p:txBody>
      </p:sp>
    </p:spTree>
    <p:extLst>
      <p:ext uri="{BB962C8B-B14F-4D97-AF65-F5344CB8AC3E}">
        <p14:creationId xmlns:p14="http://schemas.microsoft.com/office/powerpoint/2010/main" val="29268452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Looking again at this table, to see how one item was formatted on a graphics page.</a:t>
            </a:r>
          </a:p>
        </p:txBody>
      </p:sp>
      <p:sp>
        <p:nvSpPr>
          <p:cNvPr id="4" name="Slide Number Placeholder 3"/>
          <p:cNvSpPr>
            <a:spLocks noGrp="1"/>
          </p:cNvSpPr>
          <p:nvPr>
            <p:ph type="sldNum" sz="quarter" idx="10"/>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2D7CFA50-1485-4F11-885A-0A7069D9BCF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0275"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NIMAS</a:t>
            </a:r>
            <a:r>
              <a:rPr lang="en-US" baseline="0" dirty="0"/>
              <a:t> set up for one of the table entries</a:t>
            </a:r>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48</a:t>
            </a:fld>
            <a:endParaRPr lang="en-US" altLang="en-US"/>
          </a:p>
        </p:txBody>
      </p:sp>
    </p:spTree>
    <p:extLst>
      <p:ext uri="{BB962C8B-B14F-4D97-AF65-F5344CB8AC3E}">
        <p14:creationId xmlns:p14="http://schemas.microsoft.com/office/powerpoint/2010/main" val="37197868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one entry,</a:t>
            </a:r>
            <a:r>
              <a:rPr lang="en-US" baseline="0" dirty="0"/>
              <a:t> including the graphic (drawn in graphics program, using NIMAS Image file that Liz showed earlier), </a:t>
            </a:r>
          </a:p>
          <a:p>
            <a:r>
              <a:rPr lang="en-US" baseline="0" dirty="0"/>
              <a:t>And the MathML-tagged expression translated into UEB Technical. (present in the braille translation)</a:t>
            </a:r>
            <a:endParaRPr lang="en-US"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49</a:t>
            </a:fld>
            <a:endParaRPr lang="en-US" altLang="en-US"/>
          </a:p>
        </p:txBody>
      </p:sp>
    </p:spTree>
    <p:extLst>
      <p:ext uri="{BB962C8B-B14F-4D97-AF65-F5344CB8AC3E}">
        <p14:creationId xmlns:p14="http://schemas.microsoft.com/office/powerpoint/2010/main" val="1581665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OPTIONAL: *NOTE:</a:t>
            </a:r>
            <a:r>
              <a:rPr lang="en-US" dirty="0"/>
              <a:t> </a:t>
            </a:r>
            <a:r>
              <a:rPr lang="en-US" b="1" u="sng" dirty="0"/>
              <a:t>Need for close attention of the transcriber, since the translation might “appear” okay.</a:t>
            </a:r>
            <a:r>
              <a:rPr lang="en-US" b="1" u="sng" baseline="0" dirty="0"/>
              <a:t> Follow print text.</a:t>
            </a:r>
            <a:endParaRPr lang="en-US" b="1" u="sng" dirty="0"/>
          </a:p>
        </p:txBody>
      </p:sp>
      <p:sp>
        <p:nvSpPr>
          <p:cNvPr id="4" name="Slide Number Placeholder 3"/>
          <p:cNvSpPr>
            <a:spLocks noGrp="1"/>
          </p:cNvSpPr>
          <p:nvPr>
            <p:ph type="sldNum" sz="quarter" idx="10"/>
          </p:nvPr>
        </p:nvSpPr>
        <p:spPr/>
        <p:txBody>
          <a:bodyPr/>
          <a:lstStyle/>
          <a:p>
            <a:fld id="{2D7CFA50-1485-4F11-885A-0A7069D9BCF2}" type="slidenum">
              <a:rPr lang="en-US" altLang="en-US" smtClean="0"/>
              <a:pPr/>
              <a:t>50</a:t>
            </a:fld>
            <a:endParaRPr lang="en-US" altLang="en-US"/>
          </a:p>
        </p:txBody>
      </p:sp>
    </p:spTree>
    <p:extLst>
      <p:ext uri="{BB962C8B-B14F-4D97-AF65-F5344CB8AC3E}">
        <p14:creationId xmlns:p14="http://schemas.microsoft.com/office/powerpoint/2010/main" val="1767074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*NIMAS files can also be directly imported into Braille 2000.</a:t>
            </a:r>
          </a:p>
          <a:p>
            <a:r>
              <a:rPr lang="en-US" dirty="0"/>
              <a:t>*Braille 2000 Version 3, still in beta stage, will recognize and translate much of MathML.</a:t>
            </a:r>
          </a:p>
          <a:p>
            <a:r>
              <a:rPr lang="en-US" dirty="0"/>
              <a:t>*Formatting</a:t>
            </a:r>
            <a:r>
              <a:rPr lang="en-US" baseline="0" dirty="0"/>
              <a:t> may be different from what is imported by </a:t>
            </a:r>
            <a:r>
              <a:rPr lang="en-US" baseline="0" dirty="0" err="1"/>
              <a:t>BralleBlaster</a:t>
            </a:r>
            <a:r>
              <a:rPr lang="en-US" baseline="0" dirty="0"/>
              <a:t>. (Liz?)</a:t>
            </a:r>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51</a:t>
            </a:fld>
            <a:endParaRPr lang="en-US" altLang="en-US"/>
          </a:p>
        </p:txBody>
      </p:sp>
    </p:spTree>
    <p:extLst>
      <p:ext uri="{BB962C8B-B14F-4D97-AF65-F5344CB8AC3E}">
        <p14:creationId xmlns:p14="http://schemas.microsoft.com/office/powerpoint/2010/main" val="2278775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52</a:t>
            </a:fld>
            <a:endParaRPr lang="en-US" altLang="en-US"/>
          </a:p>
        </p:txBody>
      </p:sp>
    </p:spTree>
    <p:extLst>
      <p:ext uri="{BB962C8B-B14F-4D97-AF65-F5344CB8AC3E}">
        <p14:creationId xmlns:p14="http://schemas.microsoft.com/office/powerpoint/2010/main" val="2979802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transcription settings to be sure they correspond to the project specs. In</a:t>
            </a:r>
            <a:r>
              <a:rPr lang="en-US" baseline="0" dirty="0"/>
              <a:t> this case, the default, on opening, was set to EBAE.</a:t>
            </a:r>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53</a:t>
            </a:fld>
            <a:endParaRPr lang="en-US" altLang="en-US"/>
          </a:p>
        </p:txBody>
      </p:sp>
    </p:spTree>
    <p:extLst>
      <p:ext uri="{BB962C8B-B14F-4D97-AF65-F5344CB8AC3E}">
        <p14:creationId xmlns:p14="http://schemas.microsoft.com/office/powerpoint/2010/main" val="33627889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change to another setting, click on “Change” and select from the dropdown menu.</a:t>
            </a:r>
          </a:p>
          <a:p>
            <a:r>
              <a:rPr lang="en-US" baseline="0" dirty="0"/>
              <a:t>*Use ICEB to locate UEB (</a:t>
            </a:r>
            <a:r>
              <a:rPr lang="en-US" baseline="0" dirty="0" err="1"/>
              <a:t>Englsh</a:t>
            </a:r>
            <a:r>
              <a:rPr lang="en-US" baseline="0" dirty="0"/>
              <a:t> (unified))</a:t>
            </a:r>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54</a:t>
            </a:fld>
            <a:endParaRPr lang="en-US" altLang="en-US"/>
          </a:p>
        </p:txBody>
      </p:sp>
    </p:spTree>
    <p:extLst>
      <p:ext uri="{BB962C8B-B14F-4D97-AF65-F5344CB8AC3E}">
        <p14:creationId xmlns:p14="http://schemas.microsoft.com/office/powerpoint/2010/main" val="27720086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Liz: *(mention developers: BB, Braille 2000)</a:t>
            </a:r>
            <a:endParaRPr lang="en-US" baseline="0" dirty="0"/>
          </a:p>
          <a:p>
            <a:r>
              <a:rPr lang="en-US" baseline="0" dirty="0"/>
              <a:t>*Braille 2000 Version 3, currently in beta stage, is intended to open and translate all MathML in a NIMAS file.</a:t>
            </a:r>
          </a:p>
          <a:p>
            <a:r>
              <a:rPr lang="en-US" baseline="0" dirty="0"/>
              <a:t>*At present, my observation is that Braille 2000 is catching the level change indicators, but still working on spacing and fractions.</a:t>
            </a:r>
            <a:endParaRPr lang="en-US" dirty="0"/>
          </a:p>
        </p:txBody>
      </p:sp>
      <p:sp>
        <p:nvSpPr>
          <p:cNvPr id="4" name="Slide Number Placeholder 3"/>
          <p:cNvSpPr>
            <a:spLocks noGrp="1"/>
          </p:cNvSpPr>
          <p:nvPr>
            <p:ph type="sldNum" sz="quarter" idx="5"/>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2D7CFA50-1485-4F11-885A-0A7069D9BCF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0275"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56</a:t>
            </a:fld>
            <a:endParaRPr lang="en-US" altLang="en-US"/>
          </a:p>
        </p:txBody>
      </p:sp>
    </p:spTree>
    <p:extLst>
      <p:ext uri="{BB962C8B-B14F-4D97-AF65-F5344CB8AC3E}">
        <p14:creationId xmlns:p14="http://schemas.microsoft.com/office/powerpoint/2010/main" val="908348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2B3B12-D755-4422-8426-13D17A36319D}"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03C7531-BAD6-4AEE-91BB-04030F75D4C3}"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6EC157E-22C0-40D0-8AAA-F956547FE25C}"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12EBB5F-E97E-4D81-9BF0-90185103F631}"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8EF0C2D-E45C-4501-9C21-D23B7C43F92B}"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CAEF388-093C-4543-B58F-63FE17B405F9}"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2BC04911-1AEF-447C-9182-8208334530B0}"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ED6E53A-0809-416D-B2EF-7DFD9F36D431}"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734AA34-3253-4A7B-9D6B-3D60D964D5FD}"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51E667D-B067-4C73-B360-E0ED43AA703D}"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6975E31-F905-4032-8963-29C01F044E2A}"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52B3B12-D755-4422-8426-13D17A36319D}" type="slidenum">
              <a:rPr lang="en-US" altLang="en-US"/>
              <a:t>‹#›</a:t>
            </a:fld>
            <a:endParaRPr lang="en-US" altLang="en-US"/>
          </a:p>
        </p:txBody>
      </p:sp>
    </p:spTree>
    <p:extLst>
      <p:ext uri="{BB962C8B-B14F-4D97-AF65-F5344CB8AC3E}">
        <p14:creationId xmlns:p14="http://schemas.microsoft.com/office/powerpoint/2010/main" val="2373113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03C7531-BAD6-4AEE-91BB-04030F75D4C3}" type="slidenum">
              <a:rPr lang="en-US" altLang="en-US"/>
              <a:t>‹#›</a:t>
            </a:fld>
            <a:endParaRPr lang="en-US" altLang="en-US"/>
          </a:p>
        </p:txBody>
      </p:sp>
    </p:spTree>
    <p:extLst>
      <p:ext uri="{BB962C8B-B14F-4D97-AF65-F5344CB8AC3E}">
        <p14:creationId xmlns:p14="http://schemas.microsoft.com/office/powerpoint/2010/main" val="350582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C6EC157E-22C0-40D0-8AAA-F956547FE25C}" type="slidenum">
              <a:rPr lang="en-US" altLang="en-US"/>
              <a:t>‹#›</a:t>
            </a:fld>
            <a:endParaRPr lang="en-US" altLang="en-US"/>
          </a:p>
        </p:txBody>
      </p:sp>
    </p:spTree>
    <p:extLst>
      <p:ext uri="{BB962C8B-B14F-4D97-AF65-F5344CB8AC3E}">
        <p14:creationId xmlns:p14="http://schemas.microsoft.com/office/powerpoint/2010/main" val="2278568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612EBB5F-E97E-4D81-9BF0-90185103F631}" type="slidenum">
              <a:rPr lang="en-US" altLang="en-US"/>
              <a:t>‹#›</a:t>
            </a:fld>
            <a:endParaRPr lang="en-US" altLang="en-US"/>
          </a:p>
        </p:txBody>
      </p:sp>
    </p:spTree>
    <p:extLst>
      <p:ext uri="{BB962C8B-B14F-4D97-AF65-F5344CB8AC3E}">
        <p14:creationId xmlns:p14="http://schemas.microsoft.com/office/powerpoint/2010/main" val="317894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48EF0C2D-E45C-4501-9C21-D23B7C43F92B}" type="slidenum">
              <a:rPr lang="en-US" altLang="en-US"/>
              <a:t>‹#›</a:t>
            </a:fld>
            <a:endParaRPr lang="en-US" altLang="en-US"/>
          </a:p>
        </p:txBody>
      </p:sp>
    </p:spTree>
    <p:extLst>
      <p:ext uri="{BB962C8B-B14F-4D97-AF65-F5344CB8AC3E}">
        <p14:creationId xmlns:p14="http://schemas.microsoft.com/office/powerpoint/2010/main" val="1823352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0CAEF388-093C-4543-B58F-63FE17B405F9}" type="slidenum">
              <a:rPr lang="en-US" altLang="en-US"/>
              <a:t>‹#›</a:t>
            </a:fld>
            <a:endParaRPr lang="en-US" altLang="en-US"/>
          </a:p>
        </p:txBody>
      </p:sp>
    </p:spTree>
    <p:extLst>
      <p:ext uri="{BB962C8B-B14F-4D97-AF65-F5344CB8AC3E}">
        <p14:creationId xmlns:p14="http://schemas.microsoft.com/office/powerpoint/2010/main" val="4143928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2BC04911-1AEF-447C-9182-8208334530B0}" type="slidenum">
              <a:rPr lang="en-US" altLang="en-US"/>
              <a:t>‹#›</a:t>
            </a:fld>
            <a:endParaRPr lang="en-US" altLang="en-US"/>
          </a:p>
        </p:txBody>
      </p:sp>
    </p:spTree>
    <p:extLst>
      <p:ext uri="{BB962C8B-B14F-4D97-AF65-F5344CB8AC3E}">
        <p14:creationId xmlns:p14="http://schemas.microsoft.com/office/powerpoint/2010/main" val="3525474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4ED6E53A-0809-416D-B2EF-7DFD9F36D431}" type="slidenum">
              <a:rPr lang="en-US" altLang="en-US"/>
              <a:t>‹#›</a:t>
            </a:fld>
            <a:endParaRPr lang="en-US" altLang="en-US"/>
          </a:p>
        </p:txBody>
      </p:sp>
    </p:spTree>
    <p:extLst>
      <p:ext uri="{BB962C8B-B14F-4D97-AF65-F5344CB8AC3E}">
        <p14:creationId xmlns:p14="http://schemas.microsoft.com/office/powerpoint/2010/main" val="14449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3734AA34-3253-4A7B-9D6B-3D60D964D5FD}" type="slidenum">
              <a:rPr lang="en-US" altLang="en-US"/>
              <a:t>‹#›</a:t>
            </a:fld>
            <a:endParaRPr lang="en-US" altLang="en-US"/>
          </a:p>
        </p:txBody>
      </p:sp>
    </p:spTree>
    <p:extLst>
      <p:ext uri="{BB962C8B-B14F-4D97-AF65-F5344CB8AC3E}">
        <p14:creationId xmlns:p14="http://schemas.microsoft.com/office/powerpoint/2010/main" val="15170257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851E667D-B067-4C73-B360-E0ED43AA703D}" type="slidenum">
              <a:rPr lang="en-US" altLang="en-US"/>
              <a:t>‹#›</a:t>
            </a:fld>
            <a:endParaRPr lang="en-US" altLang="en-US"/>
          </a:p>
        </p:txBody>
      </p:sp>
    </p:spTree>
    <p:extLst>
      <p:ext uri="{BB962C8B-B14F-4D97-AF65-F5344CB8AC3E}">
        <p14:creationId xmlns:p14="http://schemas.microsoft.com/office/powerpoint/2010/main" val="1515458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6975E31-F905-4032-8963-29C01F044E2A}" type="slidenum">
              <a:rPr lang="en-US" altLang="en-US"/>
              <a:t>‹#›</a:t>
            </a:fld>
            <a:endParaRPr lang="en-US" altLang="en-US"/>
          </a:p>
        </p:txBody>
      </p:sp>
    </p:spTree>
    <p:extLst>
      <p:ext uri="{BB962C8B-B14F-4D97-AF65-F5344CB8AC3E}">
        <p14:creationId xmlns:p14="http://schemas.microsoft.com/office/powerpoint/2010/main" val="2102704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oleObject" Target="../embeddings/oleObject2.bin"/><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dirty="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dirty="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46CF80BE-6E3F-4C4B-830B-74C03580120E}" type="slidenum">
              <a:rPr lang="en-US" altLang="en-US"/>
              <a:pPr/>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400" dirty="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dirty="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latin typeface="Arial" panose="020B0604020202020204" pitchFamily="34" charset="0"/>
              </a:defRPr>
            </a:lvl1pPr>
          </a:lstStyle>
          <a:p>
            <a:fld id="{46CF80BE-6E3F-4C4B-830B-74C03580120E}" type="slidenum">
              <a:rPr lang="en-US" altLang="en-US"/>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name="Photo Editor Photo" r:id="rId13" imgW="1800225" imgH="466725" progId="">
                  <p:embed/>
                </p:oleObj>
              </mc:Choice>
              <mc:Fallback>
                <p:oleObj name="Photo Editor Photo" r:id="rId13" imgW="1800225" imgH="466725" progId="">
                  <p:embed/>
                  <p:pic>
                    <p:nvPicPr>
                      <p:cNvPr id="1031"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8513031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rhyomai.inc@gmail.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loc.gov/nls/about/eligibility-for-nls-services/#:~:text=Any%20resident%20of%20the%20United,may%20receive%20service%20through%20NL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ccesstext.org/hom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69.png"/></Relationships>
</file>

<file path=ppt/slides/_rels/slide56.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8971C-B888-419D-AD3C-F2C01A3A160F}"/>
              </a:ext>
            </a:extLst>
          </p:cNvPr>
          <p:cNvSpPr>
            <a:spLocks noGrp="1"/>
          </p:cNvSpPr>
          <p:nvPr>
            <p:ph type="ctrTitle"/>
          </p:nvPr>
        </p:nvSpPr>
        <p:spPr>
          <a:xfrm>
            <a:off x="685800" y="2590800"/>
            <a:ext cx="7772400" cy="1470025"/>
          </a:xfrm>
        </p:spPr>
        <p:txBody>
          <a:bodyPr/>
          <a:lstStyle/>
          <a:p>
            <a:pPr eaLnBrk="1" hangingPunct="1"/>
            <a:r>
              <a:rPr lang="en-US" altLang="en-US" sz="5400" dirty="0">
                <a:solidFill>
                  <a:schemeClr val="tx1"/>
                </a:solidFill>
              </a:rPr>
              <a:t>NIMAS &amp; Braille 2000: Leveraging Files for Math . . . And More!</a:t>
            </a:r>
            <a:endParaRPr lang="en-US" dirty="0"/>
          </a:p>
        </p:txBody>
      </p:sp>
      <p:sp>
        <p:nvSpPr>
          <p:cNvPr id="4" name="TextBox 3">
            <a:extLst>
              <a:ext uri="{FF2B5EF4-FFF2-40B4-BE49-F238E27FC236}">
                <a16:creationId xmlns:a16="http://schemas.microsoft.com/office/drawing/2014/main" id="{056F9992-AA53-4607-B78D-3380CFBABA2F}"/>
              </a:ext>
            </a:extLst>
          </p:cNvPr>
          <p:cNvSpPr txBox="1"/>
          <p:nvPr/>
        </p:nvSpPr>
        <p:spPr>
          <a:xfrm>
            <a:off x="381000" y="5534799"/>
            <a:ext cx="3733800" cy="1200329"/>
          </a:xfrm>
          <a:prstGeom prst="rect">
            <a:avLst/>
          </a:prstGeom>
          <a:noFill/>
        </p:spPr>
        <p:txBody>
          <a:bodyPr wrap="square" rtlCol="0">
            <a:spAutoFit/>
          </a:bodyPr>
          <a:lstStyle/>
          <a:p>
            <a:pPr>
              <a:defRPr/>
            </a:pPr>
            <a:r>
              <a:rPr lang="en-US" dirty="0"/>
              <a:t>Liz Schaller</a:t>
            </a:r>
          </a:p>
          <a:p>
            <a:pPr>
              <a:defRPr/>
            </a:pPr>
            <a:r>
              <a:rPr lang="en-US" dirty="0"/>
              <a:t>NIMAC Manager</a:t>
            </a:r>
          </a:p>
          <a:p>
            <a:pPr>
              <a:defRPr/>
            </a:pPr>
            <a:r>
              <a:rPr lang="en-US" dirty="0">
                <a:hlinkClick r:id="rId3"/>
              </a:rPr>
              <a:t>eschaller@aph.org</a:t>
            </a:r>
            <a:r>
              <a:rPr lang="en-US" dirty="0"/>
              <a:t> </a:t>
            </a:r>
          </a:p>
          <a:p>
            <a:endParaRPr lang="en-US" dirty="0"/>
          </a:p>
        </p:txBody>
      </p:sp>
      <p:sp>
        <p:nvSpPr>
          <p:cNvPr id="3" name="TextBox 2">
            <a:extLst>
              <a:ext uri="{FF2B5EF4-FFF2-40B4-BE49-F238E27FC236}">
                <a16:creationId xmlns:a16="http://schemas.microsoft.com/office/drawing/2014/main" id="{CBB4B0B5-3F3C-43D6-B351-ED151FCFBB7E}"/>
              </a:ext>
            </a:extLst>
          </p:cNvPr>
          <p:cNvSpPr txBox="1"/>
          <p:nvPr/>
        </p:nvSpPr>
        <p:spPr>
          <a:xfrm>
            <a:off x="5943600" y="5534799"/>
            <a:ext cx="2971800" cy="1200329"/>
          </a:xfrm>
          <a:prstGeom prst="rect">
            <a:avLst/>
          </a:prstGeom>
          <a:solidFill>
            <a:schemeClr val="bg1"/>
          </a:solidFill>
        </p:spPr>
        <p:txBody>
          <a:bodyPr wrap="square" rtlCol="0">
            <a:spAutoFit/>
          </a:bodyPr>
          <a:lstStyle/>
          <a:p>
            <a:r>
              <a:rPr lang="en-US" dirty="0"/>
              <a:t>Rosemary Baggott</a:t>
            </a:r>
          </a:p>
          <a:p>
            <a:r>
              <a:rPr lang="fr-FR" dirty="0" err="1"/>
              <a:t>Transcriber</a:t>
            </a:r>
            <a:r>
              <a:rPr lang="fr-FR" dirty="0"/>
              <a:t>, </a:t>
            </a:r>
            <a:r>
              <a:rPr lang="fr-FR" dirty="0" err="1"/>
              <a:t>Rhyomai</a:t>
            </a:r>
            <a:r>
              <a:rPr lang="fr-FR" dirty="0"/>
              <a:t>, Inc.</a:t>
            </a:r>
          </a:p>
          <a:p>
            <a:r>
              <a:rPr lang="fr-FR" dirty="0">
                <a:hlinkClick r:id="rId4"/>
              </a:rPr>
              <a:t>rhyomai.inc@gmail.com</a:t>
            </a:r>
            <a:endParaRPr lang="fr-FR" dirty="0"/>
          </a:p>
          <a:p>
            <a:endParaRPr lang="en-US" dirty="0"/>
          </a:p>
        </p:txBody>
      </p:sp>
      <p:pic>
        <p:nvPicPr>
          <p:cNvPr id="5" name="Picture 6" descr="NIMAC logo">
            <a:extLst>
              <a:ext uri="{FF2B5EF4-FFF2-40B4-BE49-F238E27FC236}">
                <a16:creationId xmlns:a16="http://schemas.microsoft.com/office/drawing/2014/main" id="{9563F967-950B-4DE5-8E87-0ED59475C149}"/>
              </a:ext>
            </a:extLst>
          </p:cNvPr>
          <p:cNvPicPr>
            <a:picLocks noChangeAspect="1" noChangeArrowheads="1"/>
          </p:cNvPicPr>
          <p:nvPr/>
        </p:nvPicPr>
        <p:blipFill>
          <a:blip r:embed="rId5" cstate="print"/>
          <a:srcRect/>
          <a:stretch>
            <a:fillRect/>
          </a:stretch>
        </p:blipFill>
        <p:spPr bwMode="auto">
          <a:xfrm>
            <a:off x="1905000" y="329045"/>
            <a:ext cx="5599113" cy="1470025"/>
          </a:xfrm>
          <a:prstGeom prst="rect">
            <a:avLst/>
          </a:prstGeom>
          <a:noFill/>
          <a:ln w="9525">
            <a:noFill/>
            <a:miter lim="800000"/>
            <a:headEnd/>
            <a:tailEnd/>
          </a:ln>
        </p:spPr>
      </p:pic>
    </p:spTree>
    <p:extLst>
      <p:ext uri="{BB962C8B-B14F-4D97-AF65-F5344CB8AC3E}">
        <p14:creationId xmlns:p14="http://schemas.microsoft.com/office/powerpoint/2010/main" val="3398461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t>Today’s Workshop</a:t>
            </a:r>
          </a:p>
        </p:txBody>
      </p:sp>
      <p:sp>
        <p:nvSpPr>
          <p:cNvPr id="3" name="Content Placeholder 2"/>
          <p:cNvSpPr>
            <a:spLocks noGrp="1"/>
          </p:cNvSpPr>
          <p:nvPr>
            <p:ph idx="1"/>
          </p:nvPr>
        </p:nvSpPr>
        <p:spPr>
          <a:xfrm>
            <a:off x="457200" y="1219200"/>
            <a:ext cx="8229600" cy="5364162"/>
          </a:xfrm>
        </p:spPr>
        <p:txBody>
          <a:bodyPr/>
          <a:lstStyle/>
          <a:p>
            <a:pPr marL="0" indent="0">
              <a:buFontTx/>
              <a:buNone/>
              <a:defRPr/>
            </a:pPr>
            <a:r>
              <a:rPr lang="en-US" sz="2800" dirty="0"/>
              <a:t>Part 1: Introduction to the NIMAC</a:t>
            </a:r>
          </a:p>
          <a:p>
            <a:pPr lvl="1">
              <a:defRPr/>
            </a:pPr>
            <a:r>
              <a:rPr lang="en-US" sz="2400" dirty="0"/>
              <a:t>NIMAC Background</a:t>
            </a:r>
          </a:p>
          <a:p>
            <a:pPr lvl="1">
              <a:defRPr/>
            </a:pPr>
            <a:r>
              <a:rPr lang="en-US" sz="2400" dirty="0"/>
              <a:t>How to work with the NIMAC</a:t>
            </a:r>
          </a:p>
          <a:p>
            <a:pPr marL="0" indent="0">
              <a:buFontTx/>
              <a:buNone/>
              <a:defRPr/>
            </a:pPr>
            <a:endParaRPr lang="en-US" sz="1000" dirty="0"/>
          </a:p>
          <a:p>
            <a:pPr marL="0" indent="0">
              <a:buFontTx/>
              <a:buNone/>
              <a:defRPr/>
            </a:pPr>
            <a:r>
              <a:rPr lang="en-US" sz="2800" dirty="0"/>
              <a:t>Part 2: MathML in NIMAS</a:t>
            </a:r>
          </a:p>
          <a:p>
            <a:pPr lvl="1">
              <a:defRPr/>
            </a:pPr>
            <a:r>
              <a:rPr lang="en-US" sz="2400" dirty="0"/>
              <a:t>What is MathML?</a:t>
            </a:r>
          </a:p>
          <a:p>
            <a:pPr lvl="1">
              <a:defRPr/>
            </a:pPr>
            <a:r>
              <a:rPr lang="en-US" sz="2400" dirty="0"/>
              <a:t>Some examples!</a:t>
            </a:r>
          </a:p>
          <a:p>
            <a:pPr lvl="1">
              <a:defRPr/>
            </a:pPr>
            <a:r>
              <a:rPr lang="en-US" sz="2400" dirty="0"/>
              <a:t>How to download files with MathML</a:t>
            </a:r>
          </a:p>
          <a:p>
            <a:pPr marL="57150" indent="0">
              <a:buNone/>
              <a:defRPr/>
            </a:pPr>
            <a:r>
              <a:rPr lang="en-US" sz="2800" dirty="0"/>
              <a:t>Part 3: Transcribing with MathML</a:t>
            </a:r>
          </a:p>
          <a:p>
            <a:pPr lvl="1">
              <a:buFont typeface="Arial" panose="020B0604020202020204" pitchFamily="34" charset="0"/>
              <a:buChar char="‒"/>
              <a:defRPr/>
            </a:pPr>
            <a:r>
              <a:rPr lang="en-US" sz="2400" dirty="0"/>
              <a:t>Working with </a:t>
            </a:r>
            <a:r>
              <a:rPr lang="en-US" sz="2400" dirty="0" err="1"/>
              <a:t>BrailleBlaster</a:t>
            </a:r>
            <a:endParaRPr lang="en-US" sz="2400" dirty="0"/>
          </a:p>
          <a:p>
            <a:pPr lvl="1">
              <a:buFont typeface="Arial" panose="020B0604020202020204" pitchFamily="34" charset="0"/>
              <a:buChar char="‒"/>
              <a:defRPr/>
            </a:pPr>
            <a:r>
              <a:rPr lang="en-US" sz="2400" dirty="0"/>
              <a:t>Working with Braille 2000</a:t>
            </a:r>
          </a:p>
          <a:p>
            <a:pPr marL="57150" indent="0">
              <a:buNone/>
              <a:defRPr/>
            </a:pPr>
            <a:r>
              <a:rPr lang="en-US" sz="2800" dirty="0"/>
              <a:t>Part 4: Q&amp;A</a:t>
            </a:r>
          </a:p>
          <a:p>
            <a:pPr lvl="1">
              <a:defRPr/>
            </a:pPr>
            <a:endParaRPr lang="en-US" sz="2400" dirty="0"/>
          </a:p>
          <a:p>
            <a:pPr lvl="1">
              <a:defRPr/>
            </a:pPr>
            <a:endParaRPr lang="en-US" dirty="0"/>
          </a:p>
          <a:p>
            <a:pPr>
              <a:defRPr/>
            </a:pPr>
            <a:endParaRPr lang="en-US" dirty="0"/>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609600" y="2590800"/>
            <a:ext cx="8229600" cy="1143000"/>
          </a:xfrm>
        </p:spPr>
        <p:txBody>
          <a:bodyPr/>
          <a:lstStyle/>
          <a:p>
            <a:r>
              <a:rPr lang="en-US" altLang="en-US" dirty="0"/>
              <a:t>NIMAC: Background and Basics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a:t>The NIMAC Project</a:t>
            </a:r>
          </a:p>
        </p:txBody>
      </p:sp>
      <p:sp>
        <p:nvSpPr>
          <p:cNvPr id="8195" name="Content Placeholder 2"/>
          <p:cNvSpPr>
            <a:spLocks noGrp="1" noChangeArrowheads="1"/>
          </p:cNvSpPr>
          <p:nvPr>
            <p:ph idx="1"/>
          </p:nvPr>
        </p:nvSpPr>
        <p:spPr>
          <a:xfrm>
            <a:off x="457200" y="1524000"/>
            <a:ext cx="8229600" cy="4800600"/>
          </a:xfrm>
        </p:spPr>
        <p:txBody>
          <a:bodyPr/>
          <a:lstStyle/>
          <a:p>
            <a:pPr lvl="1">
              <a:buFont typeface="Arial" charset="0"/>
              <a:buChar char="•"/>
            </a:pPr>
            <a:r>
              <a:rPr lang="en-US" altLang="en-US" dirty="0"/>
              <a:t>Created by IDEA 2004, the NIMAC is the national source file repository for K-12 textbooks and instructional materials. </a:t>
            </a:r>
          </a:p>
          <a:p>
            <a:pPr lvl="1">
              <a:buFont typeface="Arial" charset="0"/>
              <a:buChar char="•"/>
            </a:pPr>
            <a:r>
              <a:rPr lang="en-US" altLang="en-US" dirty="0"/>
              <a:t>We make NIMAS files available for use in producing accessible formats for K-12  instructional materials.</a:t>
            </a:r>
          </a:p>
          <a:p>
            <a:pPr lvl="1">
              <a:buFont typeface="Arial" charset="0"/>
              <a:buChar char="•"/>
            </a:pPr>
            <a:r>
              <a:rPr lang="en-US" altLang="en-US" dirty="0"/>
              <a:t>We have over 74,500 file sets from over 180 educational publishers. </a:t>
            </a:r>
          </a:p>
          <a:p>
            <a:pPr lvl="1">
              <a:buFont typeface="Arial" charset="0"/>
              <a:buChar char="•"/>
            </a:pPr>
            <a:r>
              <a:rPr lang="en-US" altLang="en-US" dirty="0"/>
              <a:t>All 50 states (plus the 6 eligible territories) work with the NIMAC.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a:xfrm>
            <a:off x="457200" y="152400"/>
            <a:ext cx="8229600" cy="1143000"/>
          </a:xfrm>
        </p:spPr>
        <p:txBody>
          <a:bodyPr/>
          <a:lstStyle/>
          <a:p>
            <a:r>
              <a:rPr lang="en-US" altLang="en-US" dirty="0"/>
              <a:t>What is NIMAS? </a:t>
            </a:r>
          </a:p>
        </p:txBody>
      </p:sp>
      <p:sp>
        <p:nvSpPr>
          <p:cNvPr id="10243" name="Content Placeholder 2"/>
          <p:cNvSpPr>
            <a:spLocks noGrp="1" noChangeArrowheads="1"/>
          </p:cNvSpPr>
          <p:nvPr>
            <p:ph idx="1"/>
          </p:nvPr>
        </p:nvSpPr>
        <p:spPr>
          <a:xfrm>
            <a:off x="381000" y="1524000"/>
            <a:ext cx="8229600" cy="4267200"/>
          </a:xfrm>
        </p:spPr>
        <p:txBody>
          <a:bodyPr/>
          <a:lstStyle/>
          <a:p>
            <a:pPr lvl="1">
              <a:buFont typeface="Arial" charset="0"/>
              <a:buChar char="•"/>
            </a:pPr>
            <a:r>
              <a:rPr lang="en-US" altLang="en-US" dirty="0"/>
              <a:t>NIMAS is the National Instructional Materials Accessibility Standard. </a:t>
            </a:r>
          </a:p>
          <a:p>
            <a:pPr lvl="1">
              <a:buFont typeface="Arial" charset="0"/>
              <a:buChar char="•"/>
            </a:pPr>
            <a:r>
              <a:rPr lang="en-US" altLang="en-US" dirty="0"/>
              <a:t>An XML-based source file format established for the sole purpose of use in producing accessible formats such as braille, DAISY, EPUB, or large print.   </a:t>
            </a:r>
          </a:p>
          <a:p>
            <a:pPr lvl="1">
              <a:buFont typeface="Arial" charset="0"/>
              <a:buChar char="•"/>
            </a:pPr>
            <a:r>
              <a:rPr lang="en-US" altLang="en-US" dirty="0"/>
              <a:t>NIMAS files require further conversion work into an accessible format before use.</a:t>
            </a:r>
          </a:p>
          <a:p>
            <a:pPr lvl="1">
              <a:buFont typeface="Arial" charset="0"/>
              <a:buChar char="•"/>
            </a:pPr>
            <a:r>
              <a:rPr lang="en-US" altLang="en-US" dirty="0"/>
              <a:t>NIMAS is not distributed directly to students.</a:t>
            </a:r>
          </a:p>
          <a:p>
            <a:pPr lvl="1">
              <a:buFont typeface="Arial" charset="0"/>
              <a:buChar char="•"/>
            </a:pPr>
            <a:endParaRPr lang="en-US" altLang="en-US" dirty="0"/>
          </a:p>
          <a:p>
            <a:pPr lvl="1"/>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F450-D858-46C4-B40C-C4D0D32D5763}"/>
              </a:ext>
            </a:extLst>
          </p:cNvPr>
          <p:cNvSpPr>
            <a:spLocks noGrp="1"/>
          </p:cNvSpPr>
          <p:nvPr>
            <p:ph type="title"/>
          </p:nvPr>
        </p:nvSpPr>
        <p:spPr/>
        <p:txBody>
          <a:bodyPr/>
          <a:lstStyle/>
          <a:p>
            <a:r>
              <a:rPr lang="en-US" dirty="0"/>
              <a:t>NIMAS Production</a:t>
            </a:r>
          </a:p>
        </p:txBody>
      </p:sp>
      <p:sp>
        <p:nvSpPr>
          <p:cNvPr id="3" name="Content Placeholder 2">
            <a:extLst>
              <a:ext uri="{FF2B5EF4-FFF2-40B4-BE49-F238E27FC236}">
                <a16:creationId xmlns:a16="http://schemas.microsoft.com/office/drawing/2014/main" id="{4D944DE2-14DB-4A36-B146-F929B774563B}"/>
              </a:ext>
            </a:extLst>
          </p:cNvPr>
          <p:cNvSpPr>
            <a:spLocks noGrp="1"/>
          </p:cNvSpPr>
          <p:nvPr>
            <p:ph idx="1"/>
          </p:nvPr>
        </p:nvSpPr>
        <p:spPr>
          <a:xfrm>
            <a:off x="457200" y="1524000"/>
            <a:ext cx="8229600" cy="4602163"/>
          </a:xfrm>
        </p:spPr>
        <p:txBody>
          <a:bodyPr/>
          <a:lstStyle/>
          <a:p>
            <a:r>
              <a:rPr lang="en-US" altLang="en-US" sz="2800" dirty="0"/>
              <a:t>NIMAS is not a “by-product” of print or digital book production, so NIMAS is not a format that publishers have on hand.</a:t>
            </a:r>
          </a:p>
          <a:p>
            <a:r>
              <a:rPr lang="en-US" altLang="en-US" sz="2800" dirty="0"/>
              <a:t>NIMAS must be separately created after print books are finalized. </a:t>
            </a:r>
          </a:p>
          <a:p>
            <a:r>
              <a:rPr lang="en-US" altLang="en-US" sz="2800" dirty="0"/>
              <a:t>Publishers do not produce their own NIMAS files—they outsource this work to digital content conversion vendors.</a:t>
            </a:r>
          </a:p>
          <a:p>
            <a:r>
              <a:rPr lang="en-US" altLang="en-US" sz="2800" dirty="0"/>
              <a:t>It can take up to six weeks or more for NIMAS to be produced. </a:t>
            </a:r>
          </a:p>
          <a:p>
            <a:endParaRPr lang="en-US" dirty="0"/>
          </a:p>
        </p:txBody>
      </p:sp>
    </p:spTree>
    <p:extLst>
      <p:ext uri="{BB962C8B-B14F-4D97-AF65-F5344CB8AC3E}">
        <p14:creationId xmlns:p14="http://schemas.microsoft.com/office/powerpoint/2010/main" val="530187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a:t>How we get files</a:t>
            </a:r>
          </a:p>
        </p:txBody>
      </p:sp>
      <p:sp>
        <p:nvSpPr>
          <p:cNvPr id="12291" name="Content Placeholder 2"/>
          <p:cNvSpPr>
            <a:spLocks noGrp="1" noChangeArrowheads="1"/>
          </p:cNvSpPr>
          <p:nvPr>
            <p:ph idx="1"/>
          </p:nvPr>
        </p:nvSpPr>
        <p:spPr>
          <a:xfrm>
            <a:off x="457200" y="1417638"/>
            <a:ext cx="8229600" cy="5059362"/>
          </a:xfrm>
        </p:spPr>
        <p:txBody>
          <a:bodyPr/>
          <a:lstStyle/>
          <a:p>
            <a:pPr lvl="1">
              <a:buFont typeface="Arial" charset="0"/>
              <a:buChar char="•"/>
            </a:pPr>
            <a:r>
              <a:rPr lang="en-US" altLang="en-US" dirty="0"/>
              <a:t>Under IDEA 2004, the </a:t>
            </a:r>
            <a:r>
              <a:rPr lang="en-US" altLang="en-US" b="1" dirty="0"/>
              <a:t>only</a:t>
            </a:r>
            <a:r>
              <a:rPr lang="en-US" altLang="en-US" dirty="0"/>
              <a:t> mechanism to </a:t>
            </a:r>
            <a:r>
              <a:rPr lang="en-US" altLang="en-US" i="1" dirty="0"/>
              <a:t>require</a:t>
            </a:r>
            <a:r>
              <a:rPr lang="en-US" altLang="en-US" dirty="0"/>
              <a:t> NIMAS from the publisher is the book adoption contract or purchase agreement.</a:t>
            </a:r>
          </a:p>
          <a:p>
            <a:pPr lvl="1">
              <a:buFont typeface="Arial" charset="0"/>
              <a:buChar char="•"/>
            </a:pPr>
            <a:r>
              <a:rPr lang="en-US" altLang="en-US" dirty="0"/>
              <a:t>There is no blanket requirement under IDEA for publishers to submit files to the NIMAC. </a:t>
            </a:r>
          </a:p>
          <a:p>
            <a:pPr lvl="1">
              <a:buFont typeface="Arial" charset="0"/>
              <a:buChar char="•"/>
            </a:pPr>
            <a:r>
              <a:rPr lang="en-US" altLang="en-US" dirty="0"/>
              <a:t>States and districts have been able to require NIMAS when they purchase new textbooks since 2006.  </a:t>
            </a:r>
          </a:p>
          <a:p>
            <a:pPr lvl="1">
              <a:buFont typeface="Arial" charset="0"/>
              <a:buChar char="•"/>
            </a:pPr>
            <a:r>
              <a:rPr lang="en-US" altLang="en-US" dirty="0"/>
              <a:t>The goal is that when NIMAS is included in contracts, a file will already be available in the NIMAC when a need is identified. </a:t>
            </a:r>
          </a:p>
          <a:p>
            <a:pPr lvl="1"/>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r>
              <a:rPr lang="en-US" altLang="en-US"/>
              <a:t>Types of materials we receive</a:t>
            </a:r>
          </a:p>
        </p:txBody>
      </p:sp>
      <p:sp>
        <p:nvSpPr>
          <p:cNvPr id="13315" name="Content Placeholder 2"/>
          <p:cNvSpPr>
            <a:spLocks noGrp="1" noChangeArrowheads="1"/>
          </p:cNvSpPr>
          <p:nvPr>
            <p:ph idx="1"/>
          </p:nvPr>
        </p:nvSpPr>
        <p:spPr>
          <a:xfrm>
            <a:off x="457200" y="1417638"/>
            <a:ext cx="8229600" cy="4906962"/>
          </a:xfrm>
        </p:spPr>
        <p:txBody>
          <a:bodyPr/>
          <a:lstStyle/>
          <a:p>
            <a:pPr lvl="1">
              <a:buFont typeface="Arial" charset="0"/>
              <a:buChar char="•"/>
            </a:pPr>
            <a:r>
              <a:rPr lang="en-US" altLang="en-US" dirty="0"/>
              <a:t>NIMAC receives a wide range of student-facing instructional materials. </a:t>
            </a:r>
          </a:p>
          <a:p>
            <a:pPr lvl="1">
              <a:buFont typeface="Arial" charset="0"/>
              <a:buChar char="•"/>
            </a:pPr>
            <a:r>
              <a:rPr lang="en-US" altLang="en-US" dirty="0"/>
              <a:t>These include textbooks, workbooks, supplementary readers, and ancillary materials such as blackline masters. </a:t>
            </a:r>
          </a:p>
          <a:p>
            <a:pPr lvl="1">
              <a:buFont typeface="Arial" charset="0"/>
              <a:buChar char="•"/>
            </a:pPr>
            <a:r>
              <a:rPr lang="en-US" altLang="en-US" dirty="0"/>
              <a:t>Exempt materials include teacher’s editions, pre-2006 titles, trade books, college textbooks, reference books.</a:t>
            </a:r>
          </a:p>
          <a:p>
            <a:pPr lvl="1">
              <a:buFont typeface="Arial" charset="0"/>
              <a:buChar char="•"/>
            </a:pPr>
            <a:r>
              <a:rPr lang="en-US" altLang="en-US" dirty="0"/>
              <a:t>We can also now accept NIMAS files for some digital instructional materials.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noChangeArrowheads="1"/>
          </p:cNvSpPr>
          <p:nvPr>
            <p:ph type="title"/>
          </p:nvPr>
        </p:nvSpPr>
        <p:spPr/>
        <p:txBody>
          <a:bodyPr/>
          <a:lstStyle/>
          <a:p>
            <a:r>
              <a:rPr lang="en-US" altLang="en-US" dirty="0"/>
              <a:t>Student Eligibility</a:t>
            </a:r>
          </a:p>
        </p:txBody>
      </p:sp>
      <p:sp>
        <p:nvSpPr>
          <p:cNvPr id="6147" name="Content Placeholder 2"/>
          <p:cNvSpPr>
            <a:spLocks noGrp="1"/>
          </p:cNvSpPr>
          <p:nvPr>
            <p:ph idx="1"/>
          </p:nvPr>
        </p:nvSpPr>
        <p:spPr>
          <a:xfrm>
            <a:off x="457200" y="1600200"/>
            <a:ext cx="8229600" cy="4724400"/>
          </a:xfrm>
        </p:spPr>
        <p:txBody>
          <a:bodyPr/>
          <a:lstStyle/>
          <a:p>
            <a:pPr marL="571500" indent="-514350">
              <a:buFont typeface="Arial" pitchFamily="34" charset="0"/>
              <a:buChar char="•"/>
              <a:defRPr/>
            </a:pPr>
            <a:r>
              <a:rPr lang="en-US" altLang="en-US" sz="2800" dirty="0"/>
              <a:t>Materials produced from NIMAS can </a:t>
            </a:r>
            <a:r>
              <a:rPr lang="en-US" altLang="en-US" sz="2800" b="1" dirty="0"/>
              <a:t>only</a:t>
            </a:r>
            <a:r>
              <a:rPr lang="en-US" altLang="en-US" sz="2800" dirty="0"/>
              <a:t> be distributed to qualifying students in elementary or secondary education.</a:t>
            </a:r>
          </a:p>
          <a:p>
            <a:pPr marL="571500" indent="-514350">
              <a:buFont typeface="Arial" pitchFamily="34" charset="0"/>
              <a:buChar char="•"/>
              <a:defRPr/>
            </a:pPr>
            <a:r>
              <a:rPr lang="en-US" altLang="en-US" sz="2800" dirty="0"/>
              <a:t>Students must have </a:t>
            </a:r>
            <a:r>
              <a:rPr lang="en-US" altLang="en-US" sz="2800" b="1" dirty="0"/>
              <a:t>both</a:t>
            </a:r>
            <a:r>
              <a:rPr lang="en-US" altLang="en-US" sz="2800" dirty="0"/>
              <a:t>:</a:t>
            </a:r>
          </a:p>
          <a:p>
            <a:pPr marL="971550" lvl="1" indent="-514350">
              <a:buFont typeface="+mj-lt"/>
              <a:buAutoNum type="arabicPeriod"/>
              <a:defRPr/>
            </a:pPr>
            <a:r>
              <a:rPr lang="en-US" altLang="en-US" sz="2600" dirty="0"/>
              <a:t>An Individualized Education Program (IEP); </a:t>
            </a:r>
            <a:r>
              <a:rPr lang="en-US" altLang="en-US" sz="2600" b="1" dirty="0"/>
              <a:t>and</a:t>
            </a:r>
          </a:p>
          <a:p>
            <a:pPr marL="971550" lvl="1" indent="-514350">
              <a:buFont typeface="+mj-lt"/>
              <a:buAutoNum type="arabicPeriod"/>
              <a:defRPr/>
            </a:pPr>
            <a:r>
              <a:rPr lang="en-US" altLang="en-US" sz="2600" dirty="0"/>
              <a:t>A certified disability under the </a:t>
            </a:r>
            <a:r>
              <a:rPr lang="en-US" altLang="en-US" sz="2600" dirty="0">
                <a:hlinkClick r:id="rId3"/>
              </a:rPr>
              <a:t>NLS Eligibility Guidelines</a:t>
            </a:r>
            <a:r>
              <a:rPr lang="en-US" altLang="en-US" sz="2600" dirty="0"/>
              <a:t>. </a:t>
            </a:r>
          </a:p>
          <a:p>
            <a:pPr marL="571500" indent="-514350">
              <a:buFont typeface="Arial" pitchFamily="34" charset="0"/>
              <a:buChar char="•"/>
              <a:defRPr/>
            </a:pPr>
            <a:r>
              <a:rPr lang="en-US" altLang="en-US" sz="2800" dirty="0"/>
              <a:t>NIMAS is not available for use on behalf of students outside of the U.S. or the eligible territories.</a:t>
            </a:r>
          </a:p>
          <a:p>
            <a:pPr marL="971550" lvl="1" indent="-514350">
              <a:buFont typeface="Arial" pitchFamily="34" charset="0"/>
              <a:buChar char="•"/>
              <a:defRPr/>
            </a:pPr>
            <a:endParaRPr lang="en-US" altLang="en-US" sz="2600" dirty="0"/>
          </a:p>
          <a:p>
            <a:pPr marL="571500" indent="-514350">
              <a:buFont typeface="Arial" pitchFamily="34" charset="0"/>
              <a:buChar char="•"/>
              <a:defRPr/>
            </a:pPr>
            <a:endParaRPr lang="en-US" altLang="en-US" sz="2800" dirty="0"/>
          </a:p>
          <a:p>
            <a:pPr lvl="1">
              <a:defRPr/>
            </a:pPr>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noChangeArrowheads="1"/>
          </p:cNvSpPr>
          <p:nvPr>
            <p:ph type="title"/>
          </p:nvPr>
        </p:nvSpPr>
        <p:spPr/>
        <p:txBody>
          <a:bodyPr/>
          <a:lstStyle/>
          <a:p>
            <a:r>
              <a:rPr lang="en-US" altLang="en-US" dirty="0"/>
              <a:t>College Students</a:t>
            </a:r>
          </a:p>
        </p:txBody>
      </p:sp>
      <p:sp>
        <p:nvSpPr>
          <p:cNvPr id="6147" name="Content Placeholder 2"/>
          <p:cNvSpPr>
            <a:spLocks noGrp="1"/>
          </p:cNvSpPr>
          <p:nvPr>
            <p:ph idx="1"/>
          </p:nvPr>
        </p:nvSpPr>
        <p:spPr>
          <a:xfrm>
            <a:off x="457200" y="1752600"/>
            <a:ext cx="8229600" cy="4572000"/>
          </a:xfrm>
        </p:spPr>
        <p:txBody>
          <a:bodyPr/>
          <a:lstStyle/>
          <a:p>
            <a:pPr marL="571500" indent="-514350">
              <a:buFont typeface="Arial" pitchFamily="34" charset="0"/>
              <a:buChar char="•"/>
              <a:defRPr/>
            </a:pPr>
            <a:r>
              <a:rPr lang="en-US" altLang="en-US" sz="2800" dirty="0"/>
              <a:t>NIMAS is not available for use on behalf of students in higher education.</a:t>
            </a:r>
          </a:p>
          <a:p>
            <a:pPr marL="571500" indent="-514350">
              <a:buFont typeface="Arial" pitchFamily="34" charset="0"/>
              <a:buChar char="•"/>
              <a:defRPr/>
            </a:pPr>
            <a:endParaRPr lang="en-US" altLang="en-US" sz="1200" dirty="0"/>
          </a:p>
          <a:p>
            <a:pPr marL="571500" indent="-514350">
              <a:buFont typeface="Arial" pitchFamily="34" charset="0"/>
              <a:buChar char="•"/>
              <a:defRPr/>
            </a:pPr>
            <a:r>
              <a:rPr lang="en-US" altLang="en-US" sz="2800" dirty="0"/>
              <a:t>However, the </a:t>
            </a:r>
            <a:r>
              <a:rPr lang="en-US" altLang="en-US" sz="2800" dirty="0" err="1">
                <a:hlinkClick r:id="rId3"/>
              </a:rPr>
              <a:t>AccessText</a:t>
            </a:r>
            <a:r>
              <a:rPr lang="en-US" altLang="en-US" sz="2800" dirty="0">
                <a:hlinkClick r:id="rId3"/>
              </a:rPr>
              <a:t> Network</a:t>
            </a:r>
            <a:r>
              <a:rPr lang="en-US" altLang="en-US" sz="2800" dirty="0"/>
              <a:t> is a program that helps provide accessible files to students in higher education.</a:t>
            </a:r>
          </a:p>
          <a:p>
            <a:pPr marL="571500" indent="-514350">
              <a:buFont typeface="Arial" pitchFamily="34" charset="0"/>
              <a:buChar char="•"/>
              <a:defRPr/>
            </a:pPr>
            <a:endParaRPr lang="en-US" altLang="en-US" sz="1200" dirty="0"/>
          </a:p>
          <a:p>
            <a:pPr marL="571500" indent="-514350">
              <a:buFont typeface="Arial" pitchFamily="34" charset="0"/>
              <a:buChar char="•"/>
              <a:defRPr/>
            </a:pPr>
            <a:r>
              <a:rPr lang="en-US" altLang="en-US" sz="2800" dirty="0" err="1"/>
              <a:t>AccessText</a:t>
            </a:r>
            <a:r>
              <a:rPr lang="en-US" altLang="en-US" sz="2800" dirty="0"/>
              <a:t> works through DSS offices at colleges and universities.</a:t>
            </a:r>
          </a:p>
          <a:p>
            <a:pPr marL="571500" indent="-514350">
              <a:buFont typeface="Arial" pitchFamily="34" charset="0"/>
              <a:buChar char="•"/>
              <a:defRPr/>
            </a:pPr>
            <a:endParaRPr lang="en-US" altLang="en-US" sz="2800" dirty="0"/>
          </a:p>
          <a:p>
            <a:pPr marL="571500" indent="-514350">
              <a:buFont typeface="Arial" pitchFamily="34" charset="0"/>
              <a:buChar char="•"/>
              <a:defRPr/>
            </a:pPr>
            <a:endParaRPr lang="en-US" altLang="en-US" sz="2800" dirty="0"/>
          </a:p>
          <a:p>
            <a:pPr lvl="1">
              <a:defRPr/>
            </a:pPr>
            <a:endParaRPr lang="en-US" altLang="en-US" dirty="0"/>
          </a:p>
        </p:txBody>
      </p:sp>
    </p:spTree>
    <p:extLst>
      <p:ext uri="{BB962C8B-B14F-4D97-AF65-F5344CB8AC3E}">
        <p14:creationId xmlns:p14="http://schemas.microsoft.com/office/powerpoint/2010/main" val="377360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noChangeArrowheads="1"/>
          </p:cNvSpPr>
          <p:nvPr>
            <p:ph type="title"/>
          </p:nvPr>
        </p:nvSpPr>
        <p:spPr/>
        <p:txBody>
          <a:bodyPr/>
          <a:lstStyle/>
          <a:p>
            <a:r>
              <a:rPr lang="en-US" altLang="en-US" sz="4000" dirty="0"/>
              <a:t>How the NIMAC works with states</a:t>
            </a:r>
          </a:p>
        </p:txBody>
      </p:sp>
      <p:sp>
        <p:nvSpPr>
          <p:cNvPr id="16387" name="Content Placeholder 2"/>
          <p:cNvSpPr>
            <a:spLocks noGrp="1" noChangeArrowheads="1"/>
          </p:cNvSpPr>
          <p:nvPr>
            <p:ph idx="1"/>
          </p:nvPr>
        </p:nvSpPr>
        <p:spPr>
          <a:xfrm>
            <a:off x="457200" y="1417638"/>
            <a:ext cx="8229600" cy="5165724"/>
          </a:xfrm>
        </p:spPr>
        <p:txBody>
          <a:bodyPr/>
          <a:lstStyle/>
          <a:p>
            <a:pPr>
              <a:buFont typeface="Arial" charset="0"/>
              <a:buChar char="•"/>
            </a:pPr>
            <a:r>
              <a:rPr lang="en-US" altLang="en-US" sz="2800" dirty="0"/>
              <a:t>Each state that agrees to work with the NIMAC names a State Coordinator.</a:t>
            </a:r>
          </a:p>
          <a:p>
            <a:pPr>
              <a:buFont typeface="Arial" charset="0"/>
              <a:buChar char="•"/>
            </a:pPr>
            <a:r>
              <a:rPr lang="en-US" altLang="en-US" sz="2800" dirty="0"/>
              <a:t>This individual is responsible for designating Authorized Users (AUs) for the state.</a:t>
            </a:r>
          </a:p>
          <a:p>
            <a:pPr>
              <a:buFont typeface="Arial" charset="0"/>
              <a:buChar char="•"/>
            </a:pPr>
            <a:r>
              <a:rPr lang="en-US" altLang="en-US" sz="2800" dirty="0"/>
              <a:t>Since NIMAS is not distributed directly to schools or students, the number of Authorized Users for each state is small.</a:t>
            </a:r>
          </a:p>
          <a:p>
            <a:pPr>
              <a:buFont typeface="Arial" charset="0"/>
              <a:buChar char="•"/>
            </a:pPr>
            <a:r>
              <a:rPr lang="en-US" altLang="en-US" sz="2800" dirty="0"/>
              <a:t>AUs are from within the educational structure of the state. They are involved in or manage  accessible format production for K-12 students in that state.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noChangeArrowheads="1"/>
          </p:cNvSpPr>
          <p:nvPr>
            <p:ph type="title"/>
          </p:nvPr>
        </p:nvSpPr>
        <p:spPr/>
        <p:txBody>
          <a:bodyPr/>
          <a:lstStyle/>
          <a:p>
            <a:r>
              <a:rPr lang="en-US" altLang="en-US" dirty="0"/>
              <a:t>What can AMPs do?</a:t>
            </a:r>
          </a:p>
        </p:txBody>
      </p:sp>
      <p:sp>
        <p:nvSpPr>
          <p:cNvPr id="16387" name="Content Placeholder 2"/>
          <p:cNvSpPr>
            <a:spLocks noGrp="1" noChangeArrowheads="1"/>
          </p:cNvSpPr>
          <p:nvPr>
            <p:ph idx="1"/>
          </p:nvPr>
        </p:nvSpPr>
        <p:spPr>
          <a:xfrm>
            <a:off x="457200" y="1676400"/>
            <a:ext cx="8229600" cy="4648200"/>
          </a:xfrm>
        </p:spPr>
        <p:txBody>
          <a:bodyPr/>
          <a:lstStyle/>
          <a:p>
            <a:pPr>
              <a:buFont typeface="Arial" charset="0"/>
              <a:buChar char="•"/>
            </a:pPr>
            <a:r>
              <a:rPr lang="en-US" altLang="en-US" sz="2800" dirty="0"/>
              <a:t>AMPs cannot directly search and download any file from the repository.</a:t>
            </a:r>
          </a:p>
          <a:p>
            <a:pPr>
              <a:buFont typeface="Arial" charset="0"/>
              <a:buChar char="•"/>
            </a:pPr>
            <a:r>
              <a:rPr lang="en-US" altLang="en-US" sz="2800" dirty="0"/>
              <a:t>An AMP account allows the user to download any file assigned to them by an Authorized User.</a:t>
            </a:r>
          </a:p>
          <a:p>
            <a:pPr>
              <a:buFont typeface="Arial" charset="0"/>
              <a:buChar char="•"/>
            </a:pPr>
            <a:r>
              <a:rPr lang="en-US" altLang="en-US" sz="2800" dirty="0"/>
              <a:t>AMP accounts are freely available to nonprofit and for-profit providers.</a:t>
            </a:r>
          </a:p>
          <a:p>
            <a:pPr>
              <a:buFont typeface="Arial" charset="0"/>
              <a:buChar char="•"/>
            </a:pPr>
            <a:r>
              <a:rPr lang="en-US" altLang="en-US" sz="2800" dirty="0"/>
              <a:t>These users do not have to be designated by a State Coordinator, and they can do work on behalf of any state. </a:t>
            </a:r>
          </a:p>
        </p:txBody>
      </p:sp>
    </p:spTree>
    <p:extLst>
      <p:ext uri="{BB962C8B-B14F-4D97-AF65-F5344CB8AC3E}">
        <p14:creationId xmlns:p14="http://schemas.microsoft.com/office/powerpoint/2010/main" val="359553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noChangeArrowheads="1"/>
          </p:cNvSpPr>
          <p:nvPr>
            <p:ph type="title"/>
          </p:nvPr>
        </p:nvSpPr>
        <p:spPr/>
        <p:txBody>
          <a:bodyPr/>
          <a:lstStyle/>
          <a:p>
            <a:r>
              <a:rPr lang="en-US" altLang="en-US" dirty="0"/>
              <a:t>Registering as an AMP </a:t>
            </a:r>
          </a:p>
        </p:txBody>
      </p:sp>
      <p:sp>
        <p:nvSpPr>
          <p:cNvPr id="18435" name="Content Placeholder 2"/>
          <p:cNvSpPr>
            <a:spLocks noGrp="1" noChangeArrowheads="1"/>
          </p:cNvSpPr>
          <p:nvPr>
            <p:ph idx="1"/>
          </p:nvPr>
        </p:nvSpPr>
        <p:spPr>
          <a:xfrm>
            <a:off x="457200" y="1417638"/>
            <a:ext cx="8229600" cy="4906962"/>
          </a:xfrm>
        </p:spPr>
        <p:txBody>
          <a:bodyPr/>
          <a:lstStyle/>
          <a:p>
            <a:pPr>
              <a:buFont typeface="Arial" charset="0"/>
              <a:buChar char="•"/>
            </a:pPr>
            <a:r>
              <a:rPr lang="en-US" altLang="en-US" sz="2800" dirty="0"/>
              <a:t>To begin an AMP registration, email </a:t>
            </a:r>
            <a:r>
              <a:rPr lang="en-US" altLang="en-US" sz="2800" dirty="0">
                <a:hlinkClick r:id="rId3"/>
              </a:rPr>
              <a:t>nimac@aph.org</a:t>
            </a:r>
            <a:r>
              <a:rPr lang="en-US" altLang="en-US" sz="2800" dirty="0"/>
              <a:t> with your name, email address and organization name.</a:t>
            </a:r>
          </a:p>
          <a:p>
            <a:pPr>
              <a:buFont typeface="Arial" charset="0"/>
              <a:buChar char="•"/>
            </a:pPr>
            <a:r>
              <a:rPr lang="en-US" altLang="en-US" sz="2800" dirty="0"/>
              <a:t>We will enter the registration in the system, and you’ll receive an automated email with a link to complete the registration.</a:t>
            </a:r>
          </a:p>
          <a:p>
            <a:pPr>
              <a:buFont typeface="Arial" charset="0"/>
              <a:buChar char="•"/>
            </a:pPr>
            <a:r>
              <a:rPr lang="en-US" altLang="en-US" sz="2800" dirty="0"/>
              <a:t>Be sure to complete all the registration information, including your format capabilities.</a:t>
            </a:r>
          </a:p>
          <a:p>
            <a:pPr>
              <a:buFont typeface="Arial" charset="0"/>
              <a:buChar char="•"/>
            </a:pPr>
            <a:r>
              <a:rPr lang="en-US" altLang="en-US" sz="2800" dirty="0"/>
              <a:t>If you produce a format not on the pick list of options, just choose “Other” to indicate this. </a:t>
            </a:r>
          </a:p>
        </p:txBody>
      </p:sp>
    </p:spTree>
    <p:extLst>
      <p:ext uri="{BB962C8B-B14F-4D97-AF65-F5344CB8AC3E}">
        <p14:creationId xmlns:p14="http://schemas.microsoft.com/office/powerpoint/2010/main" val="3202719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title"/>
          </p:nvPr>
        </p:nvSpPr>
        <p:spPr/>
        <p:txBody>
          <a:bodyPr/>
          <a:lstStyle/>
          <a:p>
            <a:r>
              <a:rPr lang="en-US" altLang="en-US" dirty="0"/>
              <a:t>Working with AUs</a:t>
            </a:r>
          </a:p>
        </p:txBody>
      </p:sp>
      <p:sp>
        <p:nvSpPr>
          <p:cNvPr id="20483" name="Content Placeholder 2"/>
          <p:cNvSpPr>
            <a:spLocks noGrp="1" noChangeArrowheads="1"/>
          </p:cNvSpPr>
          <p:nvPr>
            <p:ph idx="1"/>
          </p:nvPr>
        </p:nvSpPr>
        <p:spPr>
          <a:xfrm>
            <a:off x="457200" y="1600200"/>
            <a:ext cx="8229600" cy="4724400"/>
          </a:xfrm>
        </p:spPr>
        <p:txBody>
          <a:bodyPr/>
          <a:lstStyle/>
          <a:p>
            <a:pPr>
              <a:buFont typeface="Arial" charset="0"/>
              <a:buChar char="•"/>
            </a:pPr>
            <a:r>
              <a:rPr lang="en-US" altLang="en-US" sz="2800" dirty="0"/>
              <a:t>Once you have an active AMP account, any Authorized User in any state can assign you files for download. </a:t>
            </a:r>
          </a:p>
          <a:p>
            <a:pPr>
              <a:buFont typeface="Arial" charset="0"/>
              <a:buChar char="•"/>
            </a:pPr>
            <a:r>
              <a:rPr lang="en-US" altLang="en-US" sz="2800" dirty="0"/>
              <a:t>The NIMAC itself is not involved in any business arrangements between states/districts and AMPs. </a:t>
            </a:r>
          </a:p>
          <a:p>
            <a:pPr>
              <a:buFont typeface="Arial" charset="0"/>
              <a:buChar char="•"/>
            </a:pPr>
            <a:r>
              <a:rPr lang="en-US" altLang="en-US" sz="2800" dirty="0"/>
              <a:t>If you are working on a project for a state or district and need help locating an AU in that state to assign you the NIMAS file, just let us know.</a:t>
            </a:r>
          </a:p>
          <a:p>
            <a:pPr>
              <a:buFont typeface="Arial" charset="0"/>
              <a:buChar char="•"/>
            </a:pPr>
            <a:endParaRPr lang="en-US" alt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noChangeArrowheads="1"/>
          </p:cNvSpPr>
          <p:nvPr>
            <p:ph type="title"/>
          </p:nvPr>
        </p:nvSpPr>
        <p:spPr>
          <a:xfrm>
            <a:off x="457200" y="2514600"/>
            <a:ext cx="8229600" cy="1143000"/>
          </a:xfrm>
        </p:spPr>
        <p:txBody>
          <a:bodyPr/>
          <a:lstStyle/>
          <a:p>
            <a:r>
              <a:rPr lang="en-US" altLang="en-US" dirty="0"/>
              <a:t>MathML in NIMAS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n-US" altLang="en-US"/>
              <a:t>MathML and NIMAS</a:t>
            </a:r>
          </a:p>
        </p:txBody>
      </p:sp>
      <p:sp>
        <p:nvSpPr>
          <p:cNvPr id="32771" name="Content Placeholder 2"/>
          <p:cNvSpPr>
            <a:spLocks noGrp="1" noChangeArrowheads="1"/>
          </p:cNvSpPr>
          <p:nvPr>
            <p:ph idx="1"/>
          </p:nvPr>
        </p:nvSpPr>
        <p:spPr>
          <a:xfrm>
            <a:off x="457200" y="1600200"/>
            <a:ext cx="8229600" cy="4191000"/>
          </a:xfrm>
        </p:spPr>
        <p:txBody>
          <a:bodyPr/>
          <a:lstStyle/>
          <a:p>
            <a:r>
              <a:rPr lang="en-US" altLang="en-US" sz="2800" dirty="0"/>
              <a:t>MathML is optional XML markup for math and scientific notation. </a:t>
            </a:r>
          </a:p>
          <a:p>
            <a:r>
              <a:rPr lang="en-US" altLang="en-US" sz="2800" dirty="0"/>
              <a:t>The benefit of MathML is that, when software supports it, it can be used to automatically generate braille or other formats.</a:t>
            </a:r>
          </a:p>
          <a:p>
            <a:r>
              <a:rPr lang="en-US" altLang="en-US" sz="2800" dirty="0"/>
              <a:t>In the past, math was most often provided in NIMAS as images, which cannot automatically be converted into braille.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noChangeArrowheads="1"/>
          </p:cNvSpPr>
          <p:nvPr>
            <p:ph type="title"/>
          </p:nvPr>
        </p:nvSpPr>
        <p:spPr/>
        <p:txBody>
          <a:bodyPr/>
          <a:lstStyle/>
          <a:p>
            <a:r>
              <a:rPr lang="en-US" altLang="en-US" dirty="0"/>
              <a:t>Downloading Files with or without MathML</a:t>
            </a:r>
          </a:p>
        </p:txBody>
      </p:sp>
      <p:sp>
        <p:nvSpPr>
          <p:cNvPr id="33795" name="Content Placeholder 2"/>
          <p:cNvSpPr>
            <a:spLocks noGrp="1" noChangeArrowheads="1"/>
          </p:cNvSpPr>
          <p:nvPr>
            <p:ph idx="1"/>
          </p:nvPr>
        </p:nvSpPr>
        <p:spPr>
          <a:xfrm>
            <a:off x="457200" y="1752600"/>
            <a:ext cx="8229600" cy="4373563"/>
          </a:xfrm>
        </p:spPr>
        <p:txBody>
          <a:bodyPr/>
          <a:lstStyle/>
          <a:p>
            <a:r>
              <a:rPr lang="en-US" altLang="en-US" sz="2800" dirty="0"/>
              <a:t>Many publishers now provide MathML in their NIMAS files--however, not all software supports MathML.</a:t>
            </a:r>
          </a:p>
          <a:p>
            <a:r>
              <a:rPr lang="en-US" altLang="en-US" sz="2800" dirty="0"/>
              <a:t>If a NIMAS file includes MathML, but your software does not support MathML, you can choose to download the file without MathML.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F84CA-890C-40F3-9701-CA739855E8AE}"/>
              </a:ext>
            </a:extLst>
          </p:cNvPr>
          <p:cNvSpPr>
            <a:spLocks noGrp="1"/>
          </p:cNvSpPr>
          <p:nvPr>
            <p:ph type="title"/>
          </p:nvPr>
        </p:nvSpPr>
        <p:spPr/>
        <p:txBody>
          <a:bodyPr/>
          <a:lstStyle/>
          <a:p>
            <a:r>
              <a:rPr lang="en-US" dirty="0"/>
              <a:t>Download Options in the System</a:t>
            </a:r>
          </a:p>
        </p:txBody>
      </p:sp>
      <p:pic>
        <p:nvPicPr>
          <p:cNvPr id="4" name="Content Placeholder 3" descr="Screen snip of the download dialog box showing the Full Download-No MathML option circled">
            <a:extLst>
              <a:ext uri="{FF2B5EF4-FFF2-40B4-BE49-F238E27FC236}">
                <a16:creationId xmlns:a16="http://schemas.microsoft.com/office/drawing/2014/main" id="{95094016-7A52-431A-B8C4-630C31E91062}"/>
              </a:ext>
            </a:extLst>
          </p:cNvPr>
          <p:cNvPicPr>
            <a:picLocks noGrp="1" noChangeAspect="1"/>
          </p:cNvPicPr>
          <p:nvPr>
            <p:ph idx="1"/>
          </p:nvPr>
        </p:nvPicPr>
        <p:blipFill>
          <a:blip r:embed="rId2"/>
          <a:stretch>
            <a:fillRect/>
          </a:stretch>
        </p:blipFill>
        <p:spPr>
          <a:xfrm>
            <a:off x="1426113" y="1524000"/>
            <a:ext cx="6291774" cy="4525963"/>
          </a:xfrm>
          <a:prstGeom prst="rect">
            <a:avLst/>
          </a:prstGeom>
        </p:spPr>
      </p:pic>
    </p:spTree>
    <p:extLst>
      <p:ext uri="{BB962C8B-B14F-4D97-AF65-F5344CB8AC3E}">
        <p14:creationId xmlns:p14="http://schemas.microsoft.com/office/powerpoint/2010/main" val="492828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39E4-1F8C-4A13-AB6C-B0E0A536F089}"/>
              </a:ext>
            </a:extLst>
          </p:cNvPr>
          <p:cNvSpPr>
            <a:spLocks noGrp="1"/>
          </p:cNvSpPr>
          <p:nvPr>
            <p:ph type="title"/>
          </p:nvPr>
        </p:nvSpPr>
        <p:spPr>
          <a:xfrm>
            <a:off x="457200" y="76200"/>
            <a:ext cx="8229600" cy="1143000"/>
          </a:xfrm>
        </p:spPr>
        <p:txBody>
          <a:bodyPr/>
          <a:lstStyle/>
          <a:p>
            <a:r>
              <a:rPr lang="en-US" dirty="0"/>
              <a:t>Fallback Images</a:t>
            </a:r>
          </a:p>
        </p:txBody>
      </p:sp>
      <p:sp>
        <p:nvSpPr>
          <p:cNvPr id="5" name="Content Placeholder 4"/>
          <p:cNvSpPr>
            <a:spLocks noGrp="1"/>
          </p:cNvSpPr>
          <p:nvPr>
            <p:ph idx="1"/>
          </p:nvPr>
        </p:nvSpPr>
        <p:spPr>
          <a:xfrm>
            <a:off x="457200" y="1752600"/>
            <a:ext cx="8077200" cy="3840163"/>
          </a:xfrm>
        </p:spPr>
        <p:txBody>
          <a:bodyPr/>
          <a:lstStyle/>
          <a:p>
            <a:r>
              <a:rPr lang="en-US" dirty="0"/>
              <a:t>The No MathML download will instead include the images for the math expressions. These images can be used to aid in transcription and tactile graphic production.</a:t>
            </a:r>
          </a:p>
        </p:txBody>
      </p:sp>
    </p:spTree>
    <p:extLst>
      <p:ext uri="{BB962C8B-B14F-4D97-AF65-F5344CB8AC3E}">
        <p14:creationId xmlns:p14="http://schemas.microsoft.com/office/powerpoint/2010/main" val="2789033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E0AA5-5A25-4FE9-B4B0-518DC4C9FBE5}"/>
              </a:ext>
            </a:extLst>
          </p:cNvPr>
          <p:cNvSpPr>
            <a:spLocks noGrp="1"/>
          </p:cNvSpPr>
          <p:nvPr>
            <p:ph type="title"/>
          </p:nvPr>
        </p:nvSpPr>
        <p:spPr>
          <a:xfrm>
            <a:off x="457200" y="131763"/>
            <a:ext cx="8229600" cy="1143000"/>
          </a:xfrm>
        </p:spPr>
        <p:txBody>
          <a:bodyPr/>
          <a:lstStyle/>
          <a:p>
            <a:r>
              <a:rPr lang="en-US" dirty="0"/>
              <a:t>Example of Fallback Images</a:t>
            </a:r>
          </a:p>
        </p:txBody>
      </p:sp>
      <p:pic>
        <p:nvPicPr>
          <p:cNvPr id="9" name="Picture 8" descr="Image of Inspire Physics print book page with table that includes diagrams and equations.">
            <a:extLst>
              <a:ext uri="{FF2B5EF4-FFF2-40B4-BE49-F238E27FC236}">
                <a16:creationId xmlns:a16="http://schemas.microsoft.com/office/drawing/2014/main" id="{88429958-DD40-413B-A9DA-942223611551}"/>
              </a:ext>
            </a:extLst>
          </p:cNvPr>
          <p:cNvPicPr>
            <a:picLocks noChangeAspect="1"/>
          </p:cNvPicPr>
          <p:nvPr/>
        </p:nvPicPr>
        <p:blipFill>
          <a:blip r:embed="rId2"/>
          <a:stretch>
            <a:fillRect/>
          </a:stretch>
        </p:blipFill>
        <p:spPr>
          <a:xfrm>
            <a:off x="646021" y="1219200"/>
            <a:ext cx="3584759" cy="4962574"/>
          </a:xfrm>
          <a:prstGeom prst="rect">
            <a:avLst/>
          </a:prstGeom>
        </p:spPr>
      </p:pic>
      <p:pic>
        <p:nvPicPr>
          <p:cNvPr id="8" name="Picture 7" descr="Fall back image of 2/5 m r squared">
            <a:extLst>
              <a:ext uri="{FF2B5EF4-FFF2-40B4-BE49-F238E27FC236}">
                <a16:creationId xmlns:a16="http://schemas.microsoft.com/office/drawing/2014/main" id="{1FF53B06-F8EC-426C-A474-F7E7DC0E0AE2}"/>
              </a:ext>
            </a:extLst>
          </p:cNvPr>
          <p:cNvPicPr>
            <a:picLocks noChangeAspect="1"/>
          </p:cNvPicPr>
          <p:nvPr/>
        </p:nvPicPr>
        <p:blipFill rotWithShape="1">
          <a:blip r:embed="rId3"/>
          <a:srcRect l="67669" r="16626"/>
          <a:stretch/>
        </p:blipFill>
        <p:spPr>
          <a:xfrm>
            <a:off x="4638216" y="1133331"/>
            <a:ext cx="1457783" cy="1788062"/>
          </a:xfrm>
          <a:prstGeom prst="rect">
            <a:avLst/>
          </a:prstGeom>
        </p:spPr>
      </p:pic>
      <p:pic>
        <p:nvPicPr>
          <p:cNvPr id="13" name="Picture 12" descr="Fall back image of 1/2 m r squared">
            <a:extLst>
              <a:ext uri="{FF2B5EF4-FFF2-40B4-BE49-F238E27FC236}">
                <a16:creationId xmlns:a16="http://schemas.microsoft.com/office/drawing/2014/main" id="{4CAE535F-7B3D-46F8-B520-18CE2EAA12CD}"/>
              </a:ext>
            </a:extLst>
          </p:cNvPr>
          <p:cNvPicPr>
            <a:picLocks noChangeAspect="1"/>
          </p:cNvPicPr>
          <p:nvPr/>
        </p:nvPicPr>
        <p:blipFill rotWithShape="1">
          <a:blip r:embed="rId3"/>
          <a:srcRect l="32800" r="50000"/>
          <a:stretch/>
        </p:blipFill>
        <p:spPr>
          <a:xfrm>
            <a:off x="6476107" y="1142387"/>
            <a:ext cx="1601093" cy="1793254"/>
          </a:xfrm>
          <a:prstGeom prst="rect">
            <a:avLst/>
          </a:prstGeom>
        </p:spPr>
      </p:pic>
      <p:sp>
        <p:nvSpPr>
          <p:cNvPr id="3" name="TextBox 2">
            <a:extLst>
              <a:ext uri="{FF2B5EF4-FFF2-40B4-BE49-F238E27FC236}">
                <a16:creationId xmlns:a16="http://schemas.microsoft.com/office/drawing/2014/main" id="{40A849FD-6BC0-4277-9DF5-0792D329DBA5}"/>
              </a:ext>
            </a:extLst>
          </p:cNvPr>
          <p:cNvSpPr txBox="1"/>
          <p:nvPr/>
        </p:nvSpPr>
        <p:spPr>
          <a:xfrm>
            <a:off x="4513118" y="3164959"/>
            <a:ext cx="3925979" cy="369332"/>
          </a:xfrm>
          <a:prstGeom prst="rect">
            <a:avLst/>
          </a:prstGeom>
          <a:noFill/>
        </p:spPr>
        <p:txBody>
          <a:bodyPr wrap="square" rtlCol="0">
            <a:spAutoFit/>
          </a:bodyPr>
          <a:lstStyle/>
          <a:p>
            <a:r>
              <a:rPr lang="en-US" dirty="0"/>
              <a:t>Other Math Images:</a:t>
            </a:r>
          </a:p>
        </p:txBody>
      </p:sp>
      <p:pic>
        <p:nvPicPr>
          <p:cNvPr id="6" name="Picture 5" descr="Math image of thin hoop radius r">
            <a:extLst>
              <a:ext uri="{FF2B5EF4-FFF2-40B4-BE49-F238E27FC236}">
                <a16:creationId xmlns:a16="http://schemas.microsoft.com/office/drawing/2014/main" id="{A363C78B-ADE9-4F47-BC57-643DCF7FA92B}"/>
              </a:ext>
            </a:extLst>
          </p:cNvPr>
          <p:cNvPicPr>
            <a:picLocks noChangeAspect="1"/>
          </p:cNvPicPr>
          <p:nvPr/>
        </p:nvPicPr>
        <p:blipFill rotWithShape="1">
          <a:blip r:embed="rId3"/>
          <a:srcRect r="82801"/>
          <a:stretch/>
        </p:blipFill>
        <p:spPr>
          <a:xfrm>
            <a:off x="7000277" y="3150404"/>
            <a:ext cx="1335179" cy="1495425"/>
          </a:xfrm>
          <a:prstGeom prst="rect">
            <a:avLst/>
          </a:prstGeom>
        </p:spPr>
      </p:pic>
      <p:pic>
        <p:nvPicPr>
          <p:cNvPr id="7" name="Picture 6" descr="Math image of uniform sphere of radius r">
            <a:extLst>
              <a:ext uri="{FF2B5EF4-FFF2-40B4-BE49-F238E27FC236}">
                <a16:creationId xmlns:a16="http://schemas.microsoft.com/office/drawing/2014/main" id="{2790E39A-0CC9-4E11-88A7-6F32B6A8279F}"/>
              </a:ext>
            </a:extLst>
          </p:cNvPr>
          <p:cNvPicPr>
            <a:picLocks noChangeAspect="1"/>
          </p:cNvPicPr>
          <p:nvPr/>
        </p:nvPicPr>
        <p:blipFill rotWithShape="1">
          <a:blip r:embed="rId3"/>
          <a:srcRect l="48037" r="31923"/>
          <a:stretch/>
        </p:blipFill>
        <p:spPr>
          <a:xfrm>
            <a:off x="4358260" y="4229244"/>
            <a:ext cx="1555658" cy="1495425"/>
          </a:xfrm>
          <a:prstGeom prst="rect">
            <a:avLst/>
          </a:prstGeom>
        </p:spPr>
      </p:pic>
      <p:pic>
        <p:nvPicPr>
          <p:cNvPr id="12" name="Picture 11" descr="Math image of solid, uniform cylinder of radius r">
            <a:extLst>
              <a:ext uri="{FF2B5EF4-FFF2-40B4-BE49-F238E27FC236}">
                <a16:creationId xmlns:a16="http://schemas.microsoft.com/office/drawing/2014/main" id="{35FB907C-297E-4B12-BEF1-431D1DF84052}"/>
              </a:ext>
            </a:extLst>
          </p:cNvPr>
          <p:cNvPicPr>
            <a:picLocks noChangeAspect="1"/>
          </p:cNvPicPr>
          <p:nvPr/>
        </p:nvPicPr>
        <p:blipFill rotWithShape="1">
          <a:blip r:embed="rId3"/>
          <a:srcRect l="16631" r="65421"/>
          <a:stretch/>
        </p:blipFill>
        <p:spPr>
          <a:xfrm>
            <a:off x="5750450" y="4209037"/>
            <a:ext cx="1393246" cy="1495425"/>
          </a:xfrm>
          <a:prstGeom prst="rect">
            <a:avLst/>
          </a:prstGeom>
        </p:spPr>
      </p:pic>
      <p:pic>
        <p:nvPicPr>
          <p:cNvPr id="10" name="Picture 9" descr="Math image of long, uniform rod of length l">
            <a:extLst>
              <a:ext uri="{FF2B5EF4-FFF2-40B4-BE49-F238E27FC236}">
                <a16:creationId xmlns:a16="http://schemas.microsoft.com/office/drawing/2014/main" id="{25C43322-9031-4FEE-B1C4-80BE7269E354}"/>
              </a:ext>
            </a:extLst>
          </p:cNvPr>
          <p:cNvPicPr>
            <a:picLocks noChangeAspect="1"/>
          </p:cNvPicPr>
          <p:nvPr/>
        </p:nvPicPr>
        <p:blipFill rotWithShape="1">
          <a:blip r:embed="rId3"/>
          <a:srcRect l="82800"/>
          <a:stretch/>
        </p:blipFill>
        <p:spPr>
          <a:xfrm>
            <a:off x="7620000" y="4629480"/>
            <a:ext cx="1335179" cy="1495425"/>
          </a:xfrm>
          <a:prstGeom prst="rect">
            <a:avLst/>
          </a:prstGeom>
        </p:spPr>
      </p:pic>
      <p:sp>
        <p:nvSpPr>
          <p:cNvPr id="11" name="TextBox 10">
            <a:extLst>
              <a:ext uri="{FF2B5EF4-FFF2-40B4-BE49-F238E27FC236}">
                <a16:creationId xmlns:a16="http://schemas.microsoft.com/office/drawing/2014/main" id="{ECDD4CF3-6458-45DE-B3CA-DFDF01F0B750}"/>
              </a:ext>
            </a:extLst>
          </p:cNvPr>
          <p:cNvSpPr txBox="1"/>
          <p:nvPr/>
        </p:nvSpPr>
        <p:spPr>
          <a:xfrm>
            <a:off x="4573299" y="5784283"/>
            <a:ext cx="4572000" cy="369332"/>
          </a:xfrm>
          <a:prstGeom prst="rect">
            <a:avLst/>
          </a:prstGeom>
          <a:noFill/>
        </p:spPr>
        <p:txBody>
          <a:bodyPr wrap="square">
            <a:spAutoFit/>
          </a:bodyPr>
          <a:lstStyle/>
          <a:p>
            <a:r>
              <a:rPr lang="en-US" u="sng" dirty="0"/>
              <a:t>Inspire Physics</a:t>
            </a:r>
            <a:r>
              <a:rPr lang="en-US" dirty="0"/>
              <a:t> page 732</a:t>
            </a:r>
          </a:p>
        </p:txBody>
      </p:sp>
    </p:spTree>
    <p:extLst>
      <p:ext uri="{BB962C8B-B14F-4D97-AF65-F5344CB8AC3E}">
        <p14:creationId xmlns:p14="http://schemas.microsoft.com/office/powerpoint/2010/main" val="3562995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43DC3-5AEA-4030-9EDA-ACB77DB6F8A3}"/>
              </a:ext>
            </a:extLst>
          </p:cNvPr>
          <p:cNvSpPr>
            <a:spLocks noGrp="1"/>
          </p:cNvSpPr>
          <p:nvPr>
            <p:ph type="title"/>
          </p:nvPr>
        </p:nvSpPr>
        <p:spPr/>
        <p:txBody>
          <a:bodyPr/>
          <a:lstStyle/>
          <a:p>
            <a:r>
              <a:rPr lang="en-US" dirty="0"/>
              <a:t>Math as “Regular Text”</a:t>
            </a:r>
          </a:p>
        </p:txBody>
      </p:sp>
      <p:sp>
        <p:nvSpPr>
          <p:cNvPr id="3" name="Content Placeholder 2">
            <a:extLst>
              <a:ext uri="{FF2B5EF4-FFF2-40B4-BE49-F238E27FC236}">
                <a16:creationId xmlns:a16="http://schemas.microsoft.com/office/drawing/2014/main" id="{97E75E77-6879-4D84-8EC9-15CF494F821B}"/>
              </a:ext>
            </a:extLst>
          </p:cNvPr>
          <p:cNvSpPr>
            <a:spLocks noGrp="1"/>
          </p:cNvSpPr>
          <p:nvPr>
            <p:ph idx="1"/>
          </p:nvPr>
        </p:nvSpPr>
        <p:spPr/>
        <p:txBody>
          <a:bodyPr/>
          <a:lstStyle/>
          <a:p>
            <a:pPr marL="0" indent="0">
              <a:buNone/>
            </a:pPr>
            <a:r>
              <a:rPr lang="en-US" dirty="0"/>
              <a:t>Important: Sometimes, math expressions may be provided as regular text within files that do contain MathML. Rosemary will discuss the implications of this for your transcription work in the next section.</a:t>
            </a:r>
          </a:p>
        </p:txBody>
      </p:sp>
    </p:spTree>
    <p:extLst>
      <p:ext uri="{BB962C8B-B14F-4D97-AF65-F5344CB8AC3E}">
        <p14:creationId xmlns:p14="http://schemas.microsoft.com/office/powerpoint/2010/main" val="4135285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5BDBB-F836-47CD-887B-38F99A7A2936}"/>
              </a:ext>
            </a:extLst>
          </p:cNvPr>
          <p:cNvSpPr>
            <a:spLocks noGrp="1"/>
          </p:cNvSpPr>
          <p:nvPr>
            <p:ph type="title"/>
          </p:nvPr>
        </p:nvSpPr>
        <p:spPr>
          <a:xfrm>
            <a:off x="457200" y="147925"/>
            <a:ext cx="8229600" cy="1143000"/>
          </a:xfrm>
        </p:spPr>
        <p:txBody>
          <a:bodyPr/>
          <a:lstStyle/>
          <a:p>
            <a:r>
              <a:rPr lang="en-US" dirty="0"/>
              <a:t>Example of Regular Text Math in NIMAS File with MathML</a:t>
            </a:r>
          </a:p>
        </p:txBody>
      </p:sp>
      <p:sp>
        <p:nvSpPr>
          <p:cNvPr id="3" name="Content Placeholder 2">
            <a:extLst>
              <a:ext uri="{FF2B5EF4-FFF2-40B4-BE49-F238E27FC236}">
                <a16:creationId xmlns:a16="http://schemas.microsoft.com/office/drawing/2014/main" id="{42DC08AA-A0E7-4EFB-9BFD-919E2C6B9667}"/>
              </a:ext>
            </a:extLst>
          </p:cNvPr>
          <p:cNvSpPr>
            <a:spLocks noGrp="1"/>
          </p:cNvSpPr>
          <p:nvPr>
            <p:ph idx="1"/>
          </p:nvPr>
        </p:nvSpPr>
        <p:spPr>
          <a:xfrm>
            <a:off x="152400" y="1454161"/>
            <a:ext cx="3962400" cy="4525963"/>
          </a:xfrm>
        </p:spPr>
        <p:txBody>
          <a:bodyPr/>
          <a:lstStyle/>
          <a:p>
            <a:pPr marL="0" indent="0">
              <a:buNone/>
            </a:pPr>
            <a:r>
              <a:rPr lang="en-US" sz="1600" dirty="0"/>
              <a:t>&lt;td id="BM03.UT07.TD06" </a:t>
            </a:r>
            <a:r>
              <a:rPr lang="en-US" sz="1600" dirty="0" err="1"/>
              <a:t>valign</a:t>
            </a:r>
            <a:r>
              <a:rPr lang="en-US" sz="1600" dirty="0"/>
              <a:t>="top" align="left"&gt;</a:t>
            </a:r>
            <a:r>
              <a:rPr lang="en-US" sz="1600" b="1" dirty="0">
                <a:highlight>
                  <a:srgbClr val="FFFF00"/>
                </a:highlight>
              </a:rPr>
              <a:t>Thin hoop of radius &lt;</a:t>
            </a:r>
            <a:r>
              <a:rPr lang="en-US" sz="1600" b="1" dirty="0" err="1">
                <a:highlight>
                  <a:srgbClr val="FFFF00"/>
                </a:highlight>
              </a:rPr>
              <a:t>em</a:t>
            </a:r>
            <a:r>
              <a:rPr lang="en-US" sz="1600" b="1" dirty="0">
                <a:highlight>
                  <a:srgbClr val="FFFF00"/>
                </a:highlight>
              </a:rPr>
              <a:t>&gt;r&lt;/</a:t>
            </a:r>
            <a:r>
              <a:rPr lang="en-US" sz="1600" b="1" dirty="0" err="1">
                <a:highlight>
                  <a:srgbClr val="FFFF00"/>
                </a:highlight>
              </a:rPr>
              <a:t>em</a:t>
            </a:r>
            <a:r>
              <a:rPr lang="en-US" sz="1600" b="1" dirty="0">
                <a:highlight>
                  <a:srgbClr val="FFFF00"/>
                </a:highlight>
              </a:rPr>
              <a:t>&gt;</a:t>
            </a:r>
            <a:r>
              <a:rPr lang="en-US" sz="1600" dirty="0"/>
              <a:t>&lt;/td&gt;</a:t>
            </a:r>
          </a:p>
          <a:p>
            <a:pPr marL="0" indent="0">
              <a:buNone/>
            </a:pPr>
            <a:r>
              <a:rPr lang="en-US" sz="1600" dirty="0"/>
              <a:t>&lt;td id="BM03.UT07.TD09" </a:t>
            </a:r>
            <a:r>
              <a:rPr lang="en-US" sz="1600" dirty="0" err="1"/>
              <a:t>valign</a:t>
            </a:r>
            <a:r>
              <a:rPr lang="en-US" sz="1600" dirty="0"/>
              <a:t>="top" align="center"&gt;</a:t>
            </a:r>
            <a:r>
              <a:rPr lang="en-US" sz="1600" dirty="0">
                <a:highlight>
                  <a:srgbClr val="FFFF00"/>
                </a:highlight>
              </a:rPr>
              <a:t>&lt;</a:t>
            </a:r>
            <a:r>
              <a:rPr lang="en-US" sz="1600" b="1" dirty="0" err="1">
                <a:highlight>
                  <a:srgbClr val="FFFF00"/>
                </a:highlight>
              </a:rPr>
              <a:t>em</a:t>
            </a:r>
            <a:r>
              <a:rPr lang="en-US" sz="1600" b="1" dirty="0">
                <a:highlight>
                  <a:srgbClr val="FFFF00"/>
                </a:highlight>
              </a:rPr>
              <a:t>&gt;</a:t>
            </a:r>
            <a:r>
              <a:rPr lang="en-US" sz="1600" b="1" dirty="0" err="1">
                <a:highlight>
                  <a:srgbClr val="FFFF00"/>
                </a:highlight>
              </a:rPr>
              <a:t>mr</a:t>
            </a:r>
            <a:r>
              <a:rPr lang="en-US" sz="1600" b="1" dirty="0">
                <a:highlight>
                  <a:srgbClr val="FFFF00"/>
                </a:highlight>
              </a:rPr>
              <a:t>&lt;/</a:t>
            </a:r>
            <a:r>
              <a:rPr lang="en-US" sz="1600" b="1" dirty="0" err="1">
                <a:highlight>
                  <a:srgbClr val="FFFF00"/>
                </a:highlight>
              </a:rPr>
              <a:t>em</a:t>
            </a:r>
            <a:r>
              <a:rPr lang="en-US" sz="1600" b="1" dirty="0">
                <a:highlight>
                  <a:srgbClr val="FFFF00"/>
                </a:highlight>
              </a:rPr>
              <a:t>&gt;&lt;sup&gt;2&lt;/sup&gt;</a:t>
            </a:r>
            <a:r>
              <a:rPr lang="en-US" sz="1600" dirty="0"/>
              <a:t>&lt;/td&gt;</a:t>
            </a:r>
          </a:p>
          <a:p>
            <a:pPr marL="0" indent="0">
              <a:buNone/>
            </a:pPr>
            <a:endParaRPr lang="en-US" sz="1600" dirty="0"/>
          </a:p>
          <a:p>
            <a:pPr marL="0" indent="0">
              <a:buNone/>
            </a:pPr>
            <a:r>
              <a:rPr lang="en-US" sz="1600" dirty="0"/>
              <a:t>&lt;td id="BM03.UT07.TD10" </a:t>
            </a:r>
            <a:r>
              <a:rPr lang="en-US" sz="1600" dirty="0" err="1"/>
              <a:t>valign</a:t>
            </a:r>
            <a:r>
              <a:rPr lang="en-US" sz="1600" dirty="0"/>
              <a:t>="top" align="left"&gt;</a:t>
            </a:r>
            <a:r>
              <a:rPr lang="en-US" sz="1600" b="1" dirty="0">
                <a:highlight>
                  <a:srgbClr val="00FFFF"/>
                </a:highlight>
              </a:rPr>
              <a:t>Solid, uniform cylinder of radius &lt;</a:t>
            </a:r>
            <a:r>
              <a:rPr lang="en-US" sz="1600" b="1" dirty="0" err="1">
                <a:highlight>
                  <a:srgbClr val="00FFFF"/>
                </a:highlight>
              </a:rPr>
              <a:t>em</a:t>
            </a:r>
            <a:r>
              <a:rPr lang="en-US" sz="1600" b="1" dirty="0">
                <a:highlight>
                  <a:srgbClr val="00FFFF"/>
                </a:highlight>
              </a:rPr>
              <a:t>&gt;r&lt;/</a:t>
            </a:r>
            <a:r>
              <a:rPr lang="en-US" sz="1600" b="1" dirty="0" err="1">
                <a:highlight>
                  <a:srgbClr val="00FFFF"/>
                </a:highlight>
              </a:rPr>
              <a:t>em</a:t>
            </a:r>
            <a:r>
              <a:rPr lang="en-US" sz="1600" b="1" dirty="0">
                <a:highlight>
                  <a:srgbClr val="00FFFF"/>
                </a:highlight>
              </a:rPr>
              <a:t>&gt;</a:t>
            </a:r>
            <a:r>
              <a:rPr lang="en-US" sz="1600" dirty="0"/>
              <a:t>&lt;/td&gt;</a:t>
            </a:r>
          </a:p>
          <a:p>
            <a:pPr marL="0" indent="0">
              <a:buNone/>
            </a:pPr>
            <a:r>
              <a:rPr lang="en-US" sz="1600" dirty="0"/>
              <a:t>&lt;td id="BM03.UT07.TD13" </a:t>
            </a:r>
            <a:r>
              <a:rPr lang="en-US" sz="1600" dirty="0" err="1"/>
              <a:t>valign</a:t>
            </a:r>
            <a:r>
              <a:rPr lang="en-US" sz="1600" dirty="0"/>
              <a:t>="top" align="center"&gt;&lt;</a:t>
            </a:r>
            <a:r>
              <a:rPr lang="en-US" sz="1600" dirty="0" err="1"/>
              <a:t>m:math</a:t>
            </a:r>
            <a:r>
              <a:rPr lang="en-US" sz="1600" dirty="0"/>
              <a:t> display="inline" id="math-971" </a:t>
            </a:r>
            <a:r>
              <a:rPr lang="en-US" sz="1600" dirty="0" err="1"/>
              <a:t>altimg</a:t>
            </a:r>
            <a:r>
              <a:rPr lang="en-US" sz="1600" dirty="0"/>
              <a:t>="./images/BM/p732-003.jpg" </a:t>
            </a:r>
            <a:r>
              <a:rPr lang="en-US" sz="1600" dirty="0" err="1"/>
              <a:t>xmlns:dtbook</a:t>
            </a:r>
            <a:r>
              <a:rPr lang="en-US" sz="1600" dirty="0"/>
              <a:t>="http://www.daisy.org/z3986/2005/dtbook/" </a:t>
            </a:r>
            <a:r>
              <a:rPr lang="en-US" sz="1600" dirty="0" err="1"/>
              <a:t>alttext</a:t>
            </a:r>
            <a:r>
              <a:rPr lang="en-US" sz="1600" dirty="0">
                <a:highlight>
                  <a:srgbClr val="00FFFF"/>
                </a:highlight>
              </a:rPr>
              <a:t>=""</a:t>
            </a:r>
            <a:r>
              <a:rPr lang="en-US" sz="1600" b="1" dirty="0">
                <a:highlight>
                  <a:srgbClr val="00FFFF"/>
                </a:highlight>
              </a:rPr>
              <a:t>&gt;&lt;</a:t>
            </a:r>
            <a:r>
              <a:rPr lang="en-US" sz="1600" b="1" dirty="0" err="1">
                <a:highlight>
                  <a:srgbClr val="00FFFF"/>
                </a:highlight>
              </a:rPr>
              <a:t>m:mrow</a:t>
            </a:r>
            <a:r>
              <a:rPr lang="en-US" sz="1600" b="1" dirty="0">
                <a:highlight>
                  <a:srgbClr val="00FFFF"/>
                </a:highlight>
              </a:rPr>
              <a:t>&gt;&lt;</a:t>
            </a:r>
            <a:r>
              <a:rPr lang="en-US" sz="1600" b="1" dirty="0" err="1">
                <a:highlight>
                  <a:srgbClr val="00FFFF"/>
                </a:highlight>
              </a:rPr>
              <a:t>m:mfrac</a:t>
            </a:r>
            <a:r>
              <a:rPr lang="en-US" sz="1600" b="1" dirty="0">
                <a:highlight>
                  <a:srgbClr val="00FFFF"/>
                </a:highlight>
              </a:rPr>
              <a:t>&gt;&lt;</a:t>
            </a:r>
            <a:r>
              <a:rPr lang="en-US" sz="1600" b="1" dirty="0" err="1">
                <a:highlight>
                  <a:srgbClr val="00FFFF"/>
                </a:highlight>
              </a:rPr>
              <a:t>m:mn</a:t>
            </a:r>
            <a:r>
              <a:rPr lang="en-US" sz="1600" b="1" dirty="0">
                <a:highlight>
                  <a:srgbClr val="00FFFF"/>
                </a:highlight>
              </a:rPr>
              <a:t>&gt;1&lt;/</a:t>
            </a:r>
            <a:r>
              <a:rPr lang="en-US" sz="1600" b="1" dirty="0" err="1">
                <a:highlight>
                  <a:srgbClr val="00FFFF"/>
                </a:highlight>
              </a:rPr>
              <a:t>m:mn</a:t>
            </a:r>
            <a:r>
              <a:rPr lang="en-US" sz="1600" b="1" dirty="0">
                <a:highlight>
                  <a:srgbClr val="00FFFF"/>
                </a:highlight>
              </a:rPr>
              <a:t>&gt;&lt;</a:t>
            </a:r>
            <a:r>
              <a:rPr lang="en-US" sz="1600" b="1" dirty="0" err="1">
                <a:highlight>
                  <a:srgbClr val="00FFFF"/>
                </a:highlight>
              </a:rPr>
              <a:t>m:mn</a:t>
            </a:r>
            <a:r>
              <a:rPr lang="en-US" sz="1600" b="1" dirty="0">
                <a:highlight>
                  <a:srgbClr val="00FFFF"/>
                </a:highlight>
              </a:rPr>
              <a:t>&gt;2&lt;/</a:t>
            </a:r>
            <a:r>
              <a:rPr lang="en-US" sz="1600" b="1" dirty="0" err="1">
                <a:highlight>
                  <a:srgbClr val="00FFFF"/>
                </a:highlight>
              </a:rPr>
              <a:t>m:mn</a:t>
            </a:r>
            <a:r>
              <a:rPr lang="en-US" sz="1600" b="1" dirty="0">
                <a:highlight>
                  <a:srgbClr val="00FFFF"/>
                </a:highlight>
              </a:rPr>
              <a:t>&gt;&lt;/</a:t>
            </a:r>
            <a:r>
              <a:rPr lang="en-US" sz="1600" b="1" dirty="0" err="1">
                <a:highlight>
                  <a:srgbClr val="00FFFF"/>
                </a:highlight>
              </a:rPr>
              <a:t>m:mfrac</a:t>
            </a:r>
            <a:r>
              <a:rPr lang="en-US" sz="1600" b="1" dirty="0">
                <a:highlight>
                  <a:srgbClr val="00FFFF"/>
                </a:highlight>
              </a:rPr>
              <a:t>&gt;&lt;</a:t>
            </a:r>
            <a:r>
              <a:rPr lang="en-US" sz="1600" b="1" dirty="0" err="1">
                <a:highlight>
                  <a:srgbClr val="00FFFF"/>
                </a:highlight>
              </a:rPr>
              <a:t>m:mi</a:t>
            </a:r>
            <a:r>
              <a:rPr lang="en-US" sz="1600" b="1" dirty="0">
                <a:highlight>
                  <a:srgbClr val="00FFFF"/>
                </a:highlight>
              </a:rPr>
              <a:t>&gt;m&lt;/</a:t>
            </a:r>
            <a:r>
              <a:rPr lang="en-US" sz="1600" b="1" dirty="0" err="1">
                <a:highlight>
                  <a:srgbClr val="00FFFF"/>
                </a:highlight>
              </a:rPr>
              <a:t>m:mi</a:t>
            </a:r>
            <a:r>
              <a:rPr lang="en-US" sz="1600" b="1" dirty="0">
                <a:highlight>
                  <a:srgbClr val="00FFFF"/>
                </a:highlight>
              </a:rPr>
              <a:t>&gt;&lt;</a:t>
            </a:r>
            <a:r>
              <a:rPr lang="en-US" sz="1600" b="1" dirty="0" err="1">
                <a:highlight>
                  <a:srgbClr val="00FFFF"/>
                </a:highlight>
              </a:rPr>
              <a:t>m:msup</a:t>
            </a:r>
            <a:r>
              <a:rPr lang="en-US" sz="1600" b="1" dirty="0">
                <a:highlight>
                  <a:srgbClr val="00FFFF"/>
                </a:highlight>
              </a:rPr>
              <a:t>&gt;&lt;</a:t>
            </a:r>
            <a:r>
              <a:rPr lang="en-US" sz="1600" b="1" dirty="0" err="1">
                <a:highlight>
                  <a:srgbClr val="00FFFF"/>
                </a:highlight>
              </a:rPr>
              <a:t>m:mi</a:t>
            </a:r>
            <a:r>
              <a:rPr lang="en-US" sz="1600" b="1" dirty="0">
                <a:highlight>
                  <a:srgbClr val="00FFFF"/>
                </a:highlight>
              </a:rPr>
              <a:t>&gt;r&lt;/</a:t>
            </a:r>
            <a:r>
              <a:rPr lang="en-US" sz="1600" b="1" dirty="0" err="1">
                <a:highlight>
                  <a:srgbClr val="00FFFF"/>
                </a:highlight>
              </a:rPr>
              <a:t>m:mi</a:t>
            </a:r>
            <a:r>
              <a:rPr lang="en-US" sz="1600" b="1" dirty="0">
                <a:highlight>
                  <a:srgbClr val="00FFFF"/>
                </a:highlight>
              </a:rPr>
              <a:t>&gt;&lt;</a:t>
            </a:r>
            <a:r>
              <a:rPr lang="en-US" sz="1600" b="1" dirty="0" err="1">
                <a:highlight>
                  <a:srgbClr val="00FFFF"/>
                </a:highlight>
              </a:rPr>
              <a:t>m:mn</a:t>
            </a:r>
            <a:r>
              <a:rPr lang="en-US" sz="1600" b="1" dirty="0">
                <a:highlight>
                  <a:srgbClr val="00FFFF"/>
                </a:highlight>
              </a:rPr>
              <a:t>&gt;2&lt;/</a:t>
            </a:r>
            <a:r>
              <a:rPr lang="en-US" sz="1600" b="1" dirty="0" err="1">
                <a:highlight>
                  <a:srgbClr val="00FFFF"/>
                </a:highlight>
              </a:rPr>
              <a:t>m:mn</a:t>
            </a:r>
            <a:r>
              <a:rPr lang="en-US" sz="1600" b="1" dirty="0">
                <a:highlight>
                  <a:srgbClr val="00FFFF"/>
                </a:highlight>
              </a:rPr>
              <a:t>&gt;&lt;/</a:t>
            </a:r>
            <a:r>
              <a:rPr lang="en-US" sz="1600" b="1" dirty="0" err="1">
                <a:highlight>
                  <a:srgbClr val="00FFFF"/>
                </a:highlight>
              </a:rPr>
              <a:t>m:msup</a:t>
            </a:r>
            <a:r>
              <a:rPr lang="en-US" sz="1600" b="1" dirty="0">
                <a:highlight>
                  <a:srgbClr val="00FFFF"/>
                </a:highlight>
              </a:rPr>
              <a:t>&gt;&lt;/</a:t>
            </a:r>
            <a:r>
              <a:rPr lang="en-US" sz="1600" b="1" dirty="0" err="1">
                <a:highlight>
                  <a:srgbClr val="00FFFF"/>
                </a:highlight>
              </a:rPr>
              <a:t>m:mrow</a:t>
            </a:r>
            <a:r>
              <a:rPr lang="en-US" sz="1600" b="1" dirty="0">
                <a:highlight>
                  <a:srgbClr val="00FFFF"/>
                </a:highlight>
              </a:rPr>
              <a:t>&gt;&lt;/</a:t>
            </a:r>
            <a:r>
              <a:rPr lang="en-US" sz="1600" b="1" dirty="0" err="1">
                <a:highlight>
                  <a:srgbClr val="00FFFF"/>
                </a:highlight>
              </a:rPr>
              <a:t>m:math</a:t>
            </a:r>
            <a:r>
              <a:rPr lang="en-US" sz="1600" b="1" dirty="0">
                <a:highlight>
                  <a:srgbClr val="00FFFF"/>
                </a:highlight>
              </a:rPr>
              <a:t>&gt;&lt;/</a:t>
            </a:r>
            <a:r>
              <a:rPr lang="en-US" sz="1600" dirty="0"/>
              <a:t>td&gt;&lt;/tr&gt;</a:t>
            </a:r>
            <a:endParaRPr lang="en-US" dirty="0"/>
          </a:p>
        </p:txBody>
      </p:sp>
      <p:pic>
        <p:nvPicPr>
          <p:cNvPr id="4" name="Picture 3" descr="Image of print book diagram showing the objects and equations captured in the tagging on the left. ">
            <a:extLst>
              <a:ext uri="{FF2B5EF4-FFF2-40B4-BE49-F238E27FC236}">
                <a16:creationId xmlns:a16="http://schemas.microsoft.com/office/drawing/2014/main" id="{CF68483B-FE8B-4EA1-9789-ABBA84397468}"/>
              </a:ext>
            </a:extLst>
          </p:cNvPr>
          <p:cNvPicPr>
            <a:picLocks noChangeAspect="1"/>
          </p:cNvPicPr>
          <p:nvPr/>
        </p:nvPicPr>
        <p:blipFill rotWithShape="1">
          <a:blip r:embed="rId3"/>
          <a:srcRect b="59213"/>
          <a:stretch/>
        </p:blipFill>
        <p:spPr>
          <a:xfrm>
            <a:off x="4231609" y="2074056"/>
            <a:ext cx="4799345" cy="2709887"/>
          </a:xfrm>
          <a:prstGeom prst="rect">
            <a:avLst/>
          </a:prstGeom>
        </p:spPr>
      </p:pic>
      <p:sp>
        <p:nvSpPr>
          <p:cNvPr id="6" name="TextBox 5">
            <a:extLst>
              <a:ext uri="{FF2B5EF4-FFF2-40B4-BE49-F238E27FC236}">
                <a16:creationId xmlns:a16="http://schemas.microsoft.com/office/drawing/2014/main" id="{DD7781A3-D819-4739-91F2-21582DAB65BD}"/>
              </a:ext>
            </a:extLst>
          </p:cNvPr>
          <p:cNvSpPr txBox="1"/>
          <p:nvPr/>
        </p:nvSpPr>
        <p:spPr>
          <a:xfrm>
            <a:off x="5181600" y="5255695"/>
            <a:ext cx="4572000" cy="369332"/>
          </a:xfrm>
          <a:prstGeom prst="rect">
            <a:avLst/>
          </a:prstGeom>
          <a:noFill/>
        </p:spPr>
        <p:txBody>
          <a:bodyPr wrap="square">
            <a:spAutoFit/>
          </a:bodyPr>
          <a:lstStyle/>
          <a:p>
            <a:r>
              <a:rPr lang="en-US" u="sng" dirty="0"/>
              <a:t>Inspire Physics</a:t>
            </a:r>
            <a:r>
              <a:rPr lang="en-US" dirty="0"/>
              <a:t> page 732</a:t>
            </a:r>
          </a:p>
        </p:txBody>
      </p:sp>
      <p:sp>
        <p:nvSpPr>
          <p:cNvPr id="7" name="Rectangle 6">
            <a:extLst>
              <a:ext uri="{FF2B5EF4-FFF2-40B4-BE49-F238E27FC236}">
                <a16:creationId xmlns:a16="http://schemas.microsoft.com/office/drawing/2014/main" id="{857D378D-C4DD-4727-8A73-0D1CFF038708}"/>
              </a:ext>
              <a:ext uri="{C183D7F6-B498-43B3-948B-1728B52AA6E4}">
                <adec:decorative xmlns:adec="http://schemas.microsoft.com/office/drawing/2017/decorative" val="1"/>
              </a:ext>
            </a:extLst>
          </p:cNvPr>
          <p:cNvSpPr/>
          <p:nvPr/>
        </p:nvSpPr>
        <p:spPr bwMode="auto">
          <a:xfrm>
            <a:off x="4419600" y="3048000"/>
            <a:ext cx="990600" cy="685800"/>
          </a:xfrm>
          <a:prstGeom prst="rect">
            <a:avLst/>
          </a:prstGeom>
          <a:noFill/>
          <a:ln w="28575" cap="flat" cmpd="sng" algn="ctr">
            <a:solidFill>
              <a:srgbClr val="FF305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9" name="Rectangle 8">
            <a:extLst>
              <a:ext uri="{FF2B5EF4-FFF2-40B4-BE49-F238E27FC236}">
                <a16:creationId xmlns:a16="http://schemas.microsoft.com/office/drawing/2014/main" id="{4FBD7622-98B0-4249-B807-84A2B28774FB}"/>
              </a:ext>
              <a:ext uri="{C183D7F6-B498-43B3-948B-1728B52AA6E4}">
                <adec:decorative xmlns:adec="http://schemas.microsoft.com/office/drawing/2017/decorative" val="1"/>
              </a:ext>
            </a:extLst>
          </p:cNvPr>
          <p:cNvSpPr/>
          <p:nvPr/>
        </p:nvSpPr>
        <p:spPr bwMode="auto">
          <a:xfrm>
            <a:off x="4326082" y="3915970"/>
            <a:ext cx="1187465" cy="791773"/>
          </a:xfrm>
          <a:prstGeom prst="rect">
            <a:avLst/>
          </a:prstGeom>
          <a:noFill/>
          <a:ln w="28575" cap="flat" cmpd="sng" algn="ctr">
            <a:solidFill>
              <a:srgbClr val="FF305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pic>
        <p:nvPicPr>
          <p:cNvPr id="10" name="Picture 9">
            <a:extLst>
              <a:ext uri="{FF2B5EF4-FFF2-40B4-BE49-F238E27FC236}">
                <a16:creationId xmlns:a16="http://schemas.microsoft.com/office/drawing/2014/main" id="{F75450B1-185D-4A6B-B04E-D210D4BEDBE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936210" y="3915970"/>
            <a:ext cx="1024217" cy="719390"/>
          </a:xfrm>
          <a:prstGeom prst="rect">
            <a:avLst/>
          </a:prstGeom>
        </p:spPr>
      </p:pic>
      <p:pic>
        <p:nvPicPr>
          <p:cNvPr id="11" name="Picture 10">
            <a:extLst>
              <a:ext uri="{FF2B5EF4-FFF2-40B4-BE49-F238E27FC236}">
                <a16:creationId xmlns:a16="http://schemas.microsoft.com/office/drawing/2014/main" id="{D414901C-1F75-4C66-8CA3-B0554008340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48600" y="3014410"/>
            <a:ext cx="1024217" cy="719390"/>
          </a:xfrm>
          <a:prstGeom prst="rect">
            <a:avLst/>
          </a:prstGeom>
        </p:spPr>
      </p:pic>
    </p:spTree>
    <p:extLst>
      <p:ext uri="{BB962C8B-B14F-4D97-AF65-F5344CB8AC3E}">
        <p14:creationId xmlns:p14="http://schemas.microsoft.com/office/powerpoint/2010/main" val="2571949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FA1D2-5397-4FD9-8CEE-90F8C705A1B4}"/>
              </a:ext>
            </a:extLst>
          </p:cNvPr>
          <p:cNvSpPr>
            <a:spLocks noGrp="1"/>
          </p:cNvSpPr>
          <p:nvPr>
            <p:ph type="title"/>
          </p:nvPr>
        </p:nvSpPr>
        <p:spPr/>
        <p:txBody>
          <a:bodyPr/>
          <a:lstStyle/>
          <a:p>
            <a:r>
              <a:rPr lang="en-US" dirty="0"/>
              <a:t>MathML Tagging in XML</a:t>
            </a:r>
          </a:p>
        </p:txBody>
      </p:sp>
      <p:sp>
        <p:nvSpPr>
          <p:cNvPr id="3" name="Content Placeholder 2">
            <a:extLst>
              <a:ext uri="{FF2B5EF4-FFF2-40B4-BE49-F238E27FC236}">
                <a16:creationId xmlns:a16="http://schemas.microsoft.com/office/drawing/2014/main" id="{B27AE55B-471C-4097-9660-AE372C7C518B}"/>
              </a:ext>
            </a:extLst>
          </p:cNvPr>
          <p:cNvSpPr>
            <a:spLocks noGrp="1"/>
          </p:cNvSpPr>
          <p:nvPr>
            <p:ph idx="1"/>
          </p:nvPr>
        </p:nvSpPr>
        <p:spPr/>
        <p:txBody>
          <a:bodyPr/>
          <a:lstStyle/>
          <a:p>
            <a:r>
              <a:rPr lang="en-US" dirty="0"/>
              <a:t>As seen in the previous slide, MathML tagging in XML files is easy to spot, but not necessarily human readable. If you aren’t sure if your file has MathML tagging, you can take a look at the declaration at the very top of the file.</a:t>
            </a:r>
          </a:p>
          <a:p>
            <a:r>
              <a:rPr lang="en-US" dirty="0"/>
              <a:t>You can quickly find MathML expressions in your file by searching for the m:math tag.</a:t>
            </a:r>
          </a:p>
        </p:txBody>
      </p:sp>
    </p:spTree>
    <p:extLst>
      <p:ext uri="{BB962C8B-B14F-4D97-AF65-F5344CB8AC3E}">
        <p14:creationId xmlns:p14="http://schemas.microsoft.com/office/powerpoint/2010/main" val="3425214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1DAC-E6AF-4011-BD7A-51E4004F8013}"/>
              </a:ext>
            </a:extLst>
          </p:cNvPr>
          <p:cNvSpPr>
            <a:spLocks noGrp="1"/>
          </p:cNvSpPr>
          <p:nvPr>
            <p:ph type="title"/>
          </p:nvPr>
        </p:nvSpPr>
        <p:spPr/>
        <p:txBody>
          <a:bodyPr/>
          <a:lstStyle/>
          <a:p>
            <a:r>
              <a:rPr lang="en-US" dirty="0"/>
              <a:t>MathML Tagging in XML </a:t>
            </a:r>
            <a:r>
              <a:rPr lang="en-US" sz="2800" dirty="0"/>
              <a:t>(continued)</a:t>
            </a:r>
            <a:endParaRPr lang="en-US" dirty="0"/>
          </a:p>
        </p:txBody>
      </p:sp>
      <p:pic>
        <p:nvPicPr>
          <p:cNvPr id="5" name="Content Placeholder 4" descr="Screenshot of MathML declaration from the XML file, with the term MathML highlighted when it appears">
            <a:extLst>
              <a:ext uri="{FF2B5EF4-FFF2-40B4-BE49-F238E27FC236}">
                <a16:creationId xmlns:a16="http://schemas.microsoft.com/office/drawing/2014/main" id="{93425959-4612-4BA8-986A-1EE330E161A6}"/>
              </a:ext>
            </a:extLst>
          </p:cNvPr>
          <p:cNvPicPr>
            <a:picLocks noGrp="1" noChangeAspect="1"/>
          </p:cNvPicPr>
          <p:nvPr>
            <p:ph idx="1"/>
          </p:nvPr>
        </p:nvPicPr>
        <p:blipFill rotWithShape="1">
          <a:blip r:embed="rId2"/>
          <a:srcRect r="18989"/>
          <a:stretch/>
        </p:blipFill>
        <p:spPr>
          <a:xfrm>
            <a:off x="276539" y="1342375"/>
            <a:ext cx="8590919" cy="2107407"/>
          </a:xfrm>
        </p:spPr>
      </p:pic>
      <p:sp>
        <p:nvSpPr>
          <p:cNvPr id="7" name="TextBox 6">
            <a:extLst>
              <a:ext uri="{FF2B5EF4-FFF2-40B4-BE49-F238E27FC236}">
                <a16:creationId xmlns:a16="http://schemas.microsoft.com/office/drawing/2014/main" id="{F6DFFF14-D8EA-485F-836B-681C387F177A}"/>
              </a:ext>
            </a:extLst>
          </p:cNvPr>
          <p:cNvSpPr txBox="1"/>
          <p:nvPr/>
        </p:nvSpPr>
        <p:spPr>
          <a:xfrm>
            <a:off x="464127" y="3733800"/>
            <a:ext cx="8229600" cy="2585323"/>
          </a:xfrm>
          <a:prstGeom prst="rect">
            <a:avLst/>
          </a:prstGeom>
          <a:noFill/>
        </p:spPr>
        <p:txBody>
          <a:bodyPr wrap="square">
            <a:spAutoFit/>
          </a:bodyPr>
          <a:lstStyle/>
          <a:p>
            <a:r>
              <a:rPr lang="en-US" dirty="0"/>
              <a:t>&lt;</a:t>
            </a:r>
            <a:r>
              <a:rPr lang="en-US" dirty="0" err="1">
                <a:highlight>
                  <a:srgbClr val="FFFF00"/>
                </a:highlight>
              </a:rPr>
              <a:t>m:math</a:t>
            </a:r>
            <a:r>
              <a:rPr lang="en-US" dirty="0">
                <a:highlight>
                  <a:srgbClr val="FFFF00"/>
                </a:highlight>
              </a:rPr>
              <a:t> </a:t>
            </a:r>
            <a:r>
              <a:rPr lang="en-US" dirty="0"/>
              <a:t>display="inline" id="math-09" </a:t>
            </a:r>
            <a:r>
              <a:rPr lang="en-US" dirty="0" err="1"/>
              <a:t>altimg</a:t>
            </a:r>
            <a:r>
              <a:rPr lang="en-US" dirty="0"/>
              <a:t>="./images/U00/p012-004.jpg" </a:t>
            </a:r>
            <a:r>
              <a:rPr lang="en-US" dirty="0" err="1"/>
              <a:t>xmlns:dtbook</a:t>
            </a:r>
            <a:r>
              <a:rPr lang="en-US" dirty="0"/>
              <a:t>="http://www.daisy.org/z3986/2005/dtbook/" </a:t>
            </a:r>
            <a:r>
              <a:rPr lang="en-US" dirty="0" err="1"/>
              <a:t>alttext</a:t>
            </a:r>
            <a:r>
              <a:rPr lang="en-US" dirty="0"/>
              <a:t>=""&gt;&lt;</a:t>
            </a:r>
            <a:r>
              <a:rPr lang="en-US" dirty="0" err="1"/>
              <a:t>m:mrow</a:t>
            </a:r>
            <a:r>
              <a:rPr lang="en-US" dirty="0"/>
              <a:t>&gt;&lt;</a:t>
            </a:r>
            <a:r>
              <a:rPr lang="en-US" dirty="0" err="1"/>
              <a:t>m:mfrac</a:t>
            </a:r>
            <a:r>
              <a:rPr lang="en-US" dirty="0"/>
              <a:t>&gt;&lt;</a:t>
            </a:r>
            <a:r>
              <a:rPr lang="en-US" dirty="0" err="1"/>
              <a:t>m:mrow</a:t>
            </a:r>
            <a:r>
              <a:rPr lang="en-US" dirty="0"/>
              <a:t>&gt;&lt;</a:t>
            </a:r>
            <a:r>
              <a:rPr lang="en-US" dirty="0" err="1"/>
              <a:t>m:mn</a:t>
            </a:r>
            <a:r>
              <a:rPr lang="en-US" dirty="0"/>
              <a:t>&gt;409.2&lt;/</a:t>
            </a:r>
            <a:r>
              <a:rPr lang="en-US" dirty="0" err="1"/>
              <a:t>m:mn</a:t>
            </a:r>
            <a:r>
              <a:rPr lang="en-US" dirty="0"/>
              <a:t>&gt;&lt;</a:t>
            </a:r>
            <a:r>
              <a:rPr lang="en-US" dirty="0" err="1"/>
              <a:t>m:mtext</a:t>
            </a:r>
            <a:r>
              <a:rPr lang="en-US" dirty="0"/>
              <a:t>&gt;&amp;#x2009;&lt;/</a:t>
            </a:r>
            <a:r>
              <a:rPr lang="en-US" dirty="0" err="1"/>
              <a:t>m:mtext</a:t>
            </a:r>
            <a:r>
              <a:rPr lang="en-US" dirty="0"/>
              <a:t>&gt;&lt;</a:t>
            </a:r>
            <a:r>
              <a:rPr lang="en-US" dirty="0" err="1"/>
              <a:t>m:mtext</a:t>
            </a:r>
            <a:r>
              <a:rPr lang="en-US" dirty="0"/>
              <a:t>&gt;km&lt;/</a:t>
            </a:r>
            <a:r>
              <a:rPr lang="en-US" dirty="0" err="1"/>
              <a:t>m:mtext</a:t>
            </a:r>
            <a:r>
              <a:rPr lang="en-US" dirty="0"/>
              <a:t>&gt;&lt;/</a:t>
            </a:r>
            <a:r>
              <a:rPr lang="en-US" dirty="0" err="1"/>
              <a:t>m:mrow</a:t>
            </a:r>
            <a:r>
              <a:rPr lang="en-US" dirty="0"/>
              <a:t>&gt;&lt;</a:t>
            </a:r>
            <a:r>
              <a:rPr lang="en-US" dirty="0" err="1"/>
              <a:t>m:mrow</a:t>
            </a:r>
            <a:r>
              <a:rPr lang="en-US" dirty="0"/>
              <a:t>&gt;&lt;</a:t>
            </a:r>
            <a:r>
              <a:rPr lang="en-US" dirty="0" err="1"/>
              <a:t>m:mn</a:t>
            </a:r>
            <a:r>
              <a:rPr lang="en-US" dirty="0"/>
              <a:t>&gt;11.4&lt;/</a:t>
            </a:r>
            <a:r>
              <a:rPr lang="en-US" dirty="0" err="1"/>
              <a:t>m:mn</a:t>
            </a:r>
            <a:r>
              <a:rPr lang="en-US" dirty="0"/>
              <a:t>&gt;&lt;</a:t>
            </a:r>
            <a:r>
              <a:rPr lang="en-US" dirty="0" err="1"/>
              <a:t>m:mtext</a:t>
            </a:r>
            <a:r>
              <a:rPr lang="en-US" dirty="0"/>
              <a:t>&gt;&amp;#x2009;&lt;/</a:t>
            </a:r>
            <a:r>
              <a:rPr lang="en-US" dirty="0" err="1"/>
              <a:t>m:mtext</a:t>
            </a:r>
            <a:r>
              <a:rPr lang="en-US" dirty="0"/>
              <a:t>&gt;&lt;</a:t>
            </a:r>
            <a:r>
              <a:rPr lang="en-US" dirty="0" err="1"/>
              <a:t>m:mtext</a:t>
            </a:r>
            <a:r>
              <a:rPr lang="en-US" dirty="0"/>
              <a:t>&gt;L&lt;/</a:t>
            </a:r>
            <a:r>
              <a:rPr lang="en-US" dirty="0" err="1"/>
              <a:t>m:mtext</a:t>
            </a:r>
            <a:r>
              <a:rPr lang="en-US" dirty="0"/>
              <a:t>&gt;&lt;/</a:t>
            </a:r>
            <a:r>
              <a:rPr lang="en-US" dirty="0" err="1"/>
              <a:t>m:mrow</a:t>
            </a:r>
            <a:r>
              <a:rPr lang="en-US" dirty="0"/>
              <a:t>&gt;&lt;/</a:t>
            </a:r>
            <a:r>
              <a:rPr lang="en-US" dirty="0" err="1"/>
              <a:t>m:mfrac</a:t>
            </a:r>
            <a:r>
              <a:rPr lang="en-US" dirty="0"/>
              <a:t>&gt;&lt;</a:t>
            </a:r>
            <a:r>
              <a:rPr lang="en-US" dirty="0" err="1"/>
              <a:t>m:mo</a:t>
            </a:r>
            <a:r>
              <a:rPr lang="en-US" dirty="0"/>
              <a:t>&gt;&amp;#x003D;&lt;/</a:t>
            </a:r>
            <a:r>
              <a:rPr lang="en-US" dirty="0" err="1"/>
              <a:t>m:mo</a:t>
            </a:r>
            <a:r>
              <a:rPr lang="en-US" dirty="0"/>
              <a:t>&gt;&lt;</a:t>
            </a:r>
            <a:r>
              <a:rPr lang="en-US" dirty="0" err="1"/>
              <a:t>m:mfrac</a:t>
            </a:r>
            <a:r>
              <a:rPr lang="en-US" dirty="0"/>
              <a:t>&gt;&lt;</a:t>
            </a:r>
            <a:r>
              <a:rPr lang="en-US" dirty="0" err="1"/>
              <a:t>m:mrow</a:t>
            </a:r>
            <a:r>
              <a:rPr lang="en-US" dirty="0"/>
              <a:t>&gt;&lt;</a:t>
            </a:r>
            <a:r>
              <a:rPr lang="en-US" dirty="0" err="1"/>
              <a:t>m:mn</a:t>
            </a:r>
            <a:r>
              <a:rPr lang="en-US" dirty="0"/>
              <a:t>&gt;35.9&lt;/</a:t>
            </a:r>
            <a:r>
              <a:rPr lang="en-US" dirty="0" err="1"/>
              <a:t>m:mn</a:t>
            </a:r>
            <a:r>
              <a:rPr lang="en-US" dirty="0"/>
              <a:t>&gt;&lt;</a:t>
            </a:r>
            <a:r>
              <a:rPr lang="en-US" dirty="0" err="1"/>
              <a:t>m:mtext</a:t>
            </a:r>
            <a:r>
              <a:rPr lang="en-US" dirty="0"/>
              <a:t>&gt;&amp;#x2009;&lt;/</a:t>
            </a:r>
            <a:r>
              <a:rPr lang="en-US" dirty="0" err="1"/>
              <a:t>m:mtext</a:t>
            </a:r>
            <a:r>
              <a:rPr lang="en-US" dirty="0"/>
              <a:t>&gt;&lt;</a:t>
            </a:r>
            <a:r>
              <a:rPr lang="en-US" dirty="0" err="1"/>
              <a:t>m:mtext</a:t>
            </a:r>
            <a:r>
              <a:rPr lang="en-US" dirty="0"/>
              <a:t>&gt;km&lt;/</a:t>
            </a:r>
            <a:r>
              <a:rPr lang="en-US" dirty="0" err="1"/>
              <a:t>m:mtext</a:t>
            </a:r>
            <a:r>
              <a:rPr lang="en-US" dirty="0"/>
              <a:t>&gt;&lt;/</a:t>
            </a:r>
            <a:r>
              <a:rPr lang="en-US" dirty="0" err="1"/>
              <a:t>m:mrow</a:t>
            </a:r>
            <a:r>
              <a:rPr lang="en-US" dirty="0"/>
              <a:t>&gt;&lt;</a:t>
            </a:r>
            <a:r>
              <a:rPr lang="en-US" dirty="0" err="1"/>
              <a:t>m:mtext</a:t>
            </a:r>
            <a:r>
              <a:rPr lang="en-US" dirty="0"/>
              <a:t>&gt;L&lt;/</a:t>
            </a:r>
            <a:r>
              <a:rPr lang="en-US" dirty="0" err="1"/>
              <a:t>m:mtext</a:t>
            </a:r>
            <a:r>
              <a:rPr lang="en-US" dirty="0"/>
              <a:t>&gt;&lt;/</a:t>
            </a:r>
            <a:r>
              <a:rPr lang="en-US" dirty="0" err="1"/>
              <a:t>m:mfrac</a:t>
            </a:r>
            <a:r>
              <a:rPr lang="en-US" dirty="0"/>
              <a:t>&gt;&lt;/</a:t>
            </a:r>
            <a:r>
              <a:rPr lang="en-US" dirty="0" err="1"/>
              <a:t>m:mrow</a:t>
            </a:r>
            <a:r>
              <a:rPr lang="en-US" dirty="0"/>
              <a:t>&gt;&lt;/</a:t>
            </a:r>
            <a:r>
              <a:rPr lang="en-US" dirty="0" err="1">
                <a:highlight>
                  <a:srgbClr val="FFFF00"/>
                </a:highlight>
              </a:rPr>
              <a:t>m:math</a:t>
            </a:r>
            <a:r>
              <a:rPr lang="en-US" dirty="0"/>
              <a:t>&gt;</a:t>
            </a:r>
          </a:p>
        </p:txBody>
      </p:sp>
    </p:spTree>
    <p:extLst>
      <p:ext uri="{BB962C8B-B14F-4D97-AF65-F5344CB8AC3E}">
        <p14:creationId xmlns:p14="http://schemas.microsoft.com/office/powerpoint/2010/main" val="4100279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C45A1-7771-4BEB-A68E-AACDC4A5997D}"/>
              </a:ext>
            </a:extLst>
          </p:cNvPr>
          <p:cNvSpPr>
            <a:spLocks noGrp="1"/>
          </p:cNvSpPr>
          <p:nvPr>
            <p:ph type="title"/>
          </p:nvPr>
        </p:nvSpPr>
        <p:spPr>
          <a:xfrm>
            <a:off x="457200" y="2286000"/>
            <a:ext cx="8229600" cy="1143000"/>
          </a:xfrm>
        </p:spPr>
        <p:txBody>
          <a:bodyPr/>
          <a:lstStyle/>
          <a:p>
            <a:r>
              <a:rPr lang="en-US" dirty="0"/>
              <a:t>Transcribing with MathML</a:t>
            </a:r>
          </a:p>
        </p:txBody>
      </p:sp>
    </p:spTree>
    <p:extLst>
      <p:ext uri="{BB962C8B-B14F-4D97-AF65-F5344CB8AC3E}">
        <p14:creationId xmlns:p14="http://schemas.microsoft.com/office/powerpoint/2010/main" val="2129821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F4D0A-6DB0-4A44-B293-D8DF9398DB65}"/>
              </a:ext>
            </a:extLst>
          </p:cNvPr>
          <p:cNvSpPr>
            <a:spLocks noGrp="1"/>
          </p:cNvSpPr>
          <p:nvPr>
            <p:ph type="title"/>
          </p:nvPr>
        </p:nvSpPr>
        <p:spPr>
          <a:xfrm>
            <a:off x="457200" y="23018"/>
            <a:ext cx="8229600" cy="1143000"/>
          </a:xfrm>
        </p:spPr>
        <p:txBody>
          <a:bodyPr/>
          <a:lstStyle/>
          <a:p>
            <a:r>
              <a:rPr lang="en-US" dirty="0"/>
              <a:t>What We’ll Cover</a:t>
            </a:r>
          </a:p>
        </p:txBody>
      </p:sp>
      <p:sp>
        <p:nvSpPr>
          <p:cNvPr id="3" name="Content Placeholder 2">
            <a:extLst>
              <a:ext uri="{FF2B5EF4-FFF2-40B4-BE49-F238E27FC236}">
                <a16:creationId xmlns:a16="http://schemas.microsoft.com/office/drawing/2014/main" id="{97831444-F865-4965-856C-3C955CFF6BA0}"/>
              </a:ext>
            </a:extLst>
          </p:cNvPr>
          <p:cNvSpPr>
            <a:spLocks noGrp="1"/>
          </p:cNvSpPr>
          <p:nvPr>
            <p:ph idx="1"/>
          </p:nvPr>
        </p:nvSpPr>
        <p:spPr>
          <a:xfrm>
            <a:off x="457200" y="1166018"/>
            <a:ext cx="8229600" cy="4525963"/>
          </a:xfrm>
        </p:spPr>
        <p:txBody>
          <a:bodyPr/>
          <a:lstStyle/>
          <a:p>
            <a:r>
              <a:rPr lang="en-US" dirty="0"/>
              <a:t>Workflow for opening NIMAS files with MathML in </a:t>
            </a:r>
            <a:r>
              <a:rPr lang="en-US" dirty="0" err="1"/>
              <a:t>BrailleBlaster</a:t>
            </a:r>
            <a:endParaRPr lang="en-US" dirty="0"/>
          </a:p>
          <a:p>
            <a:r>
              <a:rPr lang="en-US" dirty="0"/>
              <a:t>Identifying MathML in </a:t>
            </a:r>
            <a:r>
              <a:rPr lang="en-US" dirty="0" err="1"/>
              <a:t>BrailleBlaster</a:t>
            </a:r>
            <a:endParaRPr lang="en-US" dirty="0"/>
          </a:p>
          <a:p>
            <a:r>
              <a:rPr lang="en-US" dirty="0"/>
              <a:t>What to watch out for in translations</a:t>
            </a:r>
          </a:p>
          <a:p>
            <a:r>
              <a:rPr lang="en-US" dirty="0"/>
              <a:t>Editing MathML translations for UEB and Nemeth</a:t>
            </a:r>
          </a:p>
          <a:p>
            <a:r>
              <a:rPr lang="en-US" dirty="0"/>
              <a:t>Examples!!</a:t>
            </a:r>
          </a:p>
          <a:p>
            <a:r>
              <a:rPr lang="en-US" dirty="0"/>
              <a:t>Using </a:t>
            </a:r>
            <a:r>
              <a:rPr lang="en-US" dirty="0" err="1"/>
              <a:t>BrailleBlaster</a:t>
            </a:r>
            <a:r>
              <a:rPr lang="en-US" dirty="0"/>
              <a:t> translation in your braille software AND new support for MathML in Braille 2000</a:t>
            </a:r>
          </a:p>
          <a:p>
            <a:endParaRPr lang="en-US" dirty="0"/>
          </a:p>
        </p:txBody>
      </p:sp>
    </p:spTree>
    <p:extLst>
      <p:ext uri="{BB962C8B-B14F-4D97-AF65-F5344CB8AC3E}">
        <p14:creationId xmlns:p14="http://schemas.microsoft.com/office/powerpoint/2010/main" val="3670467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sz="4000" dirty="0"/>
              <a:t>Opening NIMAS with MathML in </a:t>
            </a:r>
            <a:r>
              <a:rPr lang="en-US" altLang="en-US" sz="4000" dirty="0" err="1"/>
              <a:t>BrailleBlaster</a:t>
            </a:r>
            <a:endParaRPr lang="en-US" altLang="en-US" sz="4000" dirty="0"/>
          </a:p>
        </p:txBody>
      </p:sp>
      <p:sp>
        <p:nvSpPr>
          <p:cNvPr id="36867" name="Content Placeholder 2"/>
          <p:cNvSpPr>
            <a:spLocks noGrp="1"/>
          </p:cNvSpPr>
          <p:nvPr>
            <p:ph idx="1"/>
          </p:nvPr>
        </p:nvSpPr>
        <p:spPr>
          <a:xfrm>
            <a:off x="457200" y="1417638"/>
            <a:ext cx="8229600" cy="5165724"/>
          </a:xfrm>
        </p:spPr>
        <p:txBody>
          <a:bodyPr/>
          <a:lstStyle/>
          <a:p>
            <a:r>
              <a:rPr lang="en-US" altLang="en-US" sz="2800" dirty="0"/>
              <a:t>In BB Control panel, select File </a:t>
            </a:r>
            <a:r>
              <a:rPr lang="en-US" altLang="en-US" sz="2800" dirty="0">
                <a:sym typeface="Wingdings" panose="05000000000000000000" pitchFamily="2" charset="2"/>
              </a:rPr>
              <a:t> Open</a:t>
            </a: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p>
        </p:txBody>
      </p:sp>
      <p:pic>
        <p:nvPicPr>
          <p:cNvPr id="2" name="Picture 1" descr="Screenshot of BrailleBlaster menu, with File tab circled"/>
          <p:cNvPicPr>
            <a:picLocks noChangeAspect="1"/>
          </p:cNvPicPr>
          <p:nvPr/>
        </p:nvPicPr>
        <p:blipFill>
          <a:blip r:embed="rId3"/>
          <a:stretch>
            <a:fillRect/>
          </a:stretch>
        </p:blipFill>
        <p:spPr>
          <a:xfrm>
            <a:off x="1171515" y="1981200"/>
            <a:ext cx="6753285" cy="1372210"/>
          </a:xfrm>
          <a:prstGeom prst="rect">
            <a:avLst/>
          </a:prstGeom>
        </p:spPr>
      </p:pic>
      <p:pic>
        <p:nvPicPr>
          <p:cNvPr id="4" name="Picture 3" descr="Screenshot of BrailleBlaster File menu, with Open option circled"/>
          <p:cNvPicPr>
            <a:picLocks noChangeAspect="1"/>
          </p:cNvPicPr>
          <p:nvPr/>
        </p:nvPicPr>
        <p:blipFill>
          <a:blip r:embed="rId4"/>
          <a:stretch>
            <a:fillRect/>
          </a:stretch>
        </p:blipFill>
        <p:spPr>
          <a:xfrm>
            <a:off x="1171515" y="3505200"/>
            <a:ext cx="2638485" cy="2907376"/>
          </a:xfrm>
          <a:prstGeom prst="rect">
            <a:avLst/>
          </a:prstGeom>
        </p:spPr>
      </p:pic>
      <p:sp>
        <p:nvSpPr>
          <p:cNvPr id="3" name="Oval 2">
            <a:extLst>
              <a:ext uri="{C183D7F6-B498-43B3-948B-1728B52AA6E4}">
                <adec:decorative xmlns:adec="http://schemas.microsoft.com/office/drawing/2017/decorative" val="1"/>
              </a:ext>
            </a:extLst>
          </p:cNvPr>
          <p:cNvSpPr/>
          <p:nvPr/>
        </p:nvSpPr>
        <p:spPr bwMode="auto">
          <a:xfrm>
            <a:off x="1066800" y="4114800"/>
            <a:ext cx="2971800" cy="3048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5" name="Oval 4">
            <a:extLst>
              <a:ext uri="{C183D7F6-B498-43B3-948B-1728B52AA6E4}">
                <adec:decorative xmlns:adec="http://schemas.microsoft.com/office/drawing/2017/decorative" val="1"/>
              </a:ext>
            </a:extLst>
          </p:cNvPr>
          <p:cNvSpPr/>
          <p:nvPr/>
        </p:nvSpPr>
        <p:spPr bwMode="auto">
          <a:xfrm>
            <a:off x="1143000" y="2133600"/>
            <a:ext cx="352485" cy="304800"/>
          </a:xfrm>
          <a:prstGeom prst="ellipse">
            <a:avLst/>
          </a:prstGeom>
          <a:no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cxnSp>
        <p:nvCxnSpPr>
          <p:cNvPr id="7" name="Straight Arrow Connector 6">
            <a:extLst>
              <a:ext uri="{C183D7F6-B498-43B3-948B-1728B52AA6E4}">
                <adec:decorative xmlns:adec="http://schemas.microsoft.com/office/drawing/2017/decorative" val="1"/>
              </a:ext>
            </a:extLst>
          </p:cNvPr>
          <p:cNvCxnSpPr/>
          <p:nvPr/>
        </p:nvCxnSpPr>
        <p:spPr bwMode="auto">
          <a:xfrm>
            <a:off x="914400" y="1981200"/>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12" name="Straight Arrow Connector 11">
            <a:extLst>
              <a:ext uri="{C183D7F6-B498-43B3-948B-1728B52AA6E4}">
                <adec:decorative xmlns:adec="http://schemas.microsoft.com/office/drawing/2017/decorative" val="1"/>
              </a:ext>
            </a:extLst>
          </p:cNvPr>
          <p:cNvCxnSpPr/>
          <p:nvPr/>
        </p:nvCxnSpPr>
        <p:spPr bwMode="auto">
          <a:xfrm>
            <a:off x="786580" y="4007037"/>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sz="4000" dirty="0"/>
              <a:t>Opening NIMAS with MathML in </a:t>
            </a:r>
            <a:r>
              <a:rPr lang="en-US" altLang="en-US" sz="4000" dirty="0" err="1"/>
              <a:t>BrailleBlaster</a:t>
            </a:r>
            <a:r>
              <a:rPr lang="en-US" altLang="en-US" sz="4000" dirty="0"/>
              <a:t> </a:t>
            </a:r>
            <a:r>
              <a:rPr lang="en-US" altLang="en-US" sz="2400" dirty="0"/>
              <a:t>(continued)</a:t>
            </a:r>
          </a:p>
        </p:txBody>
      </p:sp>
      <p:sp>
        <p:nvSpPr>
          <p:cNvPr id="36867" name="Content Placeholder 2"/>
          <p:cNvSpPr>
            <a:spLocks noGrp="1"/>
          </p:cNvSpPr>
          <p:nvPr>
            <p:ph idx="1"/>
          </p:nvPr>
        </p:nvSpPr>
        <p:spPr>
          <a:xfrm>
            <a:off x="457200" y="1417638"/>
            <a:ext cx="8229600" cy="5165724"/>
          </a:xfrm>
        </p:spPr>
        <p:txBody>
          <a:bodyPr/>
          <a:lstStyle/>
          <a:p>
            <a:r>
              <a:rPr lang="en-US" altLang="en-US" sz="2400" u="sng" dirty="0"/>
              <a:t>After </a:t>
            </a:r>
            <a:r>
              <a:rPr lang="en-US" altLang="en-US" sz="2400" dirty="0"/>
              <a:t>opening xml file, select options in BB tool bar.</a:t>
            </a:r>
          </a:p>
          <a:p>
            <a:r>
              <a:rPr lang="en-US" altLang="en-US" sz="2400" dirty="0"/>
              <a:t>Settings </a:t>
            </a:r>
            <a:r>
              <a:rPr lang="en-US" altLang="en-US" sz="2400" dirty="0">
                <a:sym typeface="Wingdings" panose="05000000000000000000" pitchFamily="2" charset="2"/>
              </a:rPr>
              <a:t> Translation  (select)</a:t>
            </a:r>
            <a:endParaRPr lang="en-US" altLang="en-US" sz="2400" dirty="0"/>
          </a:p>
          <a:p>
            <a:endParaRPr lang="en-US" altLang="en-US" sz="2800" dirty="0"/>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p>
        </p:txBody>
      </p:sp>
      <p:pic>
        <p:nvPicPr>
          <p:cNvPr id="2" name="Picture 1" descr="Screenshot of BrailleBlaster menu with Settings menu open and Translation Settings option highlighted"/>
          <p:cNvPicPr>
            <a:picLocks noChangeAspect="1"/>
          </p:cNvPicPr>
          <p:nvPr/>
        </p:nvPicPr>
        <p:blipFill>
          <a:blip r:embed="rId3"/>
          <a:stretch>
            <a:fillRect/>
          </a:stretch>
        </p:blipFill>
        <p:spPr>
          <a:xfrm>
            <a:off x="1070946" y="2433546"/>
            <a:ext cx="6320454" cy="995454"/>
          </a:xfrm>
          <a:prstGeom prst="rect">
            <a:avLst/>
          </a:prstGeom>
        </p:spPr>
      </p:pic>
      <p:pic>
        <p:nvPicPr>
          <p:cNvPr id="10" name="Picture 9" descr="BrailleBlaster settings menu showing the Translation Settings options. The Braille Standards options are listed. They include UEB, UEB plus Nemeth, and others."/>
          <p:cNvPicPr>
            <a:picLocks noChangeAspect="1"/>
          </p:cNvPicPr>
          <p:nvPr/>
        </p:nvPicPr>
        <p:blipFill>
          <a:blip r:embed="rId4"/>
          <a:stretch>
            <a:fillRect/>
          </a:stretch>
        </p:blipFill>
        <p:spPr>
          <a:xfrm>
            <a:off x="1090201" y="3581400"/>
            <a:ext cx="4777199" cy="2755186"/>
          </a:xfrm>
          <a:prstGeom prst="rect">
            <a:avLst/>
          </a:prstGeom>
        </p:spPr>
      </p:pic>
      <p:sp>
        <p:nvSpPr>
          <p:cNvPr id="3" name="Oval 2">
            <a:extLst>
              <a:ext uri="{C183D7F6-B498-43B3-948B-1728B52AA6E4}">
                <adec:decorative xmlns:adec="http://schemas.microsoft.com/office/drawing/2017/decorative" val="1"/>
              </a:ext>
            </a:extLst>
          </p:cNvPr>
          <p:cNvSpPr/>
          <p:nvPr/>
        </p:nvSpPr>
        <p:spPr bwMode="auto">
          <a:xfrm>
            <a:off x="1981200" y="3810000"/>
            <a:ext cx="1219200" cy="3810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cxnSp>
        <p:nvCxnSpPr>
          <p:cNvPr id="7" name="Straight Arrow Connector 6">
            <a:extLst>
              <a:ext uri="{C183D7F6-B498-43B3-948B-1728B52AA6E4}">
                <adec:decorative xmlns:adec="http://schemas.microsoft.com/office/drawing/2017/decorative" val="1"/>
              </a:ext>
            </a:extLst>
          </p:cNvPr>
          <p:cNvCxnSpPr/>
          <p:nvPr/>
        </p:nvCxnSpPr>
        <p:spPr bwMode="auto">
          <a:xfrm>
            <a:off x="2691580" y="2286000"/>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8" name="Straight Arrow Connector 7">
            <a:extLst>
              <a:ext uri="{C183D7F6-B498-43B3-948B-1728B52AA6E4}">
                <adec:decorative xmlns:adec="http://schemas.microsoft.com/office/drawing/2017/decorative" val="1"/>
              </a:ext>
            </a:extLst>
          </p:cNvPr>
          <p:cNvCxnSpPr/>
          <p:nvPr/>
        </p:nvCxnSpPr>
        <p:spPr bwMode="auto">
          <a:xfrm>
            <a:off x="2081980" y="3626037"/>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4" name="Oval 3">
            <a:extLst>
              <a:ext uri="{C183D7F6-B498-43B3-948B-1728B52AA6E4}">
                <adec:decorative xmlns:adec="http://schemas.microsoft.com/office/drawing/2017/decorative" val="1"/>
              </a:ext>
            </a:extLst>
          </p:cNvPr>
          <p:cNvSpPr/>
          <p:nvPr/>
        </p:nvSpPr>
        <p:spPr bwMode="auto">
          <a:xfrm>
            <a:off x="2667000" y="2514600"/>
            <a:ext cx="585020" cy="3048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6" name="Left Brace 5">
            <a:extLst>
              <a:ext uri="{C183D7F6-B498-43B3-948B-1728B52AA6E4}">
                <adec:decorative xmlns:adec="http://schemas.microsoft.com/office/drawing/2017/decorative" val="1"/>
              </a:ext>
            </a:extLst>
          </p:cNvPr>
          <p:cNvSpPr/>
          <p:nvPr/>
        </p:nvSpPr>
        <p:spPr bwMode="auto">
          <a:xfrm>
            <a:off x="3252020" y="4444908"/>
            <a:ext cx="256228" cy="1574892"/>
          </a:xfrm>
          <a:prstGeom prst="leftBrace">
            <a:avLst>
              <a:gd name="adj1" fmla="val 0"/>
              <a:gd name="adj2" fmla="val 50000"/>
            </a:avLst>
          </a:prstGeom>
          <a:noFill/>
          <a:ln w="28575" cap="flat" cmpd="sng" algn="ctr">
            <a:solidFill>
              <a:schemeClr val="tx2">
                <a:lumMod val="60000"/>
                <a:lumOff val="40000"/>
              </a:schemeClr>
            </a:solidFill>
            <a:prstDash val="solid"/>
            <a:round/>
            <a:headEnd type="none" w="med" len="med"/>
            <a:tailEnd type="none" w="med" len="med"/>
          </a:ln>
          <a:effectLst>
            <a:innerShdw blurRad="63500" dist="50800" dir="135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1789095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sz="4000" dirty="0"/>
              <a:t>Opening NIMAS with MathML in </a:t>
            </a:r>
            <a:r>
              <a:rPr lang="en-US" altLang="en-US" sz="4000" dirty="0" err="1"/>
              <a:t>BrailleBlaster</a:t>
            </a:r>
            <a:r>
              <a:rPr lang="en-US" altLang="en-US" sz="4000" dirty="0"/>
              <a:t> </a:t>
            </a:r>
            <a:r>
              <a:rPr lang="en-US" altLang="en-US" sz="2400" dirty="0"/>
              <a:t>(continued)</a:t>
            </a:r>
          </a:p>
        </p:txBody>
      </p:sp>
      <p:sp>
        <p:nvSpPr>
          <p:cNvPr id="36867" name="Content Placeholder 2"/>
          <p:cNvSpPr>
            <a:spLocks noGrp="1"/>
          </p:cNvSpPr>
          <p:nvPr>
            <p:ph idx="1"/>
          </p:nvPr>
        </p:nvSpPr>
        <p:spPr>
          <a:xfrm>
            <a:off x="457200" y="1417638"/>
            <a:ext cx="8229600" cy="5165724"/>
          </a:xfrm>
        </p:spPr>
        <p:txBody>
          <a:bodyPr/>
          <a:lstStyle/>
          <a:p>
            <a:r>
              <a:rPr lang="en-US" altLang="en-US" sz="2400" dirty="0"/>
              <a:t>After opening xml file, select options</a:t>
            </a:r>
          </a:p>
          <a:p>
            <a:r>
              <a:rPr lang="en-US" altLang="en-US" sz="2400" dirty="0">
                <a:sym typeface="Wingdings" panose="05000000000000000000" pitchFamily="2" charset="2"/>
              </a:rPr>
              <a:t>Emphasis  select options to “Remove Emphasis”</a:t>
            </a:r>
            <a:endParaRPr lang="en-US" altLang="en-US" sz="2400" dirty="0"/>
          </a:p>
          <a:p>
            <a:endParaRPr lang="en-US" altLang="en-US" sz="2800" dirty="0"/>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p>
        </p:txBody>
      </p:sp>
      <p:pic>
        <p:nvPicPr>
          <p:cNvPr id="6" name="Picture 5" descr="BrailleBlaster emphasis menu open, with Remove emphasis options circled"/>
          <p:cNvPicPr>
            <a:picLocks noChangeAspect="1"/>
          </p:cNvPicPr>
          <p:nvPr/>
        </p:nvPicPr>
        <p:blipFill>
          <a:blip r:embed="rId3"/>
          <a:stretch>
            <a:fillRect/>
          </a:stretch>
        </p:blipFill>
        <p:spPr>
          <a:xfrm>
            <a:off x="1219200" y="3886200"/>
            <a:ext cx="5105400" cy="2357702"/>
          </a:xfrm>
          <a:prstGeom prst="rect">
            <a:avLst/>
          </a:prstGeom>
        </p:spPr>
      </p:pic>
      <p:pic>
        <p:nvPicPr>
          <p:cNvPr id="9" name="Picture 8" descr="Screenshot of BrailleBlaster menu, with Emphasis tab circled"/>
          <p:cNvPicPr>
            <a:picLocks noChangeAspect="1"/>
          </p:cNvPicPr>
          <p:nvPr/>
        </p:nvPicPr>
        <p:blipFill>
          <a:blip r:embed="rId4"/>
          <a:stretch>
            <a:fillRect/>
          </a:stretch>
        </p:blipFill>
        <p:spPr>
          <a:xfrm>
            <a:off x="1171515" y="2437790"/>
            <a:ext cx="6753285" cy="1372210"/>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bwMode="auto">
          <a:xfrm>
            <a:off x="3377380" y="2362200"/>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7" name="Oval 6">
            <a:extLst>
              <a:ext uri="{C183D7F6-B498-43B3-948B-1728B52AA6E4}">
                <adec:decorative xmlns:adec="http://schemas.microsoft.com/office/drawing/2017/decorative" val="1"/>
              </a:ext>
            </a:extLst>
          </p:cNvPr>
          <p:cNvSpPr/>
          <p:nvPr/>
        </p:nvSpPr>
        <p:spPr bwMode="auto">
          <a:xfrm>
            <a:off x="3429000" y="2590800"/>
            <a:ext cx="533400" cy="3048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0" name="Rounded Rectangle 9">
            <a:extLst>
              <a:ext uri="{C183D7F6-B498-43B3-948B-1728B52AA6E4}">
                <adec:decorative xmlns:adec="http://schemas.microsoft.com/office/drawing/2017/decorative" val="1"/>
              </a:ext>
            </a:extLst>
          </p:cNvPr>
          <p:cNvSpPr/>
          <p:nvPr/>
        </p:nvSpPr>
        <p:spPr bwMode="auto">
          <a:xfrm>
            <a:off x="1371600" y="5410200"/>
            <a:ext cx="3733800" cy="91440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cxnSp>
        <p:nvCxnSpPr>
          <p:cNvPr id="11" name="Straight Arrow Connector 10">
            <a:extLst>
              <a:ext uri="{C183D7F6-B498-43B3-948B-1728B52AA6E4}">
                <adec:decorative xmlns:adec="http://schemas.microsoft.com/office/drawing/2017/decorative" val="1"/>
              </a:ext>
            </a:extLst>
          </p:cNvPr>
          <p:cNvCxnSpPr/>
          <p:nvPr/>
        </p:nvCxnSpPr>
        <p:spPr bwMode="auto">
          <a:xfrm>
            <a:off x="1143000" y="5226237"/>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extLst>
      <p:ext uri="{BB962C8B-B14F-4D97-AF65-F5344CB8AC3E}">
        <p14:creationId xmlns:p14="http://schemas.microsoft.com/office/powerpoint/2010/main" val="3917938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sz="4000" dirty="0"/>
              <a:t>Opening NIMAS with MathML in </a:t>
            </a:r>
            <a:r>
              <a:rPr lang="en-US" altLang="en-US" sz="4000" dirty="0" err="1"/>
              <a:t>BrailleBlaster</a:t>
            </a:r>
            <a:r>
              <a:rPr lang="en-US" altLang="en-US" sz="4000" dirty="0"/>
              <a:t> </a:t>
            </a:r>
            <a:r>
              <a:rPr lang="en-US" altLang="en-US" sz="2400" dirty="0"/>
              <a:t>(continued)</a:t>
            </a:r>
          </a:p>
        </p:txBody>
      </p:sp>
      <p:sp>
        <p:nvSpPr>
          <p:cNvPr id="36867" name="Content Placeholder 2"/>
          <p:cNvSpPr>
            <a:spLocks noGrp="1"/>
          </p:cNvSpPr>
          <p:nvPr>
            <p:ph idx="1"/>
          </p:nvPr>
        </p:nvSpPr>
        <p:spPr>
          <a:xfrm>
            <a:off x="457200" y="1417638"/>
            <a:ext cx="8229600" cy="5165724"/>
          </a:xfrm>
        </p:spPr>
        <p:txBody>
          <a:bodyPr/>
          <a:lstStyle/>
          <a:p>
            <a:r>
              <a:rPr lang="en-US" altLang="en-US" sz="2400" dirty="0">
                <a:sym typeface="Wingdings" panose="05000000000000000000" pitchFamily="2" charset="2"/>
              </a:rPr>
              <a:t>File  Save BRF (Otherwise, BB creates a </a:t>
            </a:r>
            <a:r>
              <a:rPr lang="en-US" altLang="en-US" sz="2400" dirty="0" err="1">
                <a:sym typeface="Wingdings" panose="05000000000000000000" pitchFamily="2" charset="2"/>
              </a:rPr>
              <a:t>bbx</a:t>
            </a:r>
            <a:r>
              <a:rPr lang="en-US" altLang="en-US" sz="2400" dirty="0">
                <a:sym typeface="Wingdings" panose="05000000000000000000" pitchFamily="2" charset="2"/>
              </a:rPr>
              <a:t> file.)</a:t>
            </a:r>
          </a:p>
          <a:p>
            <a:r>
              <a:rPr lang="en-US" altLang="en-US" sz="2400" dirty="0">
                <a:sym typeface="Wingdings" panose="05000000000000000000" pitchFamily="2" charset="2"/>
              </a:rPr>
              <a:t>Resave within your transcription program.</a:t>
            </a:r>
          </a:p>
          <a:p>
            <a:endParaRPr lang="en-US" altLang="en-US" sz="2400" dirty="0"/>
          </a:p>
          <a:p>
            <a:endParaRPr lang="en-US" altLang="en-US" sz="2800" dirty="0"/>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p>
        </p:txBody>
      </p:sp>
      <p:pic>
        <p:nvPicPr>
          <p:cNvPr id="3" name="Picture 2" descr="Screenshot of BrailleBlaster File menu, with Save BRF/PEF option highlighted"/>
          <p:cNvPicPr>
            <a:picLocks noChangeAspect="1"/>
          </p:cNvPicPr>
          <p:nvPr/>
        </p:nvPicPr>
        <p:blipFill>
          <a:blip r:embed="rId3"/>
          <a:stretch>
            <a:fillRect/>
          </a:stretch>
        </p:blipFill>
        <p:spPr>
          <a:xfrm>
            <a:off x="1142999" y="2519439"/>
            <a:ext cx="3256119" cy="3576561"/>
          </a:xfrm>
          <a:prstGeom prst="rect">
            <a:avLst/>
          </a:prstGeom>
        </p:spPr>
      </p:pic>
      <p:cxnSp>
        <p:nvCxnSpPr>
          <p:cNvPr id="5" name="Straight Arrow Connector 4">
            <a:extLst>
              <a:ext uri="{C183D7F6-B498-43B3-948B-1728B52AA6E4}">
                <adec:decorative xmlns:adec="http://schemas.microsoft.com/office/drawing/2017/decorative" val="1"/>
              </a:ext>
            </a:extLst>
          </p:cNvPr>
          <p:cNvCxnSpPr/>
          <p:nvPr/>
        </p:nvCxnSpPr>
        <p:spPr bwMode="auto">
          <a:xfrm>
            <a:off x="914400" y="2686837"/>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6" name="Straight Arrow Connector 5">
            <a:extLst>
              <a:ext uri="{C183D7F6-B498-43B3-948B-1728B52AA6E4}">
                <adec:decorative xmlns:adec="http://schemas.microsoft.com/office/drawing/2017/decorative" val="1"/>
              </a:ext>
            </a:extLst>
          </p:cNvPr>
          <p:cNvCxnSpPr/>
          <p:nvPr/>
        </p:nvCxnSpPr>
        <p:spPr bwMode="auto">
          <a:xfrm>
            <a:off x="862780" y="4464237"/>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extLst>
      <p:ext uri="{BB962C8B-B14F-4D97-AF65-F5344CB8AC3E}">
        <p14:creationId xmlns:p14="http://schemas.microsoft.com/office/powerpoint/2010/main" val="2889735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p:txBody>
          <a:bodyPr/>
          <a:lstStyle/>
          <a:p>
            <a:r>
              <a:rPr lang="en-US" dirty="0"/>
              <a:t>How to Identify MathML in </a:t>
            </a:r>
            <a:r>
              <a:rPr lang="en-US" dirty="0" err="1"/>
              <a:t>BrailleBlaster</a:t>
            </a:r>
            <a:endParaRPr lang="en-US" sz="2400" dirty="0"/>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p:txBody>
          <a:bodyPr/>
          <a:lstStyle/>
          <a:p>
            <a:r>
              <a:rPr lang="en-US" sz="2400" dirty="0"/>
              <a:t>Search for page number in </a:t>
            </a:r>
            <a:r>
              <a:rPr lang="en-US" sz="2400" dirty="0" err="1"/>
              <a:t>BrailleBlaster</a:t>
            </a:r>
            <a:r>
              <a:rPr lang="en-US" sz="2400" dirty="0"/>
              <a:t> file.</a:t>
            </a:r>
          </a:p>
          <a:p>
            <a:r>
              <a:rPr lang="en-US" sz="2400" dirty="0"/>
              <a:t>(Control G) </a:t>
            </a:r>
            <a:r>
              <a:rPr lang="en-US" sz="2400" dirty="0">
                <a:sym typeface="Wingdings" panose="05000000000000000000" pitchFamily="2" charset="2"/>
              </a:rPr>
              <a:t> </a:t>
            </a:r>
          </a:p>
          <a:p>
            <a:r>
              <a:rPr lang="en-US" sz="2400" dirty="0">
                <a:sym typeface="Wingdings" panose="05000000000000000000" pitchFamily="2" charset="2"/>
              </a:rPr>
              <a:t>Enter print page number  </a:t>
            </a:r>
          </a:p>
          <a:p>
            <a:r>
              <a:rPr lang="en-US" sz="2400" dirty="0">
                <a:sym typeface="Wingdings" panose="05000000000000000000" pitchFamily="2" charset="2"/>
              </a:rPr>
              <a:t>Select “Go to”</a:t>
            </a:r>
            <a:r>
              <a:rPr lang="en-US" sz="2400" dirty="0"/>
              <a:t>	</a:t>
            </a:r>
            <a:r>
              <a:rPr lang="en-US" dirty="0"/>
              <a:t>	</a:t>
            </a:r>
          </a:p>
        </p:txBody>
      </p:sp>
      <p:pic>
        <p:nvPicPr>
          <p:cNvPr id="4" name="Picture 3" descr="BrailleBlaster Go To screen dialog, with search options for print page, braille page, and ordinal page"/>
          <p:cNvPicPr>
            <a:picLocks noChangeAspect="1"/>
          </p:cNvPicPr>
          <p:nvPr/>
        </p:nvPicPr>
        <p:blipFill>
          <a:blip r:embed="rId3"/>
          <a:stretch>
            <a:fillRect/>
          </a:stretch>
        </p:blipFill>
        <p:spPr>
          <a:xfrm>
            <a:off x="838199" y="3581400"/>
            <a:ext cx="7412019" cy="990600"/>
          </a:xfrm>
          <a:prstGeom prst="rect">
            <a:avLst/>
          </a:prstGeom>
        </p:spPr>
      </p:pic>
      <p:pic>
        <p:nvPicPr>
          <p:cNvPr id="6" name="Picture 5" descr="BrailleBlaster Go To dialog box with page 711 entered as the Go To search option"/>
          <p:cNvPicPr>
            <a:picLocks noChangeAspect="1"/>
          </p:cNvPicPr>
          <p:nvPr/>
        </p:nvPicPr>
        <p:blipFill>
          <a:blip r:embed="rId4"/>
          <a:stretch>
            <a:fillRect/>
          </a:stretch>
        </p:blipFill>
        <p:spPr>
          <a:xfrm>
            <a:off x="921571" y="4836459"/>
            <a:ext cx="7155629" cy="1107141"/>
          </a:xfrm>
          <a:prstGeom prst="rect">
            <a:avLst/>
          </a:prstGeom>
        </p:spPr>
      </p:pic>
      <p:sp>
        <p:nvSpPr>
          <p:cNvPr id="5" name="Oval 4">
            <a:extLst>
              <a:ext uri="{C183D7F6-B498-43B3-948B-1728B52AA6E4}">
                <adec:decorative xmlns:adec="http://schemas.microsoft.com/office/drawing/2017/decorative" val="1"/>
              </a:ext>
            </a:extLst>
          </p:cNvPr>
          <p:cNvSpPr/>
          <p:nvPr/>
        </p:nvSpPr>
        <p:spPr bwMode="auto">
          <a:xfrm>
            <a:off x="1371600" y="3657600"/>
            <a:ext cx="762000" cy="4572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7" name="Oval 6">
            <a:extLst>
              <a:ext uri="{C183D7F6-B498-43B3-948B-1728B52AA6E4}">
                <adec:decorative xmlns:adec="http://schemas.microsoft.com/office/drawing/2017/decorative" val="1"/>
              </a:ext>
            </a:extLst>
          </p:cNvPr>
          <p:cNvSpPr/>
          <p:nvPr/>
        </p:nvSpPr>
        <p:spPr bwMode="auto">
          <a:xfrm>
            <a:off x="1360538" y="4953000"/>
            <a:ext cx="762000" cy="4572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cxnSp>
        <p:nvCxnSpPr>
          <p:cNvPr id="8" name="Straight Arrow Connector 7">
            <a:extLst>
              <a:ext uri="{C183D7F6-B498-43B3-948B-1728B52AA6E4}">
                <adec:decorative xmlns:adec="http://schemas.microsoft.com/office/drawing/2017/decorative" val="1"/>
              </a:ext>
            </a:extLst>
          </p:cNvPr>
          <p:cNvCxnSpPr/>
          <p:nvPr/>
        </p:nvCxnSpPr>
        <p:spPr bwMode="auto">
          <a:xfrm>
            <a:off x="2438400" y="3810000"/>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9" name="Straight Arrow Connector 8">
            <a:extLst>
              <a:ext uri="{C183D7F6-B498-43B3-948B-1728B52AA6E4}">
                <adec:decorative xmlns:adec="http://schemas.microsoft.com/office/drawing/2017/decorative" val="1"/>
              </a:ext>
            </a:extLst>
          </p:cNvPr>
          <p:cNvCxnSpPr/>
          <p:nvPr/>
        </p:nvCxnSpPr>
        <p:spPr bwMode="auto">
          <a:xfrm>
            <a:off x="2427338" y="5150037"/>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10" name="Rounded Rectangle 9">
            <a:extLst>
              <a:ext uri="{C183D7F6-B498-43B3-948B-1728B52AA6E4}">
                <adec:decorative xmlns:adec="http://schemas.microsoft.com/office/drawing/2017/decorative" val="1"/>
              </a:ext>
            </a:extLst>
          </p:cNvPr>
          <p:cNvSpPr/>
          <p:nvPr/>
        </p:nvSpPr>
        <p:spPr bwMode="auto">
          <a:xfrm>
            <a:off x="7239000" y="4070163"/>
            <a:ext cx="685800" cy="501837"/>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1" name="Rounded Rectangle 10">
            <a:extLst>
              <a:ext uri="{C183D7F6-B498-43B3-948B-1728B52AA6E4}">
                <adec:decorative xmlns:adec="http://schemas.microsoft.com/office/drawing/2017/decorative" val="1"/>
              </a:ext>
            </a:extLst>
          </p:cNvPr>
          <p:cNvSpPr/>
          <p:nvPr/>
        </p:nvSpPr>
        <p:spPr bwMode="auto">
          <a:xfrm>
            <a:off x="7227938" y="5365563"/>
            <a:ext cx="685800" cy="501837"/>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cxnSp>
        <p:nvCxnSpPr>
          <p:cNvPr id="12" name="Straight Arrow Connector 11">
            <a:extLst>
              <a:ext uri="{C183D7F6-B498-43B3-948B-1728B52AA6E4}">
                <adec:decorative xmlns:adec="http://schemas.microsoft.com/office/drawing/2017/decorative" val="1"/>
              </a:ext>
            </a:extLst>
          </p:cNvPr>
          <p:cNvCxnSpPr/>
          <p:nvPr/>
        </p:nvCxnSpPr>
        <p:spPr bwMode="auto">
          <a:xfrm>
            <a:off x="7010400" y="5105400"/>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13" name="Straight Arrow Connector 12">
            <a:extLst>
              <a:ext uri="{C183D7F6-B498-43B3-948B-1728B52AA6E4}">
                <adec:decorative xmlns:adec="http://schemas.microsoft.com/office/drawing/2017/decorative" val="1"/>
              </a:ext>
            </a:extLst>
          </p:cNvPr>
          <p:cNvCxnSpPr/>
          <p:nvPr/>
        </p:nvCxnSpPr>
        <p:spPr bwMode="auto">
          <a:xfrm>
            <a:off x="7086600" y="3810000"/>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15" name="Rounded Rectangle 14">
            <a:extLst>
              <a:ext uri="{C183D7F6-B498-43B3-948B-1728B52AA6E4}">
                <adec:decorative xmlns:adec="http://schemas.microsoft.com/office/drawing/2017/decorative" val="1"/>
              </a:ext>
            </a:extLst>
          </p:cNvPr>
          <p:cNvSpPr/>
          <p:nvPr/>
        </p:nvSpPr>
        <p:spPr bwMode="auto">
          <a:xfrm>
            <a:off x="2351138" y="4070163"/>
            <a:ext cx="1230262" cy="501837"/>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6" name="Rounded Rectangle 15">
            <a:extLst>
              <a:ext uri="{C183D7F6-B498-43B3-948B-1728B52AA6E4}">
                <adec:decorative xmlns:adec="http://schemas.microsoft.com/office/drawing/2017/decorative" val="1"/>
              </a:ext>
            </a:extLst>
          </p:cNvPr>
          <p:cNvSpPr/>
          <p:nvPr/>
        </p:nvSpPr>
        <p:spPr bwMode="auto">
          <a:xfrm>
            <a:off x="2362200" y="5410200"/>
            <a:ext cx="1230262" cy="501837"/>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399499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Identify MathML in </a:t>
            </a:r>
            <a:r>
              <a:rPr lang="en-US" dirty="0" err="1"/>
              <a:t>BrailleBlaster</a:t>
            </a:r>
            <a:r>
              <a:rPr lang="en-US" dirty="0"/>
              <a:t> </a:t>
            </a:r>
            <a:r>
              <a:rPr lang="en-US" sz="2400" dirty="0"/>
              <a:t>(continued)</a:t>
            </a:r>
            <a:endParaRPr lang="en-US" dirty="0"/>
          </a:p>
        </p:txBody>
      </p:sp>
      <p:sp>
        <p:nvSpPr>
          <p:cNvPr id="3" name="Content Placeholder 2"/>
          <p:cNvSpPr>
            <a:spLocks noGrp="1"/>
          </p:cNvSpPr>
          <p:nvPr>
            <p:ph idx="1"/>
          </p:nvPr>
        </p:nvSpPr>
        <p:spPr/>
        <p:txBody>
          <a:bodyPr/>
          <a:lstStyle/>
          <a:p>
            <a:r>
              <a:rPr lang="en-US" sz="2400" u="sng" dirty="0"/>
              <a:t>Inspire Physics</a:t>
            </a:r>
            <a:r>
              <a:rPr lang="en-US" sz="2400" dirty="0"/>
              <a:t> page 711, print page</a:t>
            </a:r>
          </a:p>
          <a:p>
            <a:r>
              <a:rPr lang="en-US" sz="2400" dirty="0"/>
              <a:t>MathML-tagged material boxed in red</a:t>
            </a:r>
          </a:p>
        </p:txBody>
      </p:sp>
      <p:pic>
        <p:nvPicPr>
          <p:cNvPr id="4" name="Picture 3" descr="Screenshot of section of Inspire Physics page 711. Image includes three highlighted mathematical expressions that were translated into MathML. Image also includes a section of examples of square roots that were translated &quot;Null&quot; by BrailleBlaster, meaning they are missing in the braille translation."/>
          <p:cNvPicPr>
            <a:picLocks noChangeAspect="1"/>
          </p:cNvPicPr>
          <p:nvPr/>
        </p:nvPicPr>
        <p:blipFill>
          <a:blip r:embed="rId3"/>
          <a:stretch>
            <a:fillRect/>
          </a:stretch>
        </p:blipFill>
        <p:spPr>
          <a:xfrm>
            <a:off x="1208865" y="2616968"/>
            <a:ext cx="7396645" cy="3346102"/>
          </a:xfrm>
          <a:prstGeom prst="rect">
            <a:avLst/>
          </a:prstGeom>
        </p:spPr>
      </p:pic>
      <p:sp>
        <p:nvSpPr>
          <p:cNvPr id="23" name="TextBox 22"/>
          <p:cNvSpPr txBox="1"/>
          <p:nvPr/>
        </p:nvSpPr>
        <p:spPr>
          <a:xfrm>
            <a:off x="7391400" y="1905000"/>
            <a:ext cx="1219200" cy="369332"/>
          </a:xfrm>
          <a:prstGeom prst="rect">
            <a:avLst/>
          </a:prstGeom>
          <a:noFill/>
          <a:ln w="28575">
            <a:solidFill>
              <a:schemeClr val="tx1">
                <a:lumMod val="60000"/>
                <a:lumOff val="40000"/>
              </a:schemeClr>
            </a:solidFill>
          </a:ln>
        </p:spPr>
        <p:txBody>
          <a:bodyPr wrap="square" rtlCol="0">
            <a:spAutoFit/>
          </a:bodyPr>
          <a:lstStyle/>
          <a:p>
            <a:r>
              <a:rPr lang="en-US" dirty="0"/>
              <a:t>translated</a:t>
            </a:r>
          </a:p>
        </p:txBody>
      </p:sp>
      <p:sp>
        <p:nvSpPr>
          <p:cNvPr id="19" name="TextBox 18"/>
          <p:cNvSpPr txBox="1"/>
          <p:nvPr/>
        </p:nvSpPr>
        <p:spPr>
          <a:xfrm>
            <a:off x="533400" y="4140967"/>
            <a:ext cx="594175" cy="369332"/>
          </a:xfrm>
          <a:prstGeom prst="rect">
            <a:avLst/>
          </a:prstGeom>
          <a:noFill/>
          <a:ln w="28575">
            <a:solidFill>
              <a:schemeClr val="tx1">
                <a:lumMod val="60000"/>
                <a:lumOff val="40000"/>
              </a:schemeClr>
            </a:solidFill>
          </a:ln>
        </p:spPr>
        <p:txBody>
          <a:bodyPr wrap="square" rtlCol="0">
            <a:spAutoFit/>
          </a:bodyPr>
          <a:lstStyle/>
          <a:p>
            <a:r>
              <a:rPr lang="en-US" dirty="0"/>
              <a:t>null</a:t>
            </a:r>
          </a:p>
        </p:txBody>
      </p:sp>
      <p:sp>
        <p:nvSpPr>
          <p:cNvPr id="6" name="Rounded Rectangle 5">
            <a:extLst>
              <a:ext uri="{C183D7F6-B498-43B3-948B-1728B52AA6E4}">
                <adec:decorative xmlns:adec="http://schemas.microsoft.com/office/drawing/2017/decorative" val="1"/>
              </a:ext>
            </a:extLst>
          </p:cNvPr>
          <p:cNvSpPr/>
          <p:nvPr/>
        </p:nvSpPr>
        <p:spPr bwMode="auto">
          <a:xfrm>
            <a:off x="7315200" y="2941637"/>
            <a:ext cx="533400" cy="326827"/>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2" name="Rounded Rectangle 11">
            <a:extLst>
              <a:ext uri="{C183D7F6-B498-43B3-948B-1728B52AA6E4}">
                <adec:decorative xmlns:adec="http://schemas.microsoft.com/office/drawing/2017/decorative" val="1"/>
              </a:ext>
            </a:extLst>
          </p:cNvPr>
          <p:cNvSpPr/>
          <p:nvPr/>
        </p:nvSpPr>
        <p:spPr bwMode="auto">
          <a:xfrm>
            <a:off x="5809129" y="3150367"/>
            <a:ext cx="286871" cy="608618"/>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4" name="Rounded Rectangle 13">
            <a:extLst>
              <a:ext uri="{C183D7F6-B498-43B3-948B-1728B52AA6E4}">
                <adec:decorative xmlns:adec="http://schemas.microsoft.com/office/drawing/2017/decorative" val="1"/>
              </a:ext>
            </a:extLst>
          </p:cNvPr>
          <p:cNvSpPr/>
          <p:nvPr/>
        </p:nvSpPr>
        <p:spPr bwMode="auto">
          <a:xfrm>
            <a:off x="6477000" y="3226567"/>
            <a:ext cx="860612" cy="405746"/>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6" name="Rounded Rectangle 15">
            <a:extLst>
              <a:ext uri="{C183D7F6-B498-43B3-948B-1728B52AA6E4}">
                <adec:decorative xmlns:adec="http://schemas.microsoft.com/office/drawing/2017/decorative" val="1"/>
              </a:ext>
            </a:extLst>
          </p:cNvPr>
          <p:cNvSpPr/>
          <p:nvPr/>
        </p:nvSpPr>
        <p:spPr bwMode="auto">
          <a:xfrm>
            <a:off x="1295400" y="4140967"/>
            <a:ext cx="7315200" cy="1802633"/>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cxnSp>
        <p:nvCxnSpPr>
          <p:cNvPr id="21" name="Straight Arrow Connector 20">
            <a:extLst>
              <a:ext uri="{C183D7F6-B498-43B3-948B-1728B52AA6E4}">
                <adec:decorative xmlns:adec="http://schemas.microsoft.com/office/drawing/2017/decorative" val="1"/>
              </a:ext>
            </a:extLst>
          </p:cNvPr>
          <p:cNvCxnSpPr/>
          <p:nvPr/>
        </p:nvCxnSpPr>
        <p:spPr bwMode="auto">
          <a:xfrm>
            <a:off x="762000" y="4648200"/>
            <a:ext cx="365575" cy="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4" name="Straight Arrow Connector 23">
            <a:extLst>
              <a:ext uri="{C183D7F6-B498-43B3-948B-1728B52AA6E4}">
                <adec:decorative xmlns:adec="http://schemas.microsoft.com/office/drawing/2017/decorative" val="1"/>
              </a:ext>
            </a:extLst>
          </p:cNvPr>
          <p:cNvCxnSpPr/>
          <p:nvPr/>
        </p:nvCxnSpPr>
        <p:spPr bwMode="auto">
          <a:xfrm flipH="1">
            <a:off x="7772400" y="2336033"/>
            <a:ext cx="457200" cy="4572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5" name="Straight Arrow Connector 24">
            <a:extLst>
              <a:ext uri="{C183D7F6-B498-43B3-948B-1728B52AA6E4}">
                <adec:decorative xmlns:adec="http://schemas.microsoft.com/office/drawing/2017/decorative" val="1"/>
              </a:ext>
            </a:extLst>
          </p:cNvPr>
          <p:cNvCxnSpPr/>
          <p:nvPr/>
        </p:nvCxnSpPr>
        <p:spPr bwMode="auto">
          <a:xfrm flipH="1">
            <a:off x="6172200" y="2286000"/>
            <a:ext cx="1066800" cy="7620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6" name="Straight Arrow Connector 25">
            <a:extLst>
              <a:ext uri="{C183D7F6-B498-43B3-948B-1728B52AA6E4}">
                <adec:decorative xmlns:adec="http://schemas.microsoft.com/office/drawing/2017/decorative" val="1"/>
              </a:ext>
            </a:extLst>
          </p:cNvPr>
          <p:cNvCxnSpPr/>
          <p:nvPr/>
        </p:nvCxnSpPr>
        <p:spPr bwMode="auto">
          <a:xfrm flipH="1">
            <a:off x="6858000" y="2336033"/>
            <a:ext cx="1066800" cy="788167"/>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extLst>
      <p:ext uri="{BB962C8B-B14F-4D97-AF65-F5344CB8AC3E}">
        <p14:creationId xmlns:p14="http://schemas.microsoft.com/office/powerpoint/2010/main" val="269137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p:txBody>
          <a:bodyPr/>
          <a:lstStyle/>
          <a:p>
            <a:r>
              <a:rPr lang="en-US" dirty="0"/>
              <a:t>How to Identify MathML in </a:t>
            </a:r>
            <a:r>
              <a:rPr lang="en-US" dirty="0" err="1"/>
              <a:t>BrailleBlaster</a:t>
            </a:r>
            <a:r>
              <a:rPr lang="en-US" dirty="0"/>
              <a:t> </a:t>
            </a:r>
            <a:r>
              <a:rPr lang="en-US" sz="2400" dirty="0"/>
              <a:t>(continued)</a:t>
            </a:r>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p:txBody>
          <a:bodyPr/>
          <a:lstStyle/>
          <a:p>
            <a:r>
              <a:rPr lang="en-US" sz="2400" dirty="0" err="1"/>
              <a:t>BrailleBlaster</a:t>
            </a:r>
            <a:r>
              <a:rPr lang="en-US" sz="2400" dirty="0"/>
              <a:t> print view: pink highlighting</a:t>
            </a:r>
          </a:p>
          <a:p>
            <a:r>
              <a:rPr lang="en-US" sz="2400" dirty="0"/>
              <a:t>Note differences between print and ASCII. </a:t>
            </a:r>
          </a:p>
          <a:p>
            <a:r>
              <a:rPr lang="en-US" sz="2400" dirty="0"/>
              <a:t>Note use of word “null” when MathML is not translated</a:t>
            </a:r>
          </a:p>
          <a:p>
            <a:endParaRPr lang="en-US" sz="2400" dirty="0"/>
          </a:p>
          <a:p>
            <a:endParaRPr lang="en-US" dirty="0"/>
          </a:p>
          <a:p>
            <a:pPr marL="457200" lvl="1" indent="0">
              <a:buNone/>
            </a:pPr>
            <a:r>
              <a:rPr lang="en-US" dirty="0"/>
              <a:t>		</a:t>
            </a:r>
          </a:p>
        </p:txBody>
      </p:sp>
      <p:pic>
        <p:nvPicPr>
          <p:cNvPr id="4" name="Picture 3" descr="Screenshot of BrailleBlaster print view of the same section of page 711. The MathML tagged expressions are highlighted in pink. The three expressions that are translated correctly are marked Translated, and the section that was not translated is marked Null."/>
          <p:cNvPicPr>
            <a:picLocks noChangeAspect="1"/>
          </p:cNvPicPr>
          <p:nvPr/>
        </p:nvPicPr>
        <p:blipFill rotWithShape="1">
          <a:blip r:embed="rId3"/>
          <a:srcRect r="-1573" b="36008"/>
          <a:stretch/>
        </p:blipFill>
        <p:spPr>
          <a:xfrm>
            <a:off x="979868" y="3068780"/>
            <a:ext cx="7691507" cy="2657888"/>
          </a:xfrm>
          <a:prstGeom prst="rect">
            <a:avLst/>
          </a:prstGeom>
        </p:spPr>
      </p:pic>
      <p:sp>
        <p:nvSpPr>
          <p:cNvPr id="5" name="TextBox 4"/>
          <p:cNvSpPr txBox="1"/>
          <p:nvPr/>
        </p:nvSpPr>
        <p:spPr>
          <a:xfrm>
            <a:off x="853625" y="5791200"/>
            <a:ext cx="594175" cy="369332"/>
          </a:xfrm>
          <a:prstGeom prst="rect">
            <a:avLst/>
          </a:prstGeom>
          <a:noFill/>
          <a:ln w="28575">
            <a:solidFill>
              <a:schemeClr val="tx1">
                <a:lumMod val="60000"/>
                <a:lumOff val="40000"/>
              </a:schemeClr>
            </a:solidFill>
          </a:ln>
        </p:spPr>
        <p:txBody>
          <a:bodyPr wrap="square" rtlCol="0">
            <a:spAutoFit/>
          </a:bodyPr>
          <a:lstStyle/>
          <a:p>
            <a:r>
              <a:rPr lang="en-US" dirty="0"/>
              <a:t>null</a:t>
            </a:r>
          </a:p>
        </p:txBody>
      </p:sp>
      <p:cxnSp>
        <p:nvCxnSpPr>
          <p:cNvPr id="6" name="Straight Arrow Connector 5">
            <a:extLst>
              <a:ext uri="{C183D7F6-B498-43B3-948B-1728B52AA6E4}">
                <adec:decorative xmlns:adec="http://schemas.microsoft.com/office/drawing/2017/decorative" val="1"/>
              </a:ext>
            </a:extLst>
          </p:cNvPr>
          <p:cNvCxnSpPr/>
          <p:nvPr/>
        </p:nvCxnSpPr>
        <p:spPr bwMode="auto">
          <a:xfrm flipV="1">
            <a:off x="1691825" y="5791200"/>
            <a:ext cx="213175" cy="2286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8" name="TextBox 7"/>
          <p:cNvSpPr txBox="1"/>
          <p:nvPr/>
        </p:nvSpPr>
        <p:spPr>
          <a:xfrm>
            <a:off x="7086600" y="3364468"/>
            <a:ext cx="1219200" cy="369332"/>
          </a:xfrm>
          <a:prstGeom prst="rect">
            <a:avLst/>
          </a:prstGeom>
          <a:noFill/>
          <a:ln w="28575">
            <a:solidFill>
              <a:schemeClr val="tx1">
                <a:lumMod val="60000"/>
                <a:lumOff val="40000"/>
              </a:schemeClr>
            </a:solidFill>
          </a:ln>
        </p:spPr>
        <p:txBody>
          <a:bodyPr wrap="square" rtlCol="0">
            <a:spAutoFit/>
          </a:bodyPr>
          <a:lstStyle/>
          <a:p>
            <a:r>
              <a:rPr lang="en-US" dirty="0"/>
              <a:t>translated</a:t>
            </a:r>
          </a:p>
        </p:txBody>
      </p:sp>
      <p:cxnSp>
        <p:nvCxnSpPr>
          <p:cNvPr id="10" name="Straight Arrow Connector 9">
            <a:extLst>
              <a:ext uri="{C183D7F6-B498-43B3-948B-1728B52AA6E4}">
                <adec:decorative xmlns:adec="http://schemas.microsoft.com/office/drawing/2017/decorative" val="1"/>
              </a:ext>
            </a:extLst>
          </p:cNvPr>
          <p:cNvCxnSpPr/>
          <p:nvPr/>
        </p:nvCxnSpPr>
        <p:spPr bwMode="auto">
          <a:xfrm flipH="1">
            <a:off x="6858000" y="3821668"/>
            <a:ext cx="457200" cy="4572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13" name="Straight Arrow Connector 12">
            <a:extLst>
              <a:ext uri="{C183D7F6-B498-43B3-948B-1728B52AA6E4}">
                <adec:decorative xmlns:adec="http://schemas.microsoft.com/office/drawing/2017/decorative" val="1"/>
              </a:ext>
            </a:extLst>
          </p:cNvPr>
          <p:cNvCxnSpPr/>
          <p:nvPr/>
        </p:nvCxnSpPr>
        <p:spPr bwMode="auto">
          <a:xfrm flipH="1">
            <a:off x="6172200" y="3745468"/>
            <a:ext cx="762000" cy="762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18" name="Straight Arrow Connector 17">
            <a:extLst>
              <a:ext uri="{C183D7F6-B498-43B3-948B-1728B52AA6E4}">
                <adec:decorative xmlns:adec="http://schemas.microsoft.com/office/drawing/2017/decorative" val="1"/>
              </a:ext>
            </a:extLst>
          </p:cNvPr>
          <p:cNvCxnSpPr/>
          <p:nvPr/>
        </p:nvCxnSpPr>
        <p:spPr bwMode="auto">
          <a:xfrm flipH="1">
            <a:off x="3886200" y="3821668"/>
            <a:ext cx="3200400" cy="5334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12" name="TextBox 11">
            <a:extLst>
              <a:ext uri="{FF2B5EF4-FFF2-40B4-BE49-F238E27FC236}">
                <a16:creationId xmlns:a16="http://schemas.microsoft.com/office/drawing/2014/main" id="{5F1B9F08-2E26-4405-966C-BD913E288B48}"/>
              </a:ext>
            </a:extLst>
          </p:cNvPr>
          <p:cNvSpPr txBox="1"/>
          <p:nvPr/>
        </p:nvSpPr>
        <p:spPr>
          <a:xfrm>
            <a:off x="2971800" y="6110224"/>
            <a:ext cx="4572000" cy="369332"/>
          </a:xfrm>
          <a:prstGeom prst="rect">
            <a:avLst/>
          </a:prstGeom>
          <a:noFill/>
        </p:spPr>
        <p:txBody>
          <a:bodyPr wrap="square">
            <a:spAutoFit/>
          </a:bodyPr>
          <a:lstStyle/>
          <a:p>
            <a:r>
              <a:rPr lang="en-US" sz="1800" u="sng" dirty="0"/>
              <a:t>Inspire Physics</a:t>
            </a:r>
            <a:r>
              <a:rPr lang="en-US" sz="1800" dirty="0"/>
              <a:t> page 711</a:t>
            </a:r>
            <a:endParaRPr lang="en-US" dirty="0"/>
          </a:p>
        </p:txBody>
      </p:sp>
    </p:spTree>
    <p:extLst>
      <p:ext uri="{BB962C8B-B14F-4D97-AF65-F5344CB8AC3E}">
        <p14:creationId xmlns:p14="http://schemas.microsoft.com/office/powerpoint/2010/main" val="2655151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p:txBody>
          <a:bodyPr/>
          <a:lstStyle/>
          <a:p>
            <a:r>
              <a:rPr lang="en-US" dirty="0"/>
              <a:t>How to Identify MathML in </a:t>
            </a:r>
            <a:r>
              <a:rPr lang="en-US" dirty="0" err="1"/>
              <a:t>BrailleBlaster</a:t>
            </a:r>
            <a:r>
              <a:rPr lang="en-US" dirty="0"/>
              <a:t> </a:t>
            </a:r>
            <a:r>
              <a:rPr lang="en-US" sz="2400" dirty="0"/>
              <a:t>(continued)</a:t>
            </a:r>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p:txBody>
          <a:bodyPr/>
          <a:lstStyle/>
          <a:p>
            <a:r>
              <a:rPr lang="en-US" sz="2400" dirty="0"/>
              <a:t>UEB Braille Translation</a:t>
            </a:r>
          </a:p>
          <a:p>
            <a:r>
              <a:rPr lang="en-US" sz="2400" dirty="0"/>
              <a:t>Either it’s there or it’s not; see both examples below.</a:t>
            </a:r>
          </a:p>
          <a:p>
            <a:r>
              <a:rPr lang="en-US" sz="2400" dirty="0"/>
              <a:t>Note: Use of the word “null” when item is not translated</a:t>
            </a:r>
          </a:p>
          <a:p>
            <a:endParaRPr lang="en-US" sz="2400" dirty="0"/>
          </a:p>
          <a:p>
            <a:pPr marL="457200" lvl="1" indent="0">
              <a:buNone/>
            </a:pPr>
            <a:r>
              <a:rPr lang="en-US" dirty="0"/>
              <a:t>		</a:t>
            </a:r>
          </a:p>
        </p:txBody>
      </p:sp>
      <p:pic>
        <p:nvPicPr>
          <p:cNvPr id="5" name="Picture 4" descr="Screenshot of UEB translation of Inspire Physics page 711. Three correctly translated math expressions are marked. The missing section is labeled Null."/>
          <p:cNvPicPr>
            <a:picLocks noChangeAspect="1"/>
          </p:cNvPicPr>
          <p:nvPr/>
        </p:nvPicPr>
        <p:blipFill>
          <a:blip r:embed="rId3"/>
          <a:stretch>
            <a:fillRect/>
          </a:stretch>
        </p:blipFill>
        <p:spPr>
          <a:xfrm>
            <a:off x="990599" y="3352800"/>
            <a:ext cx="7524345" cy="2590800"/>
          </a:xfrm>
          <a:prstGeom prst="rect">
            <a:avLst/>
          </a:prstGeom>
        </p:spPr>
      </p:pic>
      <p:sp>
        <p:nvSpPr>
          <p:cNvPr id="12" name="TextBox 11"/>
          <p:cNvSpPr txBox="1"/>
          <p:nvPr/>
        </p:nvSpPr>
        <p:spPr>
          <a:xfrm>
            <a:off x="7391400" y="2895600"/>
            <a:ext cx="1219200" cy="369332"/>
          </a:xfrm>
          <a:prstGeom prst="rect">
            <a:avLst/>
          </a:prstGeom>
          <a:noFill/>
          <a:ln w="28575">
            <a:solidFill>
              <a:schemeClr val="tx1">
                <a:lumMod val="60000"/>
                <a:lumOff val="40000"/>
              </a:schemeClr>
            </a:solidFill>
          </a:ln>
        </p:spPr>
        <p:txBody>
          <a:bodyPr wrap="square" rtlCol="0">
            <a:spAutoFit/>
          </a:bodyPr>
          <a:lstStyle/>
          <a:p>
            <a:r>
              <a:rPr lang="en-US" dirty="0"/>
              <a:t>translated</a:t>
            </a:r>
          </a:p>
        </p:txBody>
      </p:sp>
      <p:sp>
        <p:nvSpPr>
          <p:cNvPr id="23" name="TextBox 22"/>
          <p:cNvSpPr txBox="1"/>
          <p:nvPr/>
        </p:nvSpPr>
        <p:spPr>
          <a:xfrm>
            <a:off x="2911025" y="5650468"/>
            <a:ext cx="594175" cy="369332"/>
          </a:xfrm>
          <a:prstGeom prst="rect">
            <a:avLst/>
          </a:prstGeom>
          <a:noFill/>
          <a:ln w="28575">
            <a:solidFill>
              <a:schemeClr val="tx1">
                <a:lumMod val="60000"/>
                <a:lumOff val="40000"/>
              </a:schemeClr>
            </a:solidFill>
          </a:ln>
        </p:spPr>
        <p:txBody>
          <a:bodyPr wrap="square" rtlCol="0">
            <a:spAutoFit/>
          </a:bodyPr>
          <a:lstStyle/>
          <a:p>
            <a:r>
              <a:rPr lang="en-US" dirty="0"/>
              <a:t>null</a:t>
            </a:r>
          </a:p>
        </p:txBody>
      </p:sp>
      <p:sp>
        <p:nvSpPr>
          <p:cNvPr id="16" name="TextBox 15">
            <a:extLst>
              <a:ext uri="{FF2B5EF4-FFF2-40B4-BE49-F238E27FC236}">
                <a16:creationId xmlns:a16="http://schemas.microsoft.com/office/drawing/2014/main" id="{720BE53A-10F8-41A5-8430-D2BAF58546DA}"/>
              </a:ext>
            </a:extLst>
          </p:cNvPr>
          <p:cNvSpPr txBox="1"/>
          <p:nvPr/>
        </p:nvSpPr>
        <p:spPr>
          <a:xfrm>
            <a:off x="3200400" y="6355341"/>
            <a:ext cx="4572000" cy="369332"/>
          </a:xfrm>
          <a:prstGeom prst="rect">
            <a:avLst/>
          </a:prstGeom>
          <a:noFill/>
        </p:spPr>
        <p:txBody>
          <a:bodyPr wrap="square">
            <a:spAutoFit/>
          </a:bodyPr>
          <a:lstStyle/>
          <a:p>
            <a:r>
              <a:rPr lang="en-US" sz="1800" u="sng" dirty="0"/>
              <a:t>Inspire Physics</a:t>
            </a:r>
            <a:r>
              <a:rPr lang="en-US" sz="1800" dirty="0"/>
              <a:t> page 711</a:t>
            </a:r>
            <a:endParaRPr lang="en-US" dirty="0"/>
          </a:p>
        </p:txBody>
      </p:sp>
      <p:sp>
        <p:nvSpPr>
          <p:cNvPr id="4" name="Rounded Rectangle 3">
            <a:extLst>
              <a:ext uri="{C183D7F6-B498-43B3-948B-1728B52AA6E4}">
                <adec:decorative xmlns:adec="http://schemas.microsoft.com/office/drawing/2017/decorative" val="1"/>
              </a:ext>
            </a:extLst>
          </p:cNvPr>
          <p:cNvSpPr/>
          <p:nvPr/>
        </p:nvSpPr>
        <p:spPr bwMode="auto">
          <a:xfrm>
            <a:off x="6577988" y="4114801"/>
            <a:ext cx="1270612" cy="304800"/>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6" name="Rounded Rectangle 5">
            <a:extLst>
              <a:ext uri="{C183D7F6-B498-43B3-948B-1728B52AA6E4}">
                <adec:decorative xmlns:adec="http://schemas.microsoft.com/office/drawing/2017/decorative" val="1"/>
              </a:ext>
            </a:extLst>
          </p:cNvPr>
          <p:cNvSpPr/>
          <p:nvPr/>
        </p:nvSpPr>
        <p:spPr bwMode="auto">
          <a:xfrm>
            <a:off x="3478575" y="4607168"/>
            <a:ext cx="938466" cy="338427"/>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7" name="Rounded Rectangle 6">
            <a:extLst>
              <a:ext uri="{C183D7F6-B498-43B3-948B-1728B52AA6E4}">
                <adec:decorative xmlns:adec="http://schemas.microsoft.com/office/drawing/2017/decorative" val="1"/>
              </a:ext>
            </a:extLst>
          </p:cNvPr>
          <p:cNvSpPr/>
          <p:nvPr/>
        </p:nvSpPr>
        <p:spPr bwMode="auto">
          <a:xfrm>
            <a:off x="5334000" y="4572000"/>
            <a:ext cx="2438400" cy="373595"/>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8" name="Rounded Rectangle 7">
            <a:extLst>
              <a:ext uri="{C183D7F6-B498-43B3-948B-1728B52AA6E4}">
                <adec:decorative xmlns:adec="http://schemas.microsoft.com/office/drawing/2017/decorative" val="1"/>
              </a:ext>
            </a:extLst>
          </p:cNvPr>
          <p:cNvSpPr/>
          <p:nvPr/>
        </p:nvSpPr>
        <p:spPr bwMode="auto">
          <a:xfrm>
            <a:off x="1295400" y="5638800"/>
            <a:ext cx="838200" cy="38100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cxnSp>
        <p:nvCxnSpPr>
          <p:cNvPr id="13" name="Straight Arrow Connector 12">
            <a:extLst>
              <a:ext uri="{C183D7F6-B498-43B3-948B-1728B52AA6E4}">
                <adec:decorative xmlns:adec="http://schemas.microsoft.com/office/drawing/2017/decorative" val="1"/>
              </a:ext>
            </a:extLst>
          </p:cNvPr>
          <p:cNvCxnSpPr/>
          <p:nvPr/>
        </p:nvCxnSpPr>
        <p:spPr bwMode="auto">
          <a:xfrm flipH="1">
            <a:off x="7543800" y="3352800"/>
            <a:ext cx="457200" cy="6858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14" name="Straight Arrow Connector 13">
            <a:extLst>
              <a:ext uri="{C183D7F6-B498-43B3-948B-1728B52AA6E4}">
                <adec:decorative xmlns:adec="http://schemas.microsoft.com/office/drawing/2017/decorative" val="1"/>
              </a:ext>
            </a:extLst>
          </p:cNvPr>
          <p:cNvCxnSpPr/>
          <p:nvPr/>
        </p:nvCxnSpPr>
        <p:spPr bwMode="auto">
          <a:xfrm flipH="1">
            <a:off x="4495800" y="3276600"/>
            <a:ext cx="3048000" cy="12192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15" name="Straight Arrow Connector 14">
            <a:extLst>
              <a:ext uri="{C183D7F6-B498-43B3-948B-1728B52AA6E4}">
                <adec:decorative xmlns:adec="http://schemas.microsoft.com/office/drawing/2017/decorative" val="1"/>
              </a:ext>
            </a:extLst>
          </p:cNvPr>
          <p:cNvCxnSpPr/>
          <p:nvPr/>
        </p:nvCxnSpPr>
        <p:spPr bwMode="auto">
          <a:xfrm flipH="1">
            <a:off x="5943600" y="3352800"/>
            <a:ext cx="1752600" cy="1066801"/>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4" name="Straight Arrow Connector 23">
            <a:extLst>
              <a:ext uri="{C183D7F6-B498-43B3-948B-1728B52AA6E4}">
                <adec:decorative xmlns:adec="http://schemas.microsoft.com/office/drawing/2017/decorative" val="1"/>
              </a:ext>
            </a:extLst>
          </p:cNvPr>
          <p:cNvCxnSpPr/>
          <p:nvPr/>
        </p:nvCxnSpPr>
        <p:spPr bwMode="auto">
          <a:xfrm flipH="1">
            <a:off x="2209800" y="5768182"/>
            <a:ext cx="533400" cy="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extLst>
      <p:ext uri="{BB962C8B-B14F-4D97-AF65-F5344CB8AC3E}">
        <p14:creationId xmlns:p14="http://schemas.microsoft.com/office/powerpoint/2010/main" val="2311216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sz="4000" dirty="0"/>
              <a:t>Opening NIMAS with MathML in </a:t>
            </a:r>
            <a:r>
              <a:rPr lang="en-US" altLang="en-US" sz="4000" dirty="0" err="1"/>
              <a:t>BrailleBlaster</a:t>
            </a:r>
            <a:r>
              <a:rPr lang="en-US" altLang="en-US" sz="4000" dirty="0"/>
              <a:t> </a:t>
            </a:r>
            <a:r>
              <a:rPr lang="en-US" altLang="en-US" sz="2400" dirty="0"/>
              <a:t>(continued)</a:t>
            </a:r>
          </a:p>
        </p:txBody>
      </p:sp>
      <p:sp>
        <p:nvSpPr>
          <p:cNvPr id="36867" name="Content Placeholder 2"/>
          <p:cNvSpPr>
            <a:spLocks noGrp="1"/>
          </p:cNvSpPr>
          <p:nvPr>
            <p:ph idx="1"/>
          </p:nvPr>
        </p:nvSpPr>
        <p:spPr>
          <a:xfrm>
            <a:off x="457200" y="1417638"/>
            <a:ext cx="8229600" cy="5165724"/>
          </a:xfrm>
        </p:spPr>
        <p:txBody>
          <a:bodyPr/>
          <a:lstStyle/>
          <a:p>
            <a:r>
              <a:rPr lang="en-US" altLang="en-US" sz="2400" dirty="0"/>
              <a:t>After opening xml file, select options in BB tool bar.</a:t>
            </a:r>
          </a:p>
          <a:p>
            <a:r>
              <a:rPr lang="en-US" altLang="en-US" sz="2400" dirty="0"/>
              <a:t>Settings </a:t>
            </a:r>
            <a:r>
              <a:rPr lang="en-US" altLang="en-US" sz="2400" dirty="0">
                <a:sym typeface="Wingdings" panose="05000000000000000000" pitchFamily="2" charset="2"/>
              </a:rPr>
              <a:t> Translation  (select)</a:t>
            </a:r>
            <a:endParaRPr lang="en-US" altLang="en-US" sz="2400" dirty="0"/>
          </a:p>
          <a:p>
            <a:endParaRPr lang="en-US" altLang="en-US" sz="2800" dirty="0"/>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p>
        </p:txBody>
      </p:sp>
      <p:pic>
        <p:nvPicPr>
          <p:cNvPr id="2" name="Picture 1" descr="BrailleBlaster menu with Settings tab selected and Translation Settings option highlighted"/>
          <p:cNvPicPr>
            <a:picLocks noChangeAspect="1"/>
          </p:cNvPicPr>
          <p:nvPr/>
        </p:nvPicPr>
        <p:blipFill>
          <a:blip r:embed="rId3"/>
          <a:stretch>
            <a:fillRect/>
          </a:stretch>
        </p:blipFill>
        <p:spPr>
          <a:xfrm>
            <a:off x="1070946" y="2433546"/>
            <a:ext cx="6320454" cy="995454"/>
          </a:xfrm>
          <a:prstGeom prst="rect">
            <a:avLst/>
          </a:prstGeom>
        </p:spPr>
      </p:pic>
      <p:pic>
        <p:nvPicPr>
          <p:cNvPr id="10" name="Picture 9" descr="Screenshot of Settings menu with Translation Settings shown. Braille Standard options are listed."/>
          <p:cNvPicPr>
            <a:picLocks noChangeAspect="1"/>
          </p:cNvPicPr>
          <p:nvPr/>
        </p:nvPicPr>
        <p:blipFill>
          <a:blip r:embed="rId4"/>
          <a:stretch>
            <a:fillRect/>
          </a:stretch>
        </p:blipFill>
        <p:spPr>
          <a:xfrm>
            <a:off x="1090201" y="3581400"/>
            <a:ext cx="4777199" cy="2755186"/>
          </a:xfrm>
          <a:prstGeom prst="rect">
            <a:avLst/>
          </a:prstGeom>
        </p:spPr>
      </p:pic>
      <p:sp>
        <p:nvSpPr>
          <p:cNvPr id="3" name="Oval 2">
            <a:extLst>
              <a:ext uri="{C183D7F6-B498-43B3-948B-1728B52AA6E4}">
                <adec:decorative xmlns:adec="http://schemas.microsoft.com/office/drawing/2017/decorative" val="1"/>
              </a:ext>
            </a:extLst>
          </p:cNvPr>
          <p:cNvSpPr/>
          <p:nvPr/>
        </p:nvSpPr>
        <p:spPr bwMode="auto">
          <a:xfrm>
            <a:off x="1981200" y="3810000"/>
            <a:ext cx="1219200" cy="3810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cxnSp>
        <p:nvCxnSpPr>
          <p:cNvPr id="7" name="Straight Arrow Connector 6">
            <a:extLst>
              <a:ext uri="{C183D7F6-B498-43B3-948B-1728B52AA6E4}">
                <adec:decorative xmlns:adec="http://schemas.microsoft.com/office/drawing/2017/decorative" val="1"/>
              </a:ext>
            </a:extLst>
          </p:cNvPr>
          <p:cNvCxnSpPr/>
          <p:nvPr/>
        </p:nvCxnSpPr>
        <p:spPr bwMode="auto">
          <a:xfrm>
            <a:off x="2691580" y="2286000"/>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8" name="Straight Arrow Connector 7">
            <a:extLst>
              <a:ext uri="{C183D7F6-B498-43B3-948B-1728B52AA6E4}">
                <adec:decorative xmlns:adec="http://schemas.microsoft.com/office/drawing/2017/decorative" val="1"/>
              </a:ext>
            </a:extLst>
          </p:cNvPr>
          <p:cNvCxnSpPr/>
          <p:nvPr/>
        </p:nvCxnSpPr>
        <p:spPr bwMode="auto">
          <a:xfrm>
            <a:off x="2081980" y="3626037"/>
            <a:ext cx="204020" cy="1839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4" name="Oval 3">
            <a:extLst>
              <a:ext uri="{C183D7F6-B498-43B3-948B-1728B52AA6E4}">
                <adec:decorative xmlns:adec="http://schemas.microsoft.com/office/drawing/2017/decorative" val="1"/>
              </a:ext>
            </a:extLst>
          </p:cNvPr>
          <p:cNvSpPr/>
          <p:nvPr/>
        </p:nvSpPr>
        <p:spPr bwMode="auto">
          <a:xfrm>
            <a:off x="2667000" y="2514600"/>
            <a:ext cx="585020" cy="3048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6" name="Left Brace 5">
            <a:extLst>
              <a:ext uri="{C183D7F6-B498-43B3-948B-1728B52AA6E4}">
                <adec:decorative xmlns:adec="http://schemas.microsoft.com/office/drawing/2017/decorative" val="1"/>
              </a:ext>
            </a:extLst>
          </p:cNvPr>
          <p:cNvSpPr/>
          <p:nvPr/>
        </p:nvSpPr>
        <p:spPr bwMode="auto">
          <a:xfrm>
            <a:off x="3252020" y="4444908"/>
            <a:ext cx="256228" cy="1574892"/>
          </a:xfrm>
          <a:prstGeom prst="leftBrace">
            <a:avLst>
              <a:gd name="adj1" fmla="val 0"/>
              <a:gd name="adj2" fmla="val 50000"/>
            </a:avLst>
          </a:prstGeom>
          <a:noFill/>
          <a:ln w="28575" cap="flat" cmpd="sng" algn="ctr">
            <a:solidFill>
              <a:schemeClr val="tx2">
                <a:lumMod val="60000"/>
                <a:lumOff val="40000"/>
              </a:schemeClr>
            </a:solidFill>
            <a:prstDash val="solid"/>
            <a:round/>
            <a:headEnd type="none" w="med" len="med"/>
            <a:tailEnd type="none" w="med" len="med"/>
          </a:ln>
          <a:effectLst>
            <a:innerShdw blurRad="63500" dist="50800" dir="135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3642937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457200" y="228600"/>
            <a:ext cx="8229600" cy="1143000"/>
          </a:xfrm>
        </p:spPr>
        <p:txBody>
          <a:bodyPr/>
          <a:lstStyle/>
          <a:p>
            <a:r>
              <a:rPr lang="en-US" dirty="0"/>
              <a:t>How to Identify MathML in </a:t>
            </a:r>
            <a:r>
              <a:rPr lang="en-US" dirty="0" err="1"/>
              <a:t>BrailleBlaster</a:t>
            </a:r>
            <a:r>
              <a:rPr lang="en-US" dirty="0"/>
              <a:t> </a:t>
            </a:r>
            <a:r>
              <a:rPr lang="en-US" sz="2400" dirty="0"/>
              <a:t>(continued)</a:t>
            </a:r>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p:txBody>
          <a:bodyPr/>
          <a:lstStyle/>
          <a:p>
            <a:r>
              <a:rPr lang="en-US" sz="2400" dirty="0"/>
              <a:t>UEB with Nemeth Translation</a:t>
            </a:r>
          </a:p>
          <a:p>
            <a:r>
              <a:rPr lang="en-US" sz="2400" dirty="0"/>
              <a:t>Need for transcriber editing</a:t>
            </a:r>
          </a:p>
          <a:p>
            <a:r>
              <a:rPr lang="en-US" sz="2400" dirty="0"/>
              <a:t>Nemeth switch indicators; punctuation adjustments</a:t>
            </a:r>
            <a:endParaRPr lang="en-US" dirty="0"/>
          </a:p>
          <a:p>
            <a:pPr marL="457200" lvl="1" indent="0">
              <a:buNone/>
            </a:pPr>
            <a:r>
              <a:rPr lang="en-US" dirty="0"/>
              <a:t>		</a:t>
            </a:r>
          </a:p>
        </p:txBody>
      </p:sp>
      <p:pic>
        <p:nvPicPr>
          <p:cNvPr id="5" name="Picture 4" descr="Screenshot of UEB with Nemeth translation of Inspire Physics page 711. Three correctly translated math expressions are marked. The missing section is labeled Null."/>
          <p:cNvPicPr>
            <a:picLocks noChangeAspect="1"/>
          </p:cNvPicPr>
          <p:nvPr/>
        </p:nvPicPr>
        <p:blipFill>
          <a:blip r:embed="rId3"/>
          <a:stretch>
            <a:fillRect/>
          </a:stretch>
        </p:blipFill>
        <p:spPr>
          <a:xfrm>
            <a:off x="914400" y="3295355"/>
            <a:ext cx="7073916" cy="2648245"/>
          </a:xfrm>
          <a:prstGeom prst="rect">
            <a:avLst/>
          </a:prstGeom>
        </p:spPr>
      </p:pic>
      <p:sp>
        <p:nvSpPr>
          <p:cNvPr id="4" name="Rounded Rectangle 3">
            <a:extLst>
              <a:ext uri="{C183D7F6-B498-43B3-948B-1728B52AA6E4}">
                <adec:decorative xmlns:adec="http://schemas.microsoft.com/office/drawing/2017/decorative" val="1"/>
              </a:ext>
            </a:extLst>
          </p:cNvPr>
          <p:cNvSpPr/>
          <p:nvPr/>
        </p:nvSpPr>
        <p:spPr bwMode="auto">
          <a:xfrm>
            <a:off x="6248400" y="3962398"/>
            <a:ext cx="838200" cy="276979"/>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7" name="Rounded Rectangle 6">
            <a:extLst>
              <a:ext uri="{C183D7F6-B498-43B3-948B-1728B52AA6E4}">
                <adec:decorative xmlns:adec="http://schemas.microsoft.com/office/drawing/2017/decorative" val="1"/>
              </a:ext>
            </a:extLst>
          </p:cNvPr>
          <p:cNvSpPr/>
          <p:nvPr/>
        </p:nvSpPr>
        <p:spPr bwMode="auto">
          <a:xfrm>
            <a:off x="3200400" y="4419600"/>
            <a:ext cx="1188025" cy="310359"/>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8" name="Rounded Rectangle 7">
            <a:extLst>
              <a:ext uri="{C183D7F6-B498-43B3-948B-1728B52AA6E4}">
                <adec:decorative xmlns:adec="http://schemas.microsoft.com/office/drawing/2017/decorative" val="1"/>
              </a:ext>
            </a:extLst>
          </p:cNvPr>
          <p:cNvSpPr/>
          <p:nvPr/>
        </p:nvSpPr>
        <p:spPr bwMode="auto">
          <a:xfrm>
            <a:off x="5147474" y="4419600"/>
            <a:ext cx="2840842" cy="310359"/>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9" name="Rounded Rectangle 8">
            <a:extLst>
              <a:ext uri="{C183D7F6-B498-43B3-948B-1728B52AA6E4}">
                <adec:decorative xmlns:adec="http://schemas.microsoft.com/office/drawing/2017/decorative" val="1"/>
              </a:ext>
            </a:extLst>
          </p:cNvPr>
          <p:cNvSpPr/>
          <p:nvPr/>
        </p:nvSpPr>
        <p:spPr bwMode="auto">
          <a:xfrm>
            <a:off x="1143000" y="5599156"/>
            <a:ext cx="759692" cy="344444"/>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7" name="TextBox 16"/>
          <p:cNvSpPr txBox="1"/>
          <p:nvPr/>
        </p:nvSpPr>
        <p:spPr>
          <a:xfrm>
            <a:off x="7543800" y="3352800"/>
            <a:ext cx="1219200" cy="369332"/>
          </a:xfrm>
          <a:prstGeom prst="rect">
            <a:avLst/>
          </a:prstGeom>
          <a:noFill/>
          <a:ln w="28575">
            <a:solidFill>
              <a:schemeClr val="tx1">
                <a:lumMod val="60000"/>
                <a:lumOff val="40000"/>
              </a:schemeClr>
            </a:solidFill>
          </a:ln>
        </p:spPr>
        <p:txBody>
          <a:bodyPr wrap="square" rtlCol="0">
            <a:spAutoFit/>
          </a:bodyPr>
          <a:lstStyle/>
          <a:p>
            <a:r>
              <a:rPr lang="en-US" dirty="0"/>
              <a:t>translated</a:t>
            </a:r>
          </a:p>
        </p:txBody>
      </p:sp>
      <p:cxnSp>
        <p:nvCxnSpPr>
          <p:cNvPr id="18" name="Straight Arrow Connector 17">
            <a:extLst>
              <a:ext uri="{C183D7F6-B498-43B3-948B-1728B52AA6E4}">
                <adec:decorative xmlns:adec="http://schemas.microsoft.com/office/drawing/2017/decorative" val="1"/>
              </a:ext>
            </a:extLst>
          </p:cNvPr>
          <p:cNvCxnSpPr/>
          <p:nvPr/>
        </p:nvCxnSpPr>
        <p:spPr bwMode="auto">
          <a:xfrm flipH="1">
            <a:off x="7772400" y="3733800"/>
            <a:ext cx="381000" cy="6096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19" name="Straight Arrow Connector 18">
            <a:extLst>
              <a:ext uri="{C183D7F6-B498-43B3-948B-1728B52AA6E4}">
                <adec:decorative xmlns:adec="http://schemas.microsoft.com/office/drawing/2017/decorative" val="1"/>
              </a:ext>
            </a:extLst>
          </p:cNvPr>
          <p:cNvCxnSpPr/>
          <p:nvPr/>
        </p:nvCxnSpPr>
        <p:spPr bwMode="auto">
          <a:xfrm flipH="1">
            <a:off x="7162800" y="3733800"/>
            <a:ext cx="381000" cy="3048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1" name="Straight Arrow Connector 20">
            <a:extLst>
              <a:ext uri="{C183D7F6-B498-43B3-948B-1728B52AA6E4}">
                <adec:decorative xmlns:adec="http://schemas.microsoft.com/office/drawing/2017/decorative" val="1"/>
              </a:ext>
            </a:extLst>
          </p:cNvPr>
          <p:cNvCxnSpPr/>
          <p:nvPr/>
        </p:nvCxnSpPr>
        <p:spPr bwMode="auto">
          <a:xfrm flipH="1">
            <a:off x="4191000" y="3505200"/>
            <a:ext cx="3124200" cy="734177"/>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23" name="TextBox 22"/>
          <p:cNvSpPr txBox="1"/>
          <p:nvPr/>
        </p:nvSpPr>
        <p:spPr>
          <a:xfrm>
            <a:off x="2606225" y="5574268"/>
            <a:ext cx="594175" cy="369332"/>
          </a:xfrm>
          <a:prstGeom prst="rect">
            <a:avLst/>
          </a:prstGeom>
          <a:noFill/>
          <a:ln w="28575">
            <a:solidFill>
              <a:schemeClr val="tx1">
                <a:lumMod val="60000"/>
                <a:lumOff val="40000"/>
              </a:schemeClr>
            </a:solidFill>
          </a:ln>
        </p:spPr>
        <p:txBody>
          <a:bodyPr wrap="square" rtlCol="0">
            <a:spAutoFit/>
          </a:bodyPr>
          <a:lstStyle/>
          <a:p>
            <a:r>
              <a:rPr lang="en-US" dirty="0"/>
              <a:t>null</a:t>
            </a:r>
          </a:p>
        </p:txBody>
      </p:sp>
      <p:cxnSp>
        <p:nvCxnSpPr>
          <p:cNvPr id="24" name="Straight Arrow Connector 23">
            <a:extLst>
              <a:ext uri="{C183D7F6-B498-43B3-948B-1728B52AA6E4}">
                <adec:decorative xmlns:adec="http://schemas.microsoft.com/office/drawing/2017/decorative" val="1"/>
              </a:ext>
            </a:extLst>
          </p:cNvPr>
          <p:cNvCxnSpPr/>
          <p:nvPr/>
        </p:nvCxnSpPr>
        <p:spPr bwMode="auto">
          <a:xfrm flipH="1">
            <a:off x="1958525" y="5768182"/>
            <a:ext cx="533400" cy="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16" name="TextBox 15">
            <a:extLst>
              <a:ext uri="{FF2B5EF4-FFF2-40B4-BE49-F238E27FC236}">
                <a16:creationId xmlns:a16="http://schemas.microsoft.com/office/drawing/2014/main" id="{A6EAF37F-05C2-4E59-B8C9-E5D059162C46}"/>
              </a:ext>
            </a:extLst>
          </p:cNvPr>
          <p:cNvSpPr txBox="1"/>
          <p:nvPr/>
        </p:nvSpPr>
        <p:spPr>
          <a:xfrm>
            <a:off x="3124200" y="6224088"/>
            <a:ext cx="4572000" cy="369332"/>
          </a:xfrm>
          <a:prstGeom prst="rect">
            <a:avLst/>
          </a:prstGeom>
          <a:noFill/>
        </p:spPr>
        <p:txBody>
          <a:bodyPr wrap="square">
            <a:spAutoFit/>
          </a:bodyPr>
          <a:lstStyle/>
          <a:p>
            <a:r>
              <a:rPr lang="en-US" sz="1800" u="sng" dirty="0"/>
              <a:t>Inspire Physics</a:t>
            </a:r>
            <a:r>
              <a:rPr lang="en-US" sz="1800" dirty="0"/>
              <a:t> page 711</a:t>
            </a:r>
            <a:endParaRPr lang="en-US" dirty="0"/>
          </a:p>
        </p:txBody>
      </p:sp>
    </p:spTree>
    <p:extLst>
      <p:ext uri="{BB962C8B-B14F-4D97-AF65-F5344CB8AC3E}">
        <p14:creationId xmlns:p14="http://schemas.microsoft.com/office/powerpoint/2010/main" val="2877079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457200" y="274638"/>
            <a:ext cx="8229600" cy="496496"/>
          </a:xfrm>
        </p:spPr>
        <p:txBody>
          <a:bodyPr/>
          <a:lstStyle/>
          <a:p>
            <a:r>
              <a:rPr lang="en-US" sz="2400" dirty="0"/>
              <a:t>Editing MathML in Nemeth Transcription from </a:t>
            </a:r>
            <a:r>
              <a:rPr lang="en-US" sz="2400" dirty="0" err="1"/>
              <a:t>BrailleBlaster</a:t>
            </a:r>
            <a:endParaRPr lang="en-US" sz="2400" dirty="0"/>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a:xfrm>
            <a:off x="463939" y="771134"/>
            <a:ext cx="8229600" cy="5396431"/>
          </a:xfrm>
        </p:spPr>
        <p:txBody>
          <a:bodyPr/>
          <a:lstStyle/>
          <a:p>
            <a:pPr marL="0" indent="0">
              <a:buNone/>
            </a:pPr>
            <a:r>
              <a:rPr lang="en-US" sz="2000" dirty="0"/>
              <a:t>Print view, </a:t>
            </a:r>
            <a:r>
              <a:rPr lang="en-US" sz="2000" u="sng" dirty="0"/>
              <a:t>Inspire Physics</a:t>
            </a:r>
            <a:r>
              <a:rPr lang="en-US" sz="2000" dirty="0"/>
              <a:t>, page 711 MathML</a:t>
            </a:r>
          </a:p>
          <a:p>
            <a:endParaRPr lang="en-US" sz="2000" dirty="0"/>
          </a:p>
          <a:p>
            <a:endParaRPr lang="en-US" sz="2000" dirty="0"/>
          </a:p>
          <a:p>
            <a:endParaRPr lang="en-US" sz="2000" dirty="0"/>
          </a:p>
          <a:p>
            <a:pPr marL="0" indent="0">
              <a:buNone/>
            </a:pPr>
            <a:endParaRPr lang="en-US" sz="2000" dirty="0"/>
          </a:p>
          <a:p>
            <a:endParaRPr lang="en-US" sz="2000" dirty="0"/>
          </a:p>
          <a:p>
            <a:endParaRPr lang="en-US" sz="2000" dirty="0"/>
          </a:p>
          <a:p>
            <a:pPr marL="0" indent="0">
              <a:buNone/>
            </a:pPr>
            <a:endParaRPr lang="en-US" sz="2400" dirty="0"/>
          </a:p>
          <a:p>
            <a:pPr marL="457200" lvl="1" indent="0">
              <a:buNone/>
            </a:pPr>
            <a:r>
              <a:rPr lang="en-US" dirty="0"/>
              <a:t>		</a:t>
            </a:r>
          </a:p>
        </p:txBody>
      </p:sp>
      <p:pic>
        <p:nvPicPr>
          <p:cNvPr id="11" name="Picture 10" descr="Image of print page 711 of Inspire Physics book, with three math expressions circled"/>
          <p:cNvPicPr>
            <a:picLocks noChangeAspect="1"/>
          </p:cNvPicPr>
          <p:nvPr/>
        </p:nvPicPr>
        <p:blipFill>
          <a:blip r:embed="rId3"/>
          <a:stretch>
            <a:fillRect/>
          </a:stretch>
        </p:blipFill>
        <p:spPr>
          <a:xfrm>
            <a:off x="1142999" y="1175657"/>
            <a:ext cx="3048001" cy="1034143"/>
          </a:xfrm>
          <a:prstGeom prst="rect">
            <a:avLst/>
          </a:prstGeom>
        </p:spPr>
      </p:pic>
      <p:sp>
        <p:nvSpPr>
          <p:cNvPr id="14" name="TextBox 13">
            <a:extLst>
              <a:ext uri="{FF2B5EF4-FFF2-40B4-BE49-F238E27FC236}">
                <a16:creationId xmlns:a16="http://schemas.microsoft.com/office/drawing/2014/main" id="{651E1682-862E-4435-AD27-7C7B0641B548}"/>
              </a:ext>
            </a:extLst>
          </p:cNvPr>
          <p:cNvSpPr txBox="1"/>
          <p:nvPr/>
        </p:nvSpPr>
        <p:spPr>
          <a:xfrm>
            <a:off x="463938" y="2244991"/>
            <a:ext cx="5784461" cy="400110"/>
          </a:xfrm>
          <a:prstGeom prst="rect">
            <a:avLst/>
          </a:prstGeom>
          <a:noFill/>
        </p:spPr>
        <p:txBody>
          <a:bodyPr wrap="square">
            <a:spAutoFit/>
          </a:bodyPr>
          <a:lstStyle/>
          <a:p>
            <a:r>
              <a:rPr lang="en-US" sz="2000" dirty="0" err="1">
                <a:latin typeface="+mn-lt"/>
              </a:rPr>
              <a:t>BrailleBlaster</a:t>
            </a:r>
            <a:r>
              <a:rPr lang="en-US" sz="2000" dirty="0">
                <a:latin typeface="+mn-lt"/>
              </a:rPr>
              <a:t> UEB with Nemeth Translation</a:t>
            </a:r>
          </a:p>
        </p:txBody>
      </p:sp>
      <p:pic>
        <p:nvPicPr>
          <p:cNvPr id="10" name="Picture 9" descr="BrailleBlaster UEB with Nemeth translation with three math expressions circled"/>
          <p:cNvPicPr>
            <a:picLocks noChangeAspect="1"/>
          </p:cNvPicPr>
          <p:nvPr/>
        </p:nvPicPr>
        <p:blipFill>
          <a:blip r:embed="rId4"/>
          <a:stretch>
            <a:fillRect/>
          </a:stretch>
        </p:blipFill>
        <p:spPr>
          <a:xfrm>
            <a:off x="914400" y="2590799"/>
            <a:ext cx="5585024" cy="995235"/>
          </a:xfrm>
          <a:prstGeom prst="rect">
            <a:avLst/>
          </a:prstGeom>
        </p:spPr>
      </p:pic>
      <p:sp>
        <p:nvSpPr>
          <p:cNvPr id="16" name="TextBox 15">
            <a:extLst>
              <a:ext uri="{FF2B5EF4-FFF2-40B4-BE49-F238E27FC236}">
                <a16:creationId xmlns:a16="http://schemas.microsoft.com/office/drawing/2014/main" id="{72724B02-99FA-4263-9378-7F824D1400A8}"/>
              </a:ext>
            </a:extLst>
          </p:cNvPr>
          <p:cNvSpPr txBox="1"/>
          <p:nvPr/>
        </p:nvSpPr>
        <p:spPr>
          <a:xfrm>
            <a:off x="502416" y="3680833"/>
            <a:ext cx="4572000" cy="400110"/>
          </a:xfrm>
          <a:prstGeom prst="rect">
            <a:avLst/>
          </a:prstGeom>
          <a:noFill/>
        </p:spPr>
        <p:txBody>
          <a:bodyPr wrap="square">
            <a:spAutoFit/>
          </a:bodyPr>
          <a:lstStyle/>
          <a:p>
            <a:r>
              <a:rPr lang="en-US" sz="2000" dirty="0">
                <a:latin typeface="+mn-lt"/>
              </a:rPr>
              <a:t>Transcriber edited:</a:t>
            </a:r>
          </a:p>
        </p:txBody>
      </p:sp>
      <p:pic>
        <p:nvPicPr>
          <p:cNvPr id="4" name="Picture 3" descr="Images of braille examples of transcriber edits to the three math expressions shown from page 711"/>
          <p:cNvPicPr>
            <a:picLocks noChangeAspect="1"/>
          </p:cNvPicPr>
          <p:nvPr/>
        </p:nvPicPr>
        <p:blipFill>
          <a:blip r:embed="rId5"/>
          <a:stretch>
            <a:fillRect/>
          </a:stretch>
        </p:blipFill>
        <p:spPr>
          <a:xfrm>
            <a:off x="1082710" y="4191000"/>
            <a:ext cx="4315602" cy="1366965"/>
          </a:xfrm>
          <a:prstGeom prst="rect">
            <a:avLst/>
          </a:prstGeom>
        </p:spPr>
      </p:pic>
      <p:sp>
        <p:nvSpPr>
          <p:cNvPr id="13" name="TextBox 12"/>
          <p:cNvSpPr txBox="1"/>
          <p:nvPr/>
        </p:nvSpPr>
        <p:spPr>
          <a:xfrm>
            <a:off x="5715000" y="5193268"/>
            <a:ext cx="533400" cy="369332"/>
          </a:xfrm>
          <a:prstGeom prst="rect">
            <a:avLst/>
          </a:prstGeom>
          <a:noFill/>
          <a:ln w="28575">
            <a:solidFill>
              <a:schemeClr val="tx1">
                <a:lumMod val="60000"/>
                <a:lumOff val="40000"/>
              </a:schemeClr>
            </a:solidFill>
          </a:ln>
        </p:spPr>
        <p:txBody>
          <a:bodyPr wrap="square" rtlCol="0">
            <a:spAutoFit/>
          </a:bodyPr>
          <a:lstStyle/>
          <a:p>
            <a:r>
              <a:rPr lang="en-US" dirty="0"/>
              <a:t>OR</a:t>
            </a:r>
          </a:p>
        </p:txBody>
      </p:sp>
      <p:pic>
        <p:nvPicPr>
          <p:cNvPr id="5" name="Picture 4" descr="Second option for braille translation of the third math expression on the page"/>
          <p:cNvPicPr>
            <a:picLocks noChangeAspect="1"/>
          </p:cNvPicPr>
          <p:nvPr/>
        </p:nvPicPr>
        <p:blipFill>
          <a:blip r:embed="rId6"/>
          <a:stretch>
            <a:fillRect/>
          </a:stretch>
        </p:blipFill>
        <p:spPr>
          <a:xfrm>
            <a:off x="1066801" y="5680202"/>
            <a:ext cx="5715000" cy="469933"/>
          </a:xfrm>
          <a:prstGeom prst="rect">
            <a:avLst/>
          </a:prstGeom>
        </p:spPr>
      </p:pic>
      <p:sp>
        <p:nvSpPr>
          <p:cNvPr id="6" name="Rounded Rectangle 5">
            <a:extLst>
              <a:ext uri="{C183D7F6-B498-43B3-948B-1728B52AA6E4}">
                <adec:decorative xmlns:adec="http://schemas.microsoft.com/office/drawing/2017/decorative" val="1"/>
              </a:ext>
            </a:extLst>
          </p:cNvPr>
          <p:cNvSpPr/>
          <p:nvPr/>
        </p:nvSpPr>
        <p:spPr bwMode="auto">
          <a:xfrm>
            <a:off x="1066800" y="4114800"/>
            <a:ext cx="2362200" cy="376365"/>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7" name="Rounded Rectangle 6">
            <a:extLst>
              <a:ext uri="{C183D7F6-B498-43B3-948B-1728B52AA6E4}">
                <adec:decorative xmlns:adec="http://schemas.microsoft.com/office/drawing/2017/decorative" val="1"/>
              </a:ext>
            </a:extLst>
          </p:cNvPr>
          <p:cNvSpPr/>
          <p:nvPr/>
        </p:nvSpPr>
        <p:spPr bwMode="auto">
          <a:xfrm>
            <a:off x="1066800" y="4572000"/>
            <a:ext cx="2590800" cy="45720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9" name="Rounded Rectangle 8">
            <a:extLst>
              <a:ext uri="{C183D7F6-B498-43B3-948B-1728B52AA6E4}">
                <adec:decorative xmlns:adec="http://schemas.microsoft.com/office/drawing/2017/decorative" val="1"/>
              </a:ext>
            </a:extLst>
          </p:cNvPr>
          <p:cNvSpPr/>
          <p:nvPr/>
        </p:nvSpPr>
        <p:spPr bwMode="auto">
          <a:xfrm>
            <a:off x="1082710" y="5151437"/>
            <a:ext cx="4315602" cy="411163"/>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8" name="Rounded Rectangle 7">
            <a:extLst>
              <a:ext uri="{C183D7F6-B498-43B3-948B-1728B52AA6E4}">
                <adec:decorative xmlns:adec="http://schemas.microsoft.com/office/drawing/2017/decorative" val="1"/>
              </a:ext>
            </a:extLst>
          </p:cNvPr>
          <p:cNvSpPr/>
          <p:nvPr/>
        </p:nvSpPr>
        <p:spPr bwMode="auto">
          <a:xfrm>
            <a:off x="1066800" y="5680202"/>
            <a:ext cx="5870613" cy="482729"/>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3926824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457200" y="274638"/>
            <a:ext cx="8229600" cy="933867"/>
          </a:xfrm>
        </p:spPr>
        <p:txBody>
          <a:bodyPr/>
          <a:lstStyle/>
          <a:p>
            <a:r>
              <a:rPr lang="en-US" sz="3200" dirty="0"/>
              <a:t>Editing MathML in UEB Transcription </a:t>
            </a:r>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a:xfrm>
            <a:off x="457200" y="1371600"/>
            <a:ext cx="8229600" cy="4754563"/>
          </a:xfrm>
        </p:spPr>
        <p:txBody>
          <a:bodyPr/>
          <a:lstStyle/>
          <a:p>
            <a:r>
              <a:rPr lang="en-US" sz="1800" u="sng" dirty="0" err="1"/>
              <a:t>MATHbook</a:t>
            </a:r>
            <a:r>
              <a:rPr lang="en-US" sz="1800" u="sng" dirty="0"/>
              <a:t> Course 3,</a:t>
            </a:r>
            <a:r>
              <a:rPr lang="en-US" sz="1800" dirty="0"/>
              <a:t> page 88, print text	</a:t>
            </a:r>
          </a:p>
          <a:p>
            <a:endParaRPr lang="en-US" sz="1800" dirty="0"/>
          </a:p>
          <a:p>
            <a:endParaRPr lang="en-US" sz="1800" dirty="0"/>
          </a:p>
          <a:p>
            <a:endParaRPr lang="en-US" sz="1800" dirty="0"/>
          </a:p>
          <a:p>
            <a:endParaRPr lang="en-US" sz="1800" dirty="0"/>
          </a:p>
          <a:p>
            <a:endParaRPr lang="en-US" sz="1800" dirty="0"/>
          </a:p>
          <a:p>
            <a:r>
              <a:rPr lang="en-US" sz="1800" dirty="0" err="1"/>
              <a:t>BrailleBlaster</a:t>
            </a:r>
            <a:r>
              <a:rPr lang="en-US" sz="1800" dirty="0"/>
              <a:t> print view (BB chooses list format for table.)</a:t>
            </a:r>
          </a:p>
          <a:p>
            <a:pPr marL="0" indent="0">
              <a:buNone/>
            </a:pPr>
            <a:endParaRPr lang="en-US" sz="2400" dirty="0"/>
          </a:p>
          <a:p>
            <a:endParaRPr lang="en-US" sz="2400" dirty="0"/>
          </a:p>
          <a:p>
            <a:endParaRPr lang="en-US" sz="1800" dirty="0"/>
          </a:p>
          <a:p>
            <a:endParaRPr lang="en-US" sz="2000" dirty="0"/>
          </a:p>
          <a:p>
            <a:endParaRPr lang="en-US" sz="2000" dirty="0"/>
          </a:p>
          <a:p>
            <a:endParaRPr lang="en-US" sz="2400" dirty="0"/>
          </a:p>
          <a:p>
            <a:pPr marL="0" indent="0">
              <a:buNone/>
            </a:pPr>
            <a:r>
              <a:rPr lang="en-US" dirty="0"/>
              <a:t>	</a:t>
            </a:r>
          </a:p>
        </p:txBody>
      </p:sp>
      <p:pic>
        <p:nvPicPr>
          <p:cNvPr id="19" name="Picture 18" descr="Image of math table from MATHbook Course 3"/>
          <p:cNvPicPr>
            <a:picLocks noChangeAspect="1"/>
          </p:cNvPicPr>
          <p:nvPr/>
        </p:nvPicPr>
        <p:blipFill>
          <a:blip r:embed="rId3"/>
          <a:stretch>
            <a:fillRect/>
          </a:stretch>
        </p:blipFill>
        <p:spPr>
          <a:xfrm>
            <a:off x="849804" y="1876735"/>
            <a:ext cx="5767991" cy="1545338"/>
          </a:xfrm>
          <a:prstGeom prst="rect">
            <a:avLst/>
          </a:prstGeom>
        </p:spPr>
      </p:pic>
      <p:pic>
        <p:nvPicPr>
          <p:cNvPr id="9" name="Picture 8" descr="Braille Blaster print view of math table"/>
          <p:cNvPicPr>
            <a:picLocks noChangeAspect="1"/>
          </p:cNvPicPr>
          <p:nvPr/>
        </p:nvPicPr>
        <p:blipFill>
          <a:blip r:embed="rId4"/>
          <a:stretch>
            <a:fillRect/>
          </a:stretch>
        </p:blipFill>
        <p:spPr>
          <a:xfrm>
            <a:off x="914400" y="3733800"/>
            <a:ext cx="4067743" cy="2400635"/>
          </a:xfrm>
          <a:prstGeom prst="rect">
            <a:avLst/>
          </a:prstGeom>
        </p:spPr>
      </p:pic>
      <p:sp>
        <p:nvSpPr>
          <p:cNvPr id="18" name="TextBox 17"/>
          <p:cNvSpPr txBox="1"/>
          <p:nvPr/>
        </p:nvSpPr>
        <p:spPr>
          <a:xfrm>
            <a:off x="5562600" y="3810000"/>
            <a:ext cx="2286001" cy="2031325"/>
          </a:xfrm>
          <a:prstGeom prst="rect">
            <a:avLst/>
          </a:prstGeom>
          <a:noFill/>
          <a:ln w="28575">
            <a:solidFill>
              <a:schemeClr val="tx1">
                <a:lumMod val="60000"/>
                <a:lumOff val="40000"/>
              </a:schemeClr>
            </a:solidFill>
          </a:ln>
        </p:spPr>
        <p:txBody>
          <a:bodyPr wrap="square" rtlCol="0">
            <a:spAutoFit/>
          </a:bodyPr>
          <a:lstStyle/>
          <a:p>
            <a:r>
              <a:rPr lang="en-US" dirty="0"/>
              <a:t>NOTE: The = signs were apparently not tagged as MathML, so remain in regular UEB. Transcriber needs to edit in Nemeth.</a:t>
            </a:r>
          </a:p>
        </p:txBody>
      </p:sp>
      <p:cxnSp>
        <p:nvCxnSpPr>
          <p:cNvPr id="20" name="Straight Arrow Connector 19">
            <a:extLst>
              <a:ext uri="{C183D7F6-B498-43B3-948B-1728B52AA6E4}">
                <adec:decorative xmlns:adec="http://schemas.microsoft.com/office/drawing/2017/decorative" val="1"/>
              </a:ext>
            </a:extLst>
          </p:cNvPr>
          <p:cNvCxnSpPr/>
          <p:nvPr/>
        </p:nvCxnSpPr>
        <p:spPr bwMode="auto">
          <a:xfrm flipH="1">
            <a:off x="4495800" y="3752114"/>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1" name="Straight Arrow Connector 20">
            <a:extLst>
              <a:ext uri="{C183D7F6-B498-43B3-948B-1728B52AA6E4}">
                <adec:decorative xmlns:adec="http://schemas.microsoft.com/office/drawing/2017/decorative" val="1"/>
              </a:ext>
            </a:extLst>
          </p:cNvPr>
          <p:cNvCxnSpPr/>
          <p:nvPr/>
        </p:nvCxnSpPr>
        <p:spPr bwMode="auto">
          <a:xfrm flipH="1">
            <a:off x="4038600" y="4114800"/>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2" name="Straight Arrow Connector 21">
            <a:extLst>
              <a:ext uri="{C183D7F6-B498-43B3-948B-1728B52AA6E4}">
                <adec:decorative xmlns:adec="http://schemas.microsoft.com/office/drawing/2017/decorative" val="1"/>
              </a:ext>
            </a:extLst>
          </p:cNvPr>
          <p:cNvCxnSpPr/>
          <p:nvPr/>
        </p:nvCxnSpPr>
        <p:spPr bwMode="auto">
          <a:xfrm flipH="1">
            <a:off x="4724400" y="4343400"/>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3" name="Straight Arrow Connector 22">
            <a:extLst>
              <a:ext uri="{C183D7F6-B498-43B3-948B-1728B52AA6E4}">
                <adec:decorative xmlns:adec="http://schemas.microsoft.com/office/drawing/2017/decorative" val="1"/>
              </a:ext>
            </a:extLst>
          </p:cNvPr>
          <p:cNvCxnSpPr/>
          <p:nvPr/>
        </p:nvCxnSpPr>
        <p:spPr bwMode="auto">
          <a:xfrm flipH="1">
            <a:off x="3733800" y="5077801"/>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4" name="Straight Arrow Connector 23">
            <a:extLst>
              <a:ext uri="{C183D7F6-B498-43B3-948B-1728B52AA6E4}">
                <adec:decorative xmlns:adec="http://schemas.microsoft.com/office/drawing/2017/decorative" val="1"/>
              </a:ext>
            </a:extLst>
          </p:cNvPr>
          <p:cNvCxnSpPr/>
          <p:nvPr/>
        </p:nvCxnSpPr>
        <p:spPr bwMode="auto">
          <a:xfrm flipH="1">
            <a:off x="3962400" y="5458801"/>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5" name="Straight Arrow Connector 24">
            <a:extLst>
              <a:ext uri="{C183D7F6-B498-43B3-948B-1728B52AA6E4}">
                <adec:decorative xmlns:adec="http://schemas.microsoft.com/office/drawing/2017/decorative" val="1"/>
              </a:ext>
            </a:extLst>
          </p:cNvPr>
          <p:cNvCxnSpPr/>
          <p:nvPr/>
        </p:nvCxnSpPr>
        <p:spPr bwMode="auto">
          <a:xfrm flipH="1">
            <a:off x="4724400" y="5638800"/>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extLst>
      <p:ext uri="{BB962C8B-B14F-4D97-AF65-F5344CB8AC3E}">
        <p14:creationId xmlns:p14="http://schemas.microsoft.com/office/powerpoint/2010/main" val="2644509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429491" y="3719"/>
            <a:ext cx="8229600" cy="933867"/>
          </a:xfrm>
        </p:spPr>
        <p:txBody>
          <a:bodyPr/>
          <a:lstStyle/>
          <a:p>
            <a:r>
              <a:rPr lang="en-US" sz="2800" dirty="0"/>
              <a:t>Editing MathML in UEB Transcription </a:t>
            </a:r>
            <a:r>
              <a:rPr lang="en-US" sz="2400" dirty="0"/>
              <a:t>(continued)</a:t>
            </a:r>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a:xfrm>
            <a:off x="464127" y="967747"/>
            <a:ext cx="8229600" cy="5188577"/>
          </a:xfrm>
        </p:spPr>
        <p:txBody>
          <a:bodyPr/>
          <a:lstStyle/>
          <a:p>
            <a:r>
              <a:rPr lang="en-US" sz="1800" u="sng" dirty="0" err="1"/>
              <a:t>MATHbook</a:t>
            </a:r>
            <a:r>
              <a:rPr lang="en-US" sz="1800" u="sng" dirty="0"/>
              <a:t> Course 3,</a:t>
            </a:r>
            <a:r>
              <a:rPr lang="en-US" sz="1800" dirty="0"/>
              <a:t> page 88, print text</a:t>
            </a:r>
          </a:p>
          <a:p>
            <a:endParaRPr lang="en-US" sz="1800" dirty="0"/>
          </a:p>
          <a:p>
            <a:endParaRPr lang="en-US" sz="2400" dirty="0"/>
          </a:p>
          <a:p>
            <a:endParaRPr lang="en-US" sz="2400" dirty="0"/>
          </a:p>
          <a:p>
            <a:endParaRPr lang="en-US" sz="1800" dirty="0"/>
          </a:p>
          <a:p>
            <a:pPr marL="0" indent="0">
              <a:buNone/>
            </a:pPr>
            <a:endParaRPr lang="en-US" sz="1800" dirty="0"/>
          </a:p>
          <a:p>
            <a:endParaRPr lang="en-US" sz="1800" dirty="0"/>
          </a:p>
          <a:p>
            <a:endParaRPr lang="en-US" sz="1800" dirty="0"/>
          </a:p>
          <a:p>
            <a:endParaRPr lang="en-US" sz="1800" dirty="0"/>
          </a:p>
          <a:p>
            <a:endParaRPr lang="en-US" sz="1800" dirty="0"/>
          </a:p>
          <a:p>
            <a:pPr marL="0" indent="0">
              <a:buNone/>
            </a:pPr>
            <a:endParaRPr lang="en-US" sz="1800" dirty="0"/>
          </a:p>
          <a:p>
            <a:endParaRPr lang="en-US" sz="2000" dirty="0"/>
          </a:p>
          <a:p>
            <a:endParaRPr lang="en-US" sz="2000" dirty="0"/>
          </a:p>
          <a:p>
            <a:endParaRPr lang="en-US" sz="2000" dirty="0"/>
          </a:p>
          <a:p>
            <a:endParaRPr lang="en-US" sz="2000" dirty="0"/>
          </a:p>
          <a:p>
            <a:endParaRPr lang="en-US" sz="2000" dirty="0"/>
          </a:p>
          <a:p>
            <a:endParaRPr lang="en-US" sz="2400" dirty="0"/>
          </a:p>
          <a:p>
            <a:pPr marL="0" indent="0">
              <a:buNone/>
            </a:pPr>
            <a:r>
              <a:rPr lang="en-US" dirty="0"/>
              <a:t>	</a:t>
            </a:r>
          </a:p>
        </p:txBody>
      </p:sp>
      <p:pic>
        <p:nvPicPr>
          <p:cNvPr id="28" name="Picture 27" descr="Image of math table from MATHbook Course 3"/>
          <p:cNvPicPr>
            <a:picLocks noChangeAspect="1"/>
          </p:cNvPicPr>
          <p:nvPr/>
        </p:nvPicPr>
        <p:blipFill>
          <a:blip r:embed="rId3"/>
          <a:stretch>
            <a:fillRect/>
          </a:stretch>
        </p:blipFill>
        <p:spPr>
          <a:xfrm>
            <a:off x="861409" y="1371600"/>
            <a:ext cx="5691791" cy="1524923"/>
          </a:xfrm>
          <a:prstGeom prst="rect">
            <a:avLst/>
          </a:prstGeom>
        </p:spPr>
      </p:pic>
      <p:sp>
        <p:nvSpPr>
          <p:cNvPr id="19" name="TextBox 18">
            <a:extLst>
              <a:ext uri="{FF2B5EF4-FFF2-40B4-BE49-F238E27FC236}">
                <a16:creationId xmlns:a16="http://schemas.microsoft.com/office/drawing/2014/main" id="{CA18A835-1AF4-4251-B38A-82E7D6CF2418}"/>
              </a:ext>
            </a:extLst>
          </p:cNvPr>
          <p:cNvSpPr txBox="1"/>
          <p:nvPr/>
        </p:nvSpPr>
        <p:spPr>
          <a:xfrm>
            <a:off x="509154" y="2851823"/>
            <a:ext cx="7644246" cy="369332"/>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000099"/>
                </a:solidFill>
                <a:effectLst/>
                <a:uLnTx/>
                <a:uFillTx/>
                <a:latin typeface="Arial"/>
                <a:ea typeface="+mn-ea"/>
                <a:cs typeface="+mn-cs"/>
              </a:rPr>
              <a:t>UEB Translation (first entry only</a:t>
            </a:r>
            <a:r>
              <a:rPr kumimoji="0" lang="en-US" sz="1800" b="0" i="0" u="none" strike="noStrike" kern="0" cap="none" spc="0" normalizeH="0" noProof="0" dirty="0">
                <a:ln>
                  <a:noFill/>
                </a:ln>
                <a:solidFill>
                  <a:srgbClr val="000099"/>
                </a:solidFill>
                <a:effectLst/>
                <a:uLnTx/>
                <a:uFillTx/>
                <a:latin typeface="Arial"/>
                <a:ea typeface="+mn-ea"/>
                <a:cs typeface="+mn-cs"/>
              </a:rPr>
              <a:t> </a:t>
            </a:r>
            <a:r>
              <a:rPr lang="en-US" kern="0" dirty="0">
                <a:solidFill>
                  <a:srgbClr val="000099"/>
                </a:solidFill>
                <a:latin typeface="Arial"/>
                <a:cs typeface="+mn-cs"/>
              </a:rPr>
              <a:t>is shown; all were translated in BB)</a:t>
            </a:r>
            <a:endParaRPr kumimoji="0" lang="en-US" sz="1800" b="0" i="0" u="none" strike="noStrike" kern="0" cap="none" spc="0" normalizeH="0" baseline="0" noProof="0" dirty="0">
              <a:ln>
                <a:noFill/>
              </a:ln>
              <a:solidFill>
                <a:srgbClr val="000099"/>
              </a:solidFill>
              <a:effectLst/>
              <a:uLnTx/>
              <a:uFillTx/>
              <a:latin typeface="Arial"/>
              <a:ea typeface="+mn-ea"/>
              <a:cs typeface="+mn-cs"/>
            </a:endParaRPr>
          </a:p>
        </p:txBody>
      </p:sp>
      <p:pic>
        <p:nvPicPr>
          <p:cNvPr id="7" name="Picture 6" descr="Sim braille UEB translation of math table "/>
          <p:cNvPicPr>
            <a:picLocks noChangeAspect="1"/>
          </p:cNvPicPr>
          <p:nvPr/>
        </p:nvPicPr>
        <p:blipFill>
          <a:blip r:embed="rId4"/>
          <a:stretch>
            <a:fillRect/>
          </a:stretch>
        </p:blipFill>
        <p:spPr>
          <a:xfrm>
            <a:off x="838199" y="3276600"/>
            <a:ext cx="7511327" cy="1424778"/>
          </a:xfrm>
          <a:prstGeom prst="rect">
            <a:avLst/>
          </a:prstGeom>
        </p:spPr>
      </p:pic>
      <p:sp>
        <p:nvSpPr>
          <p:cNvPr id="21" name="TextBox 20">
            <a:extLst>
              <a:ext uri="{FF2B5EF4-FFF2-40B4-BE49-F238E27FC236}">
                <a16:creationId xmlns:a16="http://schemas.microsoft.com/office/drawing/2014/main" id="{A1036941-2C64-4D75-88E3-716984C0F191}"/>
              </a:ext>
            </a:extLst>
          </p:cNvPr>
          <p:cNvSpPr txBox="1"/>
          <p:nvPr/>
        </p:nvSpPr>
        <p:spPr>
          <a:xfrm>
            <a:off x="477982" y="4790861"/>
            <a:ext cx="4572000" cy="369332"/>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000099"/>
                </a:solidFill>
                <a:effectLst/>
                <a:uLnTx/>
                <a:uFillTx/>
                <a:latin typeface="Arial"/>
                <a:ea typeface="+mn-ea"/>
                <a:cs typeface="+mn-cs"/>
              </a:rPr>
              <a:t>Transcriber Editing of Math expressions</a:t>
            </a:r>
          </a:p>
        </p:txBody>
      </p:sp>
      <p:pic>
        <p:nvPicPr>
          <p:cNvPr id="8" name="Picture 7" descr="Sim braille transcriber edit of math expressions"/>
          <p:cNvPicPr>
            <a:picLocks noChangeAspect="1"/>
          </p:cNvPicPr>
          <p:nvPr/>
        </p:nvPicPr>
        <p:blipFill>
          <a:blip r:embed="rId5"/>
          <a:stretch>
            <a:fillRect/>
          </a:stretch>
        </p:blipFill>
        <p:spPr>
          <a:xfrm>
            <a:off x="838201" y="5181430"/>
            <a:ext cx="4572000" cy="1077746"/>
          </a:xfrm>
          <a:prstGeom prst="rect">
            <a:avLst/>
          </a:prstGeom>
        </p:spPr>
      </p:pic>
      <p:cxnSp>
        <p:nvCxnSpPr>
          <p:cNvPr id="49" name="Straight Arrow Connector 48">
            <a:extLst>
              <a:ext uri="{C183D7F6-B498-43B3-948B-1728B52AA6E4}">
                <adec:decorative xmlns:adec="http://schemas.microsoft.com/office/drawing/2017/decorative" val="1"/>
              </a:ext>
            </a:extLst>
          </p:cNvPr>
          <p:cNvCxnSpPr/>
          <p:nvPr/>
        </p:nvCxnSpPr>
        <p:spPr bwMode="auto">
          <a:xfrm>
            <a:off x="9684327" y="5257800"/>
            <a:ext cx="76200" cy="183863"/>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29" name="Rounded Rectangle 28">
            <a:extLst>
              <a:ext uri="{C183D7F6-B498-43B3-948B-1728B52AA6E4}">
                <adec:decorative xmlns:adec="http://schemas.microsoft.com/office/drawing/2017/decorative" val="1"/>
              </a:ext>
            </a:extLst>
          </p:cNvPr>
          <p:cNvSpPr/>
          <p:nvPr/>
        </p:nvSpPr>
        <p:spPr bwMode="auto">
          <a:xfrm>
            <a:off x="3278908" y="3505200"/>
            <a:ext cx="2893292" cy="344444"/>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30" name="Rounded Rectangle 29">
            <a:extLst>
              <a:ext uri="{C183D7F6-B498-43B3-948B-1728B52AA6E4}">
                <adec:decorative xmlns:adec="http://schemas.microsoft.com/office/drawing/2017/decorative" val="1"/>
              </a:ext>
            </a:extLst>
          </p:cNvPr>
          <p:cNvSpPr/>
          <p:nvPr/>
        </p:nvSpPr>
        <p:spPr bwMode="auto">
          <a:xfrm>
            <a:off x="1219200" y="4075156"/>
            <a:ext cx="3276600" cy="344444"/>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31" name="Rounded Rectangle 30">
            <a:extLst>
              <a:ext uri="{C183D7F6-B498-43B3-948B-1728B52AA6E4}">
                <adec:decorative xmlns:adec="http://schemas.microsoft.com/office/drawing/2017/decorative" val="1"/>
              </a:ext>
            </a:extLst>
          </p:cNvPr>
          <p:cNvSpPr/>
          <p:nvPr/>
        </p:nvSpPr>
        <p:spPr bwMode="auto">
          <a:xfrm>
            <a:off x="4269508" y="4379956"/>
            <a:ext cx="3960092" cy="344444"/>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7916608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519545" y="16517"/>
            <a:ext cx="8229600" cy="933867"/>
          </a:xfrm>
        </p:spPr>
        <p:txBody>
          <a:bodyPr/>
          <a:lstStyle/>
          <a:p>
            <a:r>
              <a:rPr lang="en-US" sz="2800" dirty="0"/>
              <a:t>Editing MathML in UEB with Nemeth Transcription</a:t>
            </a:r>
            <a:endParaRPr lang="en-US" sz="2000" dirty="0"/>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a:xfrm>
            <a:off x="457200" y="783003"/>
            <a:ext cx="8229600" cy="5389193"/>
          </a:xfrm>
        </p:spPr>
        <p:txBody>
          <a:bodyPr/>
          <a:lstStyle/>
          <a:p>
            <a:r>
              <a:rPr lang="en-US" sz="1800" u="sng" dirty="0" err="1"/>
              <a:t>MATHbook</a:t>
            </a:r>
            <a:r>
              <a:rPr lang="en-US" sz="1800" u="sng" dirty="0"/>
              <a:t> Course 3,</a:t>
            </a:r>
            <a:r>
              <a:rPr lang="en-US" sz="1800" dirty="0"/>
              <a:t> page 88, print text</a:t>
            </a:r>
          </a:p>
          <a:p>
            <a:endParaRPr lang="en-US" sz="1800" dirty="0"/>
          </a:p>
          <a:p>
            <a:endParaRPr lang="en-US" sz="2400" dirty="0"/>
          </a:p>
          <a:p>
            <a:endParaRPr lang="en-US" sz="2400" dirty="0"/>
          </a:p>
          <a:p>
            <a:endParaRPr lang="en-US" sz="1800" dirty="0"/>
          </a:p>
          <a:p>
            <a:r>
              <a:rPr lang="en-US" sz="1800" dirty="0"/>
              <a:t>UEB With Nemeth Translation</a:t>
            </a:r>
          </a:p>
          <a:p>
            <a:endParaRPr lang="en-US" sz="1800" dirty="0"/>
          </a:p>
          <a:p>
            <a:endParaRPr lang="en-US" sz="1800" dirty="0"/>
          </a:p>
          <a:p>
            <a:endParaRPr lang="en-US" sz="1800" dirty="0"/>
          </a:p>
          <a:p>
            <a:endParaRPr lang="en-US" sz="1800" dirty="0"/>
          </a:p>
          <a:p>
            <a:endParaRPr lang="en-US" sz="1800" dirty="0"/>
          </a:p>
          <a:p>
            <a:r>
              <a:rPr lang="en-US" sz="1800" dirty="0"/>
              <a:t>Transcriber Editing</a:t>
            </a:r>
          </a:p>
          <a:p>
            <a:endParaRPr lang="en-US" sz="1800" dirty="0"/>
          </a:p>
          <a:p>
            <a:endParaRPr lang="en-US" sz="2000" dirty="0"/>
          </a:p>
          <a:p>
            <a:endParaRPr lang="en-US" sz="2000" dirty="0"/>
          </a:p>
          <a:p>
            <a:endParaRPr lang="en-US" sz="2000" dirty="0"/>
          </a:p>
          <a:p>
            <a:endParaRPr lang="en-US" sz="2000" dirty="0"/>
          </a:p>
          <a:p>
            <a:endParaRPr lang="en-US" sz="2000" dirty="0"/>
          </a:p>
          <a:p>
            <a:endParaRPr lang="en-US" sz="2400" dirty="0"/>
          </a:p>
          <a:p>
            <a:pPr marL="0" indent="0">
              <a:buNone/>
            </a:pPr>
            <a:r>
              <a:rPr lang="en-US" dirty="0"/>
              <a:t>	</a:t>
            </a:r>
          </a:p>
        </p:txBody>
      </p:sp>
      <p:cxnSp>
        <p:nvCxnSpPr>
          <p:cNvPr id="79" name="Straight Connector 78">
            <a:extLst>
              <a:ext uri="{C183D7F6-B498-43B3-948B-1728B52AA6E4}">
                <adec:decorative xmlns:adec="http://schemas.microsoft.com/office/drawing/2017/decorative" val="1"/>
              </a:ext>
            </a:extLst>
          </p:cNvPr>
          <p:cNvCxnSpPr/>
          <p:nvPr/>
        </p:nvCxnSpPr>
        <p:spPr bwMode="auto">
          <a:xfrm>
            <a:off x="-1524000" y="4191000"/>
            <a:ext cx="76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4" name="Straight Connector 93">
            <a:extLst>
              <a:ext uri="{C183D7F6-B498-43B3-948B-1728B52AA6E4}">
                <adec:decorative xmlns:adec="http://schemas.microsoft.com/office/drawing/2017/decorative" val="1"/>
              </a:ext>
            </a:extLst>
          </p:cNvPr>
          <p:cNvCxnSpPr/>
          <p:nvPr/>
        </p:nvCxnSpPr>
        <p:spPr bwMode="auto">
          <a:xfrm flipH="1">
            <a:off x="11277600" y="381000"/>
            <a:ext cx="76200" cy="7620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8" name="Picture 17" descr="Image of math table from MATHbook Course 3"/>
          <p:cNvPicPr>
            <a:picLocks noChangeAspect="1"/>
          </p:cNvPicPr>
          <p:nvPr/>
        </p:nvPicPr>
        <p:blipFill>
          <a:blip r:embed="rId3"/>
          <a:stretch>
            <a:fillRect/>
          </a:stretch>
        </p:blipFill>
        <p:spPr>
          <a:xfrm>
            <a:off x="861409" y="1143001"/>
            <a:ext cx="5615591" cy="1504508"/>
          </a:xfrm>
          <a:prstGeom prst="rect">
            <a:avLst/>
          </a:prstGeom>
        </p:spPr>
      </p:pic>
      <p:pic>
        <p:nvPicPr>
          <p:cNvPr id="20" name="Picture 19" descr="Sim braille UEB with Nemeth translation of math table"/>
          <p:cNvPicPr>
            <a:picLocks noChangeAspect="1"/>
          </p:cNvPicPr>
          <p:nvPr/>
        </p:nvPicPr>
        <p:blipFill>
          <a:blip r:embed="rId4"/>
          <a:stretch>
            <a:fillRect/>
          </a:stretch>
        </p:blipFill>
        <p:spPr>
          <a:xfrm>
            <a:off x="967547" y="3037334"/>
            <a:ext cx="7056506" cy="1524000"/>
          </a:xfrm>
          <a:prstGeom prst="rect">
            <a:avLst/>
          </a:prstGeom>
        </p:spPr>
      </p:pic>
      <p:sp>
        <p:nvSpPr>
          <p:cNvPr id="22" name="Rounded Rectangle 21">
            <a:extLst>
              <a:ext uri="{C183D7F6-B498-43B3-948B-1728B52AA6E4}">
                <adec:decorative xmlns:adec="http://schemas.microsoft.com/office/drawing/2017/decorative" val="1"/>
              </a:ext>
            </a:extLst>
          </p:cNvPr>
          <p:cNvSpPr/>
          <p:nvPr/>
        </p:nvSpPr>
        <p:spPr bwMode="auto">
          <a:xfrm>
            <a:off x="3507508" y="3276600"/>
            <a:ext cx="2664692" cy="37962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23" name="Rounded Rectangle 22">
            <a:extLst>
              <a:ext uri="{C183D7F6-B498-43B3-948B-1728B52AA6E4}">
                <adec:decorative xmlns:adec="http://schemas.microsoft.com/office/drawing/2017/decorative" val="1"/>
              </a:ext>
            </a:extLst>
          </p:cNvPr>
          <p:cNvSpPr/>
          <p:nvPr/>
        </p:nvSpPr>
        <p:spPr bwMode="auto">
          <a:xfrm>
            <a:off x="1295400" y="3886200"/>
            <a:ext cx="3200400" cy="344444"/>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24" name="Rounded Rectangle 23">
            <a:extLst>
              <a:ext uri="{C183D7F6-B498-43B3-948B-1728B52AA6E4}">
                <adec:decorative xmlns:adec="http://schemas.microsoft.com/office/drawing/2017/decorative" val="1"/>
              </a:ext>
            </a:extLst>
          </p:cNvPr>
          <p:cNvSpPr/>
          <p:nvPr/>
        </p:nvSpPr>
        <p:spPr bwMode="auto">
          <a:xfrm>
            <a:off x="4445074" y="4151355"/>
            <a:ext cx="3534624" cy="409979"/>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pic>
        <p:nvPicPr>
          <p:cNvPr id="8" name="Picture 7" descr="Sim braille transcriber edit "/>
          <p:cNvPicPr>
            <a:picLocks noChangeAspect="1"/>
          </p:cNvPicPr>
          <p:nvPr/>
        </p:nvPicPr>
        <p:blipFill>
          <a:blip r:embed="rId5"/>
          <a:stretch>
            <a:fillRect/>
          </a:stretch>
        </p:blipFill>
        <p:spPr>
          <a:xfrm>
            <a:off x="1056646" y="5079510"/>
            <a:ext cx="4277354" cy="1121336"/>
          </a:xfrm>
          <a:prstGeom prst="rect">
            <a:avLst/>
          </a:prstGeom>
        </p:spPr>
      </p:pic>
      <p:cxnSp>
        <p:nvCxnSpPr>
          <p:cNvPr id="25" name="Straight Arrow Connector 24">
            <a:extLst>
              <a:ext uri="{C183D7F6-B498-43B3-948B-1728B52AA6E4}">
                <adec:decorative xmlns:adec="http://schemas.microsoft.com/office/drawing/2017/decorative" val="1"/>
              </a:ext>
            </a:extLst>
          </p:cNvPr>
          <p:cNvCxnSpPr/>
          <p:nvPr/>
        </p:nvCxnSpPr>
        <p:spPr bwMode="auto">
          <a:xfrm flipH="1">
            <a:off x="5257800" y="5535001"/>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6" name="Straight Arrow Connector 25">
            <a:extLst>
              <a:ext uri="{C183D7F6-B498-43B3-948B-1728B52AA6E4}">
                <adec:decorative xmlns:adec="http://schemas.microsoft.com/office/drawing/2017/decorative" val="1"/>
              </a:ext>
            </a:extLst>
          </p:cNvPr>
          <p:cNvCxnSpPr/>
          <p:nvPr/>
        </p:nvCxnSpPr>
        <p:spPr bwMode="auto">
          <a:xfrm flipH="1">
            <a:off x="4648200" y="5154001"/>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7" name="Straight Arrow Connector 26">
            <a:extLst>
              <a:ext uri="{C183D7F6-B498-43B3-948B-1728B52AA6E4}">
                <adec:decorative xmlns:adec="http://schemas.microsoft.com/office/drawing/2017/decorative" val="1"/>
              </a:ext>
            </a:extLst>
          </p:cNvPr>
          <p:cNvCxnSpPr/>
          <p:nvPr/>
        </p:nvCxnSpPr>
        <p:spPr bwMode="auto">
          <a:xfrm flipH="1">
            <a:off x="4114800" y="4800600"/>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28" name="Straight Arrow Connector 27">
            <a:extLst>
              <a:ext uri="{C183D7F6-B498-43B3-948B-1728B52AA6E4}">
                <adec:decorative xmlns:adec="http://schemas.microsoft.com/office/drawing/2017/decorative" val="1"/>
              </a:ext>
            </a:extLst>
          </p:cNvPr>
          <p:cNvCxnSpPr/>
          <p:nvPr/>
        </p:nvCxnSpPr>
        <p:spPr bwMode="auto">
          <a:xfrm flipH="1">
            <a:off x="4597474" y="3962400"/>
            <a:ext cx="381000" cy="1037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30" name="Straight Arrow Connector 29">
            <a:extLst>
              <a:ext uri="{C183D7F6-B498-43B3-948B-1728B52AA6E4}">
                <adec:decorative xmlns:adec="http://schemas.microsoft.com/office/drawing/2017/decorative" val="1"/>
              </a:ext>
            </a:extLst>
          </p:cNvPr>
          <p:cNvCxnSpPr/>
          <p:nvPr/>
        </p:nvCxnSpPr>
        <p:spPr bwMode="auto">
          <a:xfrm flipH="1">
            <a:off x="6172200" y="3325201"/>
            <a:ext cx="381000" cy="1037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31" name="Straight Arrow Connector 30">
            <a:extLst>
              <a:ext uri="{C183D7F6-B498-43B3-948B-1728B52AA6E4}">
                <adec:decorative xmlns:adec="http://schemas.microsoft.com/office/drawing/2017/decorative" val="1"/>
              </a:ext>
            </a:extLst>
          </p:cNvPr>
          <p:cNvCxnSpPr/>
          <p:nvPr/>
        </p:nvCxnSpPr>
        <p:spPr bwMode="auto">
          <a:xfrm flipH="1">
            <a:off x="7848600" y="4163401"/>
            <a:ext cx="381000" cy="1037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extLst>
      <p:ext uri="{BB962C8B-B14F-4D97-AF65-F5344CB8AC3E}">
        <p14:creationId xmlns:p14="http://schemas.microsoft.com/office/powerpoint/2010/main" val="16301007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519545" y="16517"/>
            <a:ext cx="8229600" cy="933867"/>
          </a:xfrm>
        </p:spPr>
        <p:txBody>
          <a:bodyPr/>
          <a:lstStyle/>
          <a:p>
            <a:r>
              <a:rPr lang="en-US" sz="2800" dirty="0"/>
              <a:t>Spatial Arrangements in MathML</a:t>
            </a:r>
            <a:endParaRPr lang="en-US" sz="2000" dirty="0"/>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a:xfrm>
            <a:off x="457200" y="783003"/>
            <a:ext cx="8229600" cy="5389193"/>
          </a:xfrm>
        </p:spPr>
        <p:txBody>
          <a:bodyPr/>
          <a:lstStyle/>
          <a:p>
            <a:r>
              <a:rPr lang="en-US" sz="2800" u="sng" dirty="0" err="1"/>
              <a:t>MATHbook</a:t>
            </a:r>
            <a:r>
              <a:rPr lang="en-US" sz="2800" u="sng" dirty="0"/>
              <a:t> Course 3,</a:t>
            </a:r>
            <a:r>
              <a:rPr lang="en-US" sz="2800" dirty="0"/>
              <a:t> page 321, print text</a:t>
            </a:r>
          </a:p>
          <a:p>
            <a:endParaRPr lang="en-US" sz="2800" dirty="0"/>
          </a:p>
          <a:p>
            <a:endParaRPr lang="en-US" sz="1800" dirty="0"/>
          </a:p>
          <a:p>
            <a:endParaRPr lang="en-US" sz="2400" dirty="0"/>
          </a:p>
          <a:p>
            <a:endParaRPr lang="en-US" sz="2400" dirty="0"/>
          </a:p>
          <a:p>
            <a:r>
              <a:rPr lang="en-US" sz="2800" dirty="0"/>
              <a:t>UEB With Nemeth Translation in </a:t>
            </a:r>
            <a:r>
              <a:rPr lang="en-US" sz="2800" dirty="0" err="1"/>
              <a:t>BrailleBlaster</a:t>
            </a:r>
            <a:endParaRPr lang="en-US" sz="2800" dirty="0"/>
          </a:p>
          <a:p>
            <a:endParaRPr lang="en-US" sz="1800" dirty="0"/>
          </a:p>
          <a:p>
            <a:endParaRPr lang="en-US" sz="1800" dirty="0"/>
          </a:p>
          <a:p>
            <a:r>
              <a:rPr lang="en-US" sz="2800" dirty="0"/>
              <a:t>Transcriber Editing</a:t>
            </a:r>
          </a:p>
          <a:p>
            <a:endParaRPr lang="en-US" sz="2800" dirty="0"/>
          </a:p>
          <a:p>
            <a:endParaRPr lang="en-US" sz="1800" dirty="0"/>
          </a:p>
          <a:p>
            <a:endParaRPr lang="en-US" sz="2000" dirty="0"/>
          </a:p>
          <a:p>
            <a:endParaRPr lang="en-US" sz="2000" dirty="0"/>
          </a:p>
          <a:p>
            <a:endParaRPr lang="en-US" sz="2000" dirty="0"/>
          </a:p>
          <a:p>
            <a:endParaRPr lang="en-US" sz="2000" dirty="0"/>
          </a:p>
          <a:p>
            <a:endParaRPr lang="en-US" sz="2000" dirty="0"/>
          </a:p>
          <a:p>
            <a:endParaRPr lang="en-US" sz="2400" dirty="0"/>
          </a:p>
          <a:p>
            <a:pPr marL="0" indent="0">
              <a:buNone/>
            </a:pPr>
            <a:r>
              <a:rPr lang="en-US" dirty="0"/>
              <a:t>	</a:t>
            </a:r>
          </a:p>
        </p:txBody>
      </p:sp>
      <p:cxnSp>
        <p:nvCxnSpPr>
          <p:cNvPr id="79" name="Straight Connector 78">
            <a:extLst>
              <a:ext uri="{C183D7F6-B498-43B3-948B-1728B52AA6E4}">
                <adec:decorative xmlns:adec="http://schemas.microsoft.com/office/drawing/2017/decorative" val="1"/>
              </a:ext>
            </a:extLst>
          </p:cNvPr>
          <p:cNvCxnSpPr/>
          <p:nvPr/>
        </p:nvCxnSpPr>
        <p:spPr bwMode="auto">
          <a:xfrm>
            <a:off x="-1524000" y="4191000"/>
            <a:ext cx="76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4" name="Straight Connector 93">
            <a:extLst>
              <a:ext uri="{C183D7F6-B498-43B3-948B-1728B52AA6E4}">
                <adec:decorative xmlns:adec="http://schemas.microsoft.com/office/drawing/2017/decorative" val="1"/>
              </a:ext>
            </a:extLst>
          </p:cNvPr>
          <p:cNvCxnSpPr/>
          <p:nvPr/>
        </p:nvCxnSpPr>
        <p:spPr bwMode="auto">
          <a:xfrm flipH="1">
            <a:off x="11277600" y="381000"/>
            <a:ext cx="76200" cy="7620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0" name="Picture 9" descr="Image of math equations from MATHbook Course 3"/>
          <p:cNvPicPr>
            <a:picLocks noChangeAspect="1"/>
          </p:cNvPicPr>
          <p:nvPr/>
        </p:nvPicPr>
        <p:blipFill>
          <a:blip r:embed="rId3"/>
          <a:stretch>
            <a:fillRect/>
          </a:stretch>
        </p:blipFill>
        <p:spPr>
          <a:xfrm>
            <a:off x="914400" y="1585337"/>
            <a:ext cx="2667000" cy="1081663"/>
          </a:xfrm>
          <a:prstGeom prst="rect">
            <a:avLst/>
          </a:prstGeom>
        </p:spPr>
      </p:pic>
      <p:pic>
        <p:nvPicPr>
          <p:cNvPr id="11" name="Picture 10" descr="Sim braille UEB with Nemeth translation of math expressions"/>
          <p:cNvPicPr>
            <a:picLocks noChangeAspect="1"/>
          </p:cNvPicPr>
          <p:nvPr/>
        </p:nvPicPr>
        <p:blipFill>
          <a:blip r:embed="rId4"/>
          <a:stretch>
            <a:fillRect/>
          </a:stretch>
        </p:blipFill>
        <p:spPr>
          <a:xfrm>
            <a:off x="850342" y="3595577"/>
            <a:ext cx="7443316" cy="367752"/>
          </a:xfrm>
          <a:prstGeom prst="rect">
            <a:avLst/>
          </a:prstGeom>
        </p:spPr>
      </p:pic>
      <p:pic>
        <p:nvPicPr>
          <p:cNvPr id="13" name="Picture 12" descr="Sim braille transcriber edit"/>
          <p:cNvPicPr>
            <a:picLocks noChangeAspect="1"/>
          </p:cNvPicPr>
          <p:nvPr/>
        </p:nvPicPr>
        <p:blipFill>
          <a:blip r:embed="rId5"/>
          <a:stretch>
            <a:fillRect/>
          </a:stretch>
        </p:blipFill>
        <p:spPr>
          <a:xfrm>
            <a:off x="942351" y="4953000"/>
            <a:ext cx="4467849" cy="933580"/>
          </a:xfrm>
          <a:prstGeom prst="rect">
            <a:avLst/>
          </a:prstGeom>
        </p:spPr>
      </p:pic>
      <p:cxnSp>
        <p:nvCxnSpPr>
          <p:cNvPr id="12" name="Straight Arrow Connector 11">
            <a:extLst>
              <a:ext uri="{C183D7F6-B498-43B3-948B-1728B52AA6E4}">
                <adec:decorative xmlns:adec="http://schemas.microsoft.com/office/drawing/2017/decorative" val="1"/>
              </a:ext>
            </a:extLst>
          </p:cNvPr>
          <p:cNvCxnSpPr/>
          <p:nvPr/>
        </p:nvCxnSpPr>
        <p:spPr bwMode="auto">
          <a:xfrm>
            <a:off x="4495800" y="3505200"/>
            <a:ext cx="304800" cy="762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14" name="Rounded Rectangle 13">
            <a:extLst>
              <a:ext uri="{C183D7F6-B498-43B3-948B-1728B52AA6E4}">
                <adec:decorative xmlns:adec="http://schemas.microsoft.com/office/drawing/2017/decorative" val="1"/>
              </a:ext>
            </a:extLst>
          </p:cNvPr>
          <p:cNvSpPr/>
          <p:nvPr/>
        </p:nvSpPr>
        <p:spPr bwMode="auto">
          <a:xfrm>
            <a:off x="4800600" y="3581400"/>
            <a:ext cx="302492" cy="45720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502991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519545" y="16517"/>
            <a:ext cx="8229600" cy="933867"/>
          </a:xfrm>
        </p:spPr>
        <p:txBody>
          <a:bodyPr/>
          <a:lstStyle/>
          <a:p>
            <a:r>
              <a:rPr lang="en-US" sz="2800" dirty="0"/>
              <a:t>Spatial Arrangements in MathML</a:t>
            </a:r>
            <a:endParaRPr lang="en-US" sz="2000" dirty="0"/>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a:xfrm>
            <a:off x="457200" y="783003"/>
            <a:ext cx="8229600" cy="5389193"/>
          </a:xfrm>
        </p:spPr>
        <p:txBody>
          <a:bodyPr/>
          <a:lstStyle/>
          <a:p>
            <a:r>
              <a:rPr lang="en-US" sz="2800" u="sng" dirty="0" err="1"/>
              <a:t>MATHbook</a:t>
            </a:r>
            <a:r>
              <a:rPr lang="en-US" sz="2800" u="sng" dirty="0"/>
              <a:t> Course 3,</a:t>
            </a:r>
            <a:r>
              <a:rPr lang="en-US" sz="2800" dirty="0"/>
              <a:t> page 321, print text</a:t>
            </a:r>
          </a:p>
          <a:p>
            <a:endParaRPr lang="en-US" sz="2800" dirty="0"/>
          </a:p>
          <a:p>
            <a:endParaRPr lang="en-US" sz="1800" dirty="0"/>
          </a:p>
          <a:p>
            <a:endParaRPr lang="en-US" sz="2400" dirty="0"/>
          </a:p>
          <a:p>
            <a:endParaRPr lang="en-US" sz="2400" dirty="0"/>
          </a:p>
          <a:p>
            <a:r>
              <a:rPr lang="en-US" sz="2800" dirty="0"/>
              <a:t>UEB in </a:t>
            </a:r>
            <a:r>
              <a:rPr lang="en-US" sz="2800" dirty="0" err="1"/>
              <a:t>BrailleBlaster</a:t>
            </a:r>
            <a:endParaRPr lang="en-US" sz="2800" dirty="0"/>
          </a:p>
          <a:p>
            <a:endParaRPr lang="en-US" sz="1800" dirty="0"/>
          </a:p>
          <a:p>
            <a:endParaRPr lang="en-US" sz="1800" dirty="0"/>
          </a:p>
          <a:p>
            <a:r>
              <a:rPr lang="en-US" sz="2800" dirty="0"/>
              <a:t>Transcriber Editing</a:t>
            </a:r>
          </a:p>
          <a:p>
            <a:endParaRPr lang="en-US" sz="2800" dirty="0"/>
          </a:p>
          <a:p>
            <a:endParaRPr lang="en-US" sz="1800" dirty="0"/>
          </a:p>
          <a:p>
            <a:endParaRPr lang="en-US" sz="2000" dirty="0"/>
          </a:p>
          <a:p>
            <a:endParaRPr lang="en-US" sz="2000" dirty="0"/>
          </a:p>
          <a:p>
            <a:endParaRPr lang="en-US" sz="2000" dirty="0"/>
          </a:p>
          <a:p>
            <a:endParaRPr lang="en-US" sz="2000" dirty="0"/>
          </a:p>
          <a:p>
            <a:endParaRPr lang="en-US" sz="2000" dirty="0"/>
          </a:p>
          <a:p>
            <a:endParaRPr lang="en-US" sz="2400" dirty="0"/>
          </a:p>
          <a:p>
            <a:pPr marL="0" indent="0">
              <a:buNone/>
            </a:pPr>
            <a:r>
              <a:rPr lang="en-US" dirty="0"/>
              <a:t>	</a:t>
            </a:r>
          </a:p>
        </p:txBody>
      </p:sp>
      <p:cxnSp>
        <p:nvCxnSpPr>
          <p:cNvPr id="15" name="Straight Arrow Connector 14">
            <a:extLst>
              <a:ext uri="{C183D7F6-B498-43B3-948B-1728B52AA6E4}">
                <adec:decorative xmlns:adec="http://schemas.microsoft.com/office/drawing/2017/decorative" val="1"/>
              </a:ext>
            </a:extLst>
          </p:cNvPr>
          <p:cNvCxnSpPr/>
          <p:nvPr/>
        </p:nvCxnSpPr>
        <p:spPr bwMode="auto">
          <a:xfrm>
            <a:off x="10363200" y="5181600"/>
            <a:ext cx="152400" cy="281781"/>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17" name="Straight Arrow Connector 16">
            <a:extLst>
              <a:ext uri="{C183D7F6-B498-43B3-948B-1728B52AA6E4}">
                <adec:decorative xmlns:adec="http://schemas.microsoft.com/office/drawing/2017/decorative" val="1"/>
              </a:ext>
            </a:extLst>
          </p:cNvPr>
          <p:cNvCxnSpPr/>
          <p:nvPr/>
        </p:nvCxnSpPr>
        <p:spPr bwMode="auto">
          <a:xfrm flipH="1">
            <a:off x="10210800" y="5666398"/>
            <a:ext cx="152400" cy="256199"/>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cxnSp>
        <p:nvCxnSpPr>
          <p:cNvPr id="79" name="Straight Connector 78">
            <a:extLst>
              <a:ext uri="{C183D7F6-B498-43B3-948B-1728B52AA6E4}">
                <adec:decorative xmlns:adec="http://schemas.microsoft.com/office/drawing/2017/decorative" val="1"/>
              </a:ext>
            </a:extLst>
          </p:cNvPr>
          <p:cNvCxnSpPr/>
          <p:nvPr/>
        </p:nvCxnSpPr>
        <p:spPr bwMode="auto">
          <a:xfrm>
            <a:off x="-1524000" y="4191000"/>
            <a:ext cx="76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4" name="Straight Connector 93">
            <a:extLst>
              <a:ext uri="{C183D7F6-B498-43B3-948B-1728B52AA6E4}">
                <adec:decorative xmlns:adec="http://schemas.microsoft.com/office/drawing/2017/decorative" val="1"/>
              </a:ext>
            </a:extLst>
          </p:cNvPr>
          <p:cNvCxnSpPr/>
          <p:nvPr/>
        </p:nvCxnSpPr>
        <p:spPr bwMode="auto">
          <a:xfrm flipH="1">
            <a:off x="11277600" y="381000"/>
            <a:ext cx="76200" cy="7620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0" name="Picture 9" descr="Image of math expressions from MATHbook Course 3 "/>
          <p:cNvPicPr>
            <a:picLocks noChangeAspect="1"/>
          </p:cNvPicPr>
          <p:nvPr/>
        </p:nvPicPr>
        <p:blipFill>
          <a:blip r:embed="rId3"/>
          <a:stretch>
            <a:fillRect/>
          </a:stretch>
        </p:blipFill>
        <p:spPr>
          <a:xfrm>
            <a:off x="914400" y="1585337"/>
            <a:ext cx="2667000" cy="1081663"/>
          </a:xfrm>
          <a:prstGeom prst="rect">
            <a:avLst/>
          </a:prstGeom>
        </p:spPr>
      </p:pic>
      <p:pic>
        <p:nvPicPr>
          <p:cNvPr id="5" name="Picture 4" descr="Sim braille of math expressions in UEB"/>
          <p:cNvPicPr>
            <a:picLocks noChangeAspect="1"/>
          </p:cNvPicPr>
          <p:nvPr/>
        </p:nvPicPr>
        <p:blipFill>
          <a:blip r:embed="rId4"/>
          <a:stretch>
            <a:fillRect/>
          </a:stretch>
        </p:blipFill>
        <p:spPr>
          <a:xfrm>
            <a:off x="914400" y="3590884"/>
            <a:ext cx="8001125" cy="447716"/>
          </a:xfrm>
          <a:prstGeom prst="rect">
            <a:avLst/>
          </a:prstGeom>
        </p:spPr>
      </p:pic>
      <p:pic>
        <p:nvPicPr>
          <p:cNvPr id="7" name="Picture 6" descr="Sim braille transcriber edit"/>
          <p:cNvPicPr>
            <a:picLocks noChangeAspect="1"/>
          </p:cNvPicPr>
          <p:nvPr/>
        </p:nvPicPr>
        <p:blipFill>
          <a:blip r:embed="rId5"/>
          <a:stretch>
            <a:fillRect/>
          </a:stretch>
        </p:blipFill>
        <p:spPr>
          <a:xfrm>
            <a:off x="913709" y="4876800"/>
            <a:ext cx="4953691" cy="809738"/>
          </a:xfrm>
          <a:prstGeom prst="rect">
            <a:avLst/>
          </a:prstGeom>
        </p:spPr>
      </p:pic>
    </p:spTree>
    <p:extLst>
      <p:ext uri="{BB962C8B-B14F-4D97-AF65-F5344CB8AC3E}">
        <p14:creationId xmlns:p14="http://schemas.microsoft.com/office/powerpoint/2010/main" val="3307863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7927" y="990600"/>
            <a:ext cx="3449782" cy="946150"/>
          </a:xfrm>
        </p:spPr>
        <p:txBody>
          <a:bodyPr/>
          <a:lstStyle/>
          <a:p>
            <a:pPr algn="ctr"/>
            <a:r>
              <a:rPr lang="en-US" sz="2800" b="0" dirty="0"/>
              <a:t>Example of both MathML,  “Regular Text” and graphics in a table</a:t>
            </a:r>
          </a:p>
        </p:txBody>
      </p:sp>
      <p:sp>
        <p:nvSpPr>
          <p:cNvPr id="7" name="Text Placeholder 6"/>
          <p:cNvSpPr>
            <a:spLocks noGrp="1"/>
          </p:cNvSpPr>
          <p:nvPr>
            <p:ph type="body" sz="half" idx="2"/>
          </p:nvPr>
        </p:nvSpPr>
        <p:spPr>
          <a:xfrm>
            <a:off x="436418" y="2027237"/>
            <a:ext cx="3352800" cy="4830763"/>
          </a:xfrm>
        </p:spPr>
        <p:txBody>
          <a:bodyPr/>
          <a:lstStyle/>
          <a:p>
            <a:pPr marL="342900" indent="-342900">
              <a:buFont typeface="Arial" panose="020B0604020202020204" pitchFamily="34" charset="0"/>
              <a:buChar char="•"/>
            </a:pPr>
            <a:r>
              <a:rPr lang="en-US" sz="2400" u="sng" dirty="0"/>
              <a:t>Inspire Physics </a:t>
            </a:r>
            <a:r>
              <a:rPr lang="en-US" sz="2400" dirty="0"/>
              <a:t>page732</a:t>
            </a:r>
          </a:p>
          <a:p>
            <a:pPr marL="342900" indent="-342900">
              <a:buFont typeface="Arial" panose="020B0604020202020204" pitchFamily="34" charset="0"/>
              <a:buChar char="•"/>
            </a:pPr>
            <a:r>
              <a:rPr lang="en-US" sz="2400" dirty="0"/>
              <a:t>Transcriber’s perspective</a:t>
            </a:r>
          </a:p>
          <a:p>
            <a:pPr marL="342900" indent="-342900">
              <a:buFont typeface="Arial" panose="020B0604020202020204" pitchFamily="34" charset="0"/>
              <a:buChar char="•"/>
            </a:pPr>
            <a:r>
              <a:rPr lang="en-US" sz="2400" dirty="0"/>
              <a:t>Outlined items  tagged as MathML</a:t>
            </a:r>
          </a:p>
          <a:p>
            <a:pPr marL="342900" indent="-342900">
              <a:buFont typeface="Arial" panose="020B0604020202020204" pitchFamily="34" charset="0"/>
              <a:buChar char="•"/>
            </a:pPr>
            <a:r>
              <a:rPr lang="en-US" sz="2400" dirty="0"/>
              <a:t>Need to edit first item, NOT tagged</a:t>
            </a:r>
          </a:p>
          <a:p>
            <a:pPr marL="342900" indent="-342900">
              <a:buFont typeface="Arial" panose="020B0604020202020204" pitchFamily="34" charset="0"/>
              <a:buChar char="•"/>
            </a:pPr>
            <a:r>
              <a:rPr lang="en-US" sz="2400" dirty="0"/>
              <a:t>Use MathML-tagged expressions within your formatting</a:t>
            </a:r>
          </a:p>
          <a:p>
            <a:pPr marL="342900" indent="-342900">
              <a:buFont typeface="Arial" panose="020B0604020202020204" pitchFamily="34" charset="0"/>
              <a:buChar char="•"/>
            </a:pPr>
            <a:endParaRPr lang="en-US" sz="2400" dirty="0"/>
          </a:p>
          <a:p>
            <a:endParaRPr lang="en-US" dirty="0"/>
          </a:p>
          <a:p>
            <a:endParaRPr lang="en-US" dirty="0"/>
          </a:p>
        </p:txBody>
      </p:sp>
      <p:pic>
        <p:nvPicPr>
          <p:cNvPr id="8" name="Content Placeholder 3" descr="Image of Inspire Physics print book page with table that includes diagrams and equations. The equations tagged as MathML are circled."/>
          <p:cNvPicPr>
            <a:picLocks noGrp="1" noChangeAspect="1"/>
          </p:cNvPicPr>
          <p:nvPr>
            <p:ph idx="1"/>
          </p:nvPr>
        </p:nvPicPr>
        <p:blipFill>
          <a:blip r:embed="rId3"/>
          <a:stretch>
            <a:fillRect/>
          </a:stretch>
        </p:blipFill>
        <p:spPr bwMode="auto">
          <a:xfrm>
            <a:off x="4078552" y="169141"/>
            <a:ext cx="4227248" cy="5853113"/>
          </a:xfrm>
          <a:prstGeom prst="rect">
            <a:avLst/>
          </a:prstGeom>
          <a:noFill/>
          <a:ln w="9525">
            <a:noFill/>
            <a:miter lim="800000"/>
            <a:headEnd/>
            <a:tailEnd/>
          </a:ln>
        </p:spPr>
      </p:pic>
      <p:sp>
        <p:nvSpPr>
          <p:cNvPr id="10" name="Rounded Rectangle 9">
            <a:extLst>
              <a:ext uri="{C183D7F6-B498-43B3-948B-1728B52AA6E4}">
                <adec:decorative xmlns:adec="http://schemas.microsoft.com/office/drawing/2017/decorative" val="1"/>
              </a:ext>
            </a:extLst>
          </p:cNvPr>
          <p:cNvSpPr/>
          <p:nvPr/>
        </p:nvSpPr>
        <p:spPr bwMode="auto">
          <a:xfrm>
            <a:off x="7278952" y="1828800"/>
            <a:ext cx="1026848" cy="4191000"/>
          </a:xfrm>
          <a:prstGeom prst="roundRect">
            <a:avLst/>
          </a:prstGeom>
          <a:noFill/>
          <a:ln w="38100"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2121684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2E80-8380-4B99-8FCE-082D48DDC98C}"/>
              </a:ext>
            </a:extLst>
          </p:cNvPr>
          <p:cNvSpPr>
            <a:spLocks noGrp="1"/>
          </p:cNvSpPr>
          <p:nvPr>
            <p:ph type="title"/>
          </p:nvPr>
        </p:nvSpPr>
        <p:spPr/>
        <p:txBody>
          <a:bodyPr/>
          <a:lstStyle/>
          <a:p>
            <a:r>
              <a:rPr lang="en-US" dirty="0"/>
              <a:t>Math as “Regular Text” Translation</a:t>
            </a:r>
          </a:p>
        </p:txBody>
      </p:sp>
      <p:sp>
        <p:nvSpPr>
          <p:cNvPr id="3" name="Content Placeholder 2"/>
          <p:cNvSpPr>
            <a:spLocks noGrp="1"/>
          </p:cNvSpPr>
          <p:nvPr>
            <p:ph idx="1"/>
          </p:nvPr>
        </p:nvSpPr>
        <p:spPr/>
        <p:txBody>
          <a:bodyPr/>
          <a:lstStyle/>
          <a:p>
            <a:r>
              <a:rPr lang="en-US" sz="2400" dirty="0"/>
              <a:t>Editing “math as regular text” in table</a:t>
            </a:r>
          </a:p>
          <a:p>
            <a:endParaRPr lang="en-US" dirty="0"/>
          </a:p>
          <a:p>
            <a:endParaRPr lang="en-US" dirty="0"/>
          </a:p>
          <a:p>
            <a:pPr marL="0" indent="0">
              <a:buNone/>
            </a:pPr>
            <a:endParaRPr lang="en-US" sz="2400" dirty="0"/>
          </a:p>
          <a:p>
            <a:endParaRPr lang="en-US" sz="2400" dirty="0"/>
          </a:p>
          <a:p>
            <a:pPr marL="0" indent="0">
              <a:buNone/>
            </a:pPr>
            <a:endParaRPr lang="en-US" sz="2400" dirty="0"/>
          </a:p>
          <a:p>
            <a:endParaRPr lang="en-US" sz="2400" dirty="0"/>
          </a:p>
          <a:p>
            <a:endParaRPr lang="en-US" dirty="0"/>
          </a:p>
        </p:txBody>
      </p:sp>
      <p:pic>
        <p:nvPicPr>
          <p:cNvPr id="9" name="Picture 8" descr="Print math expression m r squared, which was tagged as regular text"/>
          <p:cNvPicPr>
            <a:picLocks noChangeAspect="1"/>
          </p:cNvPicPr>
          <p:nvPr/>
        </p:nvPicPr>
        <p:blipFill>
          <a:blip r:embed="rId3"/>
          <a:stretch>
            <a:fillRect/>
          </a:stretch>
        </p:blipFill>
        <p:spPr>
          <a:xfrm>
            <a:off x="990600" y="2209800"/>
            <a:ext cx="1149532" cy="838200"/>
          </a:xfrm>
          <a:prstGeom prst="rect">
            <a:avLst/>
          </a:prstGeom>
        </p:spPr>
      </p:pic>
      <p:sp>
        <p:nvSpPr>
          <p:cNvPr id="15" name="TextBox 14">
            <a:extLst>
              <a:ext uri="{FF2B5EF4-FFF2-40B4-BE49-F238E27FC236}">
                <a16:creationId xmlns:a16="http://schemas.microsoft.com/office/drawing/2014/main" id="{C4553006-D388-418F-91F4-2930A4BEDAAA}"/>
              </a:ext>
            </a:extLst>
          </p:cNvPr>
          <p:cNvSpPr txBox="1"/>
          <p:nvPr/>
        </p:nvSpPr>
        <p:spPr>
          <a:xfrm>
            <a:off x="457200" y="3329751"/>
            <a:ext cx="4572000" cy="461665"/>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a:ln>
                  <a:noFill/>
                </a:ln>
                <a:solidFill>
                  <a:srgbClr val="000099"/>
                </a:solidFill>
                <a:effectLst/>
                <a:uLnTx/>
                <a:uFillTx/>
                <a:latin typeface="Arial"/>
                <a:ea typeface="+mn-ea"/>
                <a:cs typeface="+mn-cs"/>
              </a:rPr>
              <a:t>UEB Translation</a:t>
            </a:r>
          </a:p>
        </p:txBody>
      </p:sp>
      <p:pic>
        <p:nvPicPr>
          <p:cNvPr id="10" name="Picture 9" descr="UEB translation of math expression m r squared"/>
          <p:cNvPicPr>
            <a:picLocks noChangeAspect="1"/>
          </p:cNvPicPr>
          <p:nvPr/>
        </p:nvPicPr>
        <p:blipFill>
          <a:blip r:embed="rId4"/>
          <a:stretch>
            <a:fillRect/>
          </a:stretch>
        </p:blipFill>
        <p:spPr>
          <a:xfrm>
            <a:off x="974623" y="3733800"/>
            <a:ext cx="1838582" cy="600159"/>
          </a:xfrm>
          <a:prstGeom prst="rect">
            <a:avLst/>
          </a:prstGeom>
        </p:spPr>
      </p:pic>
      <p:sp>
        <p:nvSpPr>
          <p:cNvPr id="16" name="TextBox 15">
            <a:extLst>
              <a:ext uri="{FF2B5EF4-FFF2-40B4-BE49-F238E27FC236}">
                <a16:creationId xmlns:a16="http://schemas.microsoft.com/office/drawing/2014/main" id="{BA3B0043-4A0C-49B7-AD0A-7CC88FBBACF8}"/>
              </a:ext>
            </a:extLst>
          </p:cNvPr>
          <p:cNvSpPr txBox="1"/>
          <p:nvPr/>
        </p:nvSpPr>
        <p:spPr>
          <a:xfrm>
            <a:off x="457200" y="4719935"/>
            <a:ext cx="4572000" cy="461665"/>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a:ln>
                  <a:noFill/>
                </a:ln>
                <a:solidFill>
                  <a:srgbClr val="000099"/>
                </a:solidFill>
                <a:effectLst/>
                <a:uLnTx/>
                <a:uFillTx/>
                <a:latin typeface="Arial"/>
                <a:ea typeface="+mn-ea"/>
                <a:cs typeface="+mn-cs"/>
              </a:rPr>
              <a:t>UEB with Nemeth</a:t>
            </a:r>
          </a:p>
        </p:txBody>
      </p:sp>
      <p:pic>
        <p:nvPicPr>
          <p:cNvPr id="11" name="Picture 10" descr="UEB with Nemeth translation of math expression m r squared"/>
          <p:cNvPicPr>
            <a:picLocks noChangeAspect="1"/>
          </p:cNvPicPr>
          <p:nvPr/>
        </p:nvPicPr>
        <p:blipFill>
          <a:blip r:embed="rId5"/>
          <a:stretch>
            <a:fillRect/>
          </a:stretch>
        </p:blipFill>
        <p:spPr>
          <a:xfrm>
            <a:off x="1009259" y="5181600"/>
            <a:ext cx="2800741" cy="581106"/>
          </a:xfrm>
          <a:prstGeom prst="rect">
            <a:avLst/>
          </a:prstGeom>
        </p:spPr>
      </p:pic>
      <p:sp>
        <p:nvSpPr>
          <p:cNvPr id="13" name="TextBox 12">
            <a:extLst>
              <a:ext uri="{FF2B5EF4-FFF2-40B4-BE49-F238E27FC236}">
                <a16:creationId xmlns:a16="http://schemas.microsoft.com/office/drawing/2014/main" id="{E5D9393C-4637-4971-BCF0-6A0999570F26}"/>
              </a:ext>
            </a:extLst>
          </p:cNvPr>
          <p:cNvSpPr txBox="1"/>
          <p:nvPr/>
        </p:nvSpPr>
        <p:spPr>
          <a:xfrm>
            <a:off x="4515108" y="2538412"/>
            <a:ext cx="4572000" cy="461665"/>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err="1">
                <a:ln>
                  <a:noFill/>
                </a:ln>
                <a:solidFill>
                  <a:srgbClr val="000099"/>
                </a:solidFill>
                <a:effectLst/>
                <a:uLnTx/>
                <a:uFillTx/>
                <a:latin typeface="Arial"/>
                <a:ea typeface="+mn-ea"/>
                <a:cs typeface="+mn-cs"/>
              </a:rPr>
              <a:t>BrailleBlaster</a:t>
            </a:r>
            <a:r>
              <a:rPr kumimoji="0" lang="en-US" sz="2400" b="0" i="0" u="none" strike="noStrike" kern="0" cap="none" spc="0" normalizeH="0" baseline="0" noProof="0" dirty="0">
                <a:ln>
                  <a:noFill/>
                </a:ln>
                <a:solidFill>
                  <a:srgbClr val="000099"/>
                </a:solidFill>
                <a:effectLst/>
                <a:uLnTx/>
                <a:uFillTx/>
                <a:latin typeface="Arial"/>
                <a:ea typeface="+mn-ea"/>
                <a:cs typeface="+mn-cs"/>
              </a:rPr>
              <a:t> braille view</a:t>
            </a:r>
          </a:p>
        </p:txBody>
      </p:sp>
      <p:pic>
        <p:nvPicPr>
          <p:cNvPr id="14" name="Content Placeholder 3" descr="BrailleBlaster braille view of translated expression">
            <a:extLst>
              <a:ext uri="{FF2B5EF4-FFF2-40B4-BE49-F238E27FC236}">
                <a16:creationId xmlns:a16="http://schemas.microsoft.com/office/drawing/2014/main" id="{919D3C68-D214-44A8-A4F0-1541748772DF}"/>
              </a:ext>
            </a:extLst>
          </p:cNvPr>
          <p:cNvPicPr>
            <a:picLocks noChangeAspect="1"/>
          </p:cNvPicPr>
          <p:nvPr/>
        </p:nvPicPr>
        <p:blipFill>
          <a:blip r:embed="rId6"/>
          <a:stretch>
            <a:fillRect/>
          </a:stretch>
        </p:blipFill>
        <p:spPr>
          <a:xfrm>
            <a:off x="5257800" y="3146603"/>
            <a:ext cx="2756535" cy="527685"/>
          </a:xfrm>
          <a:prstGeom prst="rect">
            <a:avLst/>
          </a:prstGeom>
        </p:spPr>
      </p:pic>
      <p:sp>
        <p:nvSpPr>
          <p:cNvPr id="8" name="TextBox 7">
            <a:extLst>
              <a:ext uri="{FF2B5EF4-FFF2-40B4-BE49-F238E27FC236}">
                <a16:creationId xmlns:a16="http://schemas.microsoft.com/office/drawing/2014/main" id="{D1293B4B-4322-4F8B-AEEA-7D3B4BF7C3C3}"/>
              </a:ext>
            </a:extLst>
          </p:cNvPr>
          <p:cNvSpPr txBox="1"/>
          <p:nvPr/>
        </p:nvSpPr>
        <p:spPr>
          <a:xfrm>
            <a:off x="400308" y="6126163"/>
            <a:ext cx="4572000" cy="369332"/>
          </a:xfrm>
          <a:prstGeom prst="rect">
            <a:avLst/>
          </a:prstGeom>
          <a:noFill/>
        </p:spPr>
        <p:txBody>
          <a:bodyPr wrap="square">
            <a:spAutoFit/>
          </a:bodyPr>
          <a:lstStyle/>
          <a:p>
            <a:r>
              <a:rPr lang="en-US" u="sng" dirty="0"/>
              <a:t>Inspire Physics</a:t>
            </a:r>
            <a:r>
              <a:rPr lang="en-US" dirty="0"/>
              <a:t>, page 732, (continued)</a:t>
            </a:r>
          </a:p>
        </p:txBody>
      </p:sp>
    </p:spTree>
    <p:extLst>
      <p:ext uri="{BB962C8B-B14F-4D97-AF65-F5344CB8AC3E}">
        <p14:creationId xmlns:p14="http://schemas.microsoft.com/office/powerpoint/2010/main" val="85820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22A14-B155-4AA9-AD33-D7BE47D306F4}"/>
              </a:ext>
            </a:extLst>
          </p:cNvPr>
          <p:cNvSpPr>
            <a:spLocks noGrp="1"/>
          </p:cNvSpPr>
          <p:nvPr>
            <p:ph type="title"/>
          </p:nvPr>
        </p:nvSpPr>
        <p:spPr/>
        <p:txBody>
          <a:bodyPr/>
          <a:lstStyle/>
          <a:p>
            <a:r>
              <a:rPr lang="en-US" sz="4400" dirty="0"/>
              <a:t>Editing MathML for Transcription in a Table</a:t>
            </a:r>
            <a:endParaRPr lang="en-US" dirty="0"/>
          </a:p>
        </p:txBody>
      </p:sp>
      <p:graphicFrame>
        <p:nvGraphicFramePr>
          <p:cNvPr id="4" name="Table 4">
            <a:extLst>
              <a:ext uri="{FF2B5EF4-FFF2-40B4-BE49-F238E27FC236}">
                <a16:creationId xmlns:a16="http://schemas.microsoft.com/office/drawing/2014/main" id="{BEEFD1D1-6FBB-4C40-ABEE-C436D07B0376}"/>
              </a:ext>
            </a:extLst>
          </p:cNvPr>
          <p:cNvGraphicFramePr>
            <a:graphicFrameLocks noGrp="1"/>
          </p:cNvGraphicFramePr>
          <p:nvPr>
            <p:ph idx="1"/>
            <p:extLst>
              <p:ext uri="{D42A27DB-BD31-4B8C-83A1-F6EECF244321}">
                <p14:modId xmlns:p14="http://schemas.microsoft.com/office/powerpoint/2010/main" val="357463683"/>
              </p:ext>
            </p:extLst>
          </p:nvPr>
        </p:nvGraphicFramePr>
        <p:xfrm>
          <a:off x="529936" y="2057400"/>
          <a:ext cx="8191500" cy="3619500"/>
        </p:xfrm>
        <a:graphic>
          <a:graphicData uri="http://schemas.openxmlformats.org/drawingml/2006/table">
            <a:tbl>
              <a:tblPr firstRow="1" bandRow="1">
                <a:tableStyleId>{073A0DAA-6AF3-43AB-8588-CEC1D06C72B9}</a:tableStyleId>
              </a:tblPr>
              <a:tblGrid>
                <a:gridCol w="2438400">
                  <a:extLst>
                    <a:ext uri="{9D8B030D-6E8A-4147-A177-3AD203B41FA5}">
                      <a16:colId xmlns:a16="http://schemas.microsoft.com/office/drawing/2014/main" val="623907533"/>
                    </a:ext>
                  </a:extLst>
                </a:gridCol>
                <a:gridCol w="3124200">
                  <a:extLst>
                    <a:ext uri="{9D8B030D-6E8A-4147-A177-3AD203B41FA5}">
                      <a16:colId xmlns:a16="http://schemas.microsoft.com/office/drawing/2014/main" val="1059362122"/>
                    </a:ext>
                  </a:extLst>
                </a:gridCol>
                <a:gridCol w="2628900">
                  <a:extLst>
                    <a:ext uri="{9D8B030D-6E8A-4147-A177-3AD203B41FA5}">
                      <a16:colId xmlns:a16="http://schemas.microsoft.com/office/drawing/2014/main" val="3422472629"/>
                    </a:ext>
                  </a:extLst>
                </a:gridCol>
              </a:tblGrid>
              <a:tr h="723900">
                <a:tc>
                  <a:txBody>
                    <a:bodyPr/>
                    <a:lstStyle/>
                    <a:p>
                      <a:r>
                        <a:rPr lang="en-US" dirty="0"/>
                        <a:t>Print text</a:t>
                      </a:r>
                    </a:p>
                  </a:txBody>
                  <a:tcPr/>
                </a:tc>
                <a:tc>
                  <a:txBody>
                    <a:bodyPr/>
                    <a:lstStyle/>
                    <a:p>
                      <a:r>
                        <a:rPr lang="en-US" dirty="0"/>
                        <a:t>UEB Translation</a:t>
                      </a:r>
                    </a:p>
                  </a:txBody>
                  <a:tcPr/>
                </a:tc>
                <a:tc>
                  <a:txBody>
                    <a:bodyPr/>
                    <a:lstStyle/>
                    <a:p>
                      <a:r>
                        <a:rPr lang="en-US" dirty="0"/>
                        <a:t>UEB with Nemeth</a:t>
                      </a:r>
                    </a:p>
                  </a:txBody>
                  <a:tcPr/>
                </a:tc>
                <a:extLst>
                  <a:ext uri="{0D108BD9-81ED-4DB2-BD59-A6C34878D82A}">
                    <a16:rowId xmlns:a16="http://schemas.microsoft.com/office/drawing/2014/main" val="1659927312"/>
                  </a:ext>
                </a:extLst>
              </a:tr>
              <a:tr h="72390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560942448"/>
                  </a:ext>
                </a:extLst>
              </a:tr>
              <a:tr h="72390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961267219"/>
                  </a:ext>
                </a:extLst>
              </a:tr>
              <a:tr h="72390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78662649"/>
                  </a:ext>
                </a:extLst>
              </a:tr>
              <a:tr h="72390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222056840"/>
                  </a:ext>
                </a:extLst>
              </a:tr>
            </a:tbl>
          </a:graphicData>
        </a:graphic>
      </p:graphicFrame>
      <p:pic>
        <p:nvPicPr>
          <p:cNvPr id="5" name="Picture 4" descr="Print text showing math expression 1/2 m r squared">
            <a:extLst>
              <a:ext uri="{FF2B5EF4-FFF2-40B4-BE49-F238E27FC236}">
                <a16:creationId xmlns:a16="http://schemas.microsoft.com/office/drawing/2014/main" id="{4FD45243-2359-42DB-AC8D-F73246E23FC5}"/>
              </a:ext>
            </a:extLst>
          </p:cNvPr>
          <p:cNvPicPr>
            <a:picLocks noChangeAspect="1"/>
          </p:cNvPicPr>
          <p:nvPr/>
        </p:nvPicPr>
        <p:blipFill>
          <a:blip r:embed="rId3"/>
          <a:stretch>
            <a:fillRect/>
          </a:stretch>
        </p:blipFill>
        <p:spPr>
          <a:xfrm>
            <a:off x="1310444" y="2819399"/>
            <a:ext cx="762066" cy="646232"/>
          </a:xfrm>
          <a:prstGeom prst="rect">
            <a:avLst/>
          </a:prstGeom>
        </p:spPr>
      </p:pic>
      <p:pic>
        <p:nvPicPr>
          <p:cNvPr id="18" name="Picture 17" descr="UEB translation of math expression 1/2 m r squared"/>
          <p:cNvPicPr>
            <a:picLocks noChangeAspect="1"/>
          </p:cNvPicPr>
          <p:nvPr/>
        </p:nvPicPr>
        <p:blipFill>
          <a:blip r:embed="rId4"/>
          <a:stretch>
            <a:fillRect/>
          </a:stretch>
        </p:blipFill>
        <p:spPr>
          <a:xfrm>
            <a:off x="3337623" y="2872035"/>
            <a:ext cx="2377377" cy="560817"/>
          </a:xfrm>
          <a:prstGeom prst="rect">
            <a:avLst/>
          </a:prstGeom>
        </p:spPr>
      </p:pic>
      <p:pic>
        <p:nvPicPr>
          <p:cNvPr id="3" name="Picture 2" descr="UEB with Nemeth translation of math expression 1/2 m r squared"/>
          <p:cNvPicPr>
            <a:picLocks noChangeAspect="1"/>
          </p:cNvPicPr>
          <p:nvPr/>
        </p:nvPicPr>
        <p:blipFill>
          <a:blip r:embed="rId5"/>
          <a:stretch>
            <a:fillRect/>
          </a:stretch>
        </p:blipFill>
        <p:spPr>
          <a:xfrm>
            <a:off x="6235283" y="2881895"/>
            <a:ext cx="2233272" cy="527641"/>
          </a:xfrm>
          <a:prstGeom prst="rect">
            <a:avLst/>
          </a:prstGeom>
        </p:spPr>
      </p:pic>
      <p:pic>
        <p:nvPicPr>
          <p:cNvPr id="8" name="Picture 7" descr="Print math expression 2/5 m r squared">
            <a:extLst>
              <a:ext uri="{FF2B5EF4-FFF2-40B4-BE49-F238E27FC236}">
                <a16:creationId xmlns:a16="http://schemas.microsoft.com/office/drawing/2014/main" id="{9BA9EEB3-3FBD-470E-856D-77FF473D704E}"/>
              </a:ext>
            </a:extLst>
          </p:cNvPr>
          <p:cNvPicPr>
            <a:picLocks noChangeAspect="1"/>
          </p:cNvPicPr>
          <p:nvPr/>
        </p:nvPicPr>
        <p:blipFill>
          <a:blip r:embed="rId6"/>
          <a:stretch>
            <a:fillRect/>
          </a:stretch>
        </p:blipFill>
        <p:spPr>
          <a:xfrm>
            <a:off x="1295400" y="3544034"/>
            <a:ext cx="792155" cy="646231"/>
          </a:xfrm>
          <a:prstGeom prst="rect">
            <a:avLst/>
          </a:prstGeom>
        </p:spPr>
      </p:pic>
      <p:pic>
        <p:nvPicPr>
          <p:cNvPr id="9" name="Picture 4" descr="UEB translation of math expression 2/5 m r squared">
            <a:extLst>
              <a:ext uri="{FF2B5EF4-FFF2-40B4-BE49-F238E27FC236}">
                <a16:creationId xmlns:a16="http://schemas.microsoft.com/office/drawing/2014/main" id="{4F37A37F-F3E5-4A0D-8167-66583C3198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8571" y="3684191"/>
            <a:ext cx="2483747" cy="4078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EB with Nemeth translation of math expression 2/5 m r squared">
            <a:extLst>
              <a:ext uri="{FF2B5EF4-FFF2-40B4-BE49-F238E27FC236}">
                <a16:creationId xmlns:a16="http://schemas.microsoft.com/office/drawing/2014/main" id="{F71939BF-FF34-492A-A644-526F247A7E56}"/>
              </a:ext>
            </a:extLst>
          </p:cNvPr>
          <p:cNvPicPr/>
          <p:nvPr/>
        </p:nvPicPr>
        <p:blipFill>
          <a:blip r:embed="rId8"/>
          <a:stretch>
            <a:fillRect/>
          </a:stretch>
        </p:blipFill>
        <p:spPr>
          <a:xfrm>
            <a:off x="6179820" y="3650160"/>
            <a:ext cx="2256655" cy="442119"/>
          </a:xfrm>
          <a:prstGeom prst="rect">
            <a:avLst/>
          </a:prstGeom>
          <a:noFill/>
          <a:ln>
            <a:noFill/>
          </a:ln>
        </p:spPr>
      </p:pic>
      <p:pic>
        <p:nvPicPr>
          <p:cNvPr id="11" name="Picture 10" descr="Print math expression 1/12 m l squared">
            <a:extLst>
              <a:ext uri="{FF2B5EF4-FFF2-40B4-BE49-F238E27FC236}">
                <a16:creationId xmlns:a16="http://schemas.microsoft.com/office/drawing/2014/main" id="{9FF1B5CB-5528-4C81-833D-F7FA6E6C2218}"/>
              </a:ext>
            </a:extLst>
          </p:cNvPr>
          <p:cNvPicPr>
            <a:picLocks noChangeAspect="1"/>
          </p:cNvPicPr>
          <p:nvPr/>
        </p:nvPicPr>
        <p:blipFill>
          <a:blip r:embed="rId9"/>
          <a:stretch>
            <a:fillRect/>
          </a:stretch>
        </p:blipFill>
        <p:spPr>
          <a:xfrm>
            <a:off x="1295401" y="4285821"/>
            <a:ext cx="792154" cy="610049"/>
          </a:xfrm>
          <a:prstGeom prst="rect">
            <a:avLst/>
          </a:prstGeom>
        </p:spPr>
      </p:pic>
      <p:pic>
        <p:nvPicPr>
          <p:cNvPr id="20" name="Picture 19" descr="UEB translation of math expression 1/12 m l squared"/>
          <p:cNvPicPr/>
          <p:nvPr/>
        </p:nvPicPr>
        <p:blipFill>
          <a:blip r:embed="rId10"/>
          <a:stretch>
            <a:fillRect/>
          </a:stretch>
        </p:blipFill>
        <p:spPr>
          <a:xfrm>
            <a:off x="3248025" y="4413711"/>
            <a:ext cx="2466975" cy="368321"/>
          </a:xfrm>
          <a:prstGeom prst="rect">
            <a:avLst/>
          </a:prstGeom>
          <a:noFill/>
          <a:ln>
            <a:noFill/>
          </a:ln>
        </p:spPr>
      </p:pic>
      <p:pic>
        <p:nvPicPr>
          <p:cNvPr id="13" name="Picture 12" descr="UEB with Nemeth translation of math expression 1/12 m l squared">
            <a:extLst>
              <a:ext uri="{FF2B5EF4-FFF2-40B4-BE49-F238E27FC236}">
                <a16:creationId xmlns:a16="http://schemas.microsoft.com/office/drawing/2014/main" id="{72F39E60-707A-425A-B4EB-67AB52EB581C}"/>
              </a:ext>
            </a:extLst>
          </p:cNvPr>
          <p:cNvPicPr>
            <a:picLocks noChangeAspect="1"/>
          </p:cNvPicPr>
          <p:nvPr/>
        </p:nvPicPr>
        <p:blipFill>
          <a:blip r:embed="rId11"/>
          <a:stretch>
            <a:fillRect/>
          </a:stretch>
        </p:blipFill>
        <p:spPr>
          <a:xfrm>
            <a:off x="6273271" y="4385779"/>
            <a:ext cx="2157295" cy="410132"/>
          </a:xfrm>
          <a:prstGeom prst="rect">
            <a:avLst/>
          </a:prstGeom>
        </p:spPr>
      </p:pic>
      <p:pic>
        <p:nvPicPr>
          <p:cNvPr id="21" name="Picture 20" descr="Print math expression 1/3 m l squared"/>
          <p:cNvPicPr>
            <a:picLocks noChangeAspect="1"/>
          </p:cNvPicPr>
          <p:nvPr/>
        </p:nvPicPr>
        <p:blipFill>
          <a:blip r:embed="rId12"/>
          <a:stretch>
            <a:fillRect/>
          </a:stretch>
        </p:blipFill>
        <p:spPr>
          <a:xfrm>
            <a:off x="1271227" y="4991426"/>
            <a:ext cx="801283" cy="676812"/>
          </a:xfrm>
          <a:prstGeom prst="rect">
            <a:avLst/>
          </a:prstGeom>
        </p:spPr>
      </p:pic>
      <p:pic>
        <p:nvPicPr>
          <p:cNvPr id="22" name="Picture 21" descr="UEB translation of math expression 1/3 m l squared"/>
          <p:cNvPicPr>
            <a:picLocks noChangeAspect="1"/>
          </p:cNvPicPr>
          <p:nvPr/>
        </p:nvPicPr>
        <p:blipFill>
          <a:blip r:embed="rId13"/>
          <a:stretch>
            <a:fillRect/>
          </a:stretch>
        </p:blipFill>
        <p:spPr>
          <a:xfrm>
            <a:off x="3200400" y="5029200"/>
            <a:ext cx="2514600" cy="509716"/>
          </a:xfrm>
          <a:prstGeom prst="rect">
            <a:avLst/>
          </a:prstGeom>
        </p:spPr>
      </p:pic>
      <p:pic>
        <p:nvPicPr>
          <p:cNvPr id="23" name="Picture 22" descr="UEB with Nemeth translation of math expression 1/3 m l squared"/>
          <p:cNvPicPr>
            <a:picLocks noChangeAspect="1"/>
          </p:cNvPicPr>
          <p:nvPr/>
        </p:nvPicPr>
        <p:blipFill>
          <a:blip r:embed="rId14"/>
          <a:stretch>
            <a:fillRect/>
          </a:stretch>
        </p:blipFill>
        <p:spPr>
          <a:xfrm>
            <a:off x="6248133" y="5029200"/>
            <a:ext cx="2120031" cy="540608"/>
          </a:xfrm>
          <a:prstGeom prst="rect">
            <a:avLst/>
          </a:prstGeom>
        </p:spPr>
      </p:pic>
      <p:sp>
        <p:nvSpPr>
          <p:cNvPr id="17" name="TextBox 16">
            <a:extLst>
              <a:ext uri="{FF2B5EF4-FFF2-40B4-BE49-F238E27FC236}">
                <a16:creationId xmlns:a16="http://schemas.microsoft.com/office/drawing/2014/main" id="{0CC3F374-04BB-424C-9224-7A287669EBB8}"/>
              </a:ext>
            </a:extLst>
          </p:cNvPr>
          <p:cNvSpPr txBox="1"/>
          <p:nvPr/>
        </p:nvSpPr>
        <p:spPr>
          <a:xfrm>
            <a:off x="446810" y="5978563"/>
            <a:ext cx="4734790" cy="369332"/>
          </a:xfrm>
          <a:prstGeom prst="rect">
            <a:avLst/>
          </a:prstGeom>
          <a:noFill/>
        </p:spPr>
        <p:txBody>
          <a:bodyPr wrap="square">
            <a:spAutoFit/>
          </a:bodyPr>
          <a:lstStyle/>
          <a:p>
            <a:r>
              <a:rPr lang="en-US" u="sng" dirty="0"/>
              <a:t>Inspire Physics</a:t>
            </a:r>
            <a:r>
              <a:rPr lang="en-US" dirty="0"/>
              <a:t> page 732</a:t>
            </a:r>
          </a:p>
        </p:txBody>
      </p:sp>
    </p:spTree>
    <p:extLst>
      <p:ext uri="{BB962C8B-B14F-4D97-AF65-F5344CB8AC3E}">
        <p14:creationId xmlns:p14="http://schemas.microsoft.com/office/powerpoint/2010/main" val="62757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Editing MathML for Transcription in a Table </a:t>
            </a:r>
            <a:r>
              <a:rPr lang="en-US" sz="2400" dirty="0"/>
              <a:t>(continued)</a:t>
            </a:r>
            <a:endParaRPr lang="en-US" dirty="0"/>
          </a:p>
        </p:txBody>
      </p:sp>
      <p:sp>
        <p:nvSpPr>
          <p:cNvPr id="3" name="Content Placeholder 2"/>
          <p:cNvSpPr>
            <a:spLocks noGrp="1"/>
          </p:cNvSpPr>
          <p:nvPr>
            <p:ph idx="1"/>
          </p:nvPr>
        </p:nvSpPr>
        <p:spPr/>
        <p:txBody>
          <a:bodyPr/>
          <a:lstStyle/>
          <a:p>
            <a:r>
              <a:rPr lang="en-US" sz="2800" dirty="0"/>
              <a:t>Print text: </a:t>
            </a:r>
          </a:p>
          <a:p>
            <a:endParaRPr lang="en-US" sz="2800" dirty="0"/>
          </a:p>
          <a:p>
            <a:r>
              <a:rPr lang="en-US" sz="2800" dirty="0"/>
              <a:t>UEB with Nemeth: </a:t>
            </a:r>
          </a:p>
          <a:p>
            <a:endParaRPr lang="en-US" sz="2800" dirty="0"/>
          </a:p>
          <a:p>
            <a:r>
              <a:rPr lang="en-US" sz="2800" dirty="0"/>
              <a:t>UEB: </a:t>
            </a:r>
          </a:p>
          <a:p>
            <a:endParaRPr lang="en-US" sz="2800" dirty="0"/>
          </a:p>
          <a:p>
            <a:r>
              <a:rPr lang="en-US" sz="2800" dirty="0"/>
              <a:t>Transcriber edit:</a:t>
            </a:r>
          </a:p>
          <a:p>
            <a:endParaRPr lang="en-US" dirty="0"/>
          </a:p>
        </p:txBody>
      </p:sp>
      <p:pic>
        <p:nvPicPr>
          <p:cNvPr id="8" name="Picture 7" descr="Image of math expression from Inspire Physics"/>
          <p:cNvPicPr>
            <a:picLocks noChangeAspect="1"/>
          </p:cNvPicPr>
          <p:nvPr/>
        </p:nvPicPr>
        <p:blipFill>
          <a:blip r:embed="rId3"/>
          <a:stretch>
            <a:fillRect/>
          </a:stretch>
        </p:blipFill>
        <p:spPr>
          <a:xfrm>
            <a:off x="2514600" y="1523883"/>
            <a:ext cx="1848108" cy="838317"/>
          </a:xfrm>
          <a:prstGeom prst="rect">
            <a:avLst/>
          </a:prstGeom>
        </p:spPr>
      </p:pic>
      <p:pic>
        <p:nvPicPr>
          <p:cNvPr id="7" name="Picture 6" descr="Sim braille of math expression in UEB with Nemeth"/>
          <p:cNvPicPr>
            <a:picLocks noChangeAspect="1"/>
          </p:cNvPicPr>
          <p:nvPr/>
        </p:nvPicPr>
        <p:blipFill>
          <a:blip r:embed="rId4"/>
          <a:stretch>
            <a:fillRect/>
          </a:stretch>
        </p:blipFill>
        <p:spPr>
          <a:xfrm>
            <a:off x="3886200" y="2667000"/>
            <a:ext cx="4258269" cy="447737"/>
          </a:xfrm>
          <a:prstGeom prst="rect">
            <a:avLst/>
          </a:prstGeom>
        </p:spPr>
      </p:pic>
      <p:pic>
        <p:nvPicPr>
          <p:cNvPr id="6" name="Picture 5" descr="Sim braille of math expression in UEB"/>
          <p:cNvPicPr>
            <a:picLocks noChangeAspect="1"/>
          </p:cNvPicPr>
          <p:nvPr/>
        </p:nvPicPr>
        <p:blipFill>
          <a:blip r:embed="rId5"/>
          <a:stretch>
            <a:fillRect/>
          </a:stretch>
        </p:blipFill>
        <p:spPr>
          <a:xfrm>
            <a:off x="1894207" y="3724278"/>
            <a:ext cx="5782482" cy="390580"/>
          </a:xfrm>
          <a:prstGeom prst="rect">
            <a:avLst/>
          </a:prstGeom>
        </p:spPr>
      </p:pic>
      <p:pic>
        <p:nvPicPr>
          <p:cNvPr id="5" name="Picture 4" descr="Sim braille transcriber edit"/>
          <p:cNvPicPr>
            <a:picLocks noChangeAspect="1"/>
          </p:cNvPicPr>
          <p:nvPr/>
        </p:nvPicPr>
        <p:blipFill>
          <a:blip r:embed="rId6"/>
          <a:stretch>
            <a:fillRect/>
          </a:stretch>
        </p:blipFill>
        <p:spPr>
          <a:xfrm>
            <a:off x="3610569" y="4724399"/>
            <a:ext cx="4495800" cy="459536"/>
          </a:xfrm>
          <a:prstGeom prst="rect">
            <a:avLst/>
          </a:prstGeom>
        </p:spPr>
      </p:pic>
      <p:sp>
        <p:nvSpPr>
          <p:cNvPr id="4" name="Rectangle 3"/>
          <p:cNvSpPr/>
          <p:nvPr/>
        </p:nvSpPr>
        <p:spPr>
          <a:xfrm>
            <a:off x="685800" y="5955268"/>
            <a:ext cx="4099648" cy="369332"/>
          </a:xfrm>
          <a:prstGeom prst="rect">
            <a:avLst/>
          </a:prstGeom>
        </p:spPr>
        <p:txBody>
          <a:bodyPr wrap="none">
            <a:spAutoFit/>
          </a:bodyPr>
          <a:lstStyle/>
          <a:p>
            <a:r>
              <a:rPr lang="en-US" u="sng" dirty="0"/>
              <a:t>Inspire Physics</a:t>
            </a:r>
            <a:r>
              <a:rPr lang="en-US" dirty="0"/>
              <a:t>, page 732, (continued)</a:t>
            </a:r>
          </a:p>
        </p:txBody>
      </p:sp>
    </p:spTree>
    <p:extLst>
      <p:ext uri="{BB962C8B-B14F-4D97-AF65-F5344CB8AC3E}">
        <p14:creationId xmlns:p14="http://schemas.microsoft.com/office/powerpoint/2010/main" val="24205525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5636" y="203777"/>
            <a:ext cx="3449782" cy="946150"/>
          </a:xfrm>
        </p:spPr>
        <p:txBody>
          <a:bodyPr/>
          <a:lstStyle/>
          <a:p>
            <a:pPr algn="ctr"/>
            <a:r>
              <a:rPr lang="en-US" sz="2800" b="0" dirty="0"/>
              <a:t>NIMAS Formatting of Table Entry</a:t>
            </a:r>
          </a:p>
        </p:txBody>
      </p:sp>
      <p:sp>
        <p:nvSpPr>
          <p:cNvPr id="7" name="Text Placeholder 6"/>
          <p:cNvSpPr>
            <a:spLocks noGrp="1"/>
          </p:cNvSpPr>
          <p:nvPr>
            <p:ph type="body" sz="half" idx="2"/>
          </p:nvPr>
        </p:nvSpPr>
        <p:spPr>
          <a:xfrm>
            <a:off x="512618" y="1265237"/>
            <a:ext cx="3352800" cy="4830763"/>
          </a:xfrm>
        </p:spPr>
        <p:txBody>
          <a:bodyPr/>
          <a:lstStyle/>
          <a:p>
            <a:pPr marL="342900" indent="-342900">
              <a:buFont typeface="Arial" panose="020B0604020202020204" pitchFamily="34" charset="0"/>
              <a:buChar char="•"/>
            </a:pPr>
            <a:r>
              <a:rPr lang="en-US" sz="2400" u="sng" dirty="0"/>
              <a:t>Inspire Physics </a:t>
            </a:r>
            <a:r>
              <a:rPr lang="en-US" sz="2400" dirty="0"/>
              <a:t>page732</a:t>
            </a:r>
          </a:p>
          <a:p>
            <a:pPr marL="342900" indent="-342900">
              <a:buFont typeface="Arial" panose="020B0604020202020204" pitchFamily="34" charset="0"/>
              <a:buChar char="•"/>
            </a:pPr>
            <a:r>
              <a:rPr lang="en-US" sz="2400" dirty="0"/>
              <a:t>Transcriber’s perspective</a:t>
            </a:r>
          </a:p>
          <a:p>
            <a:pPr marL="342900" indent="-342900">
              <a:buFont typeface="Arial" panose="020B0604020202020204" pitchFamily="34" charset="0"/>
              <a:buChar char="•"/>
            </a:pPr>
            <a:r>
              <a:rPr lang="en-US" sz="2400" dirty="0"/>
              <a:t>Single entry in table formatting</a:t>
            </a:r>
          </a:p>
          <a:p>
            <a:pPr marL="342900" indent="-342900">
              <a:buFont typeface="Arial" panose="020B0604020202020204" pitchFamily="34" charset="0"/>
              <a:buChar char="•"/>
            </a:pPr>
            <a:r>
              <a:rPr lang="en-US" sz="2400" dirty="0"/>
              <a:t>Use MathML-tagged expressions and graphics within your formatting</a:t>
            </a:r>
          </a:p>
          <a:p>
            <a:pPr marL="342900" indent="-342900">
              <a:buFont typeface="Arial" panose="020B0604020202020204" pitchFamily="34" charset="0"/>
              <a:buChar char="•"/>
            </a:pPr>
            <a:endParaRPr lang="en-US" sz="2400" dirty="0"/>
          </a:p>
          <a:p>
            <a:endParaRPr lang="en-US" dirty="0"/>
          </a:p>
          <a:p>
            <a:endParaRPr lang="en-US" dirty="0"/>
          </a:p>
        </p:txBody>
      </p:sp>
      <p:pic>
        <p:nvPicPr>
          <p:cNvPr id="8" name="Content Placeholder 3" descr="Image of Inspire Physics print book page with table that includes diagrams and equations. The bottom row of the diagram is circled. It is used as an example in the following slides."/>
          <p:cNvPicPr>
            <a:picLocks noGrp="1" noChangeAspect="1"/>
          </p:cNvPicPr>
          <p:nvPr>
            <p:ph idx="1"/>
          </p:nvPr>
        </p:nvPicPr>
        <p:blipFill>
          <a:blip r:embed="rId3"/>
          <a:stretch>
            <a:fillRect/>
          </a:stretch>
        </p:blipFill>
        <p:spPr bwMode="auto">
          <a:xfrm>
            <a:off x="4078552" y="117187"/>
            <a:ext cx="4227248" cy="5853113"/>
          </a:xfrm>
          <a:prstGeom prst="rect">
            <a:avLst/>
          </a:prstGeom>
          <a:noFill/>
          <a:ln w="9525">
            <a:noFill/>
            <a:miter lim="800000"/>
            <a:headEnd/>
            <a:tailEnd/>
          </a:ln>
        </p:spPr>
      </p:pic>
      <p:sp>
        <p:nvSpPr>
          <p:cNvPr id="3" name="Rounded Rectangle 2">
            <a:extLst>
              <a:ext uri="{C183D7F6-B498-43B3-948B-1728B52AA6E4}">
                <adec:decorative xmlns:adec="http://schemas.microsoft.com/office/drawing/2017/decorative" val="1"/>
              </a:ext>
            </a:extLst>
          </p:cNvPr>
          <p:cNvSpPr/>
          <p:nvPr/>
        </p:nvSpPr>
        <p:spPr>
          <a:xfrm>
            <a:off x="3962400" y="5029200"/>
            <a:ext cx="4572000" cy="1066800"/>
          </a:xfrm>
          <a:prstGeom prst="roundRect">
            <a:avLst/>
          </a:prstGeom>
          <a:noFill/>
          <a:ln w="28575" cap="flat" cmpd="sng" algn="ctr">
            <a:solidFill>
              <a:schemeClr val="tx2">
                <a:lumMod val="60000"/>
                <a:lumOff val="40000"/>
              </a:schemeClr>
            </a:solidFill>
            <a:prstDash val="solid"/>
            <a:round/>
            <a:headEnd type="none" w="med" len="med"/>
            <a:tailEnd type="none" w="med" len="med"/>
          </a:ln>
          <a:extLst>
            <a:ext uri="{909E8E84-426E-40DD-AFC4-6F175D3DCCD1}">
              <a14:hiddenFill xmlns:a14="http://schemas.microsoft.com/office/drawing/2010/main">
                <a:solidFill>
                  <a:schemeClr val="bg1"/>
                </a:solidFill>
              </a14:hiddenFill>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99"/>
              </a:solidFill>
              <a:effectLst/>
              <a:uLnTx/>
              <a:uFillTx/>
              <a:latin typeface="Tahoma" panose="020B0604030504040204" pitchFamily="34" charset="0"/>
              <a:ea typeface="+mn-ea"/>
              <a:cs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p:txBody>
          <a:bodyPr/>
          <a:lstStyle/>
          <a:p>
            <a:r>
              <a:rPr lang="en-US" dirty="0"/>
              <a:t>Locating and Editing MathML for Transcription</a:t>
            </a:r>
            <a:endParaRPr lang="en-US" sz="2400" dirty="0"/>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p:txBody>
          <a:bodyPr/>
          <a:lstStyle/>
          <a:p>
            <a:r>
              <a:rPr lang="en-US" sz="1800" u="sng" dirty="0"/>
              <a:t>Inspire Physics</a:t>
            </a:r>
            <a:r>
              <a:rPr lang="en-US" sz="1800" dirty="0"/>
              <a:t>, page732 </a:t>
            </a:r>
          </a:p>
          <a:p>
            <a:r>
              <a:rPr lang="en-US" sz="1800" dirty="0"/>
              <a:t>NIMAS table formatting	for one entry shown below</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400" dirty="0"/>
          </a:p>
          <a:p>
            <a:pPr marL="0" indent="0">
              <a:buNone/>
            </a:pPr>
            <a:r>
              <a:rPr lang="en-US" dirty="0"/>
              <a:t>	</a:t>
            </a:r>
          </a:p>
        </p:txBody>
      </p:sp>
      <p:pic>
        <p:nvPicPr>
          <p:cNvPr id="4" name="Picture 3" descr="Sim braille of NIMAS table from Inspire Physics"/>
          <p:cNvPicPr>
            <a:picLocks noChangeAspect="1"/>
          </p:cNvPicPr>
          <p:nvPr/>
        </p:nvPicPr>
        <p:blipFill>
          <a:blip r:embed="rId3"/>
          <a:stretch>
            <a:fillRect/>
          </a:stretch>
        </p:blipFill>
        <p:spPr>
          <a:xfrm>
            <a:off x="884789" y="2323850"/>
            <a:ext cx="7421011" cy="1790950"/>
          </a:xfrm>
          <a:prstGeom prst="rect">
            <a:avLst/>
          </a:prstGeom>
        </p:spPr>
      </p:pic>
      <p:pic>
        <p:nvPicPr>
          <p:cNvPr id="9" name="Picture 8" descr="Sim braille of transcriber-edited UEB math expression"/>
          <p:cNvPicPr>
            <a:picLocks noChangeAspect="1"/>
          </p:cNvPicPr>
          <p:nvPr/>
        </p:nvPicPr>
        <p:blipFill>
          <a:blip r:embed="rId4"/>
          <a:stretch>
            <a:fillRect/>
          </a:stretch>
        </p:blipFill>
        <p:spPr>
          <a:xfrm>
            <a:off x="1371600" y="4243186"/>
            <a:ext cx="3886200" cy="397225"/>
          </a:xfrm>
          <a:prstGeom prst="rect">
            <a:avLst/>
          </a:prstGeom>
        </p:spPr>
      </p:pic>
      <p:sp>
        <p:nvSpPr>
          <p:cNvPr id="6" name="TextBox 5"/>
          <p:cNvSpPr txBox="1"/>
          <p:nvPr/>
        </p:nvSpPr>
        <p:spPr>
          <a:xfrm>
            <a:off x="1219200" y="5029200"/>
            <a:ext cx="2590800" cy="923330"/>
          </a:xfrm>
          <a:prstGeom prst="rect">
            <a:avLst/>
          </a:prstGeom>
          <a:noFill/>
          <a:ln w="28575">
            <a:solidFill>
              <a:schemeClr val="tx1">
                <a:lumMod val="60000"/>
                <a:lumOff val="40000"/>
              </a:schemeClr>
            </a:solidFill>
          </a:ln>
        </p:spPr>
        <p:txBody>
          <a:bodyPr wrap="square" rtlCol="0">
            <a:spAutoFit/>
          </a:bodyPr>
          <a:lstStyle/>
          <a:p>
            <a:r>
              <a:rPr lang="en-US" dirty="0"/>
              <a:t>Transcriber-edited UEB math expression, from MathML</a:t>
            </a:r>
          </a:p>
        </p:txBody>
      </p:sp>
      <p:cxnSp>
        <p:nvCxnSpPr>
          <p:cNvPr id="8" name="Straight Arrow Connector 7">
            <a:extLst>
              <a:ext uri="{C183D7F6-B498-43B3-948B-1728B52AA6E4}">
                <adec:decorative xmlns:adec="http://schemas.microsoft.com/office/drawing/2017/decorative" val="1"/>
              </a:ext>
            </a:extLst>
          </p:cNvPr>
          <p:cNvCxnSpPr/>
          <p:nvPr/>
        </p:nvCxnSpPr>
        <p:spPr bwMode="auto">
          <a:xfrm flipV="1">
            <a:off x="1371600" y="4724400"/>
            <a:ext cx="228600" cy="3048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10" name="Rounded Rectangle 9">
            <a:extLst>
              <a:ext uri="{C183D7F6-B498-43B3-948B-1728B52AA6E4}">
                <adec:decorative xmlns:adec="http://schemas.microsoft.com/office/drawing/2017/decorative" val="1"/>
              </a:ext>
            </a:extLst>
          </p:cNvPr>
          <p:cNvSpPr/>
          <p:nvPr/>
        </p:nvSpPr>
        <p:spPr bwMode="auto">
          <a:xfrm>
            <a:off x="990600" y="4191000"/>
            <a:ext cx="4648200" cy="45720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2664188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114300" y="152401"/>
            <a:ext cx="8915400" cy="563562"/>
          </a:xfrm>
        </p:spPr>
        <p:txBody>
          <a:bodyPr/>
          <a:lstStyle/>
          <a:p>
            <a:r>
              <a:rPr lang="en-US" sz="2800" dirty="0"/>
              <a:t>Completed Transcription for Inspire Physics, page 732</a:t>
            </a:r>
          </a:p>
        </p:txBody>
      </p:sp>
      <p:sp>
        <p:nvSpPr>
          <p:cNvPr id="3" name="Content Placeholder 2">
            <a:extLst>
              <a:ext uri="{FF2B5EF4-FFF2-40B4-BE49-F238E27FC236}">
                <a16:creationId xmlns:a16="http://schemas.microsoft.com/office/drawing/2014/main" id="{5D28FFF2-424E-452C-8F1A-B83AE378133C}"/>
              </a:ext>
              <a:ext uri="{C183D7F6-B498-43B3-948B-1728B52AA6E4}">
                <adec:decorative xmlns:adec="http://schemas.microsoft.com/office/drawing/2017/decorative" val="1"/>
              </a:ext>
            </a:extLst>
          </p:cNvPr>
          <p:cNvSpPr>
            <a:spLocks noGrp="1"/>
          </p:cNvSpPr>
          <p:nvPr>
            <p:ph idx="1"/>
          </p:nvPr>
        </p:nvSpPr>
        <p:spPr>
          <a:xfrm>
            <a:off x="457200" y="990600"/>
            <a:ext cx="8229600" cy="5135563"/>
          </a:xfrm>
        </p:spPr>
        <p:txBody>
          <a:bodyPr/>
          <a:lstStyle/>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400" dirty="0"/>
          </a:p>
          <a:p>
            <a:pPr marL="0" indent="0">
              <a:buNone/>
            </a:pPr>
            <a:r>
              <a:rPr lang="en-US" dirty="0"/>
              <a:t>	</a:t>
            </a:r>
          </a:p>
        </p:txBody>
      </p:sp>
      <p:pic>
        <p:nvPicPr>
          <p:cNvPr id="9" name="Picture 8" descr="Completed transcribed page, Inspire Physics page 732, including tactile graphic"/>
          <p:cNvPicPr>
            <a:picLocks noChangeAspect="1"/>
          </p:cNvPicPr>
          <p:nvPr/>
        </p:nvPicPr>
        <p:blipFill>
          <a:blip r:embed="rId3"/>
          <a:stretch>
            <a:fillRect/>
          </a:stretch>
        </p:blipFill>
        <p:spPr>
          <a:xfrm>
            <a:off x="827919" y="914400"/>
            <a:ext cx="5420481" cy="5449060"/>
          </a:xfrm>
          <a:prstGeom prst="rect">
            <a:avLst/>
          </a:prstGeom>
        </p:spPr>
      </p:pic>
      <p:cxnSp>
        <p:nvCxnSpPr>
          <p:cNvPr id="11" name="Straight Arrow Connector 10">
            <a:extLst>
              <a:ext uri="{C183D7F6-B498-43B3-948B-1728B52AA6E4}">
                <adec:decorative xmlns:adec="http://schemas.microsoft.com/office/drawing/2017/decorative" val="1"/>
              </a:ext>
            </a:extLst>
          </p:cNvPr>
          <p:cNvCxnSpPr/>
          <p:nvPr/>
        </p:nvCxnSpPr>
        <p:spPr bwMode="auto">
          <a:xfrm flipH="1">
            <a:off x="3962400" y="5486400"/>
            <a:ext cx="304800" cy="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extLst>
      <p:ext uri="{BB962C8B-B14F-4D97-AF65-F5344CB8AC3E}">
        <p14:creationId xmlns:p14="http://schemas.microsoft.com/office/powerpoint/2010/main" val="1933430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2949-1B97-4126-811C-4D33A96955FE}"/>
              </a:ext>
            </a:extLst>
          </p:cNvPr>
          <p:cNvSpPr>
            <a:spLocks noGrp="1"/>
          </p:cNvSpPr>
          <p:nvPr>
            <p:ph type="title"/>
          </p:nvPr>
        </p:nvSpPr>
        <p:spPr>
          <a:xfrm>
            <a:off x="457200" y="274638"/>
            <a:ext cx="8229600" cy="639762"/>
          </a:xfrm>
        </p:spPr>
        <p:txBody>
          <a:bodyPr/>
          <a:lstStyle/>
          <a:p>
            <a:r>
              <a:rPr lang="en-US" sz="2400" dirty="0"/>
              <a:t>Another Example of Math as Regular Text </a:t>
            </a:r>
            <a:br>
              <a:rPr lang="en-US" sz="2400" dirty="0"/>
            </a:br>
            <a:r>
              <a:rPr lang="en-US" sz="2400" u="sng" dirty="0"/>
              <a:t>Inspire Physics</a:t>
            </a:r>
            <a:r>
              <a:rPr lang="en-US" sz="2400" dirty="0"/>
              <a:t>, page 12</a:t>
            </a:r>
          </a:p>
        </p:txBody>
      </p:sp>
      <p:sp>
        <p:nvSpPr>
          <p:cNvPr id="3" name="Content Placeholder 2">
            <a:extLst>
              <a:ext uri="{FF2B5EF4-FFF2-40B4-BE49-F238E27FC236}">
                <a16:creationId xmlns:a16="http://schemas.microsoft.com/office/drawing/2014/main" id="{5D28FFF2-424E-452C-8F1A-B83AE378133C}"/>
              </a:ext>
            </a:extLst>
          </p:cNvPr>
          <p:cNvSpPr>
            <a:spLocks noGrp="1"/>
          </p:cNvSpPr>
          <p:nvPr>
            <p:ph idx="1"/>
          </p:nvPr>
        </p:nvSpPr>
        <p:spPr>
          <a:xfrm>
            <a:off x="457200" y="990600"/>
            <a:ext cx="8229600" cy="5135563"/>
          </a:xfrm>
        </p:spPr>
        <p:txBody>
          <a:bodyPr/>
          <a:lstStyle/>
          <a:p>
            <a:r>
              <a:rPr lang="en-US" sz="2000" dirty="0"/>
              <a:t>UEB level indicators not shown</a:t>
            </a:r>
          </a:p>
          <a:p>
            <a:r>
              <a:rPr lang="en-US" sz="2000" dirty="0"/>
              <a:t>Needs transcriber entry in Nemeth</a:t>
            </a:r>
          </a:p>
          <a:p>
            <a:endParaRPr lang="en-US" sz="2000" dirty="0"/>
          </a:p>
          <a:p>
            <a:endParaRPr lang="en-US" sz="2000" dirty="0"/>
          </a:p>
          <a:p>
            <a:endParaRPr lang="en-US" sz="2000" dirty="0"/>
          </a:p>
          <a:p>
            <a:pPr marL="0" indent="0">
              <a:buNone/>
            </a:pPr>
            <a:endParaRPr lang="en-US" sz="2000" dirty="0"/>
          </a:p>
          <a:p>
            <a:endParaRPr lang="en-US" sz="2000" dirty="0"/>
          </a:p>
          <a:p>
            <a:pPr marL="0" indent="0">
              <a:buNone/>
            </a:pPr>
            <a:endParaRPr lang="en-US" sz="2000" dirty="0"/>
          </a:p>
          <a:p>
            <a:endParaRPr lang="en-US" sz="2000" dirty="0"/>
          </a:p>
          <a:p>
            <a:pPr marL="0" indent="0">
              <a:buNone/>
            </a:pPr>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400" dirty="0"/>
          </a:p>
          <a:p>
            <a:pPr marL="0" indent="0">
              <a:buNone/>
            </a:pPr>
            <a:r>
              <a:rPr lang="en-US" dirty="0"/>
              <a:t>	</a:t>
            </a:r>
          </a:p>
        </p:txBody>
      </p:sp>
      <p:pic>
        <p:nvPicPr>
          <p:cNvPr id="6" name="Picture 5" descr="Sentence from Inspire Physics page 12 which includes a mathematical expression, 1.7200 x 10 raised to the fifth power m"/>
          <p:cNvPicPr>
            <a:picLocks noChangeAspect="1"/>
          </p:cNvPicPr>
          <p:nvPr/>
        </p:nvPicPr>
        <p:blipFill>
          <a:blip r:embed="rId3"/>
          <a:stretch>
            <a:fillRect/>
          </a:stretch>
        </p:blipFill>
        <p:spPr>
          <a:xfrm>
            <a:off x="914400" y="1905000"/>
            <a:ext cx="6898345" cy="839656"/>
          </a:xfrm>
          <a:prstGeom prst="rect">
            <a:avLst/>
          </a:prstGeom>
        </p:spPr>
      </p:pic>
      <p:sp>
        <p:nvSpPr>
          <p:cNvPr id="20" name="TextBox 19">
            <a:extLst>
              <a:ext uri="{FF2B5EF4-FFF2-40B4-BE49-F238E27FC236}">
                <a16:creationId xmlns:a16="http://schemas.microsoft.com/office/drawing/2014/main" id="{E05870FA-B398-4A53-8F5E-4D90B4CF32AD}"/>
              </a:ext>
            </a:extLst>
          </p:cNvPr>
          <p:cNvSpPr txBox="1"/>
          <p:nvPr/>
        </p:nvSpPr>
        <p:spPr>
          <a:xfrm>
            <a:off x="457200" y="2825003"/>
            <a:ext cx="4572000" cy="400110"/>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000" b="0" i="0" u="none" strike="noStrike" kern="0" cap="none" spc="0" normalizeH="0" baseline="0" noProof="0" dirty="0" err="1">
                <a:ln>
                  <a:noFill/>
                </a:ln>
                <a:solidFill>
                  <a:srgbClr val="000099"/>
                </a:solidFill>
                <a:effectLst/>
                <a:uLnTx/>
                <a:uFillTx/>
                <a:latin typeface="Arial"/>
                <a:ea typeface="+mn-ea"/>
                <a:cs typeface="+mn-cs"/>
              </a:rPr>
              <a:t>BrailleBlaster</a:t>
            </a:r>
            <a:r>
              <a:rPr kumimoji="0" lang="en-US" sz="2000" b="0" i="0" u="none" strike="noStrike" kern="0" cap="none" spc="0" normalizeH="0" baseline="0" noProof="0" dirty="0">
                <a:ln>
                  <a:noFill/>
                </a:ln>
                <a:solidFill>
                  <a:srgbClr val="000099"/>
                </a:solidFill>
                <a:effectLst/>
                <a:uLnTx/>
                <a:uFillTx/>
                <a:latin typeface="Arial"/>
                <a:ea typeface="+mn-ea"/>
                <a:cs typeface="+mn-cs"/>
              </a:rPr>
              <a:t> print view</a:t>
            </a:r>
          </a:p>
        </p:txBody>
      </p:sp>
      <p:pic>
        <p:nvPicPr>
          <p:cNvPr id="9" name="Picture 8" descr="BrailleBlaster print view of mathematical expression, 1.7200 x 10 raised to the fifth power m"/>
          <p:cNvPicPr>
            <a:picLocks noChangeAspect="1"/>
          </p:cNvPicPr>
          <p:nvPr/>
        </p:nvPicPr>
        <p:blipFill>
          <a:blip r:embed="rId4"/>
          <a:stretch>
            <a:fillRect/>
          </a:stretch>
        </p:blipFill>
        <p:spPr>
          <a:xfrm>
            <a:off x="914400" y="3319446"/>
            <a:ext cx="5350548" cy="414353"/>
          </a:xfrm>
          <a:prstGeom prst="rect">
            <a:avLst/>
          </a:prstGeom>
        </p:spPr>
      </p:pic>
      <p:sp>
        <p:nvSpPr>
          <p:cNvPr id="21" name="TextBox 20">
            <a:extLst>
              <a:ext uri="{FF2B5EF4-FFF2-40B4-BE49-F238E27FC236}">
                <a16:creationId xmlns:a16="http://schemas.microsoft.com/office/drawing/2014/main" id="{6440C837-F792-445E-9C17-A06677F0736E}"/>
              </a:ext>
            </a:extLst>
          </p:cNvPr>
          <p:cNvSpPr txBox="1"/>
          <p:nvPr/>
        </p:nvSpPr>
        <p:spPr>
          <a:xfrm>
            <a:off x="457200" y="3914745"/>
            <a:ext cx="4836968" cy="400110"/>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000" b="0" i="0" u="none" strike="noStrike" kern="0" cap="none" spc="0" normalizeH="0" baseline="0" noProof="0" dirty="0" err="1">
                <a:ln>
                  <a:noFill/>
                </a:ln>
                <a:solidFill>
                  <a:srgbClr val="000099"/>
                </a:solidFill>
                <a:effectLst/>
                <a:uLnTx/>
                <a:uFillTx/>
                <a:latin typeface="Arial"/>
                <a:ea typeface="+mn-ea"/>
                <a:cs typeface="+mn-cs"/>
              </a:rPr>
              <a:t>BrailleBlaster</a:t>
            </a:r>
            <a:r>
              <a:rPr kumimoji="0" lang="en-US" sz="2000" b="0" i="0" u="none" strike="noStrike" kern="0" cap="none" spc="0" normalizeH="0" baseline="0" noProof="0" dirty="0">
                <a:ln>
                  <a:noFill/>
                </a:ln>
                <a:solidFill>
                  <a:srgbClr val="000099"/>
                </a:solidFill>
                <a:effectLst/>
                <a:uLnTx/>
                <a:uFillTx/>
                <a:latin typeface="Arial"/>
                <a:ea typeface="+mn-ea"/>
                <a:cs typeface="+mn-cs"/>
              </a:rPr>
              <a:t> UEB Translation</a:t>
            </a:r>
          </a:p>
        </p:txBody>
      </p:sp>
      <p:pic>
        <p:nvPicPr>
          <p:cNvPr id="8" name="Picture 7" descr="UEB translation of mathematical expression, 1.7200 x 10 raised to the fifth power m"/>
          <p:cNvPicPr>
            <a:picLocks noChangeAspect="1"/>
          </p:cNvPicPr>
          <p:nvPr/>
        </p:nvPicPr>
        <p:blipFill>
          <a:blip r:embed="rId5"/>
          <a:stretch>
            <a:fillRect/>
          </a:stretch>
        </p:blipFill>
        <p:spPr>
          <a:xfrm>
            <a:off x="914400" y="4419600"/>
            <a:ext cx="6898345" cy="457200"/>
          </a:xfrm>
          <a:prstGeom prst="rect">
            <a:avLst/>
          </a:prstGeom>
        </p:spPr>
      </p:pic>
      <p:sp>
        <p:nvSpPr>
          <p:cNvPr id="22" name="TextBox 21">
            <a:extLst>
              <a:ext uri="{FF2B5EF4-FFF2-40B4-BE49-F238E27FC236}">
                <a16:creationId xmlns:a16="http://schemas.microsoft.com/office/drawing/2014/main" id="{928C32D8-1F45-4ABD-89C8-117ECE6F20E0}"/>
              </a:ext>
            </a:extLst>
          </p:cNvPr>
          <p:cNvSpPr txBox="1"/>
          <p:nvPr/>
        </p:nvSpPr>
        <p:spPr>
          <a:xfrm>
            <a:off x="457200" y="4992934"/>
            <a:ext cx="4878530" cy="400110"/>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000" b="0" i="0" u="none" strike="noStrike" kern="0" cap="none" spc="0" normalizeH="0" baseline="0" noProof="0" dirty="0">
                <a:ln>
                  <a:noFill/>
                </a:ln>
                <a:solidFill>
                  <a:srgbClr val="000099"/>
                </a:solidFill>
                <a:effectLst/>
                <a:uLnTx/>
                <a:uFillTx/>
                <a:latin typeface="Arial"/>
                <a:ea typeface="+mn-ea"/>
                <a:cs typeface="+mn-cs"/>
              </a:rPr>
              <a:t>Transcriber edited</a:t>
            </a:r>
          </a:p>
        </p:txBody>
      </p:sp>
      <p:pic>
        <p:nvPicPr>
          <p:cNvPr id="10" name="Picture 9" descr="Edited UEB translation of mathematical expression, 1.7200 x 10 raised to the fifth power m"/>
          <p:cNvPicPr>
            <a:picLocks noChangeAspect="1"/>
          </p:cNvPicPr>
          <p:nvPr/>
        </p:nvPicPr>
        <p:blipFill>
          <a:blip r:embed="rId6"/>
          <a:stretch>
            <a:fillRect/>
          </a:stretch>
        </p:blipFill>
        <p:spPr>
          <a:xfrm>
            <a:off x="914400" y="5562601"/>
            <a:ext cx="6592178" cy="457199"/>
          </a:xfrm>
          <a:prstGeom prst="rect">
            <a:avLst/>
          </a:prstGeom>
        </p:spPr>
      </p:pic>
      <p:sp>
        <p:nvSpPr>
          <p:cNvPr id="12" name="Rounded Rectangle 11">
            <a:extLst>
              <a:ext uri="{C183D7F6-B498-43B3-948B-1728B52AA6E4}">
                <adec:decorative xmlns:adec="http://schemas.microsoft.com/office/drawing/2017/decorative" val="1"/>
              </a:ext>
            </a:extLst>
          </p:cNvPr>
          <p:cNvSpPr/>
          <p:nvPr/>
        </p:nvSpPr>
        <p:spPr bwMode="auto">
          <a:xfrm>
            <a:off x="4876800" y="1752600"/>
            <a:ext cx="1981200" cy="60960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3" name="Rounded Rectangle 12">
            <a:extLst>
              <a:ext uri="{C183D7F6-B498-43B3-948B-1728B52AA6E4}">
                <adec:decorative xmlns:adec="http://schemas.microsoft.com/office/drawing/2017/decorative" val="1"/>
              </a:ext>
            </a:extLst>
          </p:cNvPr>
          <p:cNvSpPr/>
          <p:nvPr/>
        </p:nvSpPr>
        <p:spPr bwMode="auto">
          <a:xfrm>
            <a:off x="914400" y="3319446"/>
            <a:ext cx="3276600" cy="414353"/>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4" name="Rounded Rectangle 13">
            <a:extLst>
              <a:ext uri="{C183D7F6-B498-43B3-948B-1728B52AA6E4}">
                <adec:decorative xmlns:adec="http://schemas.microsoft.com/office/drawing/2017/decorative" val="1"/>
              </a:ext>
            </a:extLst>
          </p:cNvPr>
          <p:cNvSpPr/>
          <p:nvPr/>
        </p:nvSpPr>
        <p:spPr bwMode="auto">
          <a:xfrm>
            <a:off x="914400" y="4495800"/>
            <a:ext cx="4419600" cy="38100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5" name="Rounded Rectangle 14">
            <a:extLst>
              <a:ext uri="{C183D7F6-B498-43B3-948B-1728B52AA6E4}">
                <adec:decorative xmlns:adec="http://schemas.microsoft.com/office/drawing/2017/decorative" val="1"/>
              </a:ext>
            </a:extLst>
          </p:cNvPr>
          <p:cNvSpPr/>
          <p:nvPr/>
        </p:nvSpPr>
        <p:spPr bwMode="auto">
          <a:xfrm>
            <a:off x="762000" y="5486400"/>
            <a:ext cx="4724400" cy="639763"/>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6" name="Down Arrow 15">
            <a:extLst>
              <a:ext uri="{C183D7F6-B498-43B3-948B-1728B52AA6E4}">
                <adec:decorative xmlns:adec="http://schemas.microsoft.com/office/drawing/2017/decorative" val="1"/>
              </a:ext>
            </a:extLst>
          </p:cNvPr>
          <p:cNvSpPr/>
          <p:nvPr/>
        </p:nvSpPr>
        <p:spPr bwMode="auto">
          <a:xfrm>
            <a:off x="4343400" y="4191000"/>
            <a:ext cx="228600" cy="228600"/>
          </a:xfrm>
          <a:prstGeom prst="downArrow">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7" name="Down Arrow 16">
            <a:extLst>
              <a:ext uri="{C183D7F6-B498-43B3-948B-1728B52AA6E4}">
                <adec:decorative xmlns:adec="http://schemas.microsoft.com/office/drawing/2017/decorative" val="1"/>
              </a:ext>
            </a:extLst>
          </p:cNvPr>
          <p:cNvSpPr/>
          <p:nvPr/>
        </p:nvSpPr>
        <p:spPr bwMode="auto">
          <a:xfrm>
            <a:off x="3352800" y="3124200"/>
            <a:ext cx="228600" cy="228600"/>
          </a:xfrm>
          <a:prstGeom prst="downArrow">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8" name="Down Arrow 17">
            <a:extLst>
              <a:ext uri="{C183D7F6-B498-43B3-948B-1728B52AA6E4}">
                <adec:decorative xmlns:adec="http://schemas.microsoft.com/office/drawing/2017/decorative" val="1"/>
              </a:ext>
            </a:extLst>
          </p:cNvPr>
          <p:cNvSpPr/>
          <p:nvPr/>
        </p:nvSpPr>
        <p:spPr bwMode="auto">
          <a:xfrm>
            <a:off x="3733800" y="5181600"/>
            <a:ext cx="381000" cy="381000"/>
          </a:xfrm>
          <a:prstGeom prst="downArrow">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9" name="Down Arrow 18">
            <a:extLst>
              <a:ext uri="{C183D7F6-B498-43B3-948B-1728B52AA6E4}">
                <adec:decorative xmlns:adec="http://schemas.microsoft.com/office/drawing/2017/decorative" val="1"/>
              </a:ext>
            </a:extLst>
          </p:cNvPr>
          <p:cNvSpPr/>
          <p:nvPr/>
        </p:nvSpPr>
        <p:spPr bwMode="auto">
          <a:xfrm>
            <a:off x="6096000" y="1447800"/>
            <a:ext cx="228600" cy="228600"/>
          </a:xfrm>
          <a:prstGeom prst="downArrow">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12871295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z="4000" dirty="0"/>
              <a:t>Opening NIMAS with MathML in Braille 2000</a:t>
            </a:r>
          </a:p>
        </p:txBody>
      </p:sp>
      <p:sp>
        <p:nvSpPr>
          <p:cNvPr id="37891" name="Content Placeholder 2"/>
          <p:cNvSpPr>
            <a:spLocks noGrp="1"/>
          </p:cNvSpPr>
          <p:nvPr>
            <p:ph idx="1"/>
          </p:nvPr>
        </p:nvSpPr>
        <p:spPr>
          <a:xfrm>
            <a:off x="457200" y="1524000"/>
            <a:ext cx="8229600" cy="4724400"/>
          </a:xfrm>
        </p:spPr>
        <p:txBody>
          <a:bodyPr/>
          <a:lstStyle/>
          <a:p>
            <a:r>
              <a:rPr lang="en-US" altLang="en-US" sz="2800" dirty="0"/>
              <a:t>In Braille 2000 tool bar, click on Open </a:t>
            </a:r>
            <a:r>
              <a:rPr lang="en-US" altLang="en-US" sz="2800" dirty="0">
                <a:sym typeface="Wingdings" panose="05000000000000000000" pitchFamily="2" charset="2"/>
              </a:rPr>
              <a:t> Source File  Select xml file from your computer</a:t>
            </a: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r>
              <a:rPr lang="en-US" altLang="en-US" sz="2800" dirty="0">
                <a:sym typeface="Wingdings" panose="05000000000000000000" pitchFamily="2" charset="2"/>
              </a:rPr>
              <a:t> Select xml file from your computer.</a:t>
            </a: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p>
        </p:txBody>
      </p:sp>
      <p:pic>
        <p:nvPicPr>
          <p:cNvPr id="3" name="Picture 2" descr="Screenshot of Braille2000 menu with Open option selected. On the Open menu, Source File is circled."/>
          <p:cNvPicPr>
            <a:picLocks noChangeAspect="1"/>
          </p:cNvPicPr>
          <p:nvPr/>
        </p:nvPicPr>
        <p:blipFill>
          <a:blip r:embed="rId3"/>
          <a:stretch>
            <a:fillRect/>
          </a:stretch>
        </p:blipFill>
        <p:spPr>
          <a:xfrm>
            <a:off x="1066800" y="2819400"/>
            <a:ext cx="6800475" cy="1905191"/>
          </a:xfrm>
          <a:prstGeom prst="rect">
            <a:avLst/>
          </a:prstGeom>
        </p:spPr>
      </p:pic>
      <p:cxnSp>
        <p:nvCxnSpPr>
          <p:cNvPr id="4" name="Straight Arrow Connector 3">
            <a:extLst>
              <a:ext uri="{C183D7F6-B498-43B3-948B-1728B52AA6E4}">
                <adec:decorative xmlns:adec="http://schemas.microsoft.com/office/drawing/2017/decorative" val="1"/>
              </a:ext>
            </a:extLst>
          </p:cNvPr>
          <p:cNvCxnSpPr/>
          <p:nvPr/>
        </p:nvCxnSpPr>
        <p:spPr bwMode="auto">
          <a:xfrm>
            <a:off x="2057400" y="2590800"/>
            <a:ext cx="228600" cy="3810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
        <p:nvSpPr>
          <p:cNvPr id="5" name="Rounded Rectangle 4">
            <a:extLst>
              <a:ext uri="{C183D7F6-B498-43B3-948B-1728B52AA6E4}">
                <adec:decorative xmlns:adec="http://schemas.microsoft.com/office/drawing/2017/decorative" val="1"/>
              </a:ext>
            </a:extLst>
          </p:cNvPr>
          <p:cNvSpPr/>
          <p:nvPr/>
        </p:nvSpPr>
        <p:spPr bwMode="auto">
          <a:xfrm>
            <a:off x="3124200" y="3962400"/>
            <a:ext cx="1066800" cy="381000"/>
          </a:xfrm>
          <a:prstGeom prst="roundRect">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z="4000" dirty="0"/>
              <a:t>Opening NIMAS with MathML in Braille 2000</a:t>
            </a:r>
          </a:p>
        </p:txBody>
      </p:sp>
      <p:sp>
        <p:nvSpPr>
          <p:cNvPr id="37891" name="Content Placeholder 2"/>
          <p:cNvSpPr>
            <a:spLocks noGrp="1"/>
          </p:cNvSpPr>
          <p:nvPr>
            <p:ph idx="1"/>
          </p:nvPr>
        </p:nvSpPr>
        <p:spPr>
          <a:xfrm>
            <a:off x="457200" y="1446963"/>
            <a:ext cx="8229600" cy="4801437"/>
          </a:xfrm>
        </p:spPr>
        <p:txBody>
          <a:bodyPr/>
          <a:lstStyle/>
          <a:p>
            <a:r>
              <a:rPr lang="en-US" altLang="en-US" sz="2800" dirty="0">
                <a:sym typeface="Wingdings" panose="05000000000000000000" pitchFamily="2" charset="2"/>
              </a:rPr>
              <a:t> Select xml file from your computer.</a:t>
            </a: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p>
        </p:txBody>
      </p:sp>
      <p:pic>
        <p:nvPicPr>
          <p:cNvPr id="2" name="Picture 1" descr="Screenshot of Import screen with arrow pointing to NIMAS XML file that should be selected"/>
          <p:cNvPicPr>
            <a:picLocks noChangeAspect="1"/>
          </p:cNvPicPr>
          <p:nvPr/>
        </p:nvPicPr>
        <p:blipFill>
          <a:blip r:embed="rId3"/>
          <a:stretch>
            <a:fillRect/>
          </a:stretch>
        </p:blipFill>
        <p:spPr>
          <a:xfrm>
            <a:off x="1066800" y="1981200"/>
            <a:ext cx="5702887" cy="4224672"/>
          </a:xfrm>
          <a:prstGeom prst="rect">
            <a:avLst/>
          </a:prstGeom>
        </p:spPr>
      </p:pic>
      <p:cxnSp>
        <p:nvCxnSpPr>
          <p:cNvPr id="8" name="Straight Arrow Connector 7">
            <a:extLst>
              <a:ext uri="{C183D7F6-B498-43B3-948B-1728B52AA6E4}">
                <adec:decorative xmlns:adec="http://schemas.microsoft.com/office/drawing/2017/decorative" val="1"/>
              </a:ext>
            </a:extLst>
          </p:cNvPr>
          <p:cNvCxnSpPr/>
          <p:nvPr/>
        </p:nvCxnSpPr>
        <p:spPr bwMode="auto">
          <a:xfrm>
            <a:off x="6172200" y="2895600"/>
            <a:ext cx="228600" cy="304800"/>
          </a:xfrm>
          <a:prstGeom prst="straightConnector1">
            <a:avLst/>
          </a:prstGeom>
          <a:solidFill>
            <a:schemeClr val="accent1"/>
          </a:solidFill>
          <a:ln w="28575" cap="flat" cmpd="sng" algn="ctr">
            <a:solidFill>
              <a:schemeClr val="tx2">
                <a:lumMod val="60000"/>
                <a:lumOff val="40000"/>
              </a:schemeClr>
            </a:solidFill>
            <a:prstDash val="solid"/>
            <a:round/>
            <a:headEnd type="none" w="med" len="med"/>
            <a:tailEnd type="triangle"/>
          </a:ln>
          <a:effectLst/>
        </p:spPr>
      </p:cxnSp>
    </p:spTree>
    <p:extLst>
      <p:ext uri="{BB962C8B-B14F-4D97-AF65-F5344CB8AC3E}">
        <p14:creationId xmlns:p14="http://schemas.microsoft.com/office/powerpoint/2010/main" val="5740871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z="4000" dirty="0"/>
              <a:t>Opening NIMAS with MathML in Braille 2000 </a:t>
            </a:r>
            <a:r>
              <a:rPr lang="en-US" altLang="en-US" sz="2400" dirty="0"/>
              <a:t>(continued)</a:t>
            </a:r>
          </a:p>
        </p:txBody>
      </p:sp>
      <p:sp>
        <p:nvSpPr>
          <p:cNvPr id="37891" name="Content Placeholder 2"/>
          <p:cNvSpPr>
            <a:spLocks noGrp="1"/>
          </p:cNvSpPr>
          <p:nvPr>
            <p:ph idx="1"/>
          </p:nvPr>
        </p:nvSpPr>
        <p:spPr>
          <a:xfrm>
            <a:off x="457200" y="1524000"/>
            <a:ext cx="8229600" cy="4724400"/>
          </a:xfrm>
        </p:spPr>
        <p:txBody>
          <a:bodyPr/>
          <a:lstStyle/>
          <a:p>
            <a:r>
              <a:rPr lang="en-US" altLang="en-US" sz="2400" dirty="0">
                <a:sym typeface="Wingdings" panose="05000000000000000000" pitchFamily="2" charset="2"/>
              </a:rPr>
              <a:t>Select Transcription Settings pop-up box; OK</a:t>
            </a:r>
          </a:p>
          <a:p>
            <a:endParaRPr lang="en-US" altLang="en-US" sz="2800" dirty="0">
              <a:sym typeface="Wingdings" panose="05000000000000000000" pitchFamily="2" charset="2"/>
            </a:endParaRPr>
          </a:p>
          <a:p>
            <a:endParaRPr lang="en-US" altLang="en-US" sz="2800" dirty="0"/>
          </a:p>
        </p:txBody>
      </p:sp>
      <p:pic>
        <p:nvPicPr>
          <p:cNvPr id="4" name="Picture 3" descr="Screenshot of transcription settings menu. Some important items are circled, including the Braille Code selected, which is English aka EBAE."/>
          <p:cNvPicPr>
            <a:picLocks noChangeAspect="1"/>
          </p:cNvPicPr>
          <p:nvPr/>
        </p:nvPicPr>
        <p:blipFill>
          <a:blip r:embed="rId3"/>
          <a:stretch>
            <a:fillRect/>
          </a:stretch>
        </p:blipFill>
        <p:spPr>
          <a:xfrm>
            <a:off x="1838112" y="2133600"/>
            <a:ext cx="3724488" cy="4038600"/>
          </a:xfrm>
          <a:prstGeom prst="rect">
            <a:avLst/>
          </a:prstGeom>
        </p:spPr>
      </p:pic>
      <p:sp>
        <p:nvSpPr>
          <p:cNvPr id="3" name="TextBox 2"/>
          <p:cNvSpPr txBox="1"/>
          <p:nvPr/>
        </p:nvSpPr>
        <p:spPr>
          <a:xfrm>
            <a:off x="1066800" y="3867090"/>
            <a:ext cx="685800" cy="338554"/>
          </a:xfrm>
          <a:prstGeom prst="rect">
            <a:avLst/>
          </a:prstGeom>
          <a:noFill/>
          <a:ln w="28575">
            <a:solidFill>
              <a:schemeClr val="accent4">
                <a:lumMod val="60000"/>
                <a:lumOff val="40000"/>
              </a:schemeClr>
            </a:solidFill>
          </a:ln>
        </p:spPr>
        <p:txBody>
          <a:bodyPr wrap="square" rtlCol="0">
            <a:spAutoFit/>
          </a:bodyPr>
          <a:lstStyle/>
          <a:p>
            <a:r>
              <a:rPr lang="en-US" sz="1600" dirty="0"/>
              <a:t>EBAE</a:t>
            </a:r>
          </a:p>
        </p:txBody>
      </p:sp>
      <p:sp>
        <p:nvSpPr>
          <p:cNvPr id="2" name="Oval 1">
            <a:extLst>
              <a:ext uri="{C183D7F6-B498-43B3-948B-1728B52AA6E4}">
                <adec:decorative xmlns:adec="http://schemas.microsoft.com/office/drawing/2017/decorative" val="1"/>
              </a:ext>
            </a:extLst>
          </p:cNvPr>
          <p:cNvSpPr/>
          <p:nvPr/>
        </p:nvSpPr>
        <p:spPr bwMode="auto">
          <a:xfrm>
            <a:off x="3183806" y="3048000"/>
            <a:ext cx="762000" cy="3810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6" name="Oval 5">
            <a:extLst>
              <a:ext uri="{C183D7F6-B498-43B3-948B-1728B52AA6E4}">
                <adec:decorative xmlns:adec="http://schemas.microsoft.com/office/drawing/2017/decorative" val="1"/>
              </a:ext>
            </a:extLst>
          </p:cNvPr>
          <p:cNvSpPr/>
          <p:nvPr/>
        </p:nvSpPr>
        <p:spPr bwMode="auto">
          <a:xfrm>
            <a:off x="1888406" y="3276600"/>
            <a:ext cx="762000" cy="3810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7" name="Oval 6">
            <a:extLst>
              <a:ext uri="{C183D7F6-B498-43B3-948B-1728B52AA6E4}">
                <adec:decorative xmlns:adec="http://schemas.microsoft.com/office/drawing/2017/decorative" val="1"/>
              </a:ext>
            </a:extLst>
          </p:cNvPr>
          <p:cNvSpPr/>
          <p:nvPr/>
        </p:nvSpPr>
        <p:spPr bwMode="auto">
          <a:xfrm>
            <a:off x="1964606" y="3810000"/>
            <a:ext cx="762000" cy="3810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11169332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z="4000" dirty="0"/>
              <a:t>Opening NIMAS with MathML in Braille 2000 </a:t>
            </a:r>
            <a:r>
              <a:rPr lang="en-US" altLang="en-US" sz="2400" dirty="0"/>
              <a:t>(continued)</a:t>
            </a:r>
          </a:p>
        </p:txBody>
      </p:sp>
      <p:sp>
        <p:nvSpPr>
          <p:cNvPr id="37891" name="Content Placeholder 2"/>
          <p:cNvSpPr>
            <a:spLocks noGrp="1"/>
          </p:cNvSpPr>
          <p:nvPr>
            <p:ph idx="1"/>
          </p:nvPr>
        </p:nvSpPr>
        <p:spPr>
          <a:xfrm>
            <a:off x="457200" y="1524000"/>
            <a:ext cx="8229600" cy="4724400"/>
          </a:xfrm>
        </p:spPr>
        <p:txBody>
          <a:bodyPr/>
          <a:lstStyle/>
          <a:p>
            <a:r>
              <a:rPr lang="en-US" altLang="en-US" sz="2400" dirty="0">
                <a:sym typeface="Wingdings" panose="05000000000000000000" pitchFamily="2" charset="2"/>
              </a:rPr>
              <a:t>Select Transcription Settings pop-up box; OK</a:t>
            </a:r>
          </a:p>
          <a:p>
            <a:endParaRPr lang="en-US" altLang="en-US" sz="2800" dirty="0">
              <a:sym typeface="Wingdings" panose="05000000000000000000" pitchFamily="2" charset="2"/>
            </a:endParaRPr>
          </a:p>
          <a:p>
            <a:endParaRPr lang="en-US" altLang="en-US" sz="2800" dirty="0"/>
          </a:p>
        </p:txBody>
      </p:sp>
      <p:pic>
        <p:nvPicPr>
          <p:cNvPr id="11" name="Picture 10" descr="Screenshot of transcription settings menu. The menu to change the Code Group is circled, and the ICEB option is highlighted."/>
          <p:cNvPicPr>
            <a:picLocks noChangeAspect="1"/>
          </p:cNvPicPr>
          <p:nvPr/>
        </p:nvPicPr>
        <p:blipFill>
          <a:blip r:embed="rId3"/>
          <a:stretch>
            <a:fillRect/>
          </a:stretch>
        </p:blipFill>
        <p:spPr>
          <a:xfrm>
            <a:off x="828206" y="2057400"/>
            <a:ext cx="3362794" cy="3991532"/>
          </a:xfrm>
          <a:prstGeom prst="rect">
            <a:avLst/>
          </a:prstGeom>
        </p:spPr>
      </p:pic>
      <p:pic>
        <p:nvPicPr>
          <p:cNvPr id="5" name="Picture 4" descr="Screenshot of transcription settings menu. Some important items are circled, including the Braille Code Group ICEB, and the selected braille code English (unified) aka UEB"/>
          <p:cNvPicPr>
            <a:picLocks noChangeAspect="1"/>
          </p:cNvPicPr>
          <p:nvPr/>
        </p:nvPicPr>
        <p:blipFill>
          <a:blip r:embed="rId4"/>
          <a:stretch>
            <a:fillRect/>
          </a:stretch>
        </p:blipFill>
        <p:spPr>
          <a:xfrm>
            <a:off x="5066816" y="2057400"/>
            <a:ext cx="3467584" cy="4039164"/>
          </a:xfrm>
          <a:prstGeom prst="rect">
            <a:avLst/>
          </a:prstGeom>
        </p:spPr>
      </p:pic>
      <p:sp>
        <p:nvSpPr>
          <p:cNvPr id="3" name="TextBox 2"/>
          <p:cNvSpPr txBox="1"/>
          <p:nvPr/>
        </p:nvSpPr>
        <p:spPr>
          <a:xfrm>
            <a:off x="4381016" y="3867090"/>
            <a:ext cx="609600" cy="343020"/>
          </a:xfrm>
          <a:prstGeom prst="rect">
            <a:avLst/>
          </a:prstGeom>
          <a:noFill/>
          <a:ln w="28575">
            <a:solidFill>
              <a:schemeClr val="accent4">
                <a:lumMod val="60000"/>
                <a:lumOff val="40000"/>
              </a:schemeClr>
            </a:solidFill>
          </a:ln>
        </p:spPr>
        <p:txBody>
          <a:bodyPr wrap="square" rtlCol="0">
            <a:spAutoFit/>
          </a:bodyPr>
          <a:lstStyle/>
          <a:p>
            <a:r>
              <a:rPr lang="en-US" sz="1600" dirty="0"/>
              <a:t>UEB</a:t>
            </a:r>
          </a:p>
        </p:txBody>
      </p:sp>
      <p:sp>
        <p:nvSpPr>
          <p:cNvPr id="2" name="Oval 1">
            <a:extLst>
              <a:ext uri="{C183D7F6-B498-43B3-948B-1728B52AA6E4}">
                <adec:decorative xmlns:adec="http://schemas.microsoft.com/office/drawing/2017/decorative" val="1"/>
              </a:ext>
            </a:extLst>
          </p:cNvPr>
          <p:cNvSpPr/>
          <p:nvPr/>
        </p:nvSpPr>
        <p:spPr bwMode="auto">
          <a:xfrm>
            <a:off x="6421822" y="3048000"/>
            <a:ext cx="762000" cy="3810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8" name="Oval 7">
            <a:extLst>
              <a:ext uri="{C183D7F6-B498-43B3-948B-1728B52AA6E4}">
                <adec:decorative xmlns:adec="http://schemas.microsoft.com/office/drawing/2017/decorative" val="1"/>
              </a:ext>
            </a:extLst>
          </p:cNvPr>
          <p:cNvSpPr/>
          <p:nvPr/>
        </p:nvSpPr>
        <p:spPr bwMode="auto">
          <a:xfrm>
            <a:off x="6421822" y="2971800"/>
            <a:ext cx="762000" cy="3810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9" name="Oval 8">
            <a:extLst>
              <a:ext uri="{C183D7F6-B498-43B3-948B-1728B52AA6E4}">
                <adec:decorative xmlns:adec="http://schemas.microsoft.com/office/drawing/2017/decorative" val="1"/>
              </a:ext>
            </a:extLst>
          </p:cNvPr>
          <p:cNvSpPr/>
          <p:nvPr/>
        </p:nvSpPr>
        <p:spPr bwMode="auto">
          <a:xfrm>
            <a:off x="5066816" y="3810000"/>
            <a:ext cx="1600200" cy="40011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0" name="Oval 9">
            <a:extLst>
              <a:ext uri="{C183D7F6-B498-43B3-948B-1728B52AA6E4}">
                <adec:decorative xmlns:adec="http://schemas.microsoft.com/office/drawing/2017/decorative" val="1"/>
              </a:ext>
            </a:extLst>
          </p:cNvPr>
          <p:cNvSpPr/>
          <p:nvPr/>
        </p:nvSpPr>
        <p:spPr bwMode="auto">
          <a:xfrm>
            <a:off x="5066816" y="3276600"/>
            <a:ext cx="609600" cy="3048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2" name="Oval 11">
            <a:extLst>
              <a:ext uri="{C183D7F6-B498-43B3-948B-1728B52AA6E4}">
                <adec:decorative xmlns:adec="http://schemas.microsoft.com/office/drawing/2017/decorative" val="1"/>
              </a:ext>
            </a:extLst>
          </p:cNvPr>
          <p:cNvSpPr/>
          <p:nvPr/>
        </p:nvSpPr>
        <p:spPr bwMode="auto">
          <a:xfrm>
            <a:off x="2133600" y="2971800"/>
            <a:ext cx="914400" cy="609600"/>
          </a:xfrm>
          <a:prstGeom prst="ellipse">
            <a:avLst/>
          </a:prstGeom>
          <a:noFill/>
          <a:ln w="2857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23655917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z="4000" dirty="0"/>
              <a:t>Opening NIMAS with MathML in Braille 2000 </a:t>
            </a:r>
            <a:r>
              <a:rPr lang="en-US" altLang="en-US" sz="2400" dirty="0"/>
              <a:t>(continued)</a:t>
            </a:r>
          </a:p>
        </p:txBody>
      </p:sp>
      <p:sp>
        <p:nvSpPr>
          <p:cNvPr id="37891" name="Content Placeholder 2"/>
          <p:cNvSpPr>
            <a:spLocks noGrp="1"/>
          </p:cNvSpPr>
          <p:nvPr>
            <p:ph idx="1"/>
          </p:nvPr>
        </p:nvSpPr>
        <p:spPr>
          <a:xfrm>
            <a:off x="457200" y="1524000"/>
            <a:ext cx="8229600" cy="4724400"/>
          </a:xfrm>
        </p:spPr>
        <p:txBody>
          <a:bodyPr/>
          <a:lstStyle/>
          <a:p>
            <a:r>
              <a:rPr lang="en-US" altLang="en-US" sz="2400" dirty="0">
                <a:sym typeface="Wingdings" panose="05000000000000000000" pitchFamily="2" charset="2"/>
              </a:rPr>
              <a:t>Braille 2000 Version 3 (beta) MathML translation</a:t>
            </a:r>
          </a:p>
          <a:p>
            <a:r>
              <a:rPr lang="en-US" altLang="en-US" sz="2400" dirty="0">
                <a:sym typeface="Wingdings" panose="05000000000000000000" pitchFamily="2" charset="2"/>
              </a:rPr>
              <a:t>Goal is to translate all of MathML in both UEB and Nemeth</a:t>
            </a:r>
          </a:p>
          <a:p>
            <a:r>
              <a:rPr lang="en-US" altLang="en-US" sz="2400" dirty="0">
                <a:sym typeface="Wingdings" panose="05000000000000000000" pitchFamily="2" charset="2"/>
              </a:rPr>
              <a:t>Let’s look at some examples!</a:t>
            </a:r>
          </a:p>
          <a:p>
            <a:r>
              <a:rPr lang="en-US" altLang="en-US" sz="2400" u="sng" dirty="0">
                <a:sym typeface="Wingdings" panose="05000000000000000000" pitchFamily="2" charset="2"/>
              </a:rPr>
              <a:t>Inspire Physics</a:t>
            </a:r>
            <a:r>
              <a:rPr lang="en-US" altLang="en-US" sz="2400" dirty="0">
                <a:sym typeface="Wingdings" panose="05000000000000000000" pitchFamily="2" charset="2"/>
              </a:rPr>
              <a:t>, page 4</a:t>
            </a:r>
          </a:p>
          <a:p>
            <a:endParaRPr lang="en-US" altLang="en-US" sz="2400" dirty="0">
              <a:sym typeface="Wingdings" panose="05000000000000000000" pitchFamily="2" charset="2"/>
            </a:endParaRPr>
          </a:p>
          <a:p>
            <a:endParaRPr lang="en-US" altLang="en-US" sz="2400" dirty="0">
              <a:sym typeface="Wingdings" panose="05000000000000000000" pitchFamily="2" charset="2"/>
            </a:endParaRPr>
          </a:p>
          <a:p>
            <a:pPr marL="0" indent="0">
              <a:buNone/>
            </a:pPr>
            <a:endParaRPr lang="en-US" altLang="en-US" sz="2400" dirty="0">
              <a:sym typeface="Wingdings" panose="05000000000000000000" pitchFamily="2" charset="2"/>
            </a:endParaRPr>
          </a:p>
          <a:p>
            <a:endParaRPr lang="en-US" altLang="en-US" sz="2400" dirty="0">
              <a:sym typeface="Wingdings" panose="05000000000000000000" pitchFamily="2" charset="2"/>
            </a:endParaRPr>
          </a:p>
          <a:p>
            <a:endParaRPr lang="en-US" altLang="en-US" sz="2400" dirty="0">
              <a:sym typeface="Wingdings" panose="05000000000000000000" pitchFamily="2" charset="2"/>
            </a:endParaRPr>
          </a:p>
          <a:p>
            <a:endParaRPr lang="en-US" altLang="en-US" sz="2400" dirty="0">
              <a:sym typeface="Wingdings" panose="05000000000000000000" pitchFamily="2" charset="2"/>
            </a:endParaRPr>
          </a:p>
          <a:p>
            <a:endParaRPr lang="en-US" altLang="en-US" sz="2800" dirty="0">
              <a:sym typeface="Wingdings" panose="05000000000000000000" pitchFamily="2" charset="2"/>
            </a:endParaRPr>
          </a:p>
          <a:p>
            <a:endParaRPr lang="en-US" altLang="en-US" sz="2800" dirty="0"/>
          </a:p>
        </p:txBody>
      </p:sp>
      <p:pic>
        <p:nvPicPr>
          <p:cNvPr id="3" name="Picture 2" descr="UEB translation of MathML tagged content from Inspire Physics page 4"/>
          <p:cNvPicPr>
            <a:picLocks noChangeAspect="1"/>
          </p:cNvPicPr>
          <p:nvPr/>
        </p:nvPicPr>
        <p:blipFill>
          <a:blip r:embed="rId3"/>
          <a:stretch>
            <a:fillRect/>
          </a:stretch>
        </p:blipFill>
        <p:spPr>
          <a:xfrm>
            <a:off x="761998" y="3753962"/>
            <a:ext cx="7865691" cy="558257"/>
          </a:xfrm>
          <a:prstGeom prst="rect">
            <a:avLst/>
          </a:prstGeom>
        </p:spPr>
      </p:pic>
      <p:pic>
        <p:nvPicPr>
          <p:cNvPr id="4" name="Picture 3" descr="Print book view of a section from Inspire Physics page 4. Braille translation is shown above.">
            <a:extLst>
              <a:ext uri="{FF2B5EF4-FFF2-40B4-BE49-F238E27FC236}">
                <a16:creationId xmlns:a16="http://schemas.microsoft.com/office/drawing/2014/main" id="{12C4C53D-CD0B-48AE-A6DE-2D6B671A2CE5}"/>
              </a:ext>
            </a:extLst>
          </p:cNvPr>
          <p:cNvPicPr>
            <a:picLocks noChangeAspect="1"/>
          </p:cNvPicPr>
          <p:nvPr/>
        </p:nvPicPr>
        <p:blipFill>
          <a:blip r:embed="rId4"/>
          <a:stretch>
            <a:fillRect/>
          </a:stretch>
        </p:blipFill>
        <p:spPr>
          <a:xfrm>
            <a:off x="884514" y="4491465"/>
            <a:ext cx="7620660" cy="1298561"/>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z="4000" dirty="0"/>
              <a:t>Transcriber User Groups</a:t>
            </a:r>
          </a:p>
        </p:txBody>
      </p:sp>
      <p:sp>
        <p:nvSpPr>
          <p:cNvPr id="37891" name="Content Placeholder 2"/>
          <p:cNvSpPr>
            <a:spLocks noGrp="1"/>
          </p:cNvSpPr>
          <p:nvPr>
            <p:ph idx="1"/>
          </p:nvPr>
        </p:nvSpPr>
        <p:spPr>
          <a:xfrm>
            <a:off x="450273" y="1295400"/>
            <a:ext cx="8229600" cy="5029200"/>
          </a:xfrm>
        </p:spPr>
        <p:txBody>
          <a:bodyPr/>
          <a:lstStyle/>
          <a:p>
            <a:r>
              <a:rPr lang="en-US" altLang="en-US" sz="2400" dirty="0"/>
              <a:t>If you haven’t already, please consider joining our Duxbury or Braille 2000 User Groups for transcribers who work with NIMAS!</a:t>
            </a:r>
          </a:p>
          <a:p>
            <a:r>
              <a:rPr lang="en-US" altLang="en-US" sz="2400" dirty="0"/>
              <a:t>The groups are:</a:t>
            </a:r>
          </a:p>
          <a:p>
            <a:pPr lvl="1"/>
            <a:r>
              <a:rPr lang="en-US" altLang="en-US" sz="2000" dirty="0"/>
              <a:t>Relatively informal;</a:t>
            </a:r>
          </a:p>
          <a:p>
            <a:pPr lvl="1"/>
            <a:r>
              <a:rPr lang="en-US" altLang="en-US" sz="2000" dirty="0"/>
              <a:t>Facilitated by a skilled transcriber;  </a:t>
            </a:r>
          </a:p>
          <a:p>
            <a:pPr lvl="1"/>
            <a:r>
              <a:rPr lang="en-US" altLang="en-US" sz="2000" dirty="0"/>
              <a:t>Convened quarterly on Zoom; and</a:t>
            </a:r>
          </a:p>
          <a:p>
            <a:pPr lvl="1"/>
            <a:r>
              <a:rPr lang="en-US" altLang="en-US" sz="2000" dirty="0"/>
              <a:t>An opportunity for transcribers to connect and share information and pointers on textbook transcription</a:t>
            </a:r>
            <a:r>
              <a:rPr lang="en-US" altLang="en-US" sz="2600" dirty="0"/>
              <a:t>. </a:t>
            </a:r>
            <a:endParaRPr lang="en-US" altLang="en-US" sz="2800" dirty="0"/>
          </a:p>
          <a:p>
            <a:r>
              <a:rPr lang="en-US" altLang="en-US" sz="2400" dirty="0"/>
              <a:t>Please let us know by emailing us at </a:t>
            </a:r>
            <a:r>
              <a:rPr lang="en-US" altLang="en-US" sz="2400" dirty="0">
                <a:hlinkClick r:id="rId3"/>
              </a:rPr>
              <a:t>nimac@aph.org</a:t>
            </a:r>
            <a:r>
              <a:rPr lang="en-US" altLang="en-US" sz="2400" dirty="0"/>
              <a:t> if you are interested in participating.</a:t>
            </a:r>
          </a:p>
          <a:p>
            <a:endParaRPr lang="en-US" altLang="en-US" sz="1200" dirty="0"/>
          </a:p>
          <a:p>
            <a:pPr marL="0" indent="0">
              <a:buNone/>
            </a:pPr>
            <a:endParaRPr lang="en-US" altLang="en-US" sz="2800" dirty="0"/>
          </a:p>
          <a:p>
            <a:endParaRPr lang="en-US" altLang="en-US" sz="2800" dirty="0"/>
          </a:p>
        </p:txBody>
      </p:sp>
    </p:spTree>
    <p:extLst>
      <p:ext uri="{BB962C8B-B14F-4D97-AF65-F5344CB8AC3E}">
        <p14:creationId xmlns:p14="http://schemas.microsoft.com/office/powerpoint/2010/main" val="27636529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noChangeArrowheads="1"/>
          </p:cNvSpPr>
          <p:nvPr>
            <p:ph type="title"/>
          </p:nvPr>
        </p:nvSpPr>
        <p:spPr/>
        <p:txBody>
          <a:bodyPr/>
          <a:lstStyle/>
          <a:p>
            <a:r>
              <a:rPr lang="en-US" altLang="en-US" dirty="0"/>
              <a:t>Q &amp; A</a:t>
            </a:r>
          </a:p>
        </p:txBody>
      </p:sp>
      <p:sp>
        <p:nvSpPr>
          <p:cNvPr id="41987" name="Content Placeholder 2"/>
          <p:cNvSpPr>
            <a:spLocks noGrp="1" noChangeArrowheads="1"/>
          </p:cNvSpPr>
          <p:nvPr>
            <p:ph idx="1"/>
          </p:nvPr>
        </p:nvSpPr>
        <p:spPr>
          <a:xfrm>
            <a:off x="457200" y="1371600"/>
            <a:ext cx="8229600" cy="4800600"/>
          </a:xfrm>
        </p:spPr>
        <p:txBody>
          <a:bodyPr/>
          <a:lstStyle/>
          <a:p>
            <a:r>
              <a:rPr lang="en-US" altLang="en-US" dirty="0"/>
              <a:t>For any questions about how to use NIMAC or the status of files in the NIMAC system please contact us for assistance: </a:t>
            </a:r>
          </a:p>
          <a:p>
            <a:pPr algn="ctr">
              <a:buFontTx/>
              <a:buNone/>
            </a:pPr>
            <a:endParaRPr lang="en-US" altLang="en-US" sz="1200" dirty="0">
              <a:hlinkClick r:id="rId2"/>
            </a:endParaRPr>
          </a:p>
          <a:p>
            <a:pPr algn="ctr">
              <a:buFontTx/>
              <a:buNone/>
            </a:pPr>
            <a:r>
              <a:rPr lang="en-US" altLang="en-US" dirty="0">
                <a:hlinkClick r:id="rId2"/>
              </a:rPr>
              <a:t>nimac@aph.org</a:t>
            </a:r>
            <a:r>
              <a:rPr lang="en-US" altLang="en-US" dirty="0"/>
              <a:t>  </a:t>
            </a:r>
          </a:p>
          <a:p>
            <a:pPr algn="ctr">
              <a:buFontTx/>
              <a:buNone/>
            </a:pPr>
            <a:r>
              <a:rPr lang="en-US" altLang="en-US" dirty="0"/>
              <a:t>877-526-4622</a:t>
            </a:r>
          </a:p>
          <a:p>
            <a:pPr>
              <a:buFontTx/>
              <a:buNone/>
            </a:pPr>
            <a:r>
              <a:rPr lang="en-US" altLang="en-US" sz="1400" dirty="0"/>
              <a:t>	</a:t>
            </a:r>
          </a:p>
          <a:p>
            <a:pPr>
              <a:buFontTx/>
              <a:buNone/>
            </a:pPr>
            <a:endParaRPr lang="en-US" altLang="en-US" sz="1400" dirty="0"/>
          </a:p>
          <a:p>
            <a:pPr>
              <a:buFontTx/>
              <a:buNone/>
            </a:pPr>
            <a:endParaRPr lang="en-US" altLang="en-US" sz="1400" dirty="0"/>
          </a:p>
          <a:p>
            <a:pPr>
              <a:buFontTx/>
              <a:buNone/>
            </a:pPr>
            <a:r>
              <a:rPr lang="en-US" altLang="en-US" sz="1400" dirty="0"/>
              <a:t>	</a:t>
            </a:r>
          </a:p>
          <a:p>
            <a:pPr>
              <a:buFontTx/>
              <a:buNone/>
            </a:pPr>
            <a:r>
              <a:rPr lang="en-US" altLang="en-US" sz="1400" dirty="0"/>
              <a:t>	The content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1400" b="1"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62114593-BF6D-42F1-8DA9-2DDAC47937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777405-31FD-46C8-8F8A-E165F69A367B}">
  <ds:schemaRefs>
    <ds:schemaRef ds:uri="http://schemas.microsoft.com/sharepoint/v3/contenttype/forms"/>
  </ds:schemaRefs>
</ds:datastoreItem>
</file>

<file path=customXml/itemProps3.xml><?xml version="1.0" encoding="utf-8"?>
<ds:datastoreItem xmlns:ds="http://schemas.openxmlformats.org/officeDocument/2006/customXml" ds:itemID="{4900C46C-D874-4F78-91C6-6798269CC3BF}">
  <ds:schemaRefs>
    <ds:schemaRef ds:uri="http://schemas.openxmlformats.org/package/2006/metadata/core-properties"/>
    <ds:schemaRef ds:uri="http://purl.org/dc/dcmitype/"/>
    <ds:schemaRef ds:uri="38fd74c8-805e-4dcb-8927-c1278a3ad9fc"/>
    <ds:schemaRef ds:uri="http://purl.org/dc/elements/1.1/"/>
    <ds:schemaRef ds:uri="http://schemas.microsoft.com/office/2006/documentManagement/types"/>
    <ds:schemaRef ds:uri="http://schemas.microsoft.com/office/infopath/2007/PartnerControls"/>
    <ds:schemaRef ds:uri="5101da5b-6c2e-4d78-9a91-ac859c4bc6fa"/>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34009</TotalTime>
  <Words>3789</Words>
  <Application>Microsoft Office PowerPoint</Application>
  <PresentationFormat>On-screen Show (4:3)</PresentationFormat>
  <Paragraphs>561</Paragraphs>
  <Slides>57</Slides>
  <Notes>42</Notes>
  <HiddenSlides>0</HiddenSlides>
  <MMClips>0</MMClips>
  <ScaleCrop>false</ScaleCrop>
  <HeadingPairs>
    <vt:vector size="8" baseType="variant">
      <vt:variant>
        <vt:lpstr>Fonts Used</vt:lpstr>
      </vt:variant>
      <vt:variant>
        <vt:i4>2</vt:i4>
      </vt:variant>
      <vt:variant>
        <vt:lpstr>Theme</vt:lpstr>
      </vt:variant>
      <vt:variant>
        <vt:i4>2</vt:i4>
      </vt:variant>
      <vt:variant>
        <vt:lpstr>Embedded OLE Servers</vt:lpstr>
      </vt:variant>
      <vt:variant>
        <vt:i4>1</vt:i4>
      </vt:variant>
      <vt:variant>
        <vt:lpstr>Slide Titles</vt:lpstr>
      </vt:variant>
      <vt:variant>
        <vt:i4>57</vt:i4>
      </vt:variant>
    </vt:vector>
  </HeadingPairs>
  <TitlesOfParts>
    <vt:vector size="62" baseType="lpstr">
      <vt:lpstr>Arial</vt:lpstr>
      <vt:lpstr>Tahoma</vt:lpstr>
      <vt:lpstr>NIMAClayout</vt:lpstr>
      <vt:lpstr>1_NIMAClayout</vt:lpstr>
      <vt:lpstr>Photo Editor Photo</vt:lpstr>
      <vt:lpstr>NIMAS &amp; Braille 2000: Leveraging Files for Math . . . And More!</vt:lpstr>
      <vt:lpstr>Today’s Workshop</vt:lpstr>
      <vt:lpstr>NIMAC: Background and Basics</vt:lpstr>
      <vt:lpstr>The NIMAC Project</vt:lpstr>
      <vt:lpstr>What is NIMAS? </vt:lpstr>
      <vt:lpstr>NIMAS Production</vt:lpstr>
      <vt:lpstr>How we get files</vt:lpstr>
      <vt:lpstr>Types of materials we receive</vt:lpstr>
      <vt:lpstr>Student Eligibility</vt:lpstr>
      <vt:lpstr>College Students</vt:lpstr>
      <vt:lpstr>How the NIMAC works with states</vt:lpstr>
      <vt:lpstr>What can AMPs do?</vt:lpstr>
      <vt:lpstr>Registering as an AMP </vt:lpstr>
      <vt:lpstr>Working with AUs</vt:lpstr>
      <vt:lpstr>MathML in NIMAS</vt:lpstr>
      <vt:lpstr>MathML and NIMAS</vt:lpstr>
      <vt:lpstr>Downloading Files with or without MathML</vt:lpstr>
      <vt:lpstr>Download Options in the System</vt:lpstr>
      <vt:lpstr>Fallback Images</vt:lpstr>
      <vt:lpstr>Example of Fallback Images</vt:lpstr>
      <vt:lpstr>Math as “Regular Text”</vt:lpstr>
      <vt:lpstr>Example of Regular Text Math in NIMAS File with MathML</vt:lpstr>
      <vt:lpstr>MathML Tagging in XML</vt:lpstr>
      <vt:lpstr>MathML Tagging in XML (continued)</vt:lpstr>
      <vt:lpstr>Transcribing with MathML</vt:lpstr>
      <vt:lpstr>What We’ll Cover</vt:lpstr>
      <vt:lpstr>Opening NIMAS with MathML in BrailleBlaster</vt:lpstr>
      <vt:lpstr>Opening NIMAS with MathML in BrailleBlaster (continued)</vt:lpstr>
      <vt:lpstr>Opening NIMAS with MathML in BrailleBlaster (continued)</vt:lpstr>
      <vt:lpstr>Opening NIMAS with MathML in BrailleBlaster (continued)</vt:lpstr>
      <vt:lpstr>How to Identify MathML in BrailleBlaster</vt:lpstr>
      <vt:lpstr>How to Identify MathML in BrailleBlaster (continued)</vt:lpstr>
      <vt:lpstr>How to Identify MathML in BrailleBlaster (continued)</vt:lpstr>
      <vt:lpstr>How to Identify MathML in BrailleBlaster (continued)</vt:lpstr>
      <vt:lpstr>Opening NIMAS with MathML in BrailleBlaster (continued)</vt:lpstr>
      <vt:lpstr>How to Identify MathML in BrailleBlaster (continued)</vt:lpstr>
      <vt:lpstr>Editing MathML in Nemeth Transcription from BrailleBlaster</vt:lpstr>
      <vt:lpstr>Editing MathML in UEB Transcription </vt:lpstr>
      <vt:lpstr>Editing MathML in UEB Transcription (continued)</vt:lpstr>
      <vt:lpstr>Editing MathML in UEB with Nemeth Transcription</vt:lpstr>
      <vt:lpstr>Spatial Arrangements in MathML</vt:lpstr>
      <vt:lpstr>Spatial Arrangements in MathML</vt:lpstr>
      <vt:lpstr>Example of both MathML,  “Regular Text” and graphics in a table</vt:lpstr>
      <vt:lpstr>Math as “Regular Text” Translation</vt:lpstr>
      <vt:lpstr>Editing MathML for Transcription in a Table</vt:lpstr>
      <vt:lpstr>Editing MathML for Transcription in a Table (continued)</vt:lpstr>
      <vt:lpstr>NIMAS Formatting of Table Entry</vt:lpstr>
      <vt:lpstr>Locating and Editing MathML for Transcription</vt:lpstr>
      <vt:lpstr>Completed Transcription for Inspire Physics, page 732</vt:lpstr>
      <vt:lpstr>Another Example of Math as Regular Text  Inspire Physics, page 12</vt:lpstr>
      <vt:lpstr>Opening NIMAS with MathML in Braille 2000</vt:lpstr>
      <vt:lpstr>Opening NIMAS with MathML in Braille 2000</vt:lpstr>
      <vt:lpstr>Opening NIMAS with MathML in Braille 2000 (continued)</vt:lpstr>
      <vt:lpstr>Opening NIMAS with MathML in Braille 2000 (continued)</vt:lpstr>
      <vt:lpstr>Opening NIMAS with MathML in Braille 2000 (continued)</vt:lpstr>
      <vt:lpstr>Transcriber User Groups</vt:lpstr>
      <vt:lpstr>Q &amp; A</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Liz Schaller</cp:lastModifiedBy>
  <cp:revision>1707</cp:revision>
  <dcterms:created xsi:type="dcterms:W3CDTF">2006-11-09T18:18:09Z</dcterms:created>
  <dcterms:modified xsi:type="dcterms:W3CDTF">2023-12-08T15:20:16Z</dcterms:modified>
</cp:coreProperties>
</file>