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38"/>
  </p:notesMasterIdLst>
  <p:handoutMasterIdLst>
    <p:handoutMasterId r:id="rId39"/>
  </p:handoutMasterIdLst>
  <p:sldIdLst>
    <p:sldId id="603" r:id="rId5"/>
    <p:sldId id="586" r:id="rId6"/>
    <p:sldId id="570" r:id="rId7"/>
    <p:sldId id="549" r:id="rId8"/>
    <p:sldId id="550" r:id="rId9"/>
    <p:sldId id="555" r:id="rId10"/>
    <p:sldId id="556" r:id="rId11"/>
    <p:sldId id="596" r:id="rId12"/>
    <p:sldId id="594" r:id="rId13"/>
    <p:sldId id="571" r:id="rId14"/>
    <p:sldId id="597" r:id="rId15"/>
    <p:sldId id="638" r:id="rId16"/>
    <p:sldId id="639" r:id="rId17"/>
    <p:sldId id="577" r:id="rId18"/>
    <p:sldId id="584" r:id="rId19"/>
    <p:sldId id="585" r:id="rId20"/>
    <p:sldId id="569" r:id="rId21"/>
    <p:sldId id="580" r:id="rId22"/>
    <p:sldId id="581" r:id="rId23"/>
    <p:sldId id="599" r:id="rId24"/>
    <p:sldId id="600" r:id="rId25"/>
    <p:sldId id="601" r:id="rId26"/>
    <p:sldId id="602" r:id="rId27"/>
    <p:sldId id="641" r:id="rId28"/>
    <p:sldId id="592" r:id="rId29"/>
    <p:sldId id="642" r:id="rId30"/>
    <p:sldId id="643" r:id="rId31"/>
    <p:sldId id="644" r:id="rId32"/>
    <p:sldId id="593" r:id="rId33"/>
    <p:sldId id="578" r:id="rId34"/>
    <p:sldId id="579" r:id="rId35"/>
    <p:sldId id="595" r:id="rId36"/>
    <p:sldId id="482" r:id="rId3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5" autoAdjust="0"/>
    <p:restoredTop sz="86449" autoAdjust="0"/>
  </p:normalViewPr>
  <p:slideViewPr>
    <p:cSldViewPr>
      <p:cViewPr varScale="1">
        <p:scale>
          <a:sx n="74" d="100"/>
          <a:sy n="74" d="100"/>
        </p:scale>
        <p:origin x="1133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113FFA8E-A26E-4D8D-AB31-A5CE539889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46535E37-4AF4-4E3F-894E-E4D952C86A0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0C03C8-C0EA-4D13-A2AC-F05FD2AB9B84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37ED4F-7A72-4BA8-BE7D-ADA300C6BE80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447526-4280-4F74-A045-D7F600F931B6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FB6B35-3EA3-4BED-9B85-7F9615C2EC57}" type="slidenum">
              <a:rPr lang="en-US" altLang="en-US"/>
              <a:pPr/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8A5052-E55F-4DC9-97B0-7D670D25D5A5}" type="slidenum">
              <a:rPr lang="en-US" altLang="en-US"/>
              <a:pPr/>
              <a:t>30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D6AF4C-A9B3-4ADD-9D45-30A3A7497D8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121AF-F178-4836-97AC-56C6662B705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945EDE-89A6-4D89-A227-B66E0AF4A22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35399A-8B9B-4A42-AB36-78F56B9247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13A21-C6CB-48AE-A686-63F30805CDE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1FE87C-127E-4928-B320-A434516045F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7D74B5-8B35-4D24-AAB7-8582B4B325F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797159-3D44-469D-9D68-D2611B221C9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E77DAE-7395-4E74-B6F6-A42B475F38E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0EC172-49A6-4B5C-9F04-0644154C6CA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6D9457-C0B6-4096-9753-452D4AF4710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356030C1-7C1C-4BFB-BD69-0E329734CDB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eschaller@aph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mac.us/new-nls-guidelines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noreply-NIMAC@overdrive.co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daisy.github.io/pipeline/Download.html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23F8A-F1A0-4758-8617-D2DDC32BEA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29718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2"/>
                </a:solidFill>
              </a:rPr>
              <a:t>The NIMAC for AUs: </a:t>
            </a:r>
            <a:br>
              <a:rPr lang="en-US" altLang="en-US" dirty="0">
                <a:solidFill>
                  <a:schemeClr val="accent2"/>
                </a:solidFill>
              </a:rPr>
            </a:br>
            <a:r>
              <a:rPr lang="en-US" altLang="en-US" dirty="0">
                <a:solidFill>
                  <a:schemeClr val="accent2"/>
                </a:solidFill>
              </a:rPr>
              <a:t>Basics, Updates, and a Demo</a:t>
            </a:r>
            <a:br>
              <a:rPr lang="en-US" alt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0082FA-D46F-44B4-BE01-4BC6C78BACE0}"/>
              </a:ext>
            </a:extLst>
          </p:cNvPr>
          <p:cNvSpPr txBox="1"/>
          <p:nvPr/>
        </p:nvSpPr>
        <p:spPr>
          <a:xfrm>
            <a:off x="228600" y="5182362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/>
              <a:t>Liz Schaller, NIMAC Manager </a:t>
            </a:r>
          </a:p>
          <a:p>
            <a:r>
              <a:rPr lang="en-US" dirty="0">
                <a:hlinkClick r:id="rId2"/>
              </a:rPr>
              <a:t>eschaller@aph.org</a:t>
            </a:r>
            <a:r>
              <a:rPr lang="en-US" dirty="0"/>
              <a:t>  </a:t>
            </a:r>
          </a:p>
          <a:p>
            <a:endParaRPr lang="en-US" dirty="0"/>
          </a:p>
          <a:p>
            <a:r>
              <a:rPr lang="en-US" dirty="0"/>
              <a:t>March 19, 2024</a:t>
            </a:r>
          </a:p>
        </p:txBody>
      </p:sp>
      <p:pic>
        <p:nvPicPr>
          <p:cNvPr id="6" name="Picture 5" descr="NIMAC logo">
            <a:extLst>
              <a:ext uri="{FF2B5EF4-FFF2-40B4-BE49-F238E27FC236}">
                <a16:creationId xmlns:a16="http://schemas.microsoft.com/office/drawing/2014/main" id="{2F681661-989E-4428-A02F-4044C7088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693" y="762000"/>
            <a:ext cx="559661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7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24245"/>
            <a:ext cx="8229600" cy="1143000"/>
          </a:xfrm>
        </p:spPr>
        <p:txBody>
          <a:bodyPr/>
          <a:lstStyle/>
          <a:p>
            <a:r>
              <a:rPr lang="en-US" altLang="en-US" dirty="0"/>
              <a:t>Today’s Webinar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0696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Part 1: PowerPoint</a:t>
            </a:r>
          </a:p>
          <a:p>
            <a:pPr lvl="1">
              <a:defRPr/>
            </a:pPr>
            <a:r>
              <a:rPr lang="en-US" sz="2400" dirty="0"/>
              <a:t>NIMAC Basics</a:t>
            </a:r>
          </a:p>
          <a:p>
            <a:pPr lvl="1">
              <a:defRPr/>
            </a:pPr>
            <a:r>
              <a:rPr lang="en-US" sz="2400" dirty="0"/>
              <a:t>Policy and Specification Updates</a:t>
            </a:r>
          </a:p>
          <a:p>
            <a:pPr lvl="1">
              <a:defRPr/>
            </a:pPr>
            <a:r>
              <a:rPr lang="en-US" sz="2400" dirty="0"/>
              <a:t>Services &amp; System Features for AUs</a:t>
            </a:r>
          </a:p>
          <a:p>
            <a:pPr lvl="1">
              <a:defRPr/>
            </a:pPr>
            <a:r>
              <a:rPr lang="en-US" sz="2400" dirty="0"/>
              <a:t>Working with NIMAS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Part 2: Live Demo!</a:t>
            </a:r>
          </a:p>
          <a:p>
            <a:pPr lvl="1">
              <a:defRPr/>
            </a:pPr>
            <a:r>
              <a:rPr lang="en-US" sz="2400" dirty="0"/>
              <a:t>Searching and Downloading </a:t>
            </a:r>
          </a:p>
          <a:p>
            <a:pPr lvl="1">
              <a:defRPr/>
            </a:pPr>
            <a:r>
              <a:rPr lang="en-US" sz="2400" dirty="0"/>
              <a:t>Assigning Files to an AMP</a:t>
            </a:r>
          </a:p>
          <a:p>
            <a:pPr lvl="1">
              <a:defRPr/>
            </a:pPr>
            <a:r>
              <a:rPr lang="en-US" sz="2400" dirty="0"/>
              <a:t>Using the </a:t>
            </a:r>
            <a:r>
              <a:rPr lang="en-US" sz="2400" dirty="0" err="1"/>
              <a:t>Watchlist</a:t>
            </a:r>
            <a:endParaRPr lang="en-US" sz="2400" dirty="0"/>
          </a:p>
          <a:p>
            <a:pPr lvl="1">
              <a:defRPr/>
            </a:pPr>
            <a:r>
              <a:rPr lang="en-US" sz="2400" dirty="0"/>
              <a:t>Publisher &amp; AMP Contact Information</a:t>
            </a:r>
          </a:p>
          <a:p>
            <a:pPr lvl="1">
              <a:defRPr/>
            </a:pPr>
            <a:r>
              <a:rPr lang="en-US" sz="2400" dirty="0"/>
              <a:t>Adding temporary sub users</a:t>
            </a:r>
          </a:p>
          <a:p>
            <a:pPr lvl="1">
              <a:defRPr/>
            </a:pPr>
            <a:r>
              <a:rPr lang="en-US" sz="2400" dirty="0"/>
              <a:t>Reports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NIMAC: The Basics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NIMAC Project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Created by IDEA 2004, the NIMAC is the national source file repository for K-12 textbooks and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make NIMAS files available for use in producing accessible formats for K-12  instructional materials.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have over 76,000 file sets from over 180 publishers.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All 50 states plus the eligible territories and DoDEA work with the NIMAC.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>
          <a:xfrm>
            <a:off x="449580" y="152400"/>
            <a:ext cx="8229600" cy="1143000"/>
          </a:xfrm>
        </p:spPr>
        <p:txBody>
          <a:bodyPr/>
          <a:lstStyle/>
          <a:p>
            <a:r>
              <a:rPr lang="en-US" altLang="en-US" dirty="0"/>
              <a:t>What is NIMAS? 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38150" y="1143000"/>
            <a:ext cx="8229600" cy="53340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“NIMAS” means the National Instructional Materials Accessibility Standard.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Under IDEA, this is the only file format the NIMAC is allowed to receive.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an XML-based source file format used to produce accessible formats such as braille, DAISY, EPUB, and large print. 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It is not distributed directly to students.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Because NIMAS is not generated as a part of print or digital book production, it can take several weeks for it to be produced. 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we get files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Under IDEA 2004, the </a:t>
            </a:r>
            <a:r>
              <a:rPr lang="en-US" altLang="en-US" b="1" dirty="0"/>
              <a:t>only</a:t>
            </a:r>
            <a:r>
              <a:rPr lang="en-US" altLang="en-US" dirty="0"/>
              <a:t> mechanism to </a:t>
            </a:r>
            <a:r>
              <a:rPr lang="en-US" altLang="en-US" i="1" dirty="0"/>
              <a:t>require</a:t>
            </a:r>
            <a:r>
              <a:rPr lang="en-US" altLang="en-US" dirty="0"/>
              <a:t> NIMAS from the publisher is the book adoption contract or purchase agreement.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There is no blanket requirement for publishers to submit files to the NIMAC.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States and districts have been able to require NIMAS when they purchase new textbooks since July of 2006.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Ideally, when NIMAS is included in contracts, a file will already be available when a need is identified.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materials we receive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NIMAC receives a wide range of student-facing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These include textbooks, workbooks, supplementary readers, and ancillary materials such as blackline masters.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Exempt materials include teacher’s editions, pre-2006 titles, trade books, college textbooks, reference books.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can also now accept NIMAS files for some digital instructional materials.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CB90D-C89F-48C5-80C1-C031EE299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Authorized User?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BE043-CE18-4467-8F57-3665BCFE9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An Authorized User is someone who has been designated by their State Coordinator to have an account that provides full access to the NIMAC repository.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These individuals are generally from within the educational structure of the state, such as from an IRC or state department of education. 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In some states, the State Coordinator also functions as an Authorized User. We identify these individuals as “hybrid” State Coordinators.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690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Authorized Users &amp; AMPs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/>
              <a:t>As an Authorized User, you can search and download files from the NIMAC.</a:t>
            </a:r>
          </a:p>
          <a:p>
            <a:pPr lvl="1">
              <a:buFont typeface="Arial" charset="0"/>
              <a:buChar char="•"/>
            </a:pPr>
            <a:r>
              <a:rPr lang="en-US" altLang="en-US"/>
              <a:t>You can also assign files for download by registered Accessible Media Producers (AMPs).</a:t>
            </a:r>
          </a:p>
          <a:p>
            <a:pPr lvl="1">
              <a:buFont typeface="Arial" charset="0"/>
              <a:buChar char="•"/>
            </a:pPr>
            <a:r>
              <a:rPr lang="en-US" altLang="en-US"/>
              <a:t>AMP accounts are freely available but provide more limited access to the repository.</a:t>
            </a:r>
          </a:p>
          <a:p>
            <a:pPr lvl="1">
              <a:buFont typeface="Arial" charset="0"/>
              <a:buChar char="•"/>
            </a:pPr>
            <a:r>
              <a:rPr lang="en-US" altLang="en-US"/>
              <a:t>We’ll cover assigning files to AMPs in the demo.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NIMAC Policy and Specification Updates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7AC9C-CF90-4925-902E-826F41235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NLS Guidelines in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38347-0C87-46EB-A623-88E4423A5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In February of 2021, the National Library Service for the Blind and Print Disabled (NLS) updated its eligibility guidelines.</a:t>
            </a:r>
          </a:p>
          <a:p>
            <a:pPr eaLnBrk="1" hangingPunct="1"/>
            <a:r>
              <a:rPr lang="en-US" altLang="en-US" sz="2800" dirty="0"/>
              <a:t>Since IDEA refers to these guidelines for NIMAS eligibility, these changes also impact the NIMAC.</a:t>
            </a:r>
          </a:p>
          <a:p>
            <a:pPr eaLnBrk="1" hangingPunct="1"/>
            <a:r>
              <a:rPr lang="en-US" altLang="en-US" sz="2800" dirty="0"/>
              <a:t>The NLS expanded the pool of professionals who can certify eligibility and eliminated the requirement that a medical doctor certify eligibility for individuals with reading disabilities. </a:t>
            </a:r>
          </a:p>
          <a:p>
            <a:pPr eaLnBrk="1" hangingPunct="1"/>
            <a:r>
              <a:rPr lang="en-US" altLang="en-US" sz="2800" dirty="0"/>
              <a:t>For more information, visit </a:t>
            </a:r>
            <a:r>
              <a:rPr lang="en-US" altLang="en-US" sz="2800" dirty="0">
                <a:hlinkClick r:id="rId2"/>
              </a:rPr>
              <a:t>New NLS Guidelines</a:t>
            </a:r>
            <a:r>
              <a:rPr lang="en-US" altLang="en-US" sz="2800" dirty="0"/>
              <a:t>. 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38436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C072A-7A60-4732-B306-91BF43D6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NIMAS Specification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C89D1-B716-4E67-AE87-3A436D24A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r>
              <a:rPr lang="en-US" dirty="0"/>
              <a:t>The NIMAS specification is defined in the IDEA regs and updating it requires regulatory or legislative action.</a:t>
            </a:r>
          </a:p>
          <a:p>
            <a:r>
              <a:rPr lang="en-US" dirty="0"/>
              <a:t>It was originally intended to be an evolving specification, but IDEA is many years behind schedule for reauthorization.</a:t>
            </a:r>
          </a:p>
          <a:p>
            <a:r>
              <a:rPr lang="en-US" dirty="0"/>
              <a:t>This year, we received a supplemental award from OSEP to explore possible updates to the specification.</a:t>
            </a:r>
          </a:p>
        </p:txBody>
      </p:sp>
    </p:spTree>
    <p:extLst>
      <p:ext uri="{BB962C8B-B14F-4D97-AF65-F5344CB8AC3E}">
        <p14:creationId xmlns:p14="http://schemas.microsoft.com/office/powerpoint/2010/main" val="1851459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479FE-B352-4EE0-9FB8-AECD71EA3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Gathering Input for Formal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A4F6F-8D27-404E-ADCB-72F51FEC6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983163"/>
          </a:xfrm>
        </p:spPr>
        <p:txBody>
          <a:bodyPr/>
          <a:lstStyle/>
          <a:p>
            <a:r>
              <a:rPr lang="en-US" sz="2800" dirty="0"/>
              <a:t>The gathering of stakeholder input involves surveys, focus groups, and an in-person NIMAS convening in DC this May. </a:t>
            </a:r>
          </a:p>
          <a:p>
            <a:r>
              <a:rPr lang="en-US" sz="2800" dirty="0"/>
              <a:t>This process will result in a report to OSEP with the NIMAC’s recommendations. </a:t>
            </a:r>
          </a:p>
          <a:p>
            <a:r>
              <a:rPr lang="en-US" sz="2800" dirty="0"/>
              <a:t>The Department may then initiate a formal process to update the specification. </a:t>
            </a:r>
          </a:p>
          <a:p>
            <a:r>
              <a:rPr lang="en-US" sz="2800" dirty="0"/>
              <a:t>The NIMAC will also use what is learned in this process to develop additional resources for publishers and NIMAC users. </a:t>
            </a:r>
          </a:p>
        </p:txBody>
      </p:sp>
    </p:spTree>
    <p:extLst>
      <p:ext uri="{BB962C8B-B14F-4D97-AF65-F5344CB8AC3E}">
        <p14:creationId xmlns:p14="http://schemas.microsoft.com/office/powerpoint/2010/main" val="2268552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altLang="en-US" dirty="0"/>
              <a:t>System Features and </a:t>
            </a:r>
            <a:br>
              <a:rPr lang="en-US" altLang="en-US" dirty="0"/>
            </a:br>
            <a:r>
              <a:rPr lang="en-US" altLang="en-US" dirty="0"/>
              <a:t>Services for </a:t>
            </a:r>
            <a:r>
              <a:rPr lang="en-US" altLang="en-US" dirty="0" err="1"/>
              <a:t>AUs</a:t>
            </a:r>
            <a:endParaRPr lang="en-US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The Watchlist Research &amp; </a:t>
            </a:r>
            <a:br>
              <a:rPr lang="en-US" altLang="en-US" sz="3800"/>
            </a:br>
            <a:r>
              <a:rPr lang="en-US" altLang="en-US" sz="3800"/>
              <a:t>Expedite Service </a:t>
            </a:r>
          </a:p>
        </p:txBody>
      </p:sp>
      <p:sp>
        <p:nvSpPr>
          <p:cNvPr id="307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26720" y="1752600"/>
            <a:ext cx="8229600" cy="4267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a file you need is not available in the NIMAC, you may not be certain if it “should” be in the NIMAC or not.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AU accounts have a built-in system feature where you can add the ISBN of a needed title to your </a:t>
            </a:r>
            <a:r>
              <a:rPr lang="en-US" altLang="en-US" dirty="0" err="1"/>
              <a:t>Watchlist</a:t>
            </a:r>
            <a:r>
              <a:rPr lang="en-US" altLang="en-US" dirty="0"/>
              <a:t>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NIMAC will research the item for you and try to obtain NIMAS for the title, if the material is within scope for the repository.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Watchlist Research</a:t>
            </a:r>
          </a:p>
        </p:txBody>
      </p:sp>
      <p:sp>
        <p:nvSpPr>
          <p:cNvPr id="317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title is within scope for NIMAS (i.e., not in an exempt category), we will request the file from the publisher.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file is already in production, we may be able to expedite it for you.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When the requested item becomes available in the NIMAC, you will receive an automated system email to let you know.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file is outside of scope, we will research other accessibility alternatives and provide that information to you.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Side Note: Email Notifications</a:t>
            </a:r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The NIMAC system generates emails: </a:t>
            </a:r>
          </a:p>
          <a:p>
            <a:pPr lvl="2">
              <a:buFont typeface="Arial" charset="0"/>
              <a:buChar char="•"/>
            </a:pPr>
            <a:r>
              <a:rPr lang="en-US" altLang="en-US" dirty="0"/>
              <a:t>when a Watchlist item becomes available</a:t>
            </a:r>
          </a:p>
          <a:p>
            <a:pPr lvl="2">
              <a:buFont typeface="Arial" charset="0"/>
              <a:buChar char="•"/>
            </a:pPr>
            <a:r>
              <a:rPr lang="en-US" altLang="en-US" dirty="0"/>
              <a:t>when a sub user account is expiring</a:t>
            </a:r>
          </a:p>
          <a:p>
            <a:pPr lvl="2">
              <a:buFont typeface="Arial" charset="0"/>
              <a:buChar char="•"/>
            </a:pPr>
            <a:r>
              <a:rPr lang="en-US" altLang="en-US" dirty="0"/>
              <a:t>when a download request has been processed and is ready (if you’ve selected this option)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These emails show as sent by:              </a:t>
            </a:r>
            <a:r>
              <a:rPr lang="en-US" altLang="en-US" sz="2400" u="sng" dirty="0">
                <a:hlinkClick r:id="rId3"/>
              </a:rPr>
              <a:t>noreply-NIMAC@overdrive.com</a:t>
            </a:r>
            <a:r>
              <a:rPr lang="en-US" altLang="en-US" dirty="0"/>
              <a:t>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Adding this address to your email contacts may prevent them from being filtered as spam.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Contact us if you need further help.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  <a:p>
            <a:pPr lvl="1">
              <a:buFont typeface="Arial" charset="0"/>
              <a:buChar char="•"/>
            </a:pPr>
            <a:endParaRPr lang="en-US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MathML and NIMAS</a:t>
            </a:r>
          </a:p>
        </p:txBody>
      </p:sp>
      <p:sp>
        <p:nvSpPr>
          <p:cNvPr id="32771" name="Content Placeholder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MathML is optional XML markup for math and scientific notation. </a:t>
            </a:r>
          </a:p>
          <a:p>
            <a:r>
              <a:rPr lang="en-US" altLang="en-US" dirty="0"/>
              <a:t>The benefit of MathML is that, when software supports it, it can be used to automatically generate braille or other formats.</a:t>
            </a:r>
          </a:p>
          <a:p>
            <a:r>
              <a:rPr lang="en-US" altLang="en-US" dirty="0"/>
              <a:t>In the past, math was most often provided in NIMAS as images, which cannot automatically be converted into braille.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 MathML Download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altLang="en-US" dirty="0"/>
              <a:t>Many publishers now provide MathML in their NIMAS files--however, not all software supports MathML.</a:t>
            </a:r>
          </a:p>
          <a:p>
            <a:r>
              <a:rPr lang="en-US" altLang="en-US" dirty="0"/>
              <a:t>If a NIMAS file includes MathML but your software does not support it, you can choose to download the file without MathML.</a:t>
            </a:r>
          </a:p>
          <a:p>
            <a:r>
              <a:rPr lang="en-US" altLang="en-US" dirty="0"/>
              <a:t>We will show you this download option during the demo.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0BA04-C58D-403C-8D50-89662FDE9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the file include MathML?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D79A3-317A-48BA-8A2B-B825EE54B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NIMAC system will only show a “No MathML” download option if MathML is present in the file.</a:t>
            </a:r>
          </a:p>
          <a:p>
            <a:r>
              <a:rPr lang="en-US" altLang="en-US" dirty="0"/>
              <a:t>This is one easy way to know whether a file contains MathML.</a:t>
            </a:r>
          </a:p>
          <a:p>
            <a:r>
              <a:rPr lang="en-US" altLang="en-US" dirty="0"/>
              <a:t>There are also two other ways: looking at the system record or the XML file.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801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44304-FA64-46E6-8389-E2BCE7F5D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No MathML Download Option</a:t>
            </a:r>
          </a:p>
        </p:txBody>
      </p:sp>
      <p:pic>
        <p:nvPicPr>
          <p:cNvPr id="4" name="Content Placeholder 3" descr="Download request screen with Full Download - No MathML selected">
            <a:extLst>
              <a:ext uri="{FF2B5EF4-FFF2-40B4-BE49-F238E27FC236}">
                <a16:creationId xmlns:a16="http://schemas.microsoft.com/office/drawing/2014/main" id="{BED92D2E-8885-4D03-A2D3-917ED1EF1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6113" y="1600200"/>
            <a:ext cx="629177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5742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5AB76-7765-4208-B438-7F56DBFB2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MathML in the system record</a:t>
            </a:r>
          </a:p>
        </p:txBody>
      </p:sp>
      <p:pic>
        <p:nvPicPr>
          <p:cNvPr id="4" name="Content Placeholder 14" descr="Screen capture of a full record showing that MathML 3.0 is present in the file.">
            <a:extLst>
              <a:ext uri="{FF2B5EF4-FFF2-40B4-BE49-F238E27FC236}">
                <a16:creationId xmlns:a16="http://schemas.microsoft.com/office/drawing/2014/main" id="{35FDBF2A-D3E8-44A6-BD52-5D8D40E52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5943" y="1600200"/>
            <a:ext cx="6352113" cy="4525963"/>
          </a:xfrm>
        </p:spPr>
      </p:pic>
    </p:spTree>
    <p:extLst>
      <p:ext uri="{BB962C8B-B14F-4D97-AF65-F5344CB8AC3E}">
        <p14:creationId xmlns:p14="http://schemas.microsoft.com/office/powerpoint/2010/main" val="8563494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C5D2F-A8B9-4BD4-83DE-412144444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MathML is mentioned at the top of the XML file</a:t>
            </a:r>
          </a:p>
        </p:txBody>
      </p:sp>
      <p:pic>
        <p:nvPicPr>
          <p:cNvPr id="4" name="Content Placeholder 8" descr="Snip of the top of an XML file, showing highlights of the references to MathML.">
            <a:extLst>
              <a:ext uri="{FF2B5EF4-FFF2-40B4-BE49-F238E27FC236}">
                <a16:creationId xmlns:a16="http://schemas.microsoft.com/office/drawing/2014/main" id="{3D8D99B0-5351-4099-8B20-1666AC6A5E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770" y="2804572"/>
            <a:ext cx="8229600" cy="1386428"/>
          </a:xfrm>
        </p:spPr>
      </p:pic>
    </p:spTree>
    <p:extLst>
      <p:ext uri="{BB962C8B-B14F-4D97-AF65-F5344CB8AC3E}">
        <p14:creationId xmlns:p14="http://schemas.microsoft.com/office/powerpoint/2010/main" val="37912106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70FC9-08CE-42C7-95E8-B1A0DC45E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9464"/>
            <a:ext cx="8229600" cy="1143000"/>
          </a:xfrm>
        </p:spPr>
        <p:txBody>
          <a:bodyPr/>
          <a:lstStyle/>
          <a:p>
            <a:r>
              <a:rPr lang="en-US" dirty="0"/>
              <a:t>Working with NIMAS</a:t>
            </a:r>
          </a:p>
        </p:txBody>
      </p:sp>
    </p:spTree>
    <p:extLst>
      <p:ext uri="{BB962C8B-B14F-4D97-AF65-F5344CB8AC3E}">
        <p14:creationId xmlns:p14="http://schemas.microsoft.com/office/powerpoint/2010/main" val="33101701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100445" y="38100"/>
            <a:ext cx="9067800" cy="1143000"/>
          </a:xfrm>
        </p:spPr>
        <p:txBody>
          <a:bodyPr/>
          <a:lstStyle/>
          <a:p>
            <a:r>
              <a:rPr lang="en-US" altLang="en-US" sz="4000" dirty="0"/>
              <a:t>Braille 2000 and Duxbury User Groups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495800"/>
          </a:xfrm>
        </p:spPr>
        <p:txBody>
          <a:bodyPr/>
          <a:lstStyle/>
          <a:p>
            <a:r>
              <a:rPr lang="en-US" altLang="en-US" sz="3200" dirty="0"/>
              <a:t>In 2023, the NIMAC started two braille software user groups for transcribers who work with NIMAS.</a:t>
            </a:r>
          </a:p>
          <a:p>
            <a:r>
              <a:rPr lang="en-US" altLang="en-US" sz="3200" dirty="0"/>
              <a:t>These quarterly virtual meetings are facilitated by experienced transcribers.</a:t>
            </a:r>
          </a:p>
          <a:p>
            <a:r>
              <a:rPr lang="en-US" altLang="en-US" sz="3200" dirty="0"/>
              <a:t>Braille 2000 User Group first meeting: Thursday, March 21 at 2 pm.</a:t>
            </a:r>
          </a:p>
          <a:p>
            <a:r>
              <a:rPr lang="en-US" altLang="en-US" sz="3200" dirty="0"/>
              <a:t>Duxbury User Group first meeting: Thursday, April 4 at 2:30 pm.</a:t>
            </a:r>
          </a:p>
          <a:p>
            <a:r>
              <a:rPr lang="en-US" altLang="en-US" sz="3200" dirty="0"/>
              <a:t>Please reach out to </a:t>
            </a:r>
            <a:r>
              <a:rPr lang="en-US" altLang="en-US" sz="3200" dirty="0">
                <a:hlinkClick r:id="rId2"/>
              </a:rPr>
              <a:t>nimac@aph.org</a:t>
            </a:r>
            <a:r>
              <a:rPr lang="en-US" altLang="en-US" dirty="0"/>
              <a:t> for more information!</a:t>
            </a:r>
            <a:endParaRPr lang="en-US" altLang="en-US" sz="3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DB700-4C6A-4D47-AB07-839EDFA3C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EPUB Conversion 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87E41-F6FE-449E-9033-31A69D9AE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NIMAC has been working with the DAISY Consortium to test their NIMAS to EPUB conversion tool.</a:t>
            </a:r>
          </a:p>
          <a:p>
            <a:r>
              <a:rPr lang="en-US" dirty="0"/>
              <a:t>The tool is now ready for NIMAC users to test!</a:t>
            </a:r>
          </a:p>
          <a:p>
            <a:r>
              <a:rPr lang="en-US" dirty="0"/>
              <a:t>Use this link to </a:t>
            </a:r>
            <a:r>
              <a:rPr lang="en-US" dirty="0">
                <a:hlinkClick r:id="rId2"/>
              </a:rPr>
              <a:t>download the most recent App version</a:t>
            </a:r>
            <a:r>
              <a:rPr lang="en-US" dirty="0"/>
              <a:t> (Windows or Mac)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2882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8F047-06F2-4A84-81F8-8221DD36D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NIMAS to EPUB Conversion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1CBB7-EEE1-46BB-AFB3-4851FF325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you go in to convert a file, please select the following menu options:</a:t>
            </a:r>
          </a:p>
          <a:p>
            <a:pPr lvl="1"/>
            <a:r>
              <a:rPr lang="en-US" dirty="0"/>
              <a:t>Script: </a:t>
            </a:r>
            <a:r>
              <a:rPr lang="en-US" dirty="0" err="1"/>
              <a:t>DTBook</a:t>
            </a:r>
            <a:r>
              <a:rPr lang="en-US" dirty="0"/>
              <a:t> to EPUB</a:t>
            </a:r>
          </a:p>
          <a:p>
            <a:pPr lvl="1"/>
            <a:r>
              <a:rPr lang="en-US" dirty="0"/>
              <a:t>Select the NIMAS XML file you want to convert</a:t>
            </a:r>
          </a:p>
          <a:p>
            <a:pPr lvl="1"/>
            <a:r>
              <a:rPr lang="en-US" dirty="0"/>
              <a:t>Select “No Validation”</a:t>
            </a:r>
          </a:p>
          <a:p>
            <a:pPr lvl="1"/>
            <a:r>
              <a:rPr lang="en-US" dirty="0"/>
              <a:t>Check the NIMAS input box</a:t>
            </a:r>
          </a:p>
          <a:p>
            <a:pPr lvl="1"/>
            <a:r>
              <a:rPr lang="en-US" dirty="0"/>
              <a:t>Then run the conversion!</a:t>
            </a:r>
          </a:p>
        </p:txBody>
      </p:sp>
    </p:spTree>
    <p:extLst>
      <p:ext uri="{BB962C8B-B14F-4D97-AF65-F5344CB8AC3E}">
        <p14:creationId xmlns:p14="http://schemas.microsoft.com/office/powerpoint/2010/main" val="24043282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2A2AC-E8A5-467C-89D9-1DA425217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 on the NIMAS to EPUB Conversion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F5BB3-DD8C-4A74-8B7D-E751C3860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send us feedback on how the tool works for you: good and bad!</a:t>
            </a:r>
          </a:p>
          <a:p>
            <a:r>
              <a:rPr lang="en-US" dirty="0"/>
              <a:t>If you have any issues with getting started, please reach out to </a:t>
            </a:r>
            <a:r>
              <a:rPr lang="en-US" dirty="0">
                <a:hlinkClick r:id="rId2"/>
              </a:rPr>
              <a:t>nimac@aph.org</a:t>
            </a:r>
            <a:r>
              <a:rPr lang="en-US" dirty="0"/>
              <a:t> and we can assist.</a:t>
            </a:r>
          </a:p>
        </p:txBody>
      </p:sp>
    </p:spTree>
    <p:extLst>
      <p:ext uri="{BB962C8B-B14F-4D97-AF65-F5344CB8AC3E}">
        <p14:creationId xmlns:p14="http://schemas.microsoft.com/office/powerpoint/2010/main" val="12965036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Additional Training!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64820" y="1417638"/>
            <a:ext cx="8229600" cy="4572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3200" dirty="0"/>
              <a:t>The NIMAC is looking for additional ways to support you! We can put together trainings for:</a:t>
            </a:r>
          </a:p>
          <a:p>
            <a:r>
              <a:rPr lang="en-US" altLang="en-US" sz="3200" dirty="0"/>
              <a:t>Your state or local team</a:t>
            </a:r>
          </a:p>
          <a:p>
            <a:r>
              <a:rPr lang="en-US" altLang="en-US" dirty="0"/>
              <a:t>Your local conference/PD </a:t>
            </a:r>
            <a:r>
              <a:rPr lang="en-US" altLang="en-US" sz="3200" dirty="0"/>
              <a:t> </a:t>
            </a:r>
          </a:p>
          <a:p>
            <a:pPr marL="0" indent="0">
              <a:buNone/>
            </a:pPr>
            <a:r>
              <a:rPr lang="en-US" altLang="en-US" sz="3200" dirty="0"/>
              <a:t>We would also like to hear from you about topics you’d like to see covered in a live training or reference material. Please email us your ideas at </a:t>
            </a:r>
            <a:r>
              <a:rPr lang="en-US" altLang="en-US" sz="3200" dirty="0">
                <a:hlinkClick r:id="rId2"/>
              </a:rPr>
              <a:t>nimac@aph.org</a:t>
            </a:r>
            <a:r>
              <a:rPr lang="en-US" altLang="en-US" sz="3200" dirty="0"/>
              <a:t>! </a:t>
            </a: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9D9FF-C41E-4284-8968-B8C9EFF0FC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NIMAC Website</a:t>
            </a:r>
          </a:p>
        </p:txBody>
      </p:sp>
      <p:pic>
        <p:nvPicPr>
          <p:cNvPr id="3" name="Picture 2" descr="Screen capture of NIMAC informational website homepage, with the link to AU resources circled">
            <a:extLst>
              <a:ext uri="{FF2B5EF4-FFF2-40B4-BE49-F238E27FC236}">
                <a16:creationId xmlns:a16="http://schemas.microsoft.com/office/drawing/2014/main" id="{95C60A30-A6D1-4BD3-9854-E22FA71D4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428196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Live Demo: Your AU Account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we’ll cover!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r>
              <a:rPr lang="en-US" altLang="en-US" dirty="0"/>
              <a:t>Basics</a:t>
            </a:r>
          </a:p>
          <a:p>
            <a:pPr lvl="1"/>
            <a:r>
              <a:rPr lang="en-US" altLang="en-US" dirty="0"/>
              <a:t>Searching</a:t>
            </a:r>
          </a:p>
          <a:p>
            <a:pPr lvl="1"/>
            <a:r>
              <a:rPr lang="en-US" altLang="en-US" dirty="0"/>
              <a:t>Downloading </a:t>
            </a:r>
          </a:p>
          <a:p>
            <a:pPr lvl="1"/>
            <a:r>
              <a:rPr lang="en-US" altLang="en-US" dirty="0"/>
              <a:t>Assigning Files to an AMP</a:t>
            </a:r>
          </a:p>
          <a:p>
            <a:r>
              <a:rPr lang="en-US" altLang="en-US" dirty="0"/>
              <a:t>Additional System Features</a:t>
            </a:r>
          </a:p>
          <a:p>
            <a:pPr lvl="1"/>
            <a:r>
              <a:rPr lang="en-US" altLang="en-US" dirty="0"/>
              <a:t>The </a:t>
            </a:r>
            <a:r>
              <a:rPr lang="en-US" altLang="en-US" dirty="0" err="1"/>
              <a:t>Watchlist</a:t>
            </a:r>
            <a:endParaRPr lang="en-US" altLang="en-US" dirty="0"/>
          </a:p>
          <a:p>
            <a:pPr lvl="1"/>
            <a:r>
              <a:rPr lang="en-US" altLang="en-US" dirty="0"/>
              <a:t>Publisher &amp; AMP Contact Information</a:t>
            </a:r>
          </a:p>
          <a:p>
            <a:pPr lvl="1"/>
            <a:r>
              <a:rPr lang="en-US" altLang="en-US" dirty="0"/>
              <a:t>Adding sub users</a:t>
            </a:r>
          </a:p>
          <a:p>
            <a:pPr lvl="1"/>
            <a:r>
              <a:rPr lang="en-US" altLang="en-US" dirty="0"/>
              <a:t>Reports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Any Questions?</a:t>
            </a:r>
          </a:p>
        </p:txBody>
      </p:sp>
      <p:sp>
        <p:nvSpPr>
          <p:cNvPr id="419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678363"/>
          </a:xfrm>
        </p:spPr>
        <p:txBody>
          <a:bodyPr/>
          <a:lstStyle/>
          <a:p>
            <a:r>
              <a:rPr lang="en-US" altLang="en-US" dirty="0"/>
              <a:t>For any questions about how to use NIMAC or the status of files in the NIMAC system please contact us for assistance: </a:t>
            </a:r>
          </a:p>
          <a:p>
            <a:pPr algn="ctr">
              <a:buFontTx/>
              <a:buNone/>
            </a:pPr>
            <a:endParaRPr lang="en-US" altLang="en-US" sz="1200" dirty="0">
              <a:hlinkClick r:id="rId2"/>
            </a:endParaRPr>
          </a:p>
          <a:p>
            <a:pPr algn="ctr">
              <a:buFontTx/>
              <a:buNone/>
            </a:pPr>
            <a:r>
              <a:rPr lang="en-US" altLang="en-US" dirty="0">
                <a:hlinkClick r:id="rId2"/>
              </a:rPr>
              <a:t>nimac@aph.org</a:t>
            </a:r>
            <a:r>
              <a:rPr lang="en-US" altLang="en-US" dirty="0"/>
              <a:t>  </a:t>
            </a:r>
          </a:p>
          <a:p>
            <a:pPr algn="ctr">
              <a:buFontTx/>
              <a:buNone/>
            </a:pPr>
            <a:r>
              <a:rPr lang="en-US" altLang="en-US" dirty="0"/>
              <a:t>877-526-4622</a:t>
            </a:r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endParaRPr lang="en-US" altLang="en-US" sz="1400" dirty="0"/>
          </a:p>
          <a:p>
            <a:pPr>
              <a:buFontTx/>
              <a:buNone/>
            </a:pPr>
            <a:r>
              <a:rPr lang="en-US" altLang="en-US" sz="1400" dirty="0"/>
              <a:t>	The content of this resource was developed under a grant from the US Department of Education, #H327E210001. However, these contents do not necessarily represent the policy of the US Department of Education, and the reader should not assume endorsement by the Federal Government. Project Officer: Rebecca Sheffield.</a:t>
            </a:r>
            <a:endParaRPr lang="en-US" altLang="en-US" sz="1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AE97D7-9B33-4815-9F60-233D1EECF5B8}">
  <ds:schemaRefs>
    <ds:schemaRef ds:uri="http://purl.org/dc/dcmitype/"/>
    <ds:schemaRef ds:uri="38fd74c8-805e-4dcb-8927-c1278a3ad9fc"/>
    <ds:schemaRef ds:uri="http://schemas.microsoft.com/office/2006/documentManagement/types"/>
    <ds:schemaRef ds:uri="http://www.w3.org/XML/1998/namespace"/>
    <ds:schemaRef ds:uri="http://purl.org/dc/terms/"/>
    <ds:schemaRef ds:uri="http://schemas.openxmlformats.org/package/2006/metadata/core-properties"/>
    <ds:schemaRef ds:uri="5101da5b-6c2e-4d78-9a91-ac859c4bc6fa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9777405-31FD-46C8-8F8A-E165F69A36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114593-BF6D-42F1-8DA9-2DDAC4793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27168</TotalTime>
  <Words>1607</Words>
  <Application>Microsoft Office PowerPoint</Application>
  <PresentationFormat>On-screen Show (4:3)</PresentationFormat>
  <Paragraphs>151</Paragraphs>
  <Slides>33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Tahoma</vt:lpstr>
      <vt:lpstr>NIMAClayout</vt:lpstr>
      <vt:lpstr>The NIMAC for AUs:  Basics, Updates, and a Demo </vt:lpstr>
      <vt:lpstr>Today’s Webinar</vt:lpstr>
      <vt:lpstr>NIMAC: The Basics</vt:lpstr>
      <vt:lpstr>The NIMAC Project</vt:lpstr>
      <vt:lpstr>What is NIMAS? </vt:lpstr>
      <vt:lpstr>How we get files</vt:lpstr>
      <vt:lpstr>Types of materials we receive</vt:lpstr>
      <vt:lpstr>What is an Authorized User?</vt:lpstr>
      <vt:lpstr>Authorized Users &amp; AMPs</vt:lpstr>
      <vt:lpstr>NIMAC Policy and Specification Updates</vt:lpstr>
      <vt:lpstr>New NLS Guidelines in 2021</vt:lpstr>
      <vt:lpstr>NIMAS Specification Updates</vt:lpstr>
      <vt:lpstr>Gathering Input for Formal Recommendations</vt:lpstr>
      <vt:lpstr>System Features and  Services for AUs</vt:lpstr>
      <vt:lpstr>The Watchlist Research &amp;  Expedite Service </vt:lpstr>
      <vt:lpstr>Watchlist Research</vt:lpstr>
      <vt:lpstr>Side Note: Email Notifications</vt:lpstr>
      <vt:lpstr>MathML and NIMAS</vt:lpstr>
      <vt:lpstr>No MathML Download</vt:lpstr>
      <vt:lpstr>Does the file include MathML?</vt:lpstr>
      <vt:lpstr>1. No MathML Download Option</vt:lpstr>
      <vt:lpstr>2. MathML in the system record</vt:lpstr>
      <vt:lpstr>3. MathML is mentioned at the top of the XML file</vt:lpstr>
      <vt:lpstr>Working with NIMAS</vt:lpstr>
      <vt:lpstr>Braille 2000 and Duxbury User Groups</vt:lpstr>
      <vt:lpstr>Free EPUB Conversion Tool</vt:lpstr>
      <vt:lpstr>NIMAS to EPUB Conversion</vt:lpstr>
      <vt:lpstr>Feedback on the NIMAS to EPUB Conversion</vt:lpstr>
      <vt:lpstr>Additional Training!</vt:lpstr>
      <vt:lpstr>NIMAC Website</vt:lpstr>
      <vt:lpstr>Live Demo: Your AU Account</vt:lpstr>
      <vt:lpstr>What we’ll cover!</vt:lpstr>
      <vt:lpstr>Any Questions?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Liz Schaller</cp:lastModifiedBy>
  <cp:revision>1250</cp:revision>
  <dcterms:created xsi:type="dcterms:W3CDTF">2006-11-09T18:18:09Z</dcterms:created>
  <dcterms:modified xsi:type="dcterms:W3CDTF">2024-03-18T15:51:22Z</dcterms:modified>
</cp:coreProperties>
</file>