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18"/>
  </p:notesMasterIdLst>
  <p:handoutMasterIdLst>
    <p:handoutMasterId r:id="rId19"/>
  </p:handoutMasterIdLst>
  <p:sldIdLst>
    <p:sldId id="693" r:id="rId5"/>
    <p:sldId id="580" r:id="rId6"/>
    <p:sldId id="684" r:id="rId7"/>
    <p:sldId id="549" r:id="rId8"/>
    <p:sldId id="599" r:id="rId9"/>
    <p:sldId id="686" r:id="rId10"/>
    <p:sldId id="687" r:id="rId11"/>
    <p:sldId id="593" r:id="rId12"/>
    <p:sldId id="594" r:id="rId13"/>
    <p:sldId id="595" r:id="rId14"/>
    <p:sldId id="596" r:id="rId15"/>
    <p:sldId id="498" r:id="rId16"/>
    <p:sldId id="482"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49" autoAdjust="0"/>
  </p:normalViewPr>
  <p:slideViewPr>
    <p:cSldViewPr>
      <p:cViewPr varScale="1">
        <p:scale>
          <a:sx n="74" d="100"/>
          <a:sy n="74" d="100"/>
        </p:scale>
        <p:origin x="113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A5D71D2F-EB08-41C1-8605-8F59A0A2C2F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B5289FFC-69F3-483C-B35E-C429157F390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3</a:t>
            </a:fld>
            <a:endParaRPr lang="en-US" altLang="en-US"/>
          </a:p>
        </p:txBody>
      </p:sp>
    </p:spTree>
    <p:extLst>
      <p:ext uri="{BB962C8B-B14F-4D97-AF65-F5344CB8AC3E}">
        <p14:creationId xmlns:p14="http://schemas.microsoft.com/office/powerpoint/2010/main" val="3152977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6</a:t>
            </a:fld>
            <a:endParaRPr lang="en-US" altLang="en-US"/>
          </a:p>
        </p:txBody>
      </p:sp>
    </p:spTree>
    <p:extLst>
      <p:ext uri="{BB962C8B-B14F-4D97-AF65-F5344CB8AC3E}">
        <p14:creationId xmlns:p14="http://schemas.microsoft.com/office/powerpoint/2010/main" val="2506524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EB8607-9033-4679-85F5-E20D4EDECF4E}" type="slidenum">
              <a:rPr lang="en-US" altLang="en-US"/>
              <a:pPr>
                <a:defRPr/>
              </a:pPr>
              <a:t>‹#›</a:t>
            </a:fld>
            <a:endParaRPr lang="en-US" altLang="en-US"/>
          </a:p>
        </p:txBody>
      </p:sp>
    </p:spTree>
    <p:extLst>
      <p:ext uri="{BB962C8B-B14F-4D97-AF65-F5344CB8AC3E}">
        <p14:creationId xmlns:p14="http://schemas.microsoft.com/office/powerpoint/2010/main" val="243479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5D23AC-A7EF-4D03-9118-C8F2985A0B96}" type="slidenum">
              <a:rPr lang="en-US" altLang="en-US"/>
              <a:pPr>
                <a:defRPr/>
              </a:pPr>
              <a:t>‹#›</a:t>
            </a:fld>
            <a:endParaRPr lang="en-US" altLang="en-US"/>
          </a:p>
        </p:txBody>
      </p:sp>
    </p:spTree>
    <p:extLst>
      <p:ext uri="{BB962C8B-B14F-4D97-AF65-F5344CB8AC3E}">
        <p14:creationId xmlns:p14="http://schemas.microsoft.com/office/powerpoint/2010/main" val="87961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A6EDCA-369F-4CE3-AD99-B526DDD517BE}" type="slidenum">
              <a:rPr lang="en-US" altLang="en-US"/>
              <a:pPr>
                <a:defRPr/>
              </a:pPr>
              <a:t>‹#›</a:t>
            </a:fld>
            <a:endParaRPr lang="en-US" altLang="en-US"/>
          </a:p>
        </p:txBody>
      </p:sp>
    </p:spTree>
    <p:extLst>
      <p:ext uri="{BB962C8B-B14F-4D97-AF65-F5344CB8AC3E}">
        <p14:creationId xmlns:p14="http://schemas.microsoft.com/office/powerpoint/2010/main" val="23280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FEF9B0-DF8C-490B-89AB-2A38FEDF017E}" type="slidenum">
              <a:rPr lang="en-US" altLang="en-US"/>
              <a:pPr>
                <a:defRPr/>
              </a:pPr>
              <a:t>‹#›</a:t>
            </a:fld>
            <a:endParaRPr lang="en-US" altLang="en-US"/>
          </a:p>
        </p:txBody>
      </p:sp>
    </p:spTree>
    <p:extLst>
      <p:ext uri="{BB962C8B-B14F-4D97-AF65-F5344CB8AC3E}">
        <p14:creationId xmlns:p14="http://schemas.microsoft.com/office/powerpoint/2010/main" val="529957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A435767-5A69-43A8-9FD5-BA74BED6EEC5}" type="slidenum">
              <a:rPr lang="en-US" altLang="en-US"/>
              <a:pPr>
                <a:defRPr/>
              </a:pPr>
              <a:t>‹#›</a:t>
            </a:fld>
            <a:endParaRPr lang="en-US" altLang="en-US"/>
          </a:p>
        </p:txBody>
      </p:sp>
    </p:spTree>
    <p:extLst>
      <p:ext uri="{BB962C8B-B14F-4D97-AF65-F5344CB8AC3E}">
        <p14:creationId xmlns:p14="http://schemas.microsoft.com/office/powerpoint/2010/main" val="35457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78DFD4-3974-4CDF-B905-993EE60FF318}" type="slidenum">
              <a:rPr lang="en-US" altLang="en-US"/>
              <a:pPr>
                <a:defRPr/>
              </a:pPr>
              <a:t>‹#›</a:t>
            </a:fld>
            <a:endParaRPr lang="en-US" altLang="en-US"/>
          </a:p>
        </p:txBody>
      </p:sp>
    </p:spTree>
    <p:extLst>
      <p:ext uri="{BB962C8B-B14F-4D97-AF65-F5344CB8AC3E}">
        <p14:creationId xmlns:p14="http://schemas.microsoft.com/office/powerpoint/2010/main" val="1411954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324D1E-0059-4315-AB53-5AB55F87D675}" type="slidenum">
              <a:rPr lang="en-US" altLang="en-US"/>
              <a:pPr>
                <a:defRPr/>
              </a:pPr>
              <a:t>‹#›</a:t>
            </a:fld>
            <a:endParaRPr lang="en-US" altLang="en-US"/>
          </a:p>
        </p:txBody>
      </p:sp>
    </p:spTree>
    <p:extLst>
      <p:ext uri="{BB962C8B-B14F-4D97-AF65-F5344CB8AC3E}">
        <p14:creationId xmlns:p14="http://schemas.microsoft.com/office/powerpoint/2010/main" val="335665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DD2A12-63EA-4940-8A40-165C0CC50777}" type="slidenum">
              <a:rPr lang="en-US" altLang="en-US"/>
              <a:pPr>
                <a:defRPr/>
              </a:pPr>
              <a:t>‹#›</a:t>
            </a:fld>
            <a:endParaRPr lang="en-US" altLang="en-US"/>
          </a:p>
        </p:txBody>
      </p:sp>
    </p:spTree>
    <p:extLst>
      <p:ext uri="{BB962C8B-B14F-4D97-AF65-F5344CB8AC3E}">
        <p14:creationId xmlns:p14="http://schemas.microsoft.com/office/powerpoint/2010/main" val="194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14C6A8-CB76-4283-8B29-4EDB2B529F6B}" type="slidenum">
              <a:rPr lang="en-US" altLang="en-US"/>
              <a:pPr>
                <a:defRPr/>
              </a:pPr>
              <a:t>‹#›</a:t>
            </a:fld>
            <a:endParaRPr lang="en-US" altLang="en-US"/>
          </a:p>
        </p:txBody>
      </p:sp>
    </p:spTree>
    <p:extLst>
      <p:ext uri="{BB962C8B-B14F-4D97-AF65-F5344CB8AC3E}">
        <p14:creationId xmlns:p14="http://schemas.microsoft.com/office/powerpoint/2010/main" val="9821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1A6AE2-118F-4575-B0DB-780D629E04C3}" type="slidenum">
              <a:rPr lang="en-US" altLang="en-US"/>
              <a:pPr>
                <a:defRPr/>
              </a:pPr>
              <a:t>‹#›</a:t>
            </a:fld>
            <a:endParaRPr lang="en-US" altLang="en-US"/>
          </a:p>
        </p:txBody>
      </p:sp>
    </p:spTree>
    <p:extLst>
      <p:ext uri="{BB962C8B-B14F-4D97-AF65-F5344CB8AC3E}">
        <p14:creationId xmlns:p14="http://schemas.microsoft.com/office/powerpoint/2010/main" val="188228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386507-BEEA-4376-9899-EF6328C5AE81}" type="slidenum">
              <a:rPr lang="en-US" altLang="en-US"/>
              <a:pPr>
                <a:defRPr/>
              </a:pPr>
              <a:t>‹#›</a:t>
            </a:fld>
            <a:endParaRPr lang="en-US" altLang="en-US"/>
          </a:p>
        </p:txBody>
      </p:sp>
    </p:spTree>
    <p:extLst>
      <p:ext uri="{BB962C8B-B14F-4D97-AF65-F5344CB8AC3E}">
        <p14:creationId xmlns:p14="http://schemas.microsoft.com/office/powerpoint/2010/main" val="236885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Arial" panose="020B0604020202020204" pitchFamily="34" charset="0"/>
              </a:defRPr>
            </a:lvl1pPr>
          </a:lstStyle>
          <a:p>
            <a:pPr>
              <a:defRPr/>
            </a:pPr>
            <a:fld id="{92591218-1717-4747-923B-7798C62E9F12}" type="slidenum">
              <a:rPr lang="en-US" altLang="en-US"/>
              <a:pPr>
                <a:defRPr/>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716-E08E-4467-9B15-7D56FEB04B6A}"/>
              </a:ext>
            </a:extLst>
          </p:cNvPr>
          <p:cNvSpPr>
            <a:spLocks noGrp="1"/>
          </p:cNvSpPr>
          <p:nvPr>
            <p:ph type="ctrTitle"/>
          </p:nvPr>
        </p:nvSpPr>
        <p:spPr>
          <a:xfrm>
            <a:off x="457200" y="2743200"/>
            <a:ext cx="8382000" cy="2079625"/>
          </a:xfrm>
        </p:spPr>
        <p:txBody>
          <a:bodyPr/>
          <a:lstStyle/>
          <a:p>
            <a:r>
              <a:rPr lang="en-US" altLang="en-US" sz="4000" dirty="0">
                <a:solidFill>
                  <a:schemeClr val="tx1"/>
                </a:solidFill>
              </a:rPr>
              <a:t>NIMAS File Validation: Using the NIMAC Validation Wizard</a:t>
            </a:r>
            <a:br>
              <a:rPr lang="en-US" altLang="en-US" sz="3600" dirty="0"/>
            </a:br>
            <a:endParaRPr lang="en-US" sz="3600" dirty="0"/>
          </a:p>
        </p:txBody>
      </p:sp>
      <p:pic>
        <p:nvPicPr>
          <p:cNvPr id="5" name="Picture 6" descr="NIMAC project logo">
            <a:extLst>
              <a:ext uri="{FF2B5EF4-FFF2-40B4-BE49-F238E27FC236}">
                <a16:creationId xmlns:a16="http://schemas.microsoft.com/office/drawing/2014/main" id="{41EB248E-BB0F-4908-AE63-646B1B9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2443" y="609600"/>
            <a:ext cx="5599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z="4000" dirty="0"/>
              <a:t>New Validation Wizard</a:t>
            </a:r>
          </a:p>
        </p:txBody>
      </p:sp>
      <p:sp>
        <p:nvSpPr>
          <p:cNvPr id="5123" name="Content Placeholder 2"/>
          <p:cNvSpPr>
            <a:spLocks noGrp="1" noChangeArrowheads="1"/>
          </p:cNvSpPr>
          <p:nvPr>
            <p:ph idx="1"/>
          </p:nvPr>
        </p:nvSpPr>
        <p:spPr>
          <a:xfrm>
            <a:off x="457200" y="1417638"/>
            <a:ext cx="8229600" cy="4267200"/>
          </a:xfrm>
        </p:spPr>
        <p:txBody>
          <a:bodyPr/>
          <a:lstStyle/>
          <a:p>
            <a:pPr>
              <a:buFont typeface="Arial" charset="0"/>
              <a:buChar char="•"/>
            </a:pPr>
            <a:r>
              <a:rPr lang="en-US" altLang="en-US" sz="2800" dirty="0"/>
              <a:t>In early 2022, the NIMAC released a </a:t>
            </a:r>
            <a:r>
              <a:rPr lang="en-US" altLang="en-US" sz="2800" b="1" dirty="0"/>
              <a:t>new</a:t>
            </a:r>
            <a:r>
              <a:rPr lang="en-US" altLang="en-US" sz="2800" dirty="0"/>
              <a:t> validation wizard for publishers and vendors.</a:t>
            </a:r>
          </a:p>
          <a:p>
            <a:pPr>
              <a:buFont typeface="Arial" charset="0"/>
              <a:buChar char="•"/>
            </a:pPr>
            <a:r>
              <a:rPr lang="en-US" altLang="en-US" sz="2800" dirty="0"/>
              <a:t>This tool </a:t>
            </a:r>
            <a:r>
              <a:rPr lang="en-US" altLang="en-US" sz="2800" b="1" dirty="0"/>
              <a:t>replaced</a:t>
            </a:r>
            <a:r>
              <a:rPr lang="en-US" altLang="en-US" sz="2800" dirty="0"/>
              <a:t> the validation wizard that was developed in 2006.</a:t>
            </a:r>
          </a:p>
          <a:p>
            <a:pPr>
              <a:buFont typeface="Arial" charset="0"/>
              <a:buChar char="•"/>
            </a:pPr>
            <a:r>
              <a:rPr lang="en-US" altLang="en-US" sz="2800" dirty="0"/>
              <a:t>This new level of file validation was also implemented into the NIMAC online system.</a:t>
            </a:r>
          </a:p>
          <a:p>
            <a:pPr>
              <a:buFont typeface="Arial" charset="0"/>
              <a:buChar char="•"/>
            </a:pPr>
            <a:r>
              <a:rPr lang="en-US" altLang="en-US" sz="2800" dirty="0"/>
              <a:t>As in the past, we ask that publishers/vendors validate all files before submitting or uploading to the NIMAC.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NIMAS Validation</a:t>
            </a:r>
          </a:p>
        </p:txBody>
      </p:sp>
      <p:sp>
        <p:nvSpPr>
          <p:cNvPr id="5123" name="Content Placeholder 2"/>
          <p:cNvSpPr>
            <a:spLocks noGrp="1" noChangeArrowheads="1"/>
          </p:cNvSpPr>
          <p:nvPr>
            <p:ph idx="1"/>
          </p:nvPr>
        </p:nvSpPr>
        <p:spPr>
          <a:xfrm>
            <a:off x="457200" y="1828800"/>
            <a:ext cx="8229600" cy="4267200"/>
          </a:xfrm>
        </p:spPr>
        <p:txBody>
          <a:bodyPr/>
          <a:lstStyle/>
          <a:p>
            <a:pPr>
              <a:buFont typeface="Arial" charset="0"/>
              <a:buChar char="•"/>
            </a:pPr>
            <a:r>
              <a:rPr lang="en-US" altLang="en-US" sz="2800" dirty="0"/>
              <a:t>Files that fail automated validation will be rejected for upload by the system and in the batch delivery file processing. </a:t>
            </a:r>
          </a:p>
          <a:p>
            <a:pPr>
              <a:buFont typeface="Arial" charset="0"/>
              <a:buChar char="•"/>
            </a:pPr>
            <a:r>
              <a:rPr lang="en-US" altLang="en-US" sz="2800" dirty="0"/>
              <a:t>Validating files </a:t>
            </a:r>
            <a:r>
              <a:rPr lang="en-US" altLang="en-US" sz="2800" i="1" dirty="0"/>
              <a:t>before</a:t>
            </a:r>
            <a:r>
              <a:rPr lang="en-US" altLang="en-US" sz="2800" dirty="0"/>
              <a:t> upload or delivery can help save you time later. </a:t>
            </a:r>
          </a:p>
          <a:p>
            <a:pPr>
              <a:buFont typeface="Arial" charset="0"/>
              <a:buChar char="•"/>
            </a:pPr>
            <a:r>
              <a:rPr lang="en-US" altLang="en-US" sz="2800" dirty="0"/>
              <a:t>NIMAS validation has always ensured that the XML is well formed, that referenced images are present, and that the file validates to the NIMAS and MathML DTD (if MathML is present).</a:t>
            </a:r>
          </a:p>
          <a:p>
            <a:pPr>
              <a:buFont typeface="Arial" charset="0"/>
              <a:buChar char="•"/>
            </a:pPr>
            <a:endParaRPr lang="en-US" altLang="en-US" dirty="0"/>
          </a:p>
        </p:txBody>
      </p:sp>
    </p:spTree>
    <p:extLst>
      <p:ext uri="{BB962C8B-B14F-4D97-AF65-F5344CB8AC3E}">
        <p14:creationId xmlns:p14="http://schemas.microsoft.com/office/powerpoint/2010/main" val="428079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New Validation Wizard Features</a:t>
            </a:r>
          </a:p>
        </p:txBody>
      </p:sp>
      <p:sp>
        <p:nvSpPr>
          <p:cNvPr id="8195" name="Content Placeholder 2"/>
          <p:cNvSpPr>
            <a:spLocks noGrp="1" noChangeArrowheads="1"/>
          </p:cNvSpPr>
          <p:nvPr>
            <p:ph idx="1"/>
          </p:nvPr>
        </p:nvSpPr>
        <p:spPr>
          <a:xfrm>
            <a:off x="457200" y="1676400"/>
            <a:ext cx="8229600" cy="4648200"/>
          </a:xfrm>
        </p:spPr>
        <p:txBody>
          <a:bodyPr/>
          <a:lstStyle/>
          <a:p>
            <a:pPr>
              <a:buFont typeface="Arial" charset="0"/>
              <a:buChar char="•"/>
            </a:pPr>
            <a:r>
              <a:rPr lang="en-US" altLang="en-US" sz="2800" dirty="0"/>
              <a:t>The new tool provides a much more thorough examination of the NIMAS file.</a:t>
            </a:r>
          </a:p>
          <a:p>
            <a:pPr>
              <a:buFont typeface="Arial" charset="0"/>
              <a:buChar char="•"/>
            </a:pPr>
            <a:r>
              <a:rPr lang="en-US" altLang="en-US" sz="2800" dirty="0"/>
              <a:t>In addition to the prior validation and file quality checks, the new tool also provides feedback related to missing or invalid OPF metadata. </a:t>
            </a:r>
          </a:p>
          <a:p>
            <a:pPr>
              <a:buFont typeface="Arial" charset="0"/>
              <a:buChar char="•"/>
            </a:pPr>
            <a:r>
              <a:rPr lang="en-US" altLang="en-US" sz="2800" dirty="0"/>
              <a:t>It can also detect some XML tagging errors and provide Best Practices feedback for some issues.  </a:t>
            </a:r>
          </a:p>
          <a:p>
            <a:pPr>
              <a:buFont typeface="Arial" charset="0"/>
              <a:buChar cha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noChangeArrowheads="1"/>
          </p:cNvSpPr>
          <p:nvPr>
            <p:ph type="title"/>
          </p:nvPr>
        </p:nvSpPr>
        <p:spPr/>
        <p:txBody>
          <a:bodyPr/>
          <a:lstStyle/>
          <a:p>
            <a:r>
              <a:rPr lang="en-US" altLang="en-US" sz="2800"/>
              <a:t>The Validation Wizard can be downloaded at any time from the Resources page in the system.</a:t>
            </a:r>
          </a:p>
        </p:txBody>
      </p:sp>
      <p:pic>
        <p:nvPicPr>
          <p:cNvPr id="19459" name="Content Placeholder 6" descr="Vendor or publisher NIMAC account landing page, showing the Resources link circled. "/>
          <p:cNvPicPr>
            <a:picLocks noGrp="1" noChangeAspect="1"/>
          </p:cNvPicPr>
          <p:nvPr>
            <p:ph idx="1"/>
          </p:nvPr>
        </p:nvPicPr>
        <p:blipFill>
          <a:blip r:embed="rId2" cstate="print"/>
          <a:srcRect/>
          <a:stretch>
            <a:fillRect/>
          </a:stretch>
        </p:blipFill>
        <p:spPr>
          <a:xfrm>
            <a:off x="-28575" y="1603375"/>
            <a:ext cx="9153525" cy="522287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How to Use the Tool</a:t>
            </a:r>
          </a:p>
        </p:txBody>
      </p:sp>
      <p:sp>
        <p:nvSpPr>
          <p:cNvPr id="8195" name="Content Placeholder 2"/>
          <p:cNvSpPr>
            <a:spLocks noGrp="1" noChangeArrowheads="1"/>
          </p:cNvSpPr>
          <p:nvPr>
            <p:ph idx="1"/>
          </p:nvPr>
        </p:nvSpPr>
        <p:spPr>
          <a:xfrm>
            <a:off x="457200" y="1417638"/>
            <a:ext cx="8229600" cy="5165724"/>
          </a:xfrm>
        </p:spPr>
        <p:txBody>
          <a:bodyPr/>
          <a:lstStyle/>
          <a:p>
            <a:pPr>
              <a:buFont typeface="Arial" charset="0"/>
              <a:buChar char="•"/>
            </a:pPr>
            <a:r>
              <a:rPr lang="en-US" altLang="en-US" sz="2800" dirty="0"/>
              <a:t>Once you have installed the tool on your machine, just navigate to the location of the </a:t>
            </a:r>
            <a:r>
              <a:rPr lang="en-US" altLang="en-US" sz="2800" b="1" dirty="0"/>
              <a:t>zipped file</a:t>
            </a:r>
            <a:r>
              <a:rPr lang="en-US" altLang="en-US" sz="2800" dirty="0"/>
              <a:t> for the complete NIMAS file set. </a:t>
            </a:r>
          </a:p>
          <a:p>
            <a:pPr>
              <a:buFont typeface="Arial" charset="0"/>
              <a:buChar char="•"/>
            </a:pPr>
            <a:r>
              <a:rPr lang="en-US" altLang="en-US" sz="2800" dirty="0"/>
              <a:t>Then click the </a:t>
            </a:r>
            <a:r>
              <a:rPr lang="en-US" altLang="en-US" sz="2800" b="1" dirty="0"/>
              <a:t>Validate</a:t>
            </a:r>
            <a:r>
              <a:rPr lang="en-US" altLang="en-US" sz="2800" dirty="0"/>
              <a:t> button.</a:t>
            </a:r>
          </a:p>
          <a:p>
            <a:pPr>
              <a:buFont typeface="Arial" charset="0"/>
              <a:buChar char="•"/>
            </a:pPr>
            <a:r>
              <a:rPr lang="en-US" altLang="en-US" sz="2800" dirty="0"/>
              <a:t>When the validation is complete, the results will display on the screen.</a:t>
            </a:r>
          </a:p>
          <a:p>
            <a:pPr>
              <a:buFont typeface="Arial" charset="0"/>
              <a:buChar char="•"/>
            </a:pPr>
            <a:r>
              <a:rPr lang="en-US" altLang="en-US" sz="2800" dirty="0"/>
              <a:t>These results can also be exported as a .csv file, if desired. </a:t>
            </a:r>
          </a:p>
          <a:p>
            <a:pPr>
              <a:buFont typeface="Arial" charset="0"/>
              <a:buChar char="•"/>
            </a:pPr>
            <a:endParaRPr lang="en-US" altLang="en-US" dirty="0"/>
          </a:p>
        </p:txBody>
      </p:sp>
    </p:spTree>
    <p:extLst>
      <p:ext uri="{BB962C8B-B14F-4D97-AF65-F5344CB8AC3E}">
        <p14:creationId xmlns:p14="http://schemas.microsoft.com/office/powerpoint/2010/main" val="88357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457200" y="274638"/>
            <a:ext cx="8229600" cy="1143000"/>
          </a:xfrm>
        </p:spPr>
        <p:txBody>
          <a:bodyPr/>
          <a:lstStyle/>
          <a:p>
            <a:r>
              <a:rPr lang="en-US" sz="4000" dirty="0"/>
              <a:t>Navigation to the Zipped File</a:t>
            </a:r>
          </a:p>
        </p:txBody>
      </p:sp>
      <p:pic>
        <p:nvPicPr>
          <p:cNvPr id="2" name="Picture 1" descr="Screen capture of validation wizard showing Browse button circle and location of the Validate button."/>
          <p:cNvPicPr>
            <a:picLocks noChangeAspect="1"/>
          </p:cNvPicPr>
          <p:nvPr/>
        </p:nvPicPr>
        <p:blipFill>
          <a:blip r:embed="rId2"/>
          <a:stretch>
            <a:fillRect/>
          </a:stretch>
        </p:blipFill>
        <p:spPr>
          <a:xfrm>
            <a:off x="862193" y="1600200"/>
            <a:ext cx="7419613" cy="4525963"/>
          </a:xfrm>
          <a:prstGeom prst="rect">
            <a:avLst/>
          </a:prstGeom>
          <a:noFill/>
        </p:spPr>
      </p:pic>
    </p:spTree>
    <p:extLst>
      <p:ext uri="{BB962C8B-B14F-4D97-AF65-F5344CB8AC3E}">
        <p14:creationId xmlns:p14="http://schemas.microsoft.com/office/powerpoint/2010/main" val="1288893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457200" y="274638"/>
            <a:ext cx="8229600" cy="1143000"/>
          </a:xfrm>
        </p:spPr>
        <p:txBody>
          <a:bodyPr/>
          <a:lstStyle/>
          <a:p>
            <a:r>
              <a:rPr lang="en-US" sz="4000" dirty="0"/>
              <a:t>Validation in Progress . . .</a:t>
            </a:r>
          </a:p>
        </p:txBody>
      </p:sp>
      <p:pic>
        <p:nvPicPr>
          <p:cNvPr id="3" name="Picture 2" descr="Screen capture of validation in progress showing green indicator."/>
          <p:cNvPicPr>
            <a:picLocks noChangeAspect="1"/>
          </p:cNvPicPr>
          <p:nvPr/>
        </p:nvPicPr>
        <p:blipFill>
          <a:blip r:embed="rId2"/>
          <a:stretch>
            <a:fillRect/>
          </a:stretch>
        </p:blipFill>
        <p:spPr>
          <a:xfrm>
            <a:off x="965655" y="1600200"/>
            <a:ext cx="7212689" cy="4525963"/>
          </a:xfrm>
          <a:prstGeom prst="rect">
            <a:avLst/>
          </a:prstGeom>
          <a:noFill/>
        </p:spPr>
      </p:pic>
    </p:spTree>
    <p:extLst>
      <p:ext uri="{BB962C8B-B14F-4D97-AF65-F5344CB8AC3E}">
        <p14:creationId xmlns:p14="http://schemas.microsoft.com/office/powerpoint/2010/main" val="3274879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457200" y="274638"/>
            <a:ext cx="8229600" cy="1143000"/>
          </a:xfrm>
        </p:spPr>
        <p:txBody>
          <a:bodyPr/>
          <a:lstStyle/>
          <a:p>
            <a:r>
              <a:rPr lang="en-US" sz="4000" dirty="0"/>
              <a:t>Successful Validation Output</a:t>
            </a:r>
          </a:p>
        </p:txBody>
      </p:sp>
      <p:pic>
        <p:nvPicPr>
          <p:cNvPr id="2" name="Picture 1" descr="Screen capture of validation results screen showing successful validation with no errors, warnings or best practices output."/>
          <p:cNvPicPr>
            <a:picLocks noChangeAspect="1"/>
          </p:cNvPicPr>
          <p:nvPr/>
        </p:nvPicPr>
        <p:blipFill>
          <a:blip r:embed="rId2"/>
          <a:stretch>
            <a:fillRect/>
          </a:stretch>
        </p:blipFill>
        <p:spPr>
          <a:xfrm>
            <a:off x="936688" y="1600200"/>
            <a:ext cx="7270623" cy="4525963"/>
          </a:xfrm>
          <a:prstGeom prst="rect">
            <a:avLst/>
          </a:prstGeom>
          <a:noFill/>
        </p:spPr>
      </p:pic>
    </p:spTree>
    <p:extLst>
      <p:ext uri="{BB962C8B-B14F-4D97-AF65-F5344CB8AC3E}">
        <p14:creationId xmlns:p14="http://schemas.microsoft.com/office/powerpoint/2010/main" val="3650439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Types of Validation Output</a:t>
            </a:r>
          </a:p>
        </p:txBody>
      </p:sp>
      <p:sp>
        <p:nvSpPr>
          <p:cNvPr id="3" name="Content Placeholder 2"/>
          <p:cNvSpPr>
            <a:spLocks noGrp="1"/>
          </p:cNvSpPr>
          <p:nvPr>
            <p:ph idx="1"/>
          </p:nvPr>
        </p:nvSpPr>
        <p:spPr>
          <a:xfrm>
            <a:off x="457200" y="1752600"/>
            <a:ext cx="8229600" cy="4373563"/>
          </a:xfrm>
        </p:spPr>
        <p:txBody>
          <a:bodyPr/>
          <a:lstStyle/>
          <a:p>
            <a:r>
              <a:rPr lang="en-US" sz="2800" b="1" dirty="0"/>
              <a:t>Errors</a:t>
            </a:r>
            <a:r>
              <a:rPr lang="en-US" sz="2800" dirty="0"/>
              <a:t>: Must be corrected or file cannot be uploaded to NIMAC system.</a:t>
            </a:r>
          </a:p>
          <a:p>
            <a:r>
              <a:rPr lang="en-US" sz="2800" b="1" dirty="0"/>
              <a:t>Warnings</a:t>
            </a:r>
            <a:r>
              <a:rPr lang="en-US" sz="2800" dirty="0"/>
              <a:t>: Correction is recommended but not required.</a:t>
            </a:r>
          </a:p>
          <a:p>
            <a:r>
              <a:rPr lang="en-US" sz="2800" b="1" dirty="0"/>
              <a:t>Best Practice</a:t>
            </a:r>
            <a:r>
              <a:rPr lang="en-US" sz="2800" dirty="0"/>
              <a:t>: Information to consider in preparing NIMAS files.</a:t>
            </a:r>
          </a:p>
        </p:txBody>
      </p:sp>
    </p:spTree>
    <p:extLst>
      <p:ext uri="{BB962C8B-B14F-4D97-AF65-F5344CB8AC3E}">
        <p14:creationId xmlns:p14="http://schemas.microsoft.com/office/powerpoint/2010/main" val="2926222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457200" y="274638"/>
            <a:ext cx="8229600" cy="1143000"/>
          </a:xfrm>
        </p:spPr>
        <p:txBody>
          <a:bodyPr wrap="square" anchor="ctr">
            <a:normAutofit/>
          </a:bodyPr>
          <a:lstStyle/>
          <a:p>
            <a:r>
              <a:rPr lang="en-US" sz="4100" dirty="0"/>
              <a:t>Validation Output Showing Errors</a:t>
            </a:r>
          </a:p>
        </p:txBody>
      </p:sp>
      <p:pic>
        <p:nvPicPr>
          <p:cNvPr id="3" name="Picture 2" descr="Screen capture of validation output showing the number of errors, warnings and best practices issues at the top. The first column shows which issues are errors."/>
          <p:cNvPicPr>
            <a:picLocks noChangeAspect="1"/>
          </p:cNvPicPr>
          <p:nvPr/>
        </p:nvPicPr>
        <p:blipFill>
          <a:blip r:embed="rId2"/>
          <a:stretch>
            <a:fillRect/>
          </a:stretch>
        </p:blipFill>
        <p:spPr>
          <a:xfrm>
            <a:off x="494555" y="1600200"/>
            <a:ext cx="8154889" cy="4525963"/>
          </a:xfrm>
          <a:prstGeom prst="rect">
            <a:avLst/>
          </a:prstGeom>
          <a:noFill/>
        </p:spPr>
      </p:pic>
    </p:spTree>
    <p:extLst>
      <p:ext uri="{BB962C8B-B14F-4D97-AF65-F5344CB8AC3E}">
        <p14:creationId xmlns:p14="http://schemas.microsoft.com/office/powerpoint/2010/main" val="199390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n-US" altLang="en-US" sz="4000" dirty="0"/>
              <a:t>Corrupt Zip Files</a:t>
            </a:r>
          </a:p>
        </p:txBody>
      </p:sp>
      <p:sp>
        <p:nvSpPr>
          <p:cNvPr id="60419" name="Content Placeholder 2"/>
          <p:cNvSpPr>
            <a:spLocks noGrp="1" noChangeArrowheads="1"/>
          </p:cNvSpPr>
          <p:nvPr>
            <p:ph idx="1"/>
          </p:nvPr>
        </p:nvSpPr>
        <p:spPr>
          <a:xfrm>
            <a:off x="457200" y="1600200"/>
            <a:ext cx="8229600" cy="4525963"/>
          </a:xfrm>
        </p:spPr>
        <p:txBody>
          <a:bodyPr/>
          <a:lstStyle/>
          <a:p>
            <a:r>
              <a:rPr lang="en-US" altLang="en-US" sz="3000" dirty="0"/>
              <a:t>Occasionally files will fail upload or batch processing due to the zip files being corrupt. </a:t>
            </a:r>
          </a:p>
          <a:p>
            <a:r>
              <a:rPr lang="en-US" altLang="en-US" sz="3000" dirty="0"/>
              <a:t>After zipping your NIMAS file sets, it’s a good idea to check to ensure that the files were not corrupted during the compression process.</a:t>
            </a:r>
          </a:p>
          <a:p>
            <a:r>
              <a:rPr lang="en-US" altLang="en-US" sz="3000" dirty="0"/>
              <a:t>Just click on the zip file. If it opens, the file is probably okay and not corrupt.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noChangeArrowheads="1"/>
          </p:cNvSpPr>
          <p:nvPr>
            <p:ph type="title"/>
          </p:nvPr>
        </p:nvSpPr>
        <p:spPr/>
        <p:txBody>
          <a:bodyPr/>
          <a:lstStyle/>
          <a:p>
            <a:r>
              <a:rPr lang="en-US" altLang="en-US"/>
              <a:t>Questions?</a:t>
            </a:r>
          </a:p>
        </p:txBody>
      </p:sp>
      <p:sp>
        <p:nvSpPr>
          <p:cNvPr id="95235" name="Content Placeholder 2"/>
          <p:cNvSpPr>
            <a:spLocks noGrp="1" noChangeArrowheads="1"/>
          </p:cNvSpPr>
          <p:nvPr>
            <p:ph idx="1"/>
          </p:nvPr>
        </p:nvSpPr>
        <p:spPr>
          <a:xfrm>
            <a:off x="457200" y="1447800"/>
            <a:ext cx="8229600" cy="4724400"/>
          </a:xfrm>
        </p:spPr>
        <p:txBody>
          <a:bodyPr/>
          <a:lstStyle/>
          <a:p>
            <a:r>
              <a:rPr lang="en-US" altLang="en-US" dirty="0"/>
              <a:t>Don’t hesitate to get in touch with us for assistance: </a:t>
            </a:r>
          </a:p>
          <a:p>
            <a:endParaRPr lang="en-US" altLang="en-US" dirty="0"/>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r>
              <a:rPr lang="en-US" altLang="en-US" sz="1400" dirty="0">
                <a:solidFill>
                  <a:srgbClr val="000099"/>
                </a:solidFill>
              </a:rPr>
              <a:t>	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2800" b="1" dirty="0">
              <a:solidFill>
                <a:srgbClr val="000099"/>
              </a:solidFill>
            </a:endParaRPr>
          </a:p>
          <a:p>
            <a:pPr algn="ctr">
              <a:buFontTx/>
              <a:buNone/>
            </a:pP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2.xml><?xml version="1.0" encoding="utf-8"?>
<ds:datastoreItem xmlns:ds="http://schemas.openxmlformats.org/officeDocument/2006/customXml" ds:itemID="{0AB7FDDE-49C3-425D-ACC2-59059C251410}">
  <ds:schemaRefs>
    <ds:schemaRef ds:uri="http://purl.org/dc/elements/1.1/"/>
    <ds:schemaRef ds:uri="http://purl.org/dc/dcmitype/"/>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5101da5b-6c2e-4d78-9a91-ac859c4bc6fa"/>
    <ds:schemaRef ds:uri="http://purl.org/dc/terms/"/>
    <ds:schemaRef ds:uri="http://schemas.openxmlformats.org/package/2006/metadata/core-properties"/>
    <ds:schemaRef ds:uri="38fd74c8-805e-4dcb-8927-c1278a3ad9fc"/>
  </ds:schemaRefs>
</ds:datastoreItem>
</file>

<file path=customXml/itemProps3.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13833</TotalTime>
  <Words>493</Words>
  <Application>Microsoft Office PowerPoint</Application>
  <PresentationFormat>On-screen Show (4:3)</PresentationFormat>
  <Paragraphs>46</Paragraphs>
  <Slides>13</Slides>
  <Notes>4</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7" baseType="lpstr">
      <vt:lpstr>Arial</vt:lpstr>
      <vt:lpstr>Tahoma</vt:lpstr>
      <vt:lpstr>NIMAClayout</vt:lpstr>
      <vt:lpstr>Photo Editor Photo</vt:lpstr>
      <vt:lpstr>NIMAS File Validation: Using the NIMAC Validation Wizard </vt:lpstr>
      <vt:lpstr>New Validation Wizard</vt:lpstr>
      <vt:lpstr>NIMAS Validation</vt:lpstr>
      <vt:lpstr>New Validation Wizard Features</vt:lpstr>
      <vt:lpstr>The Validation Wizard can be downloaded at any time from the Resources page in the system.</vt:lpstr>
      <vt:lpstr>How to Use the Tool</vt:lpstr>
      <vt:lpstr>Navigation to the Zipped File</vt:lpstr>
      <vt:lpstr>Validation in Progress . . .</vt:lpstr>
      <vt:lpstr>Successful Validation Output</vt:lpstr>
      <vt:lpstr>Types of Validation Output</vt:lpstr>
      <vt:lpstr>Validation Output Showing Errors</vt:lpstr>
      <vt:lpstr>Corrupt Zip Files</vt:lpstr>
      <vt:lpstr>Questions?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Liz Schaller</cp:lastModifiedBy>
  <cp:revision>1488</cp:revision>
  <dcterms:created xsi:type="dcterms:W3CDTF">2006-11-09T18:18:09Z</dcterms:created>
  <dcterms:modified xsi:type="dcterms:W3CDTF">2024-04-02T19:50:06Z</dcterms:modified>
</cp:coreProperties>
</file>