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18"/>
  </p:notesMasterIdLst>
  <p:handoutMasterIdLst>
    <p:handoutMasterId r:id="rId19"/>
  </p:handoutMasterIdLst>
  <p:sldIdLst>
    <p:sldId id="693" r:id="rId5"/>
    <p:sldId id="580" r:id="rId6"/>
    <p:sldId id="684" r:id="rId7"/>
    <p:sldId id="549" r:id="rId8"/>
    <p:sldId id="599" r:id="rId9"/>
    <p:sldId id="686" r:id="rId10"/>
    <p:sldId id="687" r:id="rId11"/>
    <p:sldId id="593" r:id="rId12"/>
    <p:sldId id="594" r:id="rId13"/>
    <p:sldId id="595" r:id="rId14"/>
    <p:sldId id="596" r:id="rId15"/>
    <p:sldId id="498" r:id="rId16"/>
    <p:sldId id="482" r:id="rId1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 autoAdjust="0"/>
    <p:restoredTop sz="86449" autoAdjust="0"/>
  </p:normalViewPr>
  <p:slideViewPr>
    <p:cSldViewPr>
      <p:cViewPr varScale="1">
        <p:scale>
          <a:sx n="74" d="100"/>
          <a:sy n="74" d="100"/>
        </p:scale>
        <p:origin x="207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35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5D71D2F-EB08-41C1-8605-8F59A0A2C2F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289FFC-69F3-483C-B35E-C429157F390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81710-093C-4117-83E2-CD984C5F3AC6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81710-093C-4117-83E2-CD984C5F3AC6}" type="slidenum">
              <a:rPr lang="en-US" altLang="en-US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297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8970FD-DB4D-49B2-A854-8FC344A2AF02}" type="slidenum">
              <a:rPr lang="en-US" altLang="en-US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8970FD-DB4D-49B2-A854-8FC344A2AF02}" type="slidenum">
              <a:rPr lang="en-US" altLang="en-US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6524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B8607-9033-4679-85F5-E20D4EDECF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79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D23AC-A7EF-4D03-9118-C8F2985A0B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961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6EDCA-369F-4CE3-AD99-B526DDD517B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80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EF9B0-DF8C-490B-89AB-2A38FEDF01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995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35767-5A69-43A8-9FD5-BA74BED6EEC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576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8DFD4-3974-4CDF-B905-993EE60FF31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1954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24D1E-0059-4315-AB53-5AB55F87D67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65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D2A12-63EA-4940-8A40-165C0CC507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08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4C6A8-CB76-4283-8B29-4EDB2B529F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21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A6AE2-118F-4575-B0DB-780D629E04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228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86507-BEEA-4376-9899-EF6328C5AE8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885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591218-1717-4747-923B-7798C62E9F1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7716-E08E-4467-9B15-7D56FEB04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76600"/>
            <a:ext cx="8382000" cy="2079625"/>
          </a:xfrm>
        </p:spPr>
        <p:txBody>
          <a:bodyPr/>
          <a:lstStyle/>
          <a:p>
            <a:r>
              <a:rPr lang="es-ES" altLang="en-US" sz="4000" noProof="0" dirty="0">
                <a:solidFill>
                  <a:schemeClr val="tx1"/>
                </a:solidFill>
              </a:rPr>
              <a:t>Validación de archivos NIMAS: </a:t>
            </a:r>
            <a:br>
              <a:rPr lang="es-ES" altLang="en-US" sz="4000" noProof="0" dirty="0">
                <a:solidFill>
                  <a:schemeClr val="tx1"/>
                </a:solidFill>
              </a:rPr>
            </a:br>
            <a:r>
              <a:rPr lang="es-ES" altLang="en-US" sz="4000" noProof="0" dirty="0">
                <a:solidFill>
                  <a:schemeClr val="tx1"/>
                </a:solidFill>
              </a:rPr>
              <a:t>Uso del Asistente de Validación del NIMAC</a:t>
            </a:r>
            <a:br>
              <a:rPr lang="es-ES" altLang="en-US" sz="4000" noProof="0" dirty="0">
                <a:solidFill>
                  <a:schemeClr val="tx1"/>
                </a:solidFill>
              </a:rPr>
            </a:br>
            <a:br>
              <a:rPr lang="es-US" altLang="en-US" sz="3600" noProof="0" dirty="0"/>
            </a:br>
            <a:endParaRPr lang="es-US" sz="3600" noProof="0" dirty="0"/>
          </a:p>
        </p:txBody>
      </p:sp>
      <p:pic>
        <p:nvPicPr>
          <p:cNvPr id="5" name="Picture 6" descr="Logotipo del proyecto del NIMAC">
            <a:extLst>
              <a:ext uri="{FF2B5EF4-FFF2-40B4-BE49-F238E27FC236}">
                <a16:creationId xmlns:a16="http://schemas.microsoft.com/office/drawing/2014/main" id="{41EB248E-BB0F-4908-AE63-646B1B909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43" y="609600"/>
            <a:ext cx="55991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3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473529" y="27214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Nuevo Asistente de Validación</a:t>
            </a:r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73529" y="914400"/>
            <a:ext cx="8229600" cy="4267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A comienzos del 2022, el NIMAC lanzó un </a:t>
            </a:r>
            <a:r>
              <a:rPr lang="es-US" altLang="en-US" sz="2800" b="1" noProof="0" dirty="0"/>
              <a:t>nuevo</a:t>
            </a:r>
            <a:r>
              <a:rPr lang="es-US" altLang="en-US" sz="2800" noProof="0" dirty="0"/>
              <a:t> asistente de validación para las editoriales y los proveedores.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Esta herramienta </a:t>
            </a:r>
            <a:r>
              <a:rPr lang="es-US" altLang="en-US" sz="2800" b="1" noProof="0" dirty="0"/>
              <a:t>reemplazó</a:t>
            </a:r>
            <a:r>
              <a:rPr lang="es-US" altLang="en-US" sz="2800" noProof="0" dirty="0"/>
              <a:t> al asistente de validación que se desarrolló en el 2006.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Este nuevo nivel de validación de archivos también se implementó en el sistema en línea del NIMAC.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Como en el pasado, les pedimos a las editoriales/los proveedores que validen todos los archivos antes de enviarlos o cargarlos al sistema del NIMAC.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Validación de NIMAS</a:t>
            </a:r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229600" cy="4267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Los archivos que fallen en la validación automatizada serán rechazados para la carga por el sistema y en el procesamiento de la entrega en lotes de los archivos.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Validar los archivos </a:t>
            </a:r>
            <a:r>
              <a:rPr lang="es-US" altLang="en-US" sz="2800" i="1" noProof="0" dirty="0"/>
              <a:t>antes</a:t>
            </a:r>
            <a:r>
              <a:rPr lang="es-US" altLang="en-US" sz="2800" noProof="0" dirty="0"/>
              <a:t> de la carga o entrega puede ahorrarle tiempo más adelante.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La validación de NIMAS siempre ha verificado que el XML esté bien formado, que las imágenes de referencia estén presentes, y que el archivo se valide contra el DTD de NIMAS y de MathML (si MathML está presente).</a:t>
            </a:r>
          </a:p>
        </p:txBody>
      </p:sp>
    </p:spTree>
    <p:extLst>
      <p:ext uri="{BB962C8B-B14F-4D97-AF65-F5344CB8AC3E}">
        <p14:creationId xmlns:p14="http://schemas.microsoft.com/office/powerpoint/2010/main" val="428079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noProof="0" dirty="0"/>
              <a:t>Nuevas funciones del Asistente de Validación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La nueva herramienta proporciona un examen mucho más completo del archivo NIMAS.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Además de la validación y las verificaciones de calidad de los archivos anteriores, la nueva herramienta también proporciona retroalimentación respecto a metadatos de OPF faltantes o inválidos.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También puede detectar algunos errores en las etiquetas del XML y proporcionar consejos de Mejores Prácticas para algunos temas.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2800" noProof="0" dirty="0"/>
              <a:t>El Asistente de Validación se puede descargar en cualquier </a:t>
            </a:r>
            <a:r>
              <a:rPr lang="es-US" altLang="en-US" sz="2800" dirty="0"/>
              <a:t>momento de la página Resources (Recursos) en el sistema</a:t>
            </a:r>
            <a:r>
              <a:rPr lang="es-US" altLang="en-US" sz="2800" noProof="0" dirty="0"/>
              <a:t>.</a:t>
            </a:r>
          </a:p>
        </p:txBody>
      </p:sp>
      <p:pic>
        <p:nvPicPr>
          <p:cNvPr id="19459" name="Content Placeholder 6" descr="Página de aterrizaje de una cuenta de proveedor o de editorial en el NIMAC, que muestra el vínculo “Resources” (Recursos) rodeado con un círculo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24000"/>
            <a:ext cx="9153525" cy="52228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Cómo utilizar la herramienta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516572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US" altLang="en-US" sz="2800" noProof="0" dirty="0"/>
              <a:t>Una vez instalada la herramienta en su dispositivo, simplemente navegue a la ubicación del </a:t>
            </a:r>
            <a:r>
              <a:rPr lang="es-US" altLang="en-US" sz="2800" b="1" noProof="0" dirty="0"/>
              <a:t>archivo comprimido </a:t>
            </a:r>
            <a:r>
              <a:rPr lang="es-US" altLang="en-US" sz="2800" noProof="0" dirty="0"/>
              <a:t>que contiene el conjunto de archivos NIMAS completo.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Luego haga clic en el botón </a:t>
            </a:r>
            <a:r>
              <a:rPr lang="es-US" altLang="en-US" sz="2800" b="1" noProof="0" dirty="0"/>
              <a:t>Validate</a:t>
            </a:r>
            <a:r>
              <a:rPr lang="es-US" altLang="en-US" sz="2800" noProof="0" dirty="0"/>
              <a:t> (Validar).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Cuando termine la validación, los resultados se mostrarán en la pantalla.</a:t>
            </a:r>
          </a:p>
          <a:p>
            <a:pPr>
              <a:buFont typeface="Arial" charset="0"/>
              <a:buChar char="•"/>
            </a:pPr>
            <a:r>
              <a:rPr lang="es-US" altLang="en-US" sz="2800" noProof="0" dirty="0"/>
              <a:t>Estos resultados también se pueden exportar como un archivo .csv, si se desea.</a:t>
            </a:r>
          </a:p>
        </p:txBody>
      </p:sp>
    </p:spTree>
    <p:extLst>
      <p:ext uri="{BB962C8B-B14F-4D97-AF65-F5344CB8AC3E}">
        <p14:creationId xmlns:p14="http://schemas.microsoft.com/office/powerpoint/2010/main" val="88357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E7DE221-48F9-B562-5709-7DC642D7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US" sz="4000" noProof="0" dirty="0"/>
              <a:t>Navegación hasta el archivo comprimido</a:t>
            </a:r>
          </a:p>
        </p:txBody>
      </p:sp>
      <p:pic>
        <p:nvPicPr>
          <p:cNvPr id="2" name="Picture 1" descr="Captura de pantalla del asistente de validación que muestra el botón Browse (Examinar) rodeado en un círculo y la ubicación del botón Validate (Valida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93" y="1600200"/>
            <a:ext cx="7419613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8893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354B848-BDC1-6A99-60C0-042F3755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US" sz="4000" noProof="0" dirty="0"/>
              <a:t>Validación en curso. . .</a:t>
            </a:r>
          </a:p>
        </p:txBody>
      </p:sp>
      <p:pic>
        <p:nvPicPr>
          <p:cNvPr id="3" name="Picture 2" descr="Captura de pantalla de la validación en curso que muestra la barra indicadora verd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55" y="1600200"/>
            <a:ext cx="721268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487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E77059B-499E-0AF3-B568-59E17BD2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US" sz="4000" dirty="0"/>
              <a:t>Resultado exitoso de la validación</a:t>
            </a:r>
            <a:endParaRPr lang="es-US" sz="4000" noProof="0" dirty="0"/>
          </a:p>
        </p:txBody>
      </p:sp>
      <p:pic>
        <p:nvPicPr>
          <p:cNvPr id="2" name="Picture 1" descr="Captura de la pantalla de los resultados de la validación que muestra una validación exitosa, sin errores, advertencias ni mejores práctic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88" y="1600200"/>
            <a:ext cx="7270623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043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sz="4000" noProof="0" dirty="0"/>
              <a:t>Tipos de resultados de la validación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s-US" sz="2800" b="1" noProof="0" dirty="0"/>
              <a:t>Errores</a:t>
            </a:r>
            <a:r>
              <a:rPr lang="es-US" sz="2800" noProof="0" dirty="0"/>
              <a:t>: Se deben corregir o el archivo no se puede cargar al sistema del NIMAC.</a:t>
            </a:r>
          </a:p>
          <a:p>
            <a:r>
              <a:rPr lang="es-US" sz="2800" b="1" noProof="0" dirty="0"/>
              <a:t>Advertencias</a:t>
            </a:r>
            <a:r>
              <a:rPr lang="es-US" sz="2800" noProof="0" dirty="0"/>
              <a:t>: Se recomienda la corrección, aunque no se requiere.</a:t>
            </a:r>
          </a:p>
          <a:p>
            <a:r>
              <a:rPr lang="es-US" sz="2800" b="1" noProof="0" dirty="0"/>
              <a:t>Mejor práctica</a:t>
            </a:r>
            <a:r>
              <a:rPr lang="es-US" sz="2800" noProof="0" dirty="0"/>
              <a:t>: Información para considerar al preparar los archivos NIMAS.</a:t>
            </a:r>
          </a:p>
        </p:txBody>
      </p:sp>
    </p:spTree>
    <p:extLst>
      <p:ext uri="{BB962C8B-B14F-4D97-AF65-F5344CB8AC3E}">
        <p14:creationId xmlns:p14="http://schemas.microsoft.com/office/powerpoint/2010/main" val="292622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0EE4D67-6C26-A8F6-81FF-97EB82C1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 fontScale="90000"/>
          </a:bodyPr>
          <a:lstStyle/>
          <a:p>
            <a:r>
              <a:rPr lang="es-US" sz="4100" noProof="0" dirty="0"/>
              <a:t>Resultados de la validación que muestran errores</a:t>
            </a:r>
          </a:p>
        </p:txBody>
      </p:sp>
      <p:pic>
        <p:nvPicPr>
          <p:cNvPr id="3" name="Picture 2" descr="Captura de pantalla de los resultados de la validación que muestra el número de errores, advertencias y mejores prácticas en la parte superior. La primera columna muestra cuáles de los problemas son error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55" y="1600200"/>
            <a:ext cx="815488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390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noProof="0" dirty="0"/>
              <a:t>Archivos ZIP dañados</a:t>
            </a:r>
          </a:p>
        </p:txBody>
      </p:sp>
      <p:sp>
        <p:nvSpPr>
          <p:cNvPr id="604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s-US" altLang="en-US" sz="3000" noProof="0" dirty="0"/>
              <a:t>Ocasionalmente, los archivos no se lograrán cargar o no se logrará procesar los lotes porque los archivos ZIP están dañados.</a:t>
            </a:r>
          </a:p>
          <a:p>
            <a:r>
              <a:rPr lang="es-US" altLang="en-US" sz="3000" noProof="0" dirty="0"/>
              <a:t>Después de comprimir sus conjuntos de archivos NIMAS, es aconsejable comprobar que los archivos no se hayan dañado durante el proceso de compresión.</a:t>
            </a:r>
          </a:p>
          <a:p>
            <a:r>
              <a:rPr lang="es-US" altLang="en-US" sz="3000" noProof="0" dirty="0"/>
              <a:t>Simplemente haga clic en el archivo ZIP. Si abre, el archivo probablemente está bien y no está dañado.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¿Preguntas?</a:t>
            </a:r>
          </a:p>
        </p:txBody>
      </p:sp>
      <p:sp>
        <p:nvSpPr>
          <p:cNvPr id="952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r>
              <a:rPr lang="es-US" altLang="en-US" noProof="0" dirty="0"/>
              <a:t>No dude en contactarnos para obtener asistencia: </a:t>
            </a:r>
          </a:p>
          <a:p>
            <a:endParaRPr lang="es-US" altLang="en-US" noProof="0" dirty="0"/>
          </a:p>
          <a:p>
            <a:pPr algn="ctr">
              <a:buFontTx/>
              <a:buNone/>
            </a:pPr>
            <a:r>
              <a:rPr lang="es-US" altLang="en-US" noProof="0" dirty="0">
                <a:hlinkClick r:id="rId2"/>
              </a:rPr>
              <a:t>nimac@aph.org</a:t>
            </a:r>
            <a:r>
              <a:rPr lang="es-US" altLang="en-US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noProof="0" dirty="0"/>
              <a:t>877-526-4622</a:t>
            </a: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US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  <a:r>
              <a:rPr lang="es-PE" altLang="en-US" sz="1400" noProof="0" dirty="0">
                <a:solidFill>
                  <a:srgbClr val="000099"/>
                </a:solidFill>
              </a:rPr>
              <a:t>El contenido de este recurso fue desarrollado bajo una subvención del Departamento de Educación de EE. UU., #H327E210001. Sin embargo, este contenido no representa necesariamente la política del Departamento de Educación de EE. UU., y el lector no debe suponer un respaldo del gobierno federal. Responsable del Proyecto: Rebecca Sheffield.</a:t>
            </a:r>
            <a:endParaRPr lang="es-US" altLang="en-US" sz="1400" noProof="0" dirty="0">
              <a:solidFill>
                <a:srgbClr val="000099"/>
              </a:solidFill>
            </a:endParaRPr>
          </a:p>
          <a:p>
            <a:pPr algn="ctr">
              <a:buFontTx/>
              <a:buNone/>
            </a:pPr>
            <a:endParaRPr lang="es-US" altLang="en-US" sz="28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B7FDDE-49C3-425D-ACC2-59059C251410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38fd74c8-805e-4dcb-8927-c1278a3ad9fc"/>
    <ds:schemaRef ds:uri="5101da5b-6c2e-4d78-9a91-ac859c4bc6fa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14362</TotalTime>
  <Words>570</Words>
  <Application>Microsoft Office PowerPoint</Application>
  <PresentationFormat>On-screen Show (4:3)</PresentationFormat>
  <Paragraphs>46</Paragraphs>
  <Slides>13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Tahoma</vt:lpstr>
      <vt:lpstr>NIMAClayout</vt:lpstr>
      <vt:lpstr>Photo Editor Photo</vt:lpstr>
      <vt:lpstr>Validación de archivos NIMAS:  Uso del Asistente de Validación del NIMAC  </vt:lpstr>
      <vt:lpstr>Nuevo Asistente de Validación</vt:lpstr>
      <vt:lpstr>Validación de NIMAS</vt:lpstr>
      <vt:lpstr>Nuevas funciones del Asistente de Validación</vt:lpstr>
      <vt:lpstr>El Asistente de Validación se puede descargar en cualquier momento de la página Resources (Recursos) en el sistema.</vt:lpstr>
      <vt:lpstr>Cómo utilizar la herramienta</vt:lpstr>
      <vt:lpstr>Navegación hasta el archivo comprimido</vt:lpstr>
      <vt:lpstr>Validación en curso. . .</vt:lpstr>
      <vt:lpstr>Resultado exitoso de la validación</vt:lpstr>
      <vt:lpstr>Tipos de resultados de la validación</vt:lpstr>
      <vt:lpstr>Resultados de la validación que muestran errores</vt:lpstr>
      <vt:lpstr>Archivos ZIP dañados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1510</cp:revision>
  <dcterms:created xsi:type="dcterms:W3CDTF">2006-11-09T18:18:09Z</dcterms:created>
  <dcterms:modified xsi:type="dcterms:W3CDTF">2024-04-02T19:51:02Z</dcterms:modified>
</cp:coreProperties>
</file>