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47"/>
  </p:notesMasterIdLst>
  <p:handoutMasterIdLst>
    <p:handoutMasterId r:id="rId48"/>
  </p:handoutMasterIdLst>
  <p:sldIdLst>
    <p:sldId id="603" r:id="rId5"/>
    <p:sldId id="586" r:id="rId6"/>
    <p:sldId id="570" r:id="rId7"/>
    <p:sldId id="549" r:id="rId8"/>
    <p:sldId id="550" r:id="rId9"/>
    <p:sldId id="555" r:id="rId10"/>
    <p:sldId id="556" r:id="rId11"/>
    <p:sldId id="561" r:id="rId12"/>
    <p:sldId id="564" r:id="rId13"/>
    <p:sldId id="566" r:id="rId14"/>
    <p:sldId id="611" r:id="rId15"/>
    <p:sldId id="594" r:id="rId16"/>
    <p:sldId id="590" r:id="rId17"/>
    <p:sldId id="569" r:id="rId18"/>
    <p:sldId id="589" r:id="rId19"/>
    <p:sldId id="588" r:id="rId20"/>
    <p:sldId id="617" r:id="rId21"/>
    <p:sldId id="616" r:id="rId22"/>
    <p:sldId id="615" r:id="rId23"/>
    <p:sldId id="571" r:id="rId24"/>
    <p:sldId id="572" r:id="rId25"/>
    <p:sldId id="595" r:id="rId26"/>
    <p:sldId id="638" r:id="rId27"/>
    <p:sldId id="639" r:id="rId28"/>
    <p:sldId id="577" r:id="rId29"/>
    <p:sldId id="584" r:id="rId30"/>
    <p:sldId id="585" r:id="rId31"/>
    <p:sldId id="580" r:id="rId32"/>
    <p:sldId id="581" r:id="rId33"/>
    <p:sldId id="596" r:id="rId34"/>
    <p:sldId id="601" r:id="rId35"/>
    <p:sldId id="597" r:id="rId36"/>
    <p:sldId id="598" r:id="rId37"/>
    <p:sldId id="599" r:id="rId38"/>
    <p:sldId id="642" r:id="rId39"/>
    <p:sldId id="643" r:id="rId40"/>
    <p:sldId id="644" r:id="rId41"/>
    <p:sldId id="592" r:id="rId42"/>
    <p:sldId id="578" r:id="rId43"/>
    <p:sldId id="579" r:id="rId44"/>
    <p:sldId id="602" r:id="rId45"/>
    <p:sldId id="482" r:id="rId4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3" autoAdjust="0"/>
    <p:restoredTop sz="86449" autoAdjust="0"/>
  </p:normalViewPr>
  <p:slideViewPr>
    <p:cSldViewPr>
      <p:cViewPr varScale="1">
        <p:scale>
          <a:sx n="74" d="100"/>
          <a:sy n="74" d="100"/>
        </p:scale>
        <p:origin x="1133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995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1016C09C-161B-4F89-93C2-053DCA9B58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2D7CFA50-1485-4F11-885A-0A7069D9BCF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A7C03-7E77-4A4B-8FB5-9AC7CA095585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D32ABC-C5A3-48FA-84B2-C54F4DAEAB13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20545A-A635-4852-B76A-7284358ED171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64E3B5-D003-40B7-B02E-A3C5B7E374E1}" type="slidenum">
              <a:rPr lang="en-US" altLang="en-US"/>
              <a:pPr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BC71BA-53A5-4F9F-B925-D06E088CFF83}" type="slidenum">
              <a:rPr lang="en-US" altLang="en-US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6B4744-7609-4CCC-A9D5-D3D983466095}" type="slidenum">
              <a:rPr lang="en-US" altLang="en-US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6B4744-7609-4CCC-A9D5-D3D983466095}" type="slidenum">
              <a:rPr lang="en-US" altLang="en-US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9699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9D74EE-138D-4104-8E64-9071FFD2B61B}" type="slidenum">
              <a:rPr lang="en-US" altLang="en-US"/>
              <a:pPr/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07C658-D03F-4F66-AB16-B2F92CA83965}" type="slidenum">
              <a:rPr lang="en-US" altLang="en-US"/>
              <a:pPr/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22481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1CB267-444E-4957-A3B8-B88889BE8238}" type="slidenum">
              <a:rPr lang="en-US" altLang="en-US"/>
              <a:pPr/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1014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07286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75218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93738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99F05D-0CF1-4B66-BF77-0D12B8CC714E}" type="slidenum">
              <a:rPr lang="en-US" altLang="en-US"/>
              <a:pPr/>
              <a:t>39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2B3B12-D755-4422-8426-13D17A3631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3C7531-BAD6-4AEE-91BB-04030F75D4C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EC157E-22C0-40D0-8AAA-F956547FE25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EBB5F-E97E-4D81-9BF0-90185103F63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EF0C2D-E45C-4501-9C21-D23B7C43F92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AEF388-093C-4543-B58F-63FE17B405F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04911-1AEF-447C-9182-8208334530B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D6E53A-0809-416D-B2EF-7DFD9F36D43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34AA34-3253-4A7B-9D6B-3D60D964D5F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1E667D-B067-4C73-B360-E0ED43AA703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75E31-F905-4032-8963-29C01F044E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fld id="{46CF80BE-6E3F-4C4B-830B-74C03580120E}" type="slidenum">
              <a:rPr lang="en-US" altLang="en-US"/>
              <a:pPr/>
              <a:t>‹#›</a:t>
            </a:fld>
            <a:endParaRPr lang="en-US" altLang="en-US"/>
          </a:p>
        </p:txBody>
      </p:sp>
      <p:graphicFrame>
        <p:nvGraphicFramePr>
          <p:cNvPr id="1031" name="Object 8"/>
          <p:cNvGraphicFramePr>
            <a:graphicFrameLocks noChangeAspect="1"/>
          </p:cNvGraphicFramePr>
          <p:nvPr/>
        </p:nvGraphicFramePr>
        <p:xfrm>
          <a:off x="7010400" y="6172200"/>
          <a:ext cx="18002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13" imgW="1800476" imgH="466543" progId="">
                  <p:embed/>
                </p:oleObj>
              </mc:Choice>
              <mc:Fallback>
                <p:oleObj name="Photo Editor Photo" r:id="rId13" imgW="1800476" imgH="466543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6172200"/>
                        <a:ext cx="18002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99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eschaller@aph.or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ouis.aph.org/amp/#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esource@aph.org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noreply-NIMAC@overdrive.co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mac.us/wp-content/uploads/2021/05/2021_NIMAC_LUA_final.pdf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daisy.github.io/pipeline/Download.html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6A2D6-40DA-4F2C-9157-59C09EB19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5908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4400" dirty="0"/>
              <a:t>The NIMAC for AMPs: </a:t>
            </a:r>
            <a:br>
              <a:rPr lang="en-US" altLang="en-US" sz="4400" dirty="0"/>
            </a:br>
            <a:r>
              <a:rPr lang="en-US" altLang="en-US" sz="4400" dirty="0"/>
              <a:t>Basics, Updates, and a Demo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01DD54-80D1-4ADD-9930-026B85B1A302}"/>
              </a:ext>
            </a:extLst>
          </p:cNvPr>
          <p:cNvSpPr txBox="1"/>
          <p:nvPr/>
        </p:nvSpPr>
        <p:spPr>
          <a:xfrm>
            <a:off x="457200" y="5200471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Liz Schaller, NIMAC Manager</a:t>
            </a:r>
          </a:p>
          <a:p>
            <a:pPr>
              <a:defRPr/>
            </a:pPr>
            <a:r>
              <a:rPr lang="en-US" dirty="0">
                <a:latin typeface="+mj-lt"/>
                <a:hlinkClick r:id="rId2"/>
              </a:rPr>
              <a:t>eschaller@aph.org</a:t>
            </a:r>
            <a:r>
              <a:rPr lang="en-US" dirty="0">
                <a:latin typeface="+mj-lt"/>
              </a:rPr>
              <a:t> </a:t>
            </a:r>
          </a:p>
          <a:p>
            <a:pPr>
              <a:defRPr/>
            </a:pPr>
            <a:endParaRPr lang="en-US" dirty="0">
              <a:latin typeface="+mj-lt"/>
            </a:endParaRPr>
          </a:p>
          <a:p>
            <a:pPr>
              <a:defRPr/>
            </a:pPr>
            <a:r>
              <a:rPr lang="en-US" dirty="0">
                <a:latin typeface="+mj-lt"/>
              </a:rPr>
              <a:t>April 3, 2024</a:t>
            </a:r>
          </a:p>
        </p:txBody>
      </p:sp>
      <p:pic>
        <p:nvPicPr>
          <p:cNvPr id="6" name="Picture 6" descr="NIMAC logo">
            <a:extLst>
              <a:ext uri="{FF2B5EF4-FFF2-40B4-BE49-F238E27FC236}">
                <a16:creationId xmlns:a16="http://schemas.microsoft.com/office/drawing/2014/main" id="{BA5C15AD-ABA3-42F0-95A3-825024BC6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457200"/>
            <a:ext cx="5599113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69937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Today’s Webinar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8796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Part 1: PowerPoint</a:t>
            </a:r>
          </a:p>
          <a:p>
            <a:pPr lvl="1">
              <a:defRPr/>
            </a:pPr>
            <a:r>
              <a:rPr lang="en-US" sz="2400" dirty="0"/>
              <a:t>NIMAC Basics and File Assignments</a:t>
            </a:r>
          </a:p>
          <a:p>
            <a:pPr lvl="1">
              <a:defRPr/>
            </a:pPr>
            <a:r>
              <a:rPr lang="en-US" sz="2400" dirty="0"/>
              <a:t>Policy Updates</a:t>
            </a:r>
          </a:p>
          <a:p>
            <a:pPr lvl="1">
              <a:defRPr/>
            </a:pPr>
            <a:r>
              <a:rPr lang="en-US" sz="2400" dirty="0"/>
              <a:t>Services &amp; System Features for AMPs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Part 2: Live Demo!</a:t>
            </a:r>
          </a:p>
          <a:p>
            <a:pPr lvl="1">
              <a:defRPr/>
            </a:pPr>
            <a:r>
              <a:rPr lang="en-US" sz="2400" dirty="0"/>
              <a:t>Your Account Information &amp; Sub Users</a:t>
            </a:r>
          </a:p>
          <a:p>
            <a:pPr lvl="1">
              <a:defRPr/>
            </a:pPr>
            <a:r>
              <a:rPr lang="en-US" sz="2400" dirty="0"/>
              <a:t>Publisher Contact Information </a:t>
            </a:r>
          </a:p>
          <a:p>
            <a:pPr lvl="1">
              <a:defRPr/>
            </a:pPr>
            <a:r>
              <a:rPr lang="en-US" sz="2400" dirty="0"/>
              <a:t>Reports</a:t>
            </a:r>
          </a:p>
          <a:p>
            <a:pPr lvl="1">
              <a:defRPr/>
            </a:pPr>
            <a:r>
              <a:rPr lang="en-US" sz="2400" dirty="0"/>
              <a:t>Using the Watchlist</a:t>
            </a:r>
          </a:p>
          <a:p>
            <a:pPr lvl="1">
              <a:defRPr/>
            </a:pPr>
            <a:r>
              <a:rPr lang="en-US" sz="2400" dirty="0"/>
              <a:t>Downloading &amp; Managing File Assignments</a:t>
            </a:r>
          </a:p>
          <a:p>
            <a:pPr lvl="1">
              <a:defRPr/>
            </a:pPr>
            <a:r>
              <a:rPr lang="en-US" sz="2400" dirty="0"/>
              <a:t>Searching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NIMAC: The Basics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NIMAC Project</a:t>
            </a:r>
          </a:p>
        </p:txBody>
      </p:sp>
      <p:sp>
        <p:nvSpPr>
          <p:cNvPr id="81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Created by IDEA 2004, the NIMAC is the national source file repository for K-12 textbooks and instructional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make NIMAS files available for use in producing accessible formats for K-12  instructional materials.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have over 76,000 file sets from over 180 publishers.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All 50 states plus 6 outlying areas and the DoDEA work with the NIMAC.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altLang="en-US" dirty="0"/>
              <a:t>What is NIMAS? </a:t>
            </a:r>
          </a:p>
        </p:txBody>
      </p:sp>
      <p:sp>
        <p:nvSpPr>
          <p:cNvPr id="1024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381000" y="1066800"/>
            <a:ext cx="8229600" cy="47244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NIMAS is the National Instructional Materials Accessibility Standard.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An XML-based source file format.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Designed for use in producing formats such as braille, DAISY, EPUB, large print. 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It is not intended for distribution directly to students.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NIMAS is the only format we receive.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NIMAS is not a “by-product” of print or digital book production—it can take up to six weeks or more for NIMAS to be produced. </a:t>
            </a:r>
          </a:p>
          <a:p>
            <a:pPr lvl="1">
              <a:buFont typeface="Arial" charset="0"/>
              <a:buChar char="•"/>
            </a:pPr>
            <a:endParaRPr lang="en-US" altLang="en-US" dirty="0"/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we get files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50593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Under IDEA 2004, the </a:t>
            </a:r>
            <a:r>
              <a:rPr lang="en-US" altLang="en-US" b="1" dirty="0"/>
              <a:t>only</a:t>
            </a:r>
            <a:r>
              <a:rPr lang="en-US" altLang="en-US" dirty="0"/>
              <a:t> mechanism to </a:t>
            </a:r>
            <a:r>
              <a:rPr lang="en-US" altLang="en-US" i="1" dirty="0"/>
              <a:t>require</a:t>
            </a:r>
            <a:r>
              <a:rPr lang="en-US" altLang="en-US" dirty="0"/>
              <a:t> NIMAS from the publisher is the book adoption contract or purchase agreement.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There is no blanket requirement for publishers to submit files to the NIMAC.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States and districts have been able to require NIMAS when they purchase new textbooks since 2006.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Ideally, when NIMAS is included in contracts, a file will already be available when a need is identified. 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Types of materials we receive</a:t>
            </a:r>
          </a:p>
        </p:txBody>
      </p:sp>
      <p:sp>
        <p:nvSpPr>
          <p:cNvPr id="133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NIMAC receives a wide range of student-facing instructional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These include textbooks, workbooks, supplementary readers, and ancillary materials such as blackline masters.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Exempt materials include teacher’s editions, pre-2006 titles, trade books, college textbooks, reference books.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can also now accept NIMAS files for some digital instructional materials.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is an Authorized User? 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An Authorized User is someone who has been designated by their State Coordinator to have an account that provides full access to the NIMAC repository.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They can search and download files or assign files to registered Accessible Media Producers (AMPs).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These individuals are generally from within the educational structure of the state, such as from an IRC or state department of education. </a:t>
            </a:r>
          </a:p>
          <a:p>
            <a:pPr lvl="1"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is an AMP account? </a:t>
            </a:r>
          </a:p>
        </p:txBody>
      </p:sp>
      <p:sp>
        <p:nvSpPr>
          <p:cNvPr id="163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An Accessible Media Producer (AMP) account allows the user to download any file assigned to them by an Authorized User.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These accounts are freely available to any organization or individual who can work with NIMAS to produce accessible formats for K-12 students with print disabilities.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These users do not have to be designated by a state coordinator, but they have more limited access to download files.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Should I be an AU? </a:t>
            </a:r>
          </a:p>
        </p:txBody>
      </p:sp>
      <p:sp>
        <p:nvSpPr>
          <p:cNvPr id="1843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If you need direct access to download files from the system, it may be appropriate for you to be designated as an Authorized User for a given state.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To become an AU, you need to be a part of the educational structure of the state, or a non-profit that qualifies as an “authorized entity” under Chafee.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Feel free to contact the NIMAC if you have questions or would like more information.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Side Note: the APH AMP Directory</a:t>
            </a:r>
            <a:r>
              <a:rPr lang="en-US" altLang="en-US" dirty="0"/>
              <a:t> </a:t>
            </a:r>
          </a:p>
        </p:txBody>
      </p:sp>
      <p:sp>
        <p:nvSpPr>
          <p:cNvPr id="1843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AMP information in the NIMAC is not public.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AUs can only access information about AMPs through their NIMAC accounts.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If you are interested in sharing information publicly about the services you offer, we invite you to participate in the </a:t>
            </a:r>
            <a:r>
              <a:rPr lang="en-US" altLang="en-US" sz="2800" dirty="0">
                <a:hlinkClick r:id="rId3"/>
              </a:rPr>
              <a:t>Accessible Media Producers Directory</a:t>
            </a:r>
            <a:r>
              <a:rPr lang="en-US" altLang="en-US" sz="2800" dirty="0"/>
              <a:t>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This searchable online directory is a free service of APH (separate from the NIMAC). 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Contact </a:t>
            </a:r>
            <a:r>
              <a:rPr lang="en-US" altLang="en-US" sz="2800" dirty="0">
                <a:hlinkClick r:id="rId4"/>
              </a:rPr>
              <a:t>resource@aph.org</a:t>
            </a:r>
            <a:r>
              <a:rPr lang="en-US" altLang="en-US" sz="2800" dirty="0"/>
              <a:t> for more information!</a:t>
            </a:r>
          </a:p>
          <a:p>
            <a:pPr>
              <a:buFont typeface="Arial" charset="0"/>
              <a:buChar char="•"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29277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4FDB5-CB7A-4E3A-B96C-154E80597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/>
          <a:lstStyle/>
          <a:p>
            <a:r>
              <a:rPr lang="en-US" dirty="0"/>
              <a:t>NIMAS File Assignment</a:t>
            </a:r>
          </a:p>
        </p:txBody>
      </p:sp>
    </p:spTree>
    <p:extLst>
      <p:ext uri="{BB962C8B-B14F-4D97-AF65-F5344CB8AC3E}">
        <p14:creationId xmlns:p14="http://schemas.microsoft.com/office/powerpoint/2010/main" val="3605698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File Assignment</a:t>
            </a:r>
          </a:p>
        </p:txBody>
      </p:sp>
      <p:sp>
        <p:nvSpPr>
          <p:cNvPr id="2048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Once you have an active AMP account, any Authorized User in any state can assign you files for download.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If you are working on a project for a state or district and need help locating an AU in that state to assign you the NIMAS file, just let us know.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Email Notification</a:t>
            </a:r>
          </a:p>
        </p:txBody>
      </p:sp>
      <p:sp>
        <p:nvSpPr>
          <p:cNvPr id="2253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Whenever you are assigned a file by an Authorized User, the system will send an automated email to let you know that the file is available for download in your queue.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The notification will let you know what item has been assigned, what accessible format is being requested, and what user made the assignment.</a:t>
            </a:r>
          </a:p>
          <a:p>
            <a:pPr lvl="1">
              <a:buFont typeface="Arial" charset="0"/>
              <a:buChar char="•"/>
            </a:pPr>
            <a:endParaRPr lang="en-US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A47B852-C143-471C-A0BF-242E32EC96C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143000"/>
            <a:ext cx="8229600" cy="1143000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Example of File Assignment Email</a:t>
            </a:r>
          </a:p>
        </p:txBody>
      </p:sp>
      <p:pic>
        <p:nvPicPr>
          <p:cNvPr id="2" name="Picture 1" descr="Snip of an automated system email alerting the AMP that a file has been assigned and including information on the material requested, the format, and the Authorized User's contact information.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0550" y="457200"/>
            <a:ext cx="7962900" cy="5334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Spam Filter Heads Up</a:t>
            </a:r>
          </a:p>
        </p:txBody>
      </p:sp>
      <p:sp>
        <p:nvSpPr>
          <p:cNvPr id="2560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All automated emails from the NIMAC will show as the sender </a:t>
            </a:r>
            <a:r>
              <a:rPr lang="en-US" altLang="en-US" sz="2800" dirty="0">
                <a:hlinkClick r:id="rId3"/>
              </a:rPr>
              <a:t>noreply-NIMAC@overdrive.com</a:t>
            </a:r>
            <a:r>
              <a:rPr lang="en-US" altLang="en-US" sz="2800" dirty="0"/>
              <a:t>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Some email systems will filter out automated emails unless you “whitelist” the sender.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If you encounter any issues receiving emails, please add this address to your contacts.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You may need to get help from your IT administrator if network restrictions prevent system emails from getting through.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Contact the NIMAC for further assistance.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Updating Format Capabilities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11762"/>
          </a:xfrm>
        </p:spPr>
        <p:txBody>
          <a:bodyPr/>
          <a:lstStyle/>
          <a:p>
            <a:r>
              <a:rPr lang="en-US" sz="2800" dirty="0"/>
              <a:t>Format capabilities are selected when a new AMP registers with the NIMAC. </a:t>
            </a:r>
          </a:p>
          <a:p>
            <a:r>
              <a:rPr lang="en-US" sz="2800" dirty="0"/>
              <a:t>They can be viewed and updated at any time by going to User Information </a:t>
            </a:r>
            <a:r>
              <a:rPr lang="en-US" sz="2800" dirty="0">
                <a:sym typeface="Wingdings" panose="05000000000000000000" pitchFamily="2" charset="2"/>
              </a:rPr>
              <a:t> My Account.</a:t>
            </a:r>
            <a:endParaRPr lang="en-US" sz="2800" dirty="0"/>
          </a:p>
          <a:p>
            <a:r>
              <a:rPr lang="en-US" sz="2800" dirty="0"/>
              <a:t>Format information is provided as a convenience for AMPs and the Authorized Users who are assigning them files. </a:t>
            </a:r>
          </a:p>
          <a:p>
            <a:r>
              <a:rPr lang="en-US" sz="2800" dirty="0"/>
              <a:t>Formats should be updated whenever needed to reflect changes in what you produce.</a:t>
            </a:r>
          </a:p>
        </p:txBody>
      </p:sp>
    </p:spTree>
    <p:extLst>
      <p:ext uri="{BB962C8B-B14F-4D97-AF65-F5344CB8AC3E}">
        <p14:creationId xmlns:p14="http://schemas.microsoft.com/office/powerpoint/2010/main" val="1175984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505C1-9764-4269-9A00-EDC967DA5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z="4000" dirty="0"/>
              <a:t>Current Format Capability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40437-2397-458F-9381-B25A64BF82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8970" y="914400"/>
            <a:ext cx="6531429" cy="5105400"/>
          </a:xfrm>
        </p:spPr>
        <p:txBody>
          <a:bodyPr/>
          <a:lstStyle/>
          <a:p>
            <a:r>
              <a:rPr lang="en-US" sz="2600" dirty="0"/>
              <a:t>Audio</a:t>
            </a:r>
          </a:p>
          <a:p>
            <a:r>
              <a:rPr lang="en-US" sz="2600" dirty="0"/>
              <a:t>DAISY Audio</a:t>
            </a:r>
          </a:p>
          <a:p>
            <a:r>
              <a:rPr lang="en-US" sz="2600" dirty="0"/>
              <a:t>DAISY Text</a:t>
            </a:r>
          </a:p>
          <a:p>
            <a:r>
              <a:rPr lang="en-US" sz="2600" dirty="0"/>
              <a:t>Digital Braille - UEB</a:t>
            </a:r>
          </a:p>
          <a:p>
            <a:r>
              <a:rPr lang="en-US" sz="2600" dirty="0"/>
              <a:t>Digital Braille - UEB with Nemeth</a:t>
            </a:r>
          </a:p>
          <a:p>
            <a:r>
              <a:rPr lang="en-US" sz="2600" dirty="0"/>
              <a:t>Embossed Braille - UEB</a:t>
            </a:r>
          </a:p>
          <a:p>
            <a:r>
              <a:rPr lang="en-US" sz="2600" dirty="0"/>
              <a:t>Embossed Braille - UEB with Nemeth</a:t>
            </a:r>
          </a:p>
          <a:p>
            <a:r>
              <a:rPr lang="en-US" sz="2600" dirty="0"/>
              <a:t>Large Print</a:t>
            </a:r>
          </a:p>
          <a:p>
            <a:r>
              <a:rPr lang="en-US" sz="2600" dirty="0"/>
              <a:t>PDF</a:t>
            </a:r>
          </a:p>
          <a:p>
            <a:r>
              <a:rPr lang="en-US" sz="2600" dirty="0"/>
              <a:t>EPUB</a:t>
            </a:r>
          </a:p>
          <a:p>
            <a:r>
              <a:rPr lang="en-US" sz="2600" dirty="0"/>
              <a:t>Other</a:t>
            </a:r>
            <a:endParaRPr lang="en-US" sz="2600" b="1" dirty="0">
              <a:solidFill>
                <a:srgbClr val="7030A0"/>
              </a:solidFill>
            </a:endParaRPr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836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457D7-985C-4457-9F14-BC1961CF2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4234"/>
          </a:xfrm>
        </p:spPr>
        <p:txBody>
          <a:bodyPr/>
          <a:lstStyle/>
          <a:p>
            <a:r>
              <a:rPr lang="en-US" dirty="0"/>
              <a:t>AMP Format Capabilities</a:t>
            </a:r>
          </a:p>
        </p:txBody>
      </p:sp>
      <p:pic>
        <p:nvPicPr>
          <p:cNvPr id="4" name="Picture 3" descr="Screenshot of My Account page with Format Capabilities circled">
            <a:extLst>
              <a:ext uri="{FF2B5EF4-FFF2-40B4-BE49-F238E27FC236}">
                <a16:creationId xmlns:a16="http://schemas.microsoft.com/office/drawing/2014/main" id="{E1456511-5752-47D4-AA0C-116826639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9144000" cy="483067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02D2BBF-C438-43BB-B789-A8B7264FE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5334000" y="3276600"/>
            <a:ext cx="3200400" cy="297180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595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NIMAC Policy Updates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n-US" altLang="en-US" sz="3600" dirty="0"/>
              <a:t>New NLS Guidelines</a:t>
            </a:r>
            <a:r>
              <a:rPr lang="en-US" altLang="en-US" sz="3200" dirty="0"/>
              <a:t>	</a:t>
            </a:r>
          </a:p>
        </p:txBody>
      </p:sp>
      <p:sp>
        <p:nvSpPr>
          <p:cNvPr id="2867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533400" y="1417638"/>
            <a:ext cx="8229600" cy="521176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In February of 2021, the National Library Service for the Blind and Print Disabled (NLS) updated its eligibility guidelines.</a:t>
            </a:r>
          </a:p>
          <a:p>
            <a:pPr eaLnBrk="1" hangingPunct="1"/>
            <a:r>
              <a:rPr lang="en-US" altLang="en-US" sz="2800" dirty="0"/>
              <a:t>Changes to the guidelines included expanding the pool of professionals who can certify eligibility and eliminating the requirement that a medical doctor certify eligibility for individuals with reading disabilities. </a:t>
            </a:r>
          </a:p>
          <a:p>
            <a:pPr eaLnBrk="1" hangingPunct="1"/>
            <a:r>
              <a:rPr lang="en-US" altLang="en-US" sz="2800" dirty="0"/>
              <a:t>Since IDEA 2004 points to the NLS guidelines for NIMAS, these changes also affected the NIMAC. </a:t>
            </a:r>
          </a:p>
          <a:p>
            <a:pPr eaLnBrk="1" hangingPunct="1"/>
            <a:endParaRPr lang="en-US" altLang="en-US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n-US" altLang="en-US" sz="3200" dirty="0"/>
              <a:t>Updated NIMAC Limitation of Use Agreement</a:t>
            </a:r>
          </a:p>
        </p:txBody>
      </p:sp>
      <p:sp>
        <p:nvSpPr>
          <p:cNvPr id="2867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533400" y="1417638"/>
            <a:ext cx="8229600" cy="521176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To align our agreements with the new NLS guidelines, the NIMAC sent out updated Limitation of Use Agreements (LUAs) to all users in 2021.</a:t>
            </a:r>
          </a:p>
          <a:p>
            <a:pPr eaLnBrk="1" hangingPunct="1"/>
            <a:r>
              <a:rPr lang="en-US" altLang="en-US" sz="2800" b="1" dirty="0"/>
              <a:t>If you haven’t completed a LUA since May 2021</a:t>
            </a:r>
            <a:r>
              <a:rPr lang="en-US" altLang="en-US" sz="2800" dirty="0"/>
              <a:t>, please </a:t>
            </a:r>
            <a:r>
              <a:rPr lang="en-US" altLang="en-US" sz="2800" dirty="0">
                <a:hlinkClick r:id="rId2"/>
              </a:rPr>
              <a:t>download the LUA</a:t>
            </a:r>
            <a:r>
              <a:rPr lang="en-US" altLang="en-US" sz="2800" dirty="0"/>
              <a:t>, initial each page, and fill in section 14.0. </a:t>
            </a:r>
          </a:p>
          <a:p>
            <a:pPr eaLnBrk="1" hangingPunct="1"/>
            <a:r>
              <a:rPr lang="en-US" altLang="en-US" sz="2800" dirty="0"/>
              <a:t>If you aren’t sure if you’ve submitted an updated LUA or not, please reach out.</a:t>
            </a:r>
          </a:p>
        </p:txBody>
      </p:sp>
    </p:spTree>
    <p:extLst>
      <p:ext uri="{BB962C8B-B14F-4D97-AF65-F5344CB8AC3E}">
        <p14:creationId xmlns:p14="http://schemas.microsoft.com/office/powerpoint/2010/main" val="1253265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C072A-7A60-4732-B306-91BF43D6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NIMAS Specification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C89D1-B716-4E67-AE87-3A436D24A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r>
              <a:rPr lang="en-US" dirty="0"/>
              <a:t>The NIMAS specification is defined in the IDEA regs and updating it requires regulatory or legislative action.</a:t>
            </a:r>
          </a:p>
          <a:p>
            <a:r>
              <a:rPr lang="en-US" dirty="0"/>
              <a:t>It was originally intended to be an evolving specification, but IDEA is many years behind schedule for reauthorization.</a:t>
            </a:r>
          </a:p>
          <a:p>
            <a:r>
              <a:rPr lang="en-US" dirty="0"/>
              <a:t>This year, we received a supplemental award from OSEP to explore possible updates to the specification.</a:t>
            </a:r>
          </a:p>
        </p:txBody>
      </p:sp>
    </p:spTree>
    <p:extLst>
      <p:ext uri="{BB962C8B-B14F-4D97-AF65-F5344CB8AC3E}">
        <p14:creationId xmlns:p14="http://schemas.microsoft.com/office/powerpoint/2010/main" val="1851459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479FE-B352-4EE0-9FB8-AECD71EA3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Gathering Input for Formal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A4F6F-8D27-404E-ADCB-72F51FEC6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983163"/>
          </a:xfrm>
        </p:spPr>
        <p:txBody>
          <a:bodyPr/>
          <a:lstStyle/>
          <a:p>
            <a:r>
              <a:rPr lang="en-US" sz="2800" dirty="0"/>
              <a:t>The gathering of stakeholder input involves surveys, focus groups, and an in-person NIMAS convening in DC this May. </a:t>
            </a:r>
          </a:p>
          <a:p>
            <a:r>
              <a:rPr lang="en-US" sz="2800" dirty="0"/>
              <a:t>This process will result in a report to OSEP with the NIMAC’s recommendations. </a:t>
            </a:r>
          </a:p>
          <a:p>
            <a:r>
              <a:rPr lang="en-US" sz="2800" dirty="0"/>
              <a:t>The Department may then initiate a formal process to update the specification. </a:t>
            </a:r>
          </a:p>
          <a:p>
            <a:r>
              <a:rPr lang="en-US" sz="2800" dirty="0"/>
              <a:t>The NIMAC will also use what is learned in this process to develop additional resources for publishers and NIMAC users. </a:t>
            </a:r>
          </a:p>
        </p:txBody>
      </p:sp>
    </p:spTree>
    <p:extLst>
      <p:ext uri="{BB962C8B-B14F-4D97-AF65-F5344CB8AC3E}">
        <p14:creationId xmlns:p14="http://schemas.microsoft.com/office/powerpoint/2010/main" val="22685526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 noChangeArrowheads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altLang="en-US" dirty="0"/>
              <a:t>System Features and </a:t>
            </a:r>
            <a:br>
              <a:rPr lang="en-US" altLang="en-US" dirty="0"/>
            </a:br>
            <a:r>
              <a:rPr lang="en-US" altLang="en-US" dirty="0"/>
              <a:t>Services for AMPs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 dirty="0"/>
              <a:t>The Watchlist Research &amp; </a:t>
            </a:r>
            <a:br>
              <a:rPr lang="en-US" altLang="en-US" sz="3800" dirty="0"/>
            </a:br>
            <a:r>
              <a:rPr lang="en-US" altLang="en-US" sz="3800" dirty="0"/>
              <a:t>Expedite Service </a:t>
            </a:r>
          </a:p>
        </p:txBody>
      </p:sp>
      <p:sp>
        <p:nvSpPr>
          <p:cNvPr id="307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267200"/>
          </a:xfrm>
        </p:spPr>
        <p:txBody>
          <a:bodyPr/>
          <a:lstStyle/>
          <a:p>
            <a:pPr marL="800100" lvl="1" indent="-342900">
              <a:buFont typeface="Arial" charset="0"/>
              <a:buChar char="•"/>
            </a:pPr>
            <a:r>
              <a:rPr lang="en-US" altLang="en-US"/>
              <a:t>If a file you need is not available in the NIMAC, you probably will not have a way to know if it “should” be in the NIMAC or not.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/>
              <a:t>AMP accounts now have a built-in system feature where you can add the ISBN to your Watchlist.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/>
              <a:t>NIMAC will research the item for you and try to obtain NIMAS for the title.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Watchlist Research</a:t>
            </a:r>
          </a:p>
        </p:txBody>
      </p:sp>
      <p:sp>
        <p:nvSpPr>
          <p:cNvPr id="3174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title is within scope for NIMAS (i.e., not in an exempt category), we will request the file from the publisher.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file is already in production, we may be able to expedite it for you.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When the Watchlist ISBN is available in the NIMAC, you will receive an automated email to let you know.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file is outside of scope, we will research other accessibility alternatives and provide that information to you.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MathML and NIMAS</a:t>
            </a:r>
          </a:p>
        </p:txBody>
      </p:sp>
      <p:sp>
        <p:nvSpPr>
          <p:cNvPr id="3277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396856"/>
            <a:ext cx="8229600" cy="4648200"/>
          </a:xfrm>
        </p:spPr>
        <p:txBody>
          <a:bodyPr/>
          <a:lstStyle/>
          <a:p>
            <a:r>
              <a:rPr lang="en-US" altLang="en-US" dirty="0"/>
              <a:t>MathML is optional XML markup for math and scientific notation. </a:t>
            </a:r>
          </a:p>
          <a:p>
            <a:r>
              <a:rPr lang="en-US" altLang="en-US" dirty="0"/>
              <a:t>The benefit of MathML is that, when software supports it, it can be used to automatically generate braille or other formats.</a:t>
            </a:r>
          </a:p>
          <a:p>
            <a:r>
              <a:rPr lang="en-US" altLang="en-US" dirty="0"/>
              <a:t>In the past, math was most often provided in NIMAS as images, which cannot automatically be converted into braille.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No MathML Download</a:t>
            </a:r>
          </a:p>
        </p:txBody>
      </p:sp>
      <p:sp>
        <p:nvSpPr>
          <p:cNvPr id="337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US" altLang="en-US" dirty="0"/>
              <a:t>Many publishers now provide MathML in their NIMAS files--however, not all software supports MathML.</a:t>
            </a:r>
          </a:p>
          <a:p>
            <a:r>
              <a:rPr lang="en-US" altLang="en-US" dirty="0"/>
              <a:t>If a NIMAS file includes MathML, but your software does not support MathML, you can choose to download the file without MathML.</a:t>
            </a:r>
          </a:p>
          <a:p>
            <a:r>
              <a:rPr lang="en-US" altLang="en-US" dirty="0"/>
              <a:t>We will show you this download option during the demo.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Does the file include MathML? </a:t>
            </a:r>
          </a:p>
        </p:txBody>
      </p:sp>
      <p:sp>
        <p:nvSpPr>
          <p:cNvPr id="337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r>
              <a:rPr lang="en-US" altLang="en-US" dirty="0"/>
              <a:t>The NIMAC system will only show a “No MathML” download option if MathML is present in the file.</a:t>
            </a:r>
          </a:p>
          <a:p>
            <a:r>
              <a:rPr lang="en-US" altLang="en-US" dirty="0"/>
              <a:t>This is one easy way to know whether a file contains MathML.</a:t>
            </a:r>
          </a:p>
          <a:p>
            <a:r>
              <a:rPr lang="en-US" altLang="en-US" dirty="0"/>
              <a:t>There are also two other ways: looking at the system record or the XML file.</a:t>
            </a:r>
          </a:p>
        </p:txBody>
      </p:sp>
    </p:spTree>
    <p:extLst>
      <p:ext uri="{BB962C8B-B14F-4D97-AF65-F5344CB8AC3E}">
        <p14:creationId xmlns:p14="http://schemas.microsoft.com/office/powerpoint/2010/main" val="24361298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3200" dirty="0"/>
              <a:t>1. “No MathML” shows as a download option</a:t>
            </a:r>
          </a:p>
        </p:txBody>
      </p:sp>
      <p:pic>
        <p:nvPicPr>
          <p:cNvPr id="5" name="Content Placeholder 4" descr="Download request screen with Full Download - No MathML selected">
            <a:extLst>
              <a:ext uri="{FF2B5EF4-FFF2-40B4-BE49-F238E27FC236}">
                <a16:creationId xmlns:a16="http://schemas.microsoft.com/office/drawing/2014/main" id="{8A69CC54-756B-4E37-8295-ED6556783E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26113" y="1371600"/>
            <a:ext cx="629177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27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3000" dirty="0"/>
              <a:t>2. MathML in the system record</a:t>
            </a:r>
          </a:p>
        </p:txBody>
      </p:sp>
      <p:pic>
        <p:nvPicPr>
          <p:cNvPr id="15" name="Content Placeholder 14" descr="Screen capture of a full record showing that MathML 3.0 is present in the file.">
            <a:extLst>
              <a:ext uri="{FF2B5EF4-FFF2-40B4-BE49-F238E27FC236}">
                <a16:creationId xmlns:a16="http://schemas.microsoft.com/office/drawing/2014/main" id="{7C5E66D1-DF28-4BCF-9ABE-3181493954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0600" y="1341120"/>
            <a:ext cx="6717784" cy="4778862"/>
          </a:xfrm>
        </p:spPr>
      </p:pic>
    </p:spTree>
    <p:extLst>
      <p:ext uri="{BB962C8B-B14F-4D97-AF65-F5344CB8AC3E}">
        <p14:creationId xmlns:p14="http://schemas.microsoft.com/office/powerpoint/2010/main" val="21935587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3. MathML is mentioned at the very top of the XML file</a:t>
            </a:r>
          </a:p>
        </p:txBody>
      </p:sp>
      <p:pic>
        <p:nvPicPr>
          <p:cNvPr id="9" name="Content Placeholder 8" descr="Snip of the top of an XML file, showing highlights of the references to MathML.">
            <a:extLst>
              <a:ext uri="{FF2B5EF4-FFF2-40B4-BE49-F238E27FC236}">
                <a16:creationId xmlns:a16="http://schemas.microsoft.com/office/drawing/2014/main" id="{DC6AE481-B4FB-41B7-BCAA-011C559B59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200" y="2735603"/>
            <a:ext cx="8774539" cy="1478233"/>
          </a:xfrm>
        </p:spPr>
      </p:pic>
    </p:spTree>
    <p:extLst>
      <p:ext uri="{BB962C8B-B14F-4D97-AF65-F5344CB8AC3E}">
        <p14:creationId xmlns:p14="http://schemas.microsoft.com/office/powerpoint/2010/main" val="18828603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C45A1-7771-4BEB-A68E-AACDC4A59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dirty="0"/>
              <a:t>Working with NIMAS Files</a:t>
            </a:r>
          </a:p>
        </p:txBody>
      </p:sp>
    </p:spTree>
    <p:extLst>
      <p:ext uri="{BB962C8B-B14F-4D97-AF65-F5344CB8AC3E}">
        <p14:creationId xmlns:p14="http://schemas.microsoft.com/office/powerpoint/2010/main" val="21298218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DB700-4C6A-4D47-AB07-839EDFA3C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EPUB Conversion Tool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87E41-F6FE-449E-9033-31A69D9AE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NIMAC has been working with the DAISY Consortium to test their NIMAS to EPUB conversion tool.</a:t>
            </a:r>
          </a:p>
          <a:p>
            <a:r>
              <a:rPr lang="en-US" dirty="0"/>
              <a:t>The tool is now ready for NIMAC users to test!</a:t>
            </a:r>
          </a:p>
          <a:p>
            <a:r>
              <a:rPr lang="en-US" dirty="0"/>
              <a:t>Use this link to </a:t>
            </a:r>
            <a:r>
              <a:rPr lang="en-US" dirty="0">
                <a:hlinkClick r:id="rId2"/>
              </a:rPr>
              <a:t>download the most recent App version</a:t>
            </a:r>
            <a:r>
              <a:rPr lang="en-US" dirty="0"/>
              <a:t> (Windows or Mac)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2882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8F047-06F2-4A84-81F8-8221DD36D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NIMAS to EPUB Conversion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1CBB7-EEE1-46BB-AFB3-4851FF325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you go in to convert a file, please select the following menu options:</a:t>
            </a:r>
          </a:p>
          <a:p>
            <a:pPr lvl="1"/>
            <a:r>
              <a:rPr lang="en-US" dirty="0"/>
              <a:t>Script: </a:t>
            </a:r>
            <a:r>
              <a:rPr lang="en-US" dirty="0" err="1"/>
              <a:t>DTBook</a:t>
            </a:r>
            <a:r>
              <a:rPr lang="en-US" dirty="0"/>
              <a:t> to EPUB</a:t>
            </a:r>
          </a:p>
          <a:p>
            <a:pPr lvl="1"/>
            <a:r>
              <a:rPr lang="en-US" dirty="0"/>
              <a:t>Select the NIMAS XML file you want to convert</a:t>
            </a:r>
          </a:p>
          <a:p>
            <a:pPr lvl="1"/>
            <a:r>
              <a:rPr lang="en-US" dirty="0"/>
              <a:t>Select “No Validation”</a:t>
            </a:r>
          </a:p>
          <a:p>
            <a:pPr lvl="1"/>
            <a:r>
              <a:rPr lang="en-US" dirty="0"/>
              <a:t>Check the NIMAS input box</a:t>
            </a:r>
          </a:p>
          <a:p>
            <a:pPr lvl="1"/>
            <a:r>
              <a:rPr lang="en-US" dirty="0"/>
              <a:t>Then run the conversion!</a:t>
            </a:r>
          </a:p>
        </p:txBody>
      </p:sp>
    </p:spTree>
    <p:extLst>
      <p:ext uri="{BB962C8B-B14F-4D97-AF65-F5344CB8AC3E}">
        <p14:creationId xmlns:p14="http://schemas.microsoft.com/office/powerpoint/2010/main" val="24043282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2A2AC-E8A5-467C-89D9-1DA425217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 on the NIMAS to EPUB Conversion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F5BB3-DD8C-4A74-8B7D-E751C3860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send us feedback on how the tool works for you: good and bad!</a:t>
            </a:r>
          </a:p>
          <a:p>
            <a:r>
              <a:rPr lang="en-US" dirty="0"/>
              <a:t>If you have any issues with getting started, please reach out to </a:t>
            </a:r>
            <a:r>
              <a:rPr lang="en-US" dirty="0">
                <a:hlinkClick r:id="rId2"/>
              </a:rPr>
              <a:t>nimac@aph.org</a:t>
            </a:r>
            <a:r>
              <a:rPr lang="en-US" dirty="0"/>
              <a:t> and we can assist.</a:t>
            </a:r>
          </a:p>
        </p:txBody>
      </p:sp>
    </p:spTree>
    <p:extLst>
      <p:ext uri="{BB962C8B-B14F-4D97-AF65-F5344CB8AC3E}">
        <p14:creationId xmlns:p14="http://schemas.microsoft.com/office/powerpoint/2010/main" val="12965036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76200" y="-51955"/>
            <a:ext cx="9067800" cy="1143000"/>
          </a:xfrm>
        </p:spPr>
        <p:txBody>
          <a:bodyPr/>
          <a:lstStyle/>
          <a:p>
            <a:r>
              <a:rPr lang="en-US" altLang="en-US" sz="4000" dirty="0"/>
              <a:t>Braille 2000 and Duxbury User Groups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495800"/>
          </a:xfrm>
        </p:spPr>
        <p:txBody>
          <a:bodyPr/>
          <a:lstStyle/>
          <a:p>
            <a:r>
              <a:rPr lang="en-US" altLang="en-US" sz="3200" dirty="0"/>
              <a:t>In 2023, the NIMAC started two braille software user groups for transcribers who work with NIMAS.</a:t>
            </a:r>
          </a:p>
          <a:p>
            <a:r>
              <a:rPr lang="en-US" altLang="en-US" sz="3200" dirty="0"/>
              <a:t>These quarterly virtual meetings are facilitated by experienced transcribers.</a:t>
            </a:r>
          </a:p>
          <a:p>
            <a:r>
              <a:rPr lang="en-US" altLang="en-US" sz="3200" dirty="0"/>
              <a:t>Duxbury User Group first meeting: Thursday, April 4 at 2:30 pm.</a:t>
            </a:r>
          </a:p>
          <a:p>
            <a:r>
              <a:rPr lang="en-US" altLang="en-US" sz="3200" dirty="0"/>
              <a:t>Braille 2000 User Group next meeting: Thursday, June 13 at 2 pm.</a:t>
            </a:r>
          </a:p>
          <a:p>
            <a:r>
              <a:rPr lang="en-US" altLang="en-US" sz="3200" dirty="0"/>
              <a:t>Please reach out to </a:t>
            </a:r>
            <a:r>
              <a:rPr lang="en-US" altLang="en-US" sz="3200" dirty="0">
                <a:hlinkClick r:id="rId2"/>
              </a:rPr>
              <a:t>nimac@aph.org</a:t>
            </a:r>
            <a:r>
              <a:rPr lang="en-US" altLang="en-US" dirty="0"/>
              <a:t> for more information!</a:t>
            </a:r>
            <a:endParaRPr lang="en-US" altLang="en-US" sz="3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A0370-F019-4103-BC5D-22A8E1F5F6B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143000"/>
            <a:ext cx="8229600" cy="1143000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NIMAC Home Page</a:t>
            </a:r>
          </a:p>
        </p:txBody>
      </p:sp>
      <p:pic>
        <p:nvPicPr>
          <p:cNvPr id="4" name="Picture 3" descr="Screen capture of NIMAC informational website homepage, with the link to AMP resources circled">
            <a:extLst>
              <a:ext uri="{FF2B5EF4-FFF2-40B4-BE49-F238E27FC236}">
                <a16:creationId xmlns:a16="http://schemas.microsoft.com/office/drawing/2014/main" id="{65B05576-91F5-463B-A385-FBB2BF031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1038"/>
            <a:ext cx="9144000" cy="5055924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 noChangeArrowheads="1"/>
          </p:cNvSpPr>
          <p:nvPr>
            <p:ph type="title"/>
          </p:nvPr>
        </p:nvSpPr>
        <p:spPr>
          <a:xfrm>
            <a:off x="3810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Live Demo: Your AMP Account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50E80-634A-4A89-81F9-00343DCE6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33501-BCE6-4BF5-87AE-BE3FDC708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lvl="1">
              <a:defRPr/>
            </a:pPr>
            <a:r>
              <a:rPr lang="en-US" sz="3400" dirty="0"/>
              <a:t>Your Account Information &amp; Sub Users</a:t>
            </a:r>
          </a:p>
          <a:p>
            <a:pPr lvl="1">
              <a:defRPr/>
            </a:pPr>
            <a:r>
              <a:rPr lang="en-US" sz="3400" dirty="0"/>
              <a:t>Publisher Contact Information </a:t>
            </a:r>
          </a:p>
          <a:p>
            <a:pPr lvl="1">
              <a:defRPr/>
            </a:pPr>
            <a:r>
              <a:rPr lang="en-US" sz="3400" dirty="0"/>
              <a:t>Reports</a:t>
            </a:r>
          </a:p>
          <a:p>
            <a:pPr lvl="1">
              <a:defRPr/>
            </a:pPr>
            <a:r>
              <a:rPr lang="en-US" sz="3400" dirty="0"/>
              <a:t>Using the Watchlist</a:t>
            </a:r>
          </a:p>
          <a:p>
            <a:pPr lvl="1">
              <a:defRPr/>
            </a:pPr>
            <a:r>
              <a:rPr lang="en-US" sz="3400" dirty="0"/>
              <a:t>Downloading &amp; Managing File Assignments</a:t>
            </a:r>
          </a:p>
          <a:p>
            <a:pPr lvl="1">
              <a:defRPr/>
            </a:pPr>
            <a:r>
              <a:rPr lang="en-US" sz="3400" dirty="0"/>
              <a:t>Searching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1953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Any Questions?</a:t>
            </a:r>
          </a:p>
        </p:txBody>
      </p:sp>
      <p:sp>
        <p:nvSpPr>
          <p:cNvPr id="419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800600"/>
          </a:xfrm>
        </p:spPr>
        <p:txBody>
          <a:bodyPr/>
          <a:lstStyle/>
          <a:p>
            <a:r>
              <a:rPr lang="en-US" altLang="en-US" dirty="0"/>
              <a:t>For any questions about how to use NIMAC or the status of files in the NIMAC system please contact us for assistance: </a:t>
            </a:r>
          </a:p>
          <a:p>
            <a:pPr algn="ctr">
              <a:buFontTx/>
              <a:buNone/>
            </a:pPr>
            <a:endParaRPr lang="en-US" altLang="en-US" sz="1200" dirty="0">
              <a:hlinkClick r:id="rId2"/>
            </a:endParaRPr>
          </a:p>
          <a:p>
            <a:pPr algn="ctr">
              <a:buFontTx/>
              <a:buNone/>
            </a:pPr>
            <a:r>
              <a:rPr lang="en-US" altLang="en-US" dirty="0">
                <a:hlinkClick r:id="rId2"/>
              </a:rPr>
              <a:t>nimac@aph.org</a:t>
            </a:r>
            <a:r>
              <a:rPr lang="en-US" altLang="en-US" dirty="0"/>
              <a:t>  </a:t>
            </a:r>
          </a:p>
          <a:p>
            <a:pPr algn="ctr">
              <a:buFontTx/>
              <a:buNone/>
            </a:pPr>
            <a:r>
              <a:rPr lang="en-US" altLang="en-US" dirty="0"/>
              <a:t>877-526-4622</a:t>
            </a:r>
          </a:p>
          <a:p>
            <a:pPr>
              <a:buFontTx/>
              <a:buNone/>
            </a:pPr>
            <a:r>
              <a:rPr lang="en-US" altLang="en-US" sz="1400" dirty="0"/>
              <a:t>	</a:t>
            </a:r>
          </a:p>
          <a:p>
            <a:pPr>
              <a:buFontTx/>
              <a:buNone/>
            </a:pPr>
            <a:endParaRPr lang="en-US" altLang="en-US" sz="1400" dirty="0"/>
          </a:p>
          <a:p>
            <a:pPr>
              <a:buFontTx/>
              <a:buNone/>
            </a:pPr>
            <a:endParaRPr lang="en-US" altLang="en-US" sz="1400" dirty="0"/>
          </a:p>
          <a:p>
            <a:pPr>
              <a:buFontTx/>
              <a:buNone/>
            </a:pPr>
            <a:r>
              <a:rPr lang="en-US" altLang="en-US" sz="1400" dirty="0"/>
              <a:t>	</a:t>
            </a:r>
          </a:p>
          <a:p>
            <a:pPr>
              <a:buFontTx/>
              <a:buNone/>
            </a:pPr>
            <a:r>
              <a:rPr lang="en-US" altLang="en-US" sz="1400" dirty="0"/>
              <a:t>	The content of this resource was developed under a grant from the US Department of Education, #H327E210001. However, these contents do not necessarily represent the policy of the US Department of Education, and the reader should not assume endorsement by the Federal Government. Project Officer: Rebecca Sheffield.</a:t>
            </a:r>
            <a:endParaRPr lang="en-US" altLang="en-US" sz="1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2114593-BF6D-42F1-8DA9-2DDAC47937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900C46C-D874-4F78-91C6-6798269CC3BF}">
  <ds:schemaRefs>
    <ds:schemaRef ds:uri="http://www.w3.org/XML/1998/namespace"/>
    <ds:schemaRef ds:uri="http://schemas.microsoft.com/office/2006/documentManagement/types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38fd74c8-805e-4dcb-8927-c1278a3ad9fc"/>
    <ds:schemaRef ds:uri="5101da5b-6c2e-4d78-9a91-ac859c4bc6fa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A9777405-31FD-46C8-8F8A-E165F69A36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12006</TotalTime>
  <Words>2011</Words>
  <Application>Microsoft Office PowerPoint</Application>
  <PresentationFormat>On-screen Show (4:3)</PresentationFormat>
  <Paragraphs>192</Paragraphs>
  <Slides>42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Tahoma</vt:lpstr>
      <vt:lpstr>NIMAClayout</vt:lpstr>
      <vt:lpstr>Photo Editor Photo</vt:lpstr>
      <vt:lpstr>The NIMAC for AMPs:  Basics, Updates, and a Demo</vt:lpstr>
      <vt:lpstr>Today’s Webinar</vt:lpstr>
      <vt:lpstr>NIMAC: The Basics</vt:lpstr>
      <vt:lpstr>The NIMAC Project</vt:lpstr>
      <vt:lpstr>What is NIMAS? </vt:lpstr>
      <vt:lpstr>How we get files</vt:lpstr>
      <vt:lpstr>Types of materials we receive</vt:lpstr>
      <vt:lpstr>What is an Authorized User? </vt:lpstr>
      <vt:lpstr>What is an AMP account? </vt:lpstr>
      <vt:lpstr>Should I be an AU? </vt:lpstr>
      <vt:lpstr>Side Note: the APH AMP Directory </vt:lpstr>
      <vt:lpstr>NIMAS File Assignment</vt:lpstr>
      <vt:lpstr>File Assignment</vt:lpstr>
      <vt:lpstr>Email Notification</vt:lpstr>
      <vt:lpstr>Example of File Assignment Email</vt:lpstr>
      <vt:lpstr>Spam Filter Heads Up</vt:lpstr>
      <vt:lpstr>Updating Format Capabilities</vt:lpstr>
      <vt:lpstr>Current Format Capability Options</vt:lpstr>
      <vt:lpstr>AMP Format Capabilities</vt:lpstr>
      <vt:lpstr>NIMAC Policy Updates</vt:lpstr>
      <vt:lpstr>New NLS Guidelines </vt:lpstr>
      <vt:lpstr>Updated NIMAC Limitation of Use Agreement</vt:lpstr>
      <vt:lpstr>NIMAS Specification Updates</vt:lpstr>
      <vt:lpstr>Gathering Input for Formal Recommendations</vt:lpstr>
      <vt:lpstr>System Features and  Services for AMPs</vt:lpstr>
      <vt:lpstr>The Watchlist Research &amp;  Expedite Service </vt:lpstr>
      <vt:lpstr>Watchlist Research</vt:lpstr>
      <vt:lpstr>MathML and NIMAS</vt:lpstr>
      <vt:lpstr>No MathML Download</vt:lpstr>
      <vt:lpstr>Does the file include MathML? </vt:lpstr>
      <vt:lpstr>1. “No MathML” shows as a download option</vt:lpstr>
      <vt:lpstr>2. MathML in the system record</vt:lpstr>
      <vt:lpstr>3. MathML is mentioned at the very top of the XML file</vt:lpstr>
      <vt:lpstr>Working with NIMAS Files</vt:lpstr>
      <vt:lpstr>Free EPUB Conversion Tool</vt:lpstr>
      <vt:lpstr>NIMAS to EPUB Conversion</vt:lpstr>
      <vt:lpstr>Feedback on the NIMAS to EPUB Conversion</vt:lpstr>
      <vt:lpstr>Braille 2000 and Duxbury User Groups</vt:lpstr>
      <vt:lpstr>NIMAC Home Page</vt:lpstr>
      <vt:lpstr>Live Demo: Your AMP Account</vt:lpstr>
      <vt:lpstr>Demo!</vt:lpstr>
      <vt:lpstr>Any Questions?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Liz Schaller</cp:lastModifiedBy>
  <cp:revision>1287</cp:revision>
  <dcterms:created xsi:type="dcterms:W3CDTF">2006-11-09T18:18:09Z</dcterms:created>
  <dcterms:modified xsi:type="dcterms:W3CDTF">2024-04-02T20:14:01Z</dcterms:modified>
</cp:coreProperties>
</file>