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67"/>
  </p:notesMasterIdLst>
  <p:handoutMasterIdLst>
    <p:handoutMasterId r:id="rId68"/>
  </p:handoutMasterIdLst>
  <p:sldIdLst>
    <p:sldId id="675" r:id="rId5"/>
    <p:sldId id="661" r:id="rId6"/>
    <p:sldId id="662" r:id="rId7"/>
    <p:sldId id="639" r:id="rId8"/>
    <p:sldId id="549" r:id="rId9"/>
    <p:sldId id="677" r:id="rId10"/>
    <p:sldId id="567" r:id="rId11"/>
    <p:sldId id="670" r:id="rId12"/>
    <p:sldId id="571" r:id="rId13"/>
    <p:sldId id="550" r:id="rId14"/>
    <p:sldId id="676" r:id="rId15"/>
    <p:sldId id="669" r:id="rId16"/>
    <p:sldId id="679" r:id="rId17"/>
    <p:sldId id="678" r:id="rId18"/>
    <p:sldId id="697" r:id="rId19"/>
    <p:sldId id="660" r:id="rId20"/>
    <p:sldId id="682" r:id="rId21"/>
    <p:sldId id="680" r:id="rId22"/>
    <p:sldId id="672" r:id="rId23"/>
    <p:sldId id="624" r:id="rId24"/>
    <p:sldId id="605" r:id="rId25"/>
    <p:sldId id="683" r:id="rId26"/>
    <p:sldId id="628" r:id="rId27"/>
    <p:sldId id="580" r:id="rId28"/>
    <p:sldId id="684" r:id="rId29"/>
    <p:sldId id="686" r:id="rId30"/>
    <p:sldId id="687" r:id="rId31"/>
    <p:sldId id="593" r:id="rId32"/>
    <p:sldId id="594" r:id="rId33"/>
    <p:sldId id="595" r:id="rId34"/>
    <p:sldId id="596" r:id="rId35"/>
    <p:sldId id="498" r:id="rId36"/>
    <p:sldId id="556" r:id="rId37"/>
    <p:sldId id="547" r:id="rId38"/>
    <p:sldId id="692" r:id="rId39"/>
    <p:sldId id="691" r:id="rId40"/>
    <p:sldId id="693" r:id="rId41"/>
    <p:sldId id="694" r:id="rId42"/>
    <p:sldId id="592" r:id="rId43"/>
    <p:sldId id="573" r:id="rId44"/>
    <p:sldId id="603" r:id="rId45"/>
    <p:sldId id="558" r:id="rId46"/>
    <p:sldId id="584" r:id="rId47"/>
    <p:sldId id="695" r:id="rId48"/>
    <p:sldId id="585" r:id="rId49"/>
    <p:sldId id="591" r:id="rId50"/>
    <p:sldId id="587" r:id="rId51"/>
    <p:sldId id="586" r:id="rId52"/>
    <p:sldId id="590" r:id="rId53"/>
    <p:sldId id="600" r:id="rId54"/>
    <p:sldId id="688" r:id="rId55"/>
    <p:sldId id="690" r:id="rId56"/>
    <p:sldId id="689" r:id="rId57"/>
    <p:sldId id="523" r:id="rId58"/>
    <p:sldId id="634" r:id="rId59"/>
    <p:sldId id="532" r:id="rId60"/>
    <p:sldId id="635" r:id="rId61"/>
    <p:sldId id="698" r:id="rId62"/>
    <p:sldId id="636" r:id="rId63"/>
    <p:sldId id="656" r:id="rId64"/>
    <p:sldId id="673" r:id="rId65"/>
    <p:sldId id="482" r:id="rId66"/>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49" autoAdjust="0"/>
  </p:normalViewPr>
  <p:slideViewPr>
    <p:cSldViewPr>
      <p:cViewPr varScale="1">
        <p:scale>
          <a:sx n="74" d="100"/>
          <a:sy n="74" d="100"/>
        </p:scale>
        <p:origin x="139" y="67"/>
      </p:cViewPr>
      <p:guideLst>
        <p:guide orient="horz" pos="2160"/>
        <p:guide pos="3840"/>
      </p:guideLst>
    </p:cSldViewPr>
  </p:slideViewPr>
  <p:outlineViewPr>
    <p:cViewPr>
      <p:scale>
        <a:sx n="33" d="100"/>
        <a:sy n="33" d="100"/>
      </p:scale>
      <p:origin x="0" y="-2021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0C9A5691-1211-40D5-AE27-87946D957EDB}"/>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3" name="Rectangle 3">
            <a:extLst>
              <a:ext uri="{FF2B5EF4-FFF2-40B4-BE49-F238E27FC236}">
                <a16:creationId xmlns:a16="http://schemas.microsoft.com/office/drawing/2014/main" id="{99233939-1620-480D-A2EA-6DB1321B4A58}"/>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158724" name="Rectangle 4">
            <a:extLst>
              <a:ext uri="{FF2B5EF4-FFF2-40B4-BE49-F238E27FC236}">
                <a16:creationId xmlns:a16="http://schemas.microsoft.com/office/drawing/2014/main" id="{88287EFD-C06E-41D9-83E7-E5D852A8768F}"/>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5" name="Rectangle 5">
            <a:extLst>
              <a:ext uri="{FF2B5EF4-FFF2-40B4-BE49-F238E27FC236}">
                <a16:creationId xmlns:a16="http://schemas.microsoft.com/office/drawing/2014/main" id="{F71F556E-EC64-4728-B731-63489CBEB52A}"/>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panose="020B0604020202020204" pitchFamily="34" charset="0"/>
              </a:defRPr>
            </a:lvl1pPr>
          </a:lstStyle>
          <a:p>
            <a:fld id="{34A35BE9-A3E8-4A4F-99D4-BFFA0126CAEB}"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02A1B14-0220-4627-A929-9F9F750AF5FB}"/>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07" name="Rectangle 3">
            <a:extLst>
              <a:ext uri="{FF2B5EF4-FFF2-40B4-BE49-F238E27FC236}">
                <a16:creationId xmlns:a16="http://schemas.microsoft.com/office/drawing/2014/main" id="{BAF1AEF0-BD4D-4703-9C44-B18524DFFCC6}"/>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2052" name="Rectangle 4">
            <a:extLst>
              <a:ext uri="{FF2B5EF4-FFF2-40B4-BE49-F238E27FC236}">
                <a16:creationId xmlns:a16="http://schemas.microsoft.com/office/drawing/2014/main" id="{CB8C1FEF-232B-49C4-A054-B0002083F78A}"/>
              </a:ext>
            </a:extLst>
          </p:cNvPr>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a:extLst>
              <a:ext uri="{FF2B5EF4-FFF2-40B4-BE49-F238E27FC236}">
                <a16:creationId xmlns:a16="http://schemas.microsoft.com/office/drawing/2014/main" id="{A93F0B39-FAFB-4FD0-AEF4-0DDC8D181A78}"/>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a:extLst>
              <a:ext uri="{FF2B5EF4-FFF2-40B4-BE49-F238E27FC236}">
                <a16:creationId xmlns:a16="http://schemas.microsoft.com/office/drawing/2014/main" id="{87EACFE3-702A-41D9-948C-1EB9DBDE2C99}"/>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11" name="Rectangle 7">
            <a:extLst>
              <a:ext uri="{FF2B5EF4-FFF2-40B4-BE49-F238E27FC236}">
                <a16:creationId xmlns:a16="http://schemas.microsoft.com/office/drawing/2014/main" id="{5E98B532-92B7-4078-BE17-551AC9166266}"/>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panose="020B0604020202020204" pitchFamily="34" charset="0"/>
              </a:defRPr>
            </a:lvl1pPr>
          </a:lstStyle>
          <a:p>
            <a:fld id="{DE006AFE-F015-4E65-9296-77D9206D0441}"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xfrm>
            <a:off x="406400" y="696913"/>
            <a:ext cx="6197600" cy="3486150"/>
          </a:xfrm>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5</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xfrm>
            <a:off x="406400" y="696913"/>
            <a:ext cx="6197600" cy="3486150"/>
          </a:xfrm>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6</a:t>
            </a:fld>
            <a:endParaRPr lang="en-US" altLang="en-US" dirty="0">
              <a:latin typeface="Arial" panose="020B0604020202020204" pitchFamily="34" charset="0"/>
            </a:endParaRPr>
          </a:p>
        </p:txBody>
      </p:sp>
    </p:spTree>
    <p:extLst>
      <p:ext uri="{BB962C8B-B14F-4D97-AF65-F5344CB8AC3E}">
        <p14:creationId xmlns:p14="http://schemas.microsoft.com/office/powerpoint/2010/main" val="135367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3B5A5BC-FAFF-4255-9A38-4F29F373785D}"/>
              </a:ext>
            </a:extLst>
          </p:cNvPr>
          <p:cNvSpPr>
            <a:spLocks noGrp="1" noRot="1" noChangeAspect="1" noChangeArrowheads="1" noTextEdit="1"/>
          </p:cNvSpPr>
          <p:nvPr>
            <p:ph type="sldImg"/>
          </p:nvPr>
        </p:nvSpPr>
        <p:spPr>
          <a:xfrm>
            <a:off x="406400" y="696913"/>
            <a:ext cx="6197600" cy="3486150"/>
          </a:xfrm>
          <a:ln/>
        </p:spPr>
      </p:sp>
      <p:sp>
        <p:nvSpPr>
          <p:cNvPr id="11267" name="Notes Placeholder 2">
            <a:extLst>
              <a:ext uri="{FF2B5EF4-FFF2-40B4-BE49-F238E27FC236}">
                <a16:creationId xmlns:a16="http://schemas.microsoft.com/office/drawing/2014/main" id="{682B766F-2C36-4E64-8A9B-6A3D7CCD91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666CBCD8-C759-40A5-9489-1C106AB0FB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A38F222-03F0-4BBC-82C6-DAF389DED3A3}" type="slidenum">
              <a:rPr lang="en-US" altLang="en-US">
                <a:latin typeface="Arial" panose="020B0604020202020204" pitchFamily="34" charset="0"/>
              </a:rPr>
              <a:pPr/>
              <a:t>7</a:t>
            </a:fld>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7857C96D-2CD5-4EE8-88BF-3D4C334A1CF4}"/>
              </a:ext>
            </a:extLst>
          </p:cNvPr>
          <p:cNvSpPr>
            <a:spLocks noGrp="1" noRot="1" noChangeAspect="1" noChangeArrowheads="1" noTextEdit="1"/>
          </p:cNvSpPr>
          <p:nvPr>
            <p:ph type="sldImg"/>
          </p:nvPr>
        </p:nvSpPr>
        <p:spPr>
          <a:xfrm>
            <a:off x="406400" y="696913"/>
            <a:ext cx="6197600" cy="3486150"/>
          </a:xfrm>
          <a:ln/>
        </p:spPr>
      </p:sp>
      <p:sp>
        <p:nvSpPr>
          <p:cNvPr id="13315" name="Notes Placeholder 2">
            <a:extLst>
              <a:ext uri="{FF2B5EF4-FFF2-40B4-BE49-F238E27FC236}">
                <a16:creationId xmlns:a16="http://schemas.microsoft.com/office/drawing/2014/main" id="{455EA7FB-89D8-48DB-A633-757633E48E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3316" name="Slide Number Placeholder 3">
            <a:extLst>
              <a:ext uri="{FF2B5EF4-FFF2-40B4-BE49-F238E27FC236}">
                <a16:creationId xmlns:a16="http://schemas.microsoft.com/office/drawing/2014/main" id="{C4DDF506-9E8B-4ADA-BB0D-EF64E666C3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16F88C2-5B07-44BB-B8B5-8C7D3F9F66C2}" type="slidenum">
              <a:rPr lang="en-US" altLang="en-US">
                <a:latin typeface="Arial" panose="020B0604020202020204" pitchFamily="34" charset="0"/>
              </a:rPr>
              <a:pPr/>
              <a:t>8</a:t>
            </a:fld>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38A1F72-75CE-46C8-A797-2BB48E36B8E6}"/>
              </a:ext>
            </a:extLst>
          </p:cNvPr>
          <p:cNvSpPr>
            <a:spLocks noGrp="1" noRot="1" noChangeAspect="1" noChangeArrowheads="1" noTextEdit="1"/>
          </p:cNvSpPr>
          <p:nvPr>
            <p:ph type="sldImg"/>
          </p:nvPr>
        </p:nvSpPr>
        <p:spPr>
          <a:xfrm>
            <a:off x="406400" y="696913"/>
            <a:ext cx="6197600" cy="3486150"/>
          </a:xfrm>
          <a:ln/>
        </p:spPr>
      </p:sp>
      <p:sp>
        <p:nvSpPr>
          <p:cNvPr id="22531" name="Notes Placeholder 2">
            <a:extLst>
              <a:ext uri="{FF2B5EF4-FFF2-40B4-BE49-F238E27FC236}">
                <a16:creationId xmlns:a16="http://schemas.microsoft.com/office/drawing/2014/main" id="{45EC2E3D-ABFB-4020-A32A-DCBD663FCB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2532" name="Slide Number Placeholder 3">
            <a:extLst>
              <a:ext uri="{FF2B5EF4-FFF2-40B4-BE49-F238E27FC236}">
                <a16:creationId xmlns:a16="http://schemas.microsoft.com/office/drawing/2014/main" id="{157AA76B-964C-43A3-AE9F-771076FF0F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A2EE7B5-8B0D-4B0D-A672-6A68B7B7F311}" type="slidenum">
              <a:rPr lang="en-US" altLang="en-US">
                <a:latin typeface="Arial" panose="020B0604020202020204" pitchFamily="34" charset="0"/>
              </a:rPr>
              <a:pPr/>
              <a:t>19</a:t>
            </a:fld>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24</a:t>
            </a:fld>
            <a:endParaRPr lang="en-US" altLang="en-US" dirty="0"/>
          </a:p>
        </p:txBody>
      </p:sp>
    </p:spTree>
    <p:extLst>
      <p:ext uri="{BB962C8B-B14F-4D97-AF65-F5344CB8AC3E}">
        <p14:creationId xmlns:p14="http://schemas.microsoft.com/office/powerpoint/2010/main" val="427562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25</a:t>
            </a:fld>
            <a:endParaRPr lang="en-US" altLang="en-US" dirty="0"/>
          </a:p>
        </p:txBody>
      </p:sp>
    </p:spTree>
    <p:extLst>
      <p:ext uri="{BB962C8B-B14F-4D97-AF65-F5344CB8AC3E}">
        <p14:creationId xmlns:p14="http://schemas.microsoft.com/office/powerpoint/2010/main" val="2119519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xfrm>
            <a:off x="406400" y="696913"/>
            <a:ext cx="6197600" cy="3486150"/>
          </a:xfrm>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26</a:t>
            </a:fld>
            <a:endParaRPr lang="en-US" altLang="en-US" dirty="0"/>
          </a:p>
        </p:txBody>
      </p:sp>
    </p:spTree>
    <p:extLst>
      <p:ext uri="{BB962C8B-B14F-4D97-AF65-F5344CB8AC3E}">
        <p14:creationId xmlns:p14="http://schemas.microsoft.com/office/powerpoint/2010/main" val="57419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ChangeArrowheads="1" noTextEdit="1"/>
          </p:cNvSpPr>
          <p:nvPr>
            <p:ph type="sldImg"/>
          </p:nvPr>
        </p:nvSpPr>
        <p:spPr>
          <a:xfrm>
            <a:off x="406400" y="696913"/>
            <a:ext cx="6197600" cy="3486150"/>
          </a:xfrm>
          <a:ln/>
        </p:spPr>
      </p:sp>
      <p:sp>
        <p:nvSpPr>
          <p:cNvPr id="7987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987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E3C9E3B-FF68-40CA-89A7-8AE8F5B5E672}" type="slidenum">
              <a:rPr lang="en-US" altLang="en-US">
                <a:latin typeface="Arial" panose="020B0604020202020204" pitchFamily="34" charset="0"/>
              </a:rPr>
              <a:pPr/>
              <a:t>40</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ChangeArrowheads="1" noTextEdit="1"/>
          </p:cNvSpPr>
          <p:nvPr>
            <p:ph type="sldImg"/>
          </p:nvPr>
        </p:nvSpPr>
        <p:spPr>
          <a:xfrm>
            <a:off x="406400" y="696913"/>
            <a:ext cx="6197600" cy="3486150"/>
          </a:xfrm>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30C1F5-3EE2-4D12-B06F-AC3B16B4FE79}" type="slidenum">
              <a:rPr lang="en-US" altLang="en-US">
                <a:latin typeface="Arial" panose="020B0604020202020204" pitchFamily="34" charset="0"/>
              </a:rPr>
              <a:pPr/>
              <a:t>48</a:t>
            </a:fld>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006AFE-F015-4E65-9296-77D9206D0441}" type="slidenum">
              <a:rPr lang="en-US" altLang="en-US" smtClean="0"/>
              <a:pPr/>
              <a:t>54</a:t>
            </a:fld>
            <a:endParaRPr lang="en-US" altLang="en-US" dirty="0"/>
          </a:p>
        </p:txBody>
      </p:sp>
    </p:spTree>
    <p:extLst>
      <p:ext uri="{BB962C8B-B14F-4D97-AF65-F5344CB8AC3E}">
        <p14:creationId xmlns:p14="http://schemas.microsoft.com/office/powerpoint/2010/main" val="1582052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89D50A47-24E3-4E95-A3C1-C6227467A7F9}"/>
              </a:ext>
            </a:extLst>
          </p:cNvPr>
          <p:cNvSpPr>
            <a:spLocks noGrp="1" noRot="1" noChangeAspect="1" noChangeArrowheads="1" noTextEdit="1"/>
          </p:cNvSpPr>
          <p:nvPr>
            <p:ph type="sldImg"/>
          </p:nvPr>
        </p:nvSpPr>
        <p:spPr>
          <a:xfrm>
            <a:off x="406400" y="696913"/>
            <a:ext cx="6197600" cy="3486150"/>
          </a:xfrm>
          <a:ln/>
        </p:spPr>
      </p:sp>
      <p:sp>
        <p:nvSpPr>
          <p:cNvPr id="35843" name="Notes Placeholder 2">
            <a:extLst>
              <a:ext uri="{FF2B5EF4-FFF2-40B4-BE49-F238E27FC236}">
                <a16:creationId xmlns:a16="http://schemas.microsoft.com/office/drawing/2014/main" id="{6A481814-C2DF-495F-A5C0-D2A40121A0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5844" name="Slide Number Placeholder 3">
            <a:extLst>
              <a:ext uri="{FF2B5EF4-FFF2-40B4-BE49-F238E27FC236}">
                <a16:creationId xmlns:a16="http://schemas.microsoft.com/office/drawing/2014/main" id="{C4B691CA-87BC-4218-9628-39BC292765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4DCA2DF-673F-4549-A042-4B21A4D9D0AE}" type="slidenum">
              <a:rPr lang="en-US" altLang="en-US">
                <a:latin typeface="Arial" panose="020B0604020202020204" pitchFamily="34" charset="0"/>
              </a:rPr>
              <a:pPr/>
              <a:t>60</a:t>
            </a:fld>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pic>
        <p:nvPicPr>
          <p:cNvPr id="10" name="Picture 9" descr="A red and blue rectangular sign&#10;&#10;Description automatically generated">
            <a:extLst>
              <a:ext uri="{FF2B5EF4-FFF2-40B4-BE49-F238E27FC236}">
                <a16:creationId xmlns:a16="http://schemas.microsoft.com/office/drawing/2014/main" id="{C9A98A8D-D1CC-4B0D-ADA9-16BEE36085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53600" y="6248400"/>
            <a:ext cx="2125980" cy="609600"/>
          </a:xfrm>
          <a:prstGeom prst="rect">
            <a:avLst/>
          </a:prstGeom>
        </p:spPr>
      </p:pic>
    </p:spTree>
    <p:extLst>
      <p:ext uri="{BB962C8B-B14F-4D97-AF65-F5344CB8AC3E}">
        <p14:creationId xmlns:p14="http://schemas.microsoft.com/office/powerpoint/2010/main" val="293724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red and blue rectangular sign&#10;&#10;Description automatically generated">
            <a:extLst>
              <a:ext uri="{FF2B5EF4-FFF2-40B4-BE49-F238E27FC236}">
                <a16:creationId xmlns:a16="http://schemas.microsoft.com/office/drawing/2014/main" id="{C96883EF-27BE-4045-9097-69A5527E16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29800" y="6237712"/>
            <a:ext cx="2163254" cy="620288"/>
          </a:xfrm>
          <a:prstGeom prst="rect">
            <a:avLst/>
          </a:prstGeom>
        </p:spPr>
      </p:pic>
    </p:spTree>
    <p:extLst>
      <p:ext uri="{BB962C8B-B14F-4D97-AF65-F5344CB8AC3E}">
        <p14:creationId xmlns:p14="http://schemas.microsoft.com/office/powerpoint/2010/main" val="145011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F7D040C-1558-4261-8ED3-A5D7012AC9B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E6C46B67-DAD4-4D0C-B712-8E1F89331D2D}"/>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176971E6-483A-47A0-8EFC-B3457786E60F}"/>
              </a:ext>
            </a:extLst>
          </p:cNvPr>
          <p:cNvSpPr>
            <a:spLocks noGrp="1" noChangeArrowheads="1"/>
          </p:cNvSpPr>
          <p:nvPr>
            <p:ph type="sldNum" sz="quarter" idx="12"/>
          </p:nvPr>
        </p:nvSpPr>
        <p:spPr>
          <a:ln/>
        </p:spPr>
        <p:txBody>
          <a:bodyPr/>
          <a:lstStyle>
            <a:lvl1pPr>
              <a:defRPr/>
            </a:lvl1pPr>
          </a:lstStyle>
          <a:p>
            <a:fld id="{7C17918E-A555-41A3-B2AC-8B2CE92CC9FC}" type="slidenum">
              <a:rPr lang="en-US" altLang="en-US"/>
              <a:pPr/>
              <a:t>‹#›</a:t>
            </a:fld>
            <a:endParaRPr lang="en-US" altLang="en-US" dirty="0"/>
          </a:p>
        </p:txBody>
      </p:sp>
    </p:spTree>
    <p:extLst>
      <p:ext uri="{BB962C8B-B14F-4D97-AF65-F5344CB8AC3E}">
        <p14:creationId xmlns:p14="http://schemas.microsoft.com/office/powerpoint/2010/main" val="3711409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A15B4C5-8F11-481F-8E6D-2EB09C863F53}"/>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Footer Placeholder 5">
            <a:extLst>
              <a:ext uri="{FF2B5EF4-FFF2-40B4-BE49-F238E27FC236}">
                <a16:creationId xmlns:a16="http://schemas.microsoft.com/office/drawing/2014/main" id="{AA064A4A-FCA9-4868-AB68-2A20DE5EE0F0}"/>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ED059A2E-3F86-4638-8C0B-690A521EBFE4}"/>
              </a:ext>
            </a:extLst>
          </p:cNvPr>
          <p:cNvSpPr>
            <a:spLocks noGrp="1" noChangeArrowheads="1"/>
          </p:cNvSpPr>
          <p:nvPr>
            <p:ph type="sldNum" sz="quarter" idx="12"/>
          </p:nvPr>
        </p:nvSpPr>
        <p:spPr>
          <a:ln/>
        </p:spPr>
        <p:txBody>
          <a:bodyPr/>
          <a:lstStyle>
            <a:lvl1pPr>
              <a:defRPr/>
            </a:lvl1pPr>
          </a:lstStyle>
          <a:p>
            <a:fld id="{F4831E2D-D799-48C4-9E90-F81DF01D3AF9}" type="slidenum">
              <a:rPr lang="en-US" altLang="en-US"/>
              <a:pPr/>
              <a:t>‹#›</a:t>
            </a:fld>
            <a:endParaRPr lang="en-US" altLang="en-US" dirty="0"/>
          </a:p>
        </p:txBody>
      </p:sp>
    </p:spTree>
    <p:extLst>
      <p:ext uri="{BB962C8B-B14F-4D97-AF65-F5344CB8AC3E}">
        <p14:creationId xmlns:p14="http://schemas.microsoft.com/office/powerpoint/2010/main" val="3636846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8EBF819-9771-42EE-9064-E1E50C34A18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BCA58D55-E917-4EBD-9581-7672BDEB7547}"/>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407EDF67-96AD-4E3A-83D9-C3D2BAFE665B}"/>
              </a:ext>
            </a:extLst>
          </p:cNvPr>
          <p:cNvSpPr>
            <a:spLocks noGrp="1" noChangeArrowheads="1"/>
          </p:cNvSpPr>
          <p:nvPr>
            <p:ph type="sldNum" sz="quarter" idx="12"/>
          </p:nvPr>
        </p:nvSpPr>
        <p:spPr>
          <a:ln/>
        </p:spPr>
        <p:txBody>
          <a:bodyPr/>
          <a:lstStyle>
            <a:lvl1pPr>
              <a:defRPr/>
            </a:lvl1pPr>
          </a:lstStyle>
          <a:p>
            <a:fld id="{F503D9D5-2EA1-44E7-8DE8-9198A2F6CF1D}" type="slidenum">
              <a:rPr lang="en-US" altLang="en-US"/>
              <a:pPr/>
              <a:t>‹#›</a:t>
            </a:fld>
            <a:endParaRPr lang="en-US" altLang="en-US" dirty="0"/>
          </a:p>
        </p:txBody>
      </p:sp>
    </p:spTree>
    <p:extLst>
      <p:ext uri="{BB962C8B-B14F-4D97-AF65-F5344CB8AC3E}">
        <p14:creationId xmlns:p14="http://schemas.microsoft.com/office/powerpoint/2010/main" val="1734724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014A72D-95CB-432E-9EE9-ADA58D1EE87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8763054D-0115-488E-BA76-24285B35E0FD}"/>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0D0AB30B-5F1B-4F34-A9D8-1BB2DEF9DEE7}"/>
              </a:ext>
            </a:extLst>
          </p:cNvPr>
          <p:cNvSpPr>
            <a:spLocks noGrp="1" noChangeArrowheads="1"/>
          </p:cNvSpPr>
          <p:nvPr>
            <p:ph type="sldNum" sz="quarter" idx="12"/>
          </p:nvPr>
        </p:nvSpPr>
        <p:spPr>
          <a:ln/>
        </p:spPr>
        <p:txBody>
          <a:bodyPr/>
          <a:lstStyle>
            <a:lvl1pPr>
              <a:defRPr/>
            </a:lvl1pPr>
          </a:lstStyle>
          <a:p>
            <a:fld id="{203A6904-B9C7-442C-A848-261923E1AF76}" type="slidenum">
              <a:rPr lang="en-US" altLang="en-US"/>
              <a:pPr/>
              <a:t>‹#›</a:t>
            </a:fld>
            <a:endParaRPr lang="en-US" altLang="en-US" dirty="0"/>
          </a:p>
        </p:txBody>
      </p:sp>
    </p:spTree>
    <p:extLst>
      <p:ext uri="{BB962C8B-B14F-4D97-AF65-F5344CB8AC3E}">
        <p14:creationId xmlns:p14="http://schemas.microsoft.com/office/powerpoint/2010/main" val="201411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44C3805-130D-4AB8-A4B8-FF0B3B9F3523}"/>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2B0E5EAD-8E22-429A-B8FA-6202D9F6C3DC}"/>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EAED7932-1FB7-4E9C-84E5-179996877C52}"/>
              </a:ext>
            </a:extLst>
          </p:cNvPr>
          <p:cNvSpPr>
            <a:spLocks noGrp="1" noChangeArrowheads="1"/>
          </p:cNvSpPr>
          <p:nvPr>
            <p:ph type="sldNum" sz="quarter" idx="12"/>
          </p:nvPr>
        </p:nvSpPr>
        <p:spPr>
          <a:ln/>
        </p:spPr>
        <p:txBody>
          <a:bodyPr/>
          <a:lstStyle>
            <a:lvl1pPr>
              <a:defRPr/>
            </a:lvl1pPr>
          </a:lstStyle>
          <a:p>
            <a:fld id="{A9BF704A-575C-4729-A193-B500FCCB47E3}" type="slidenum">
              <a:rPr lang="en-US" altLang="en-US"/>
              <a:pPr/>
              <a:t>‹#›</a:t>
            </a:fld>
            <a:endParaRPr lang="en-US" altLang="en-US" dirty="0"/>
          </a:p>
        </p:txBody>
      </p:sp>
    </p:spTree>
    <p:extLst>
      <p:ext uri="{BB962C8B-B14F-4D97-AF65-F5344CB8AC3E}">
        <p14:creationId xmlns:p14="http://schemas.microsoft.com/office/powerpoint/2010/main" val="2411979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E248E63-C911-4650-BA0A-5C67B07E631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Footer Placeholder 5">
            <a:extLst>
              <a:ext uri="{FF2B5EF4-FFF2-40B4-BE49-F238E27FC236}">
                <a16:creationId xmlns:a16="http://schemas.microsoft.com/office/drawing/2014/main" id="{DFB3893C-9168-4FA6-82F7-CB3D52C12792}"/>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6C121F24-5721-469E-A387-8ADAFBC90B61}"/>
              </a:ext>
            </a:extLst>
          </p:cNvPr>
          <p:cNvSpPr>
            <a:spLocks noGrp="1" noChangeArrowheads="1"/>
          </p:cNvSpPr>
          <p:nvPr>
            <p:ph type="sldNum" sz="quarter" idx="12"/>
          </p:nvPr>
        </p:nvSpPr>
        <p:spPr>
          <a:ln/>
        </p:spPr>
        <p:txBody>
          <a:bodyPr/>
          <a:lstStyle>
            <a:lvl1pPr>
              <a:defRPr/>
            </a:lvl1pPr>
          </a:lstStyle>
          <a:p>
            <a:fld id="{0733E94E-9070-46DA-9972-68315CCB66A7}" type="slidenum">
              <a:rPr lang="en-US" altLang="en-US"/>
              <a:pPr/>
              <a:t>‹#›</a:t>
            </a:fld>
            <a:endParaRPr lang="en-US" altLang="en-US" dirty="0"/>
          </a:p>
        </p:txBody>
      </p:sp>
    </p:spTree>
    <p:extLst>
      <p:ext uri="{BB962C8B-B14F-4D97-AF65-F5344CB8AC3E}">
        <p14:creationId xmlns:p14="http://schemas.microsoft.com/office/powerpoint/2010/main" val="3363551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D87F20D-970A-4674-A84E-146E1DD8312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Footer Placeholder 5">
            <a:extLst>
              <a:ext uri="{FF2B5EF4-FFF2-40B4-BE49-F238E27FC236}">
                <a16:creationId xmlns:a16="http://schemas.microsoft.com/office/drawing/2014/main" id="{D660359B-B1AA-49D0-A31C-28CAFC49376C}"/>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94118096-9069-4936-973B-A14FF52AE4AB}"/>
              </a:ext>
            </a:extLst>
          </p:cNvPr>
          <p:cNvSpPr>
            <a:spLocks noGrp="1" noChangeArrowheads="1"/>
          </p:cNvSpPr>
          <p:nvPr>
            <p:ph type="sldNum" sz="quarter" idx="12"/>
          </p:nvPr>
        </p:nvSpPr>
        <p:spPr>
          <a:ln/>
        </p:spPr>
        <p:txBody>
          <a:bodyPr/>
          <a:lstStyle>
            <a:lvl1pPr>
              <a:defRPr/>
            </a:lvl1pPr>
          </a:lstStyle>
          <a:p>
            <a:fld id="{AF931503-500C-4600-A37E-9F0926DF964D}" type="slidenum">
              <a:rPr lang="en-US" altLang="en-US"/>
              <a:pPr/>
              <a:t>‹#›</a:t>
            </a:fld>
            <a:endParaRPr lang="en-US" altLang="en-US" dirty="0"/>
          </a:p>
        </p:txBody>
      </p:sp>
    </p:spTree>
    <p:extLst>
      <p:ext uri="{BB962C8B-B14F-4D97-AF65-F5344CB8AC3E}">
        <p14:creationId xmlns:p14="http://schemas.microsoft.com/office/powerpoint/2010/main" val="23123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18C5B1-4CCA-4639-88DC-C32F177DD36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84EDD262-7102-4967-B7D7-040C76D13566}"/>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EE3C9D2-AFB9-4EA9-AB54-8EEBF78A2C41}"/>
              </a:ext>
            </a:extLst>
          </p:cNvPr>
          <p:cNvSpPr>
            <a:spLocks noGrp="1" noChangeArrowheads="1"/>
          </p:cNvSpPr>
          <p:nvPr>
            <p:ph type="sldNum" sz="quarter" idx="12"/>
          </p:nvPr>
        </p:nvSpPr>
        <p:spPr>
          <a:ln/>
        </p:spPr>
        <p:txBody>
          <a:bodyPr/>
          <a:lstStyle>
            <a:lvl1pPr>
              <a:defRPr/>
            </a:lvl1pPr>
          </a:lstStyle>
          <a:p>
            <a:fld id="{A7159E7E-E149-457F-91B3-2C39871BA8C9}" type="slidenum">
              <a:rPr lang="en-US" altLang="en-US"/>
              <a:pPr/>
              <a:t>‹#›</a:t>
            </a:fld>
            <a:endParaRPr lang="en-US" altLang="en-US" dirty="0"/>
          </a:p>
        </p:txBody>
      </p:sp>
    </p:spTree>
    <p:extLst>
      <p:ext uri="{BB962C8B-B14F-4D97-AF65-F5344CB8AC3E}">
        <p14:creationId xmlns:p14="http://schemas.microsoft.com/office/powerpoint/2010/main" val="210683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F80ACB-723A-40BF-9ECF-FC38686DDC9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CF6237A3-52DC-4AD1-B1F2-33207D7D0AFC}"/>
              </a:ext>
            </a:extLst>
          </p:cNvPr>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179F15F-E698-4506-B138-BB9A391E0497}"/>
              </a:ext>
            </a:extLst>
          </p:cNvPr>
          <p:cNvSpPr>
            <a:spLocks noGrp="1" noChangeArrowheads="1"/>
          </p:cNvSpPr>
          <p:nvPr>
            <p:ph type="sldNum" sz="quarter" idx="12"/>
          </p:nvPr>
        </p:nvSpPr>
        <p:spPr>
          <a:ln/>
        </p:spPr>
        <p:txBody>
          <a:bodyPr/>
          <a:lstStyle>
            <a:lvl1pPr>
              <a:defRPr/>
            </a:lvl1pPr>
          </a:lstStyle>
          <a:p>
            <a:fld id="{B60B9203-725A-468D-A034-AA96813EBCE5}" type="slidenum">
              <a:rPr lang="en-US" altLang="en-US"/>
              <a:pPr/>
              <a:t>‹#›</a:t>
            </a:fld>
            <a:endParaRPr lang="en-US" altLang="en-US" dirty="0"/>
          </a:p>
        </p:txBody>
      </p:sp>
    </p:spTree>
    <p:extLst>
      <p:ext uri="{BB962C8B-B14F-4D97-AF65-F5344CB8AC3E}">
        <p14:creationId xmlns:p14="http://schemas.microsoft.com/office/powerpoint/2010/main" val="341544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E0CCB94-062A-4D57-809D-5083E8EE1BD5}"/>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4E61889-E211-4CA8-B93A-D11B59AEF292}"/>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484" name="Rectangle 4">
            <a:extLst>
              <a:ext uri="{FF2B5EF4-FFF2-40B4-BE49-F238E27FC236}">
                <a16:creationId xmlns:a16="http://schemas.microsoft.com/office/drawing/2014/main" id="{FE9D0788-3D6D-484C-9124-8A93EEBBA6CF}"/>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dirty="0"/>
          </a:p>
        </p:txBody>
      </p:sp>
      <p:sp>
        <p:nvSpPr>
          <p:cNvPr id="148486" name="Rectangle 6">
            <a:extLst>
              <a:ext uri="{FF2B5EF4-FFF2-40B4-BE49-F238E27FC236}">
                <a16:creationId xmlns:a16="http://schemas.microsoft.com/office/drawing/2014/main" id="{50A4549F-90CC-4E36-A927-5E96372AB66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fld id="{5838ABF9-3008-4F2C-827B-58984E0D42A2}" type="slidenum">
              <a:rPr lang="en-US" altLang="en-US"/>
              <a:pPr/>
              <a:t>‹#›</a:t>
            </a:fld>
            <a:endParaRPr lang="en-US" altLang="en-US" dirty="0"/>
          </a:p>
        </p:txBody>
      </p:sp>
      <p:graphicFrame>
        <p:nvGraphicFramePr>
          <p:cNvPr id="1031" name="Object 8">
            <a:extLst>
              <a:ext uri="{FF2B5EF4-FFF2-40B4-BE49-F238E27FC236}">
                <a16:creationId xmlns:a16="http://schemas.microsoft.com/office/drawing/2014/main" id="{27155A5B-36CB-4B46-9836-F4A6ACE15648}"/>
              </a:ext>
            </a:extLst>
          </p:cNvPr>
          <p:cNvGraphicFramePr>
            <a:graphicFrameLocks noChangeAspect="1"/>
          </p:cNvGraphicFramePr>
          <p:nvPr/>
        </p:nvGraphicFramePr>
        <p:xfrm>
          <a:off x="9347201" y="6172201"/>
          <a:ext cx="2400300" cy="466725"/>
        </p:xfrm>
        <a:graphic>
          <a:graphicData uri="http://schemas.openxmlformats.org/presentationml/2006/ole">
            <mc:AlternateContent xmlns:mc="http://schemas.openxmlformats.org/markup-compatibility/2006">
              <mc:Choice xmlns:v="urn:schemas-microsoft-com:vml" Requires="v">
                <p:oleObj name="Photo Editor Photo" r:id="rId13" imgW="1800476" imgH="466543" progId="">
                  <p:embed/>
                </p:oleObj>
              </mc:Choice>
              <mc:Fallback>
                <p:oleObj name="Photo Editor Photo" r:id="rId13" imgW="1800476" imgH="466543" progId="">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47201" y="6172201"/>
                        <a:ext cx="2400300"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pic>
        <p:nvPicPr>
          <p:cNvPr id="3" name="Picture 2" descr="A red and blue rectangular sign&#10;&#10;Description automatically generated">
            <a:extLst>
              <a:ext uri="{FF2B5EF4-FFF2-40B4-BE49-F238E27FC236}">
                <a16:creationId xmlns:a16="http://schemas.microsoft.com/office/drawing/2014/main" id="{6413285F-FF58-4D1B-AA05-3FFC1F51E01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372601" y="6139220"/>
            <a:ext cx="2400300" cy="688259"/>
          </a:xfrm>
          <a:prstGeom prst="rect">
            <a:avLst/>
          </a:prstGeom>
        </p:spPr>
      </p:pic>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nimac.us/nimac-digital-materials-faq/"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ouis.aph.org/catalog/CategoryInfo.aspx?cid=15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hyperlink" Target="mailto:nimac-support@overdrive.co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5519-524A-4C7B-AFD8-CDCB226F55CB}"/>
              </a:ext>
            </a:extLst>
          </p:cNvPr>
          <p:cNvSpPr>
            <a:spLocks noGrp="1"/>
          </p:cNvSpPr>
          <p:nvPr>
            <p:ph type="ctrTitle"/>
          </p:nvPr>
        </p:nvSpPr>
        <p:spPr>
          <a:xfrm>
            <a:off x="1866899" y="2514601"/>
            <a:ext cx="8458200" cy="1470025"/>
          </a:xfrm>
        </p:spPr>
        <p:txBody>
          <a:bodyPr/>
          <a:lstStyle/>
          <a:p>
            <a:pPr eaLnBrk="1" hangingPunct="1"/>
            <a:br>
              <a:rPr lang="en-US" altLang="en-US" sz="4000" dirty="0"/>
            </a:br>
            <a:r>
              <a:rPr lang="en-US" altLang="en-US" sz="4000" dirty="0"/>
              <a:t>NIMAC for Publishers and Vendors: </a:t>
            </a:r>
            <a:br>
              <a:rPr lang="en-US" altLang="en-US" sz="4000" dirty="0"/>
            </a:br>
            <a:r>
              <a:rPr lang="en-US" altLang="en-US" sz="4000" dirty="0"/>
              <a:t>Basics &amp; File Submission</a:t>
            </a:r>
            <a:br>
              <a:rPr lang="en-US" altLang="en-US" sz="4000" dirty="0"/>
            </a:br>
            <a:endParaRPr lang="en-US" sz="4000" dirty="0"/>
          </a:p>
        </p:txBody>
      </p:sp>
      <p:sp>
        <p:nvSpPr>
          <p:cNvPr id="3" name="Subtitle 2">
            <a:extLst>
              <a:ext uri="{FF2B5EF4-FFF2-40B4-BE49-F238E27FC236}">
                <a16:creationId xmlns:a16="http://schemas.microsoft.com/office/drawing/2014/main" id="{9014DE32-0118-4EE1-B415-E45DB779761D}"/>
              </a:ext>
            </a:extLst>
          </p:cNvPr>
          <p:cNvSpPr>
            <a:spLocks noGrp="1"/>
          </p:cNvSpPr>
          <p:nvPr>
            <p:ph type="subTitle" idx="1"/>
          </p:nvPr>
        </p:nvSpPr>
        <p:spPr>
          <a:xfrm>
            <a:off x="152400" y="5257800"/>
            <a:ext cx="6096000" cy="1423555"/>
          </a:xfrm>
        </p:spPr>
        <p:txBody>
          <a:bodyPr/>
          <a:lstStyle/>
          <a:p>
            <a:pPr algn="l"/>
            <a:r>
              <a:rPr lang="en-US" sz="1800" dirty="0"/>
              <a:t>Nicole Gaines, NIMAC Project Director</a:t>
            </a:r>
          </a:p>
          <a:p>
            <a:pPr algn="l"/>
            <a:r>
              <a:rPr lang="en-US" sz="1800" dirty="0"/>
              <a:t>Liz Schaller, NIMAC Manager</a:t>
            </a:r>
          </a:p>
          <a:p>
            <a:pPr algn="l"/>
            <a:endParaRPr lang="en-US" sz="1800" dirty="0"/>
          </a:p>
          <a:p>
            <a:pPr algn="l"/>
            <a:r>
              <a:rPr lang="en-US" sz="1800" dirty="0"/>
              <a:t>July 2024</a:t>
            </a:r>
            <a:endParaRPr lang="en-US" dirty="0"/>
          </a:p>
        </p:txBody>
      </p:sp>
      <p:pic>
        <p:nvPicPr>
          <p:cNvPr id="4" name="Picture 3" descr="NIMAC logo">
            <a:extLst>
              <a:ext uri="{FF2B5EF4-FFF2-40B4-BE49-F238E27FC236}">
                <a16:creationId xmlns:a16="http://schemas.microsoft.com/office/drawing/2014/main" id="{863D78BB-14A9-452B-B2E9-249B3E697D9F}"/>
              </a:ext>
            </a:extLst>
          </p:cNvPr>
          <p:cNvPicPr>
            <a:picLocks noChangeAspect="1"/>
          </p:cNvPicPr>
          <p:nvPr/>
        </p:nvPicPr>
        <p:blipFill>
          <a:blip r:embed="rId2"/>
          <a:stretch>
            <a:fillRect/>
          </a:stretch>
        </p:blipFill>
        <p:spPr>
          <a:xfrm>
            <a:off x="3297694" y="329046"/>
            <a:ext cx="5596613" cy="1469263"/>
          </a:xfrm>
          <a:prstGeom prst="rect">
            <a:avLst/>
          </a:prstGeom>
        </p:spPr>
      </p:pic>
    </p:spTree>
    <p:extLst>
      <p:ext uri="{BB962C8B-B14F-4D97-AF65-F5344CB8AC3E}">
        <p14:creationId xmlns:p14="http://schemas.microsoft.com/office/powerpoint/2010/main" val="3073609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C5E45F0-F627-4946-9F30-19E0B16404B6}"/>
              </a:ext>
            </a:extLst>
          </p:cNvPr>
          <p:cNvSpPr>
            <a:spLocks noGrp="1" noChangeArrowheads="1"/>
          </p:cNvSpPr>
          <p:nvPr>
            <p:ph type="title"/>
          </p:nvPr>
        </p:nvSpPr>
        <p:spPr/>
        <p:txBody>
          <a:bodyPr/>
          <a:lstStyle/>
          <a:p>
            <a:r>
              <a:rPr lang="en-US" altLang="en-US" dirty="0"/>
              <a:t>Today’s Webinar	</a:t>
            </a:r>
          </a:p>
        </p:txBody>
      </p:sp>
      <p:sp>
        <p:nvSpPr>
          <p:cNvPr id="3" name="Content Placeholder 2">
            <a:extLst>
              <a:ext uri="{FF2B5EF4-FFF2-40B4-BE49-F238E27FC236}">
                <a16:creationId xmlns:a16="http://schemas.microsoft.com/office/drawing/2014/main" id="{1717023D-C5C2-407F-9029-0AEBC1BED335}"/>
              </a:ext>
            </a:extLst>
          </p:cNvPr>
          <p:cNvSpPr>
            <a:spLocks noGrp="1"/>
          </p:cNvSpPr>
          <p:nvPr>
            <p:ph idx="1"/>
          </p:nvPr>
        </p:nvSpPr>
        <p:spPr>
          <a:xfrm>
            <a:off x="457200" y="1600200"/>
            <a:ext cx="9753600" cy="4648200"/>
          </a:xfrm>
        </p:spPr>
        <p:txBody>
          <a:bodyPr/>
          <a:lstStyle/>
          <a:p>
            <a:pPr marL="0" indent="0">
              <a:buNone/>
              <a:defRPr/>
            </a:pPr>
            <a:r>
              <a:rPr lang="en-US" dirty="0"/>
              <a:t>Part 1: PowerPoint</a:t>
            </a:r>
          </a:p>
          <a:p>
            <a:pPr lvl="1">
              <a:defRPr/>
            </a:pPr>
            <a:r>
              <a:rPr lang="en-US" sz="2400" dirty="0"/>
              <a:t>NIMAC basics </a:t>
            </a:r>
          </a:p>
          <a:p>
            <a:pPr lvl="1">
              <a:defRPr/>
            </a:pPr>
            <a:r>
              <a:rPr lang="en-US" sz="2400" dirty="0"/>
              <a:t>Publisher accounts overview </a:t>
            </a:r>
          </a:p>
          <a:p>
            <a:pPr lvl="1">
              <a:defRPr/>
            </a:pPr>
            <a:r>
              <a:rPr lang="en-US" sz="2400" dirty="0"/>
              <a:t>File validation &amp; submission</a:t>
            </a:r>
          </a:p>
          <a:p>
            <a:pPr lvl="1">
              <a:defRPr/>
            </a:pPr>
            <a:r>
              <a:rPr lang="en-US" sz="2400" dirty="0"/>
              <a:t>NIMAC file certification process</a:t>
            </a:r>
          </a:p>
          <a:p>
            <a:pPr marL="0" indent="0">
              <a:buNone/>
              <a:defRPr/>
            </a:pPr>
            <a:r>
              <a:rPr lang="en-US" sz="2800" dirty="0"/>
              <a:t>Part 2: Live Demo</a:t>
            </a:r>
          </a:p>
          <a:p>
            <a:pPr lvl="1">
              <a:defRPr/>
            </a:pPr>
            <a:r>
              <a:rPr lang="en-US" sz="2400" dirty="0"/>
              <a:t>Manually adding/replacing NIMAS files </a:t>
            </a:r>
          </a:p>
          <a:p>
            <a:pPr lvl="1">
              <a:defRPr/>
            </a:pPr>
            <a:r>
              <a:rPr lang="en-US" sz="2400" dirty="0"/>
              <a:t>Creating additional user accounts</a:t>
            </a:r>
          </a:p>
          <a:p>
            <a:pPr lvl="1">
              <a:defRPr/>
            </a:pPr>
            <a:r>
              <a:rPr lang="en-US" sz="2400" dirty="0"/>
              <a:t>Generating reports (optional feature)</a:t>
            </a:r>
          </a:p>
          <a:p>
            <a:pPr>
              <a:defRPr/>
            </a:pPr>
            <a:endParaRPr lang="en-US" dirty="0"/>
          </a:p>
          <a:p>
            <a:pPr marL="0" indent="0">
              <a:buNone/>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6B76A75-541D-44D9-91AA-42307CD3AAFC}"/>
              </a:ext>
            </a:extLst>
          </p:cNvPr>
          <p:cNvSpPr>
            <a:spLocks noGrp="1" noChangeArrowheads="1"/>
          </p:cNvSpPr>
          <p:nvPr>
            <p:ph type="title"/>
          </p:nvPr>
        </p:nvSpPr>
        <p:spPr/>
        <p:txBody>
          <a:bodyPr/>
          <a:lstStyle/>
          <a:p>
            <a:r>
              <a:rPr lang="en-US" altLang="en-US" dirty="0"/>
              <a:t>Mark your calendar!</a:t>
            </a:r>
          </a:p>
        </p:txBody>
      </p:sp>
      <p:sp>
        <p:nvSpPr>
          <p:cNvPr id="3" name="Content Placeholder 2">
            <a:extLst>
              <a:ext uri="{FF2B5EF4-FFF2-40B4-BE49-F238E27FC236}">
                <a16:creationId xmlns:a16="http://schemas.microsoft.com/office/drawing/2014/main" id="{29D2C30D-022B-4A7B-99E4-102747E1CA19}"/>
              </a:ext>
            </a:extLst>
          </p:cNvPr>
          <p:cNvSpPr>
            <a:spLocks noGrp="1"/>
          </p:cNvSpPr>
          <p:nvPr>
            <p:ph idx="1"/>
          </p:nvPr>
        </p:nvSpPr>
        <p:spPr/>
        <p:txBody>
          <a:bodyPr/>
          <a:lstStyle/>
          <a:p>
            <a:pPr>
              <a:defRPr/>
            </a:pPr>
            <a:r>
              <a:rPr lang="en-US" sz="2800" dirty="0"/>
              <a:t>For a more in-depth look at the technical side of creating NIMAS files, please join us for the second part of this 2-part series:</a:t>
            </a:r>
          </a:p>
          <a:p>
            <a:pPr>
              <a:defRPr/>
            </a:pPr>
            <a:endParaRPr lang="en-US" sz="2200" dirty="0"/>
          </a:p>
          <a:p>
            <a:pPr marL="0" indent="0" algn="ctr">
              <a:buNone/>
              <a:defRPr/>
            </a:pPr>
            <a:r>
              <a:rPr lang="en-US" sz="2800" b="1" dirty="0"/>
              <a:t>NIMAS File Creation: </a:t>
            </a:r>
          </a:p>
          <a:p>
            <a:pPr marL="0" indent="0" algn="ctr">
              <a:buNone/>
              <a:defRPr/>
            </a:pPr>
            <a:r>
              <a:rPr lang="en-US" sz="2800" b="1" dirty="0"/>
              <a:t>Resources &amp; Best Practices</a:t>
            </a:r>
          </a:p>
          <a:p>
            <a:pPr marL="0" indent="0" algn="ctr">
              <a:buNone/>
              <a:defRPr/>
            </a:pPr>
            <a:endParaRPr lang="en-US" sz="1200" dirty="0"/>
          </a:p>
          <a:p>
            <a:pPr lvl="1">
              <a:defRPr/>
            </a:pPr>
            <a:endParaRPr lang="en-US" sz="1200" dirty="0"/>
          </a:p>
          <a:p>
            <a:pPr lvl="1">
              <a:defRPr/>
            </a:pPr>
            <a:r>
              <a:rPr lang="en-US" dirty="0"/>
              <a:t>Tuesday, July 30, 9am ET</a:t>
            </a:r>
          </a:p>
          <a:p>
            <a:pPr lvl="1">
              <a:defRPr/>
            </a:pPr>
            <a:r>
              <a:rPr lang="en-US" dirty="0"/>
              <a:t>Wednesday, July 31, 2pm ET</a:t>
            </a:r>
          </a:p>
          <a:p>
            <a:pPr marL="0" indent="0">
              <a:buNone/>
              <a:defRPr/>
            </a:pP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6A9717E-D884-4B83-8EA5-20B748B1DCD4}"/>
              </a:ext>
            </a:extLst>
          </p:cNvPr>
          <p:cNvSpPr>
            <a:spLocks noGrp="1" noChangeArrowheads="1"/>
          </p:cNvSpPr>
          <p:nvPr>
            <p:ph type="title"/>
          </p:nvPr>
        </p:nvSpPr>
        <p:spPr>
          <a:xfrm>
            <a:off x="1981200" y="2209800"/>
            <a:ext cx="8229600" cy="1143000"/>
          </a:xfrm>
        </p:spPr>
        <p:txBody>
          <a:bodyPr/>
          <a:lstStyle/>
          <a:p>
            <a:r>
              <a:rPr lang="en-US" altLang="en-US" dirty="0"/>
              <a:t>NIMAC: The Basics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p:txBody>
          <a:bodyPr/>
          <a:lstStyle/>
          <a:p>
            <a:r>
              <a:rPr lang="en-US" altLang="en-US" dirty="0"/>
              <a:t>The NIMAC Project</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228600" y="1676400"/>
            <a:ext cx="11582400" cy="4038600"/>
          </a:xfrm>
        </p:spPr>
        <p:txBody>
          <a:bodyPr/>
          <a:lstStyle/>
          <a:p>
            <a:pPr lvl="1"/>
            <a:r>
              <a:rPr lang="en-US" altLang="en-US" dirty="0"/>
              <a:t>Created by IDEA 2004, the National Instructional Materials Access Center is the national source file repository for K-12 textbooks and core instructional materials. </a:t>
            </a:r>
          </a:p>
          <a:p>
            <a:pPr lvl="1"/>
            <a:endParaRPr lang="en-US" altLang="en-US" sz="1200" dirty="0"/>
          </a:p>
          <a:p>
            <a:pPr lvl="1"/>
            <a:r>
              <a:rPr lang="en-US" altLang="en-US" dirty="0"/>
              <a:t>We make NIMAS files available to states for use in producing accessible formats (such as braille) for qualifying students in K-12.</a:t>
            </a:r>
          </a:p>
          <a:p>
            <a:pPr lvl="1"/>
            <a:endParaRPr lang="en-US" altLang="en-US" sz="1200" dirty="0"/>
          </a:p>
          <a:p>
            <a:pPr lvl="1"/>
            <a:r>
              <a:rPr lang="en-US" altLang="en-US" dirty="0"/>
              <a:t>Files in the NIMAC are not distributed directly to students.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a:xfrm>
            <a:off x="609600" y="274638"/>
            <a:ext cx="10972800" cy="1020762"/>
          </a:xfrm>
        </p:spPr>
        <p:txBody>
          <a:bodyPr/>
          <a:lstStyle/>
          <a:p>
            <a:r>
              <a:rPr lang="en-US" altLang="en-US" dirty="0"/>
              <a:t>The NIMAC: Key Dates &amp; Numbers</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609600" y="1600200"/>
            <a:ext cx="11049000" cy="4800600"/>
          </a:xfrm>
        </p:spPr>
        <p:txBody>
          <a:bodyPr/>
          <a:lstStyle/>
          <a:p>
            <a:pPr lvl="1"/>
            <a:r>
              <a:rPr lang="en-US" altLang="en-US" dirty="0"/>
              <a:t>The NIMAC has been in continuous operation since opening in December of 2006. </a:t>
            </a:r>
          </a:p>
          <a:p>
            <a:pPr lvl="1"/>
            <a:endParaRPr lang="en-US" altLang="en-US" sz="1200" dirty="0"/>
          </a:p>
          <a:p>
            <a:pPr lvl="1"/>
            <a:r>
              <a:rPr lang="en-US" altLang="en-US" dirty="0"/>
              <a:t>States and districts have been able to require NIMAS in their instructional materials contracts since July of 2006. </a:t>
            </a:r>
          </a:p>
          <a:p>
            <a:pPr lvl="1"/>
            <a:endParaRPr lang="en-US" altLang="en-US" sz="1200" dirty="0"/>
          </a:p>
          <a:p>
            <a:pPr lvl="1"/>
            <a:r>
              <a:rPr lang="en-US" altLang="en-US" dirty="0"/>
              <a:t>To date, we have received over 78,000 file sets from 190 publishers. </a:t>
            </a:r>
          </a:p>
          <a:p>
            <a:pPr lvl="1"/>
            <a:endParaRPr lang="en-US" altLang="en-US" sz="1200" dirty="0"/>
          </a:p>
          <a:p>
            <a:pPr lvl="1"/>
            <a:r>
              <a:rPr lang="en-US" altLang="en-US" dirty="0"/>
              <a:t>Over 54,000 files have been downloaded for use in producing accessible formats for students with disabilities.</a:t>
            </a:r>
          </a:p>
        </p:txBody>
      </p:sp>
    </p:spTree>
    <p:extLst>
      <p:ext uri="{BB962C8B-B14F-4D97-AF65-F5344CB8AC3E}">
        <p14:creationId xmlns:p14="http://schemas.microsoft.com/office/powerpoint/2010/main" val="2618822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C2F1BBE-9793-4D88-8D80-44BE81931E54}"/>
              </a:ext>
            </a:extLst>
          </p:cNvPr>
          <p:cNvSpPr>
            <a:spLocks noGrp="1" noChangeArrowheads="1"/>
          </p:cNvSpPr>
          <p:nvPr>
            <p:ph type="title"/>
          </p:nvPr>
        </p:nvSpPr>
        <p:spPr/>
        <p:txBody>
          <a:bodyPr/>
          <a:lstStyle/>
          <a:p>
            <a:r>
              <a:rPr lang="en-US" altLang="en-US" dirty="0"/>
              <a:t>States and the NIMAC</a:t>
            </a:r>
          </a:p>
        </p:txBody>
      </p:sp>
      <p:sp>
        <p:nvSpPr>
          <p:cNvPr id="10243" name="Content Placeholder 2">
            <a:extLst>
              <a:ext uri="{FF2B5EF4-FFF2-40B4-BE49-F238E27FC236}">
                <a16:creationId xmlns:a16="http://schemas.microsoft.com/office/drawing/2014/main" id="{AB28C312-E399-49A9-B85F-410528EB83F4}"/>
              </a:ext>
            </a:extLst>
          </p:cNvPr>
          <p:cNvSpPr>
            <a:spLocks noGrp="1" noChangeArrowheads="1"/>
          </p:cNvSpPr>
          <p:nvPr>
            <p:ph idx="1"/>
          </p:nvPr>
        </p:nvSpPr>
        <p:spPr>
          <a:xfrm>
            <a:off x="609600" y="1524000"/>
            <a:ext cx="10972800" cy="4800600"/>
          </a:xfrm>
        </p:spPr>
        <p:txBody>
          <a:bodyPr/>
          <a:lstStyle/>
          <a:p>
            <a:r>
              <a:rPr lang="en-US" altLang="en-US" sz="2800" dirty="0"/>
              <a:t>IDEA does not require that states work with the NIMAC, but all 50 states, the six eligible territories, and DoDEA have chosen to do so.</a:t>
            </a:r>
          </a:p>
          <a:p>
            <a:r>
              <a:rPr lang="en-US" altLang="en-US" sz="2800" dirty="0"/>
              <a:t>States and districts that coordinate are legally obligated to</a:t>
            </a:r>
          </a:p>
          <a:p>
            <a:pPr lvl="1"/>
            <a:r>
              <a:rPr lang="en-US" altLang="en-US" dirty="0"/>
              <a:t>require NIMAS from publishers in their textbook adoption contracts; and</a:t>
            </a:r>
          </a:p>
          <a:p>
            <a:pPr lvl="1"/>
            <a:r>
              <a:rPr lang="en-US" altLang="en-US" dirty="0"/>
              <a:t>abide by the eligibility requirements of IDEA and copyright law in the use of NIMAS files.</a:t>
            </a:r>
          </a:p>
          <a:p>
            <a:r>
              <a:rPr lang="en-US" altLang="en-US" sz="2800" dirty="0"/>
              <a:t>States are also required to designate and manage a small number of Authorized Users for their state.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6B3DDFF-4D2C-4666-A0E6-5B3722FDF3D0}"/>
              </a:ext>
            </a:extLst>
          </p:cNvPr>
          <p:cNvSpPr>
            <a:spLocks noGrp="1" noChangeArrowheads="1"/>
          </p:cNvSpPr>
          <p:nvPr>
            <p:ph type="title"/>
          </p:nvPr>
        </p:nvSpPr>
        <p:spPr/>
        <p:txBody>
          <a:bodyPr/>
          <a:lstStyle/>
          <a:p>
            <a:r>
              <a:rPr lang="en-US" altLang="en-US" dirty="0"/>
              <a:t>States &amp; Authorized Users</a:t>
            </a:r>
          </a:p>
        </p:txBody>
      </p:sp>
      <p:sp>
        <p:nvSpPr>
          <p:cNvPr id="12291" name="Content Placeholder 2">
            <a:extLst>
              <a:ext uri="{FF2B5EF4-FFF2-40B4-BE49-F238E27FC236}">
                <a16:creationId xmlns:a16="http://schemas.microsoft.com/office/drawing/2014/main" id="{E7728D97-3B26-478A-9E55-8BB8986C4A09}"/>
              </a:ext>
            </a:extLst>
          </p:cNvPr>
          <p:cNvSpPr>
            <a:spLocks noGrp="1" noChangeArrowheads="1"/>
          </p:cNvSpPr>
          <p:nvPr>
            <p:ph idx="1"/>
          </p:nvPr>
        </p:nvSpPr>
        <p:spPr>
          <a:xfrm>
            <a:off x="685800" y="1600200"/>
            <a:ext cx="10972800" cy="4724400"/>
          </a:xfrm>
        </p:spPr>
        <p:txBody>
          <a:bodyPr/>
          <a:lstStyle/>
          <a:p>
            <a:r>
              <a:rPr lang="en-US" altLang="en-US" sz="2800" dirty="0"/>
              <a:t>Access to the NIMAC is centralized. </a:t>
            </a:r>
          </a:p>
          <a:p>
            <a:endParaRPr lang="en-US" altLang="en-US" sz="1200" dirty="0"/>
          </a:p>
          <a:p>
            <a:r>
              <a:rPr lang="en-US" altLang="en-US" sz="2800" dirty="0"/>
              <a:t>Each State Education Agency (SEA) that coordinates names a NIMAC State Coordinator. </a:t>
            </a:r>
          </a:p>
          <a:p>
            <a:endParaRPr lang="en-US" altLang="en-US" sz="1200" dirty="0"/>
          </a:p>
          <a:p>
            <a:r>
              <a:rPr lang="en-US" altLang="en-US" sz="2800" dirty="0"/>
              <a:t>This individual is responsible for designating and managing the state’s Authorized Users (AUs). These individuals receive login credentials to access the repository and download files.</a:t>
            </a:r>
          </a:p>
          <a:p>
            <a:endParaRPr lang="en-US" altLang="en-US" sz="1200" dirty="0"/>
          </a:p>
          <a:p>
            <a:r>
              <a:rPr lang="en-US" altLang="en-US" sz="2800" dirty="0"/>
              <a:t>AUs may also assign files for download to registered Accessible Media Producers working on behalf of the state.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937C74C-51FF-4944-A71A-947F04E2114F}"/>
              </a:ext>
            </a:extLst>
          </p:cNvPr>
          <p:cNvSpPr>
            <a:spLocks noGrp="1" noChangeArrowheads="1"/>
          </p:cNvSpPr>
          <p:nvPr>
            <p:ph type="title"/>
          </p:nvPr>
        </p:nvSpPr>
        <p:spPr/>
        <p:txBody>
          <a:bodyPr/>
          <a:lstStyle/>
          <a:p>
            <a:r>
              <a:rPr lang="en-US" altLang="en-US" dirty="0"/>
              <a:t>Student Eligibility </a:t>
            </a:r>
          </a:p>
        </p:txBody>
      </p:sp>
      <p:sp>
        <p:nvSpPr>
          <p:cNvPr id="12291" name="Content Placeholder 2">
            <a:extLst>
              <a:ext uri="{FF2B5EF4-FFF2-40B4-BE49-F238E27FC236}">
                <a16:creationId xmlns:a16="http://schemas.microsoft.com/office/drawing/2014/main" id="{C452CEB9-F177-4D88-A66A-0E7C22D5A247}"/>
              </a:ext>
            </a:extLst>
          </p:cNvPr>
          <p:cNvSpPr>
            <a:spLocks noGrp="1"/>
          </p:cNvSpPr>
          <p:nvPr>
            <p:ph idx="1"/>
          </p:nvPr>
        </p:nvSpPr>
        <p:spPr>
          <a:xfrm>
            <a:off x="609600" y="1524000"/>
            <a:ext cx="10972800" cy="4800600"/>
          </a:xfrm>
        </p:spPr>
        <p:txBody>
          <a:bodyPr/>
          <a:lstStyle/>
          <a:p>
            <a:pPr lvl="1">
              <a:defRPr/>
            </a:pPr>
            <a:r>
              <a:rPr lang="en-US" altLang="en-US" sz="2700" dirty="0"/>
              <a:t>IDEA 2004 defines the eligibility requirements for receiving materials produced from NIMAS.</a:t>
            </a:r>
          </a:p>
          <a:p>
            <a:pPr lvl="1">
              <a:defRPr/>
            </a:pPr>
            <a:endParaRPr lang="en-US" altLang="en-US" sz="1200" dirty="0"/>
          </a:p>
          <a:p>
            <a:pPr lvl="1">
              <a:defRPr/>
            </a:pPr>
            <a:r>
              <a:rPr lang="en-US" altLang="en-US" sz="2700" dirty="0"/>
              <a:t>These materials can only go to elementary and secondary school students who have:</a:t>
            </a:r>
          </a:p>
          <a:p>
            <a:pPr marL="1371600" lvl="2" indent="-457200">
              <a:buFont typeface="+mj-lt"/>
              <a:buAutoNum type="arabicPeriod"/>
              <a:defRPr/>
            </a:pPr>
            <a:r>
              <a:rPr lang="en-US" altLang="en-US" sz="2500" dirty="0"/>
              <a:t>A qualifying disability per the eligibility guidelines of the National Library Service for the Blind and Print Disabled (NLS) </a:t>
            </a:r>
            <a:r>
              <a:rPr lang="en-US" altLang="en-US" sz="2500" b="1" dirty="0"/>
              <a:t>and</a:t>
            </a:r>
          </a:p>
          <a:p>
            <a:pPr marL="1371600" lvl="2" indent="-457200">
              <a:buFont typeface="+mj-lt"/>
              <a:buAutoNum type="arabicPeriod"/>
              <a:defRPr/>
            </a:pPr>
            <a:r>
              <a:rPr lang="en-US" altLang="en-US" sz="2500" dirty="0"/>
              <a:t>An Individualized Education Program (IEP)</a:t>
            </a:r>
          </a:p>
          <a:p>
            <a:pPr lvl="1">
              <a:defRPr/>
            </a:pPr>
            <a:endParaRPr lang="en-US" altLang="en-US" sz="1200" dirty="0"/>
          </a:p>
          <a:p>
            <a:pPr lvl="1">
              <a:defRPr/>
            </a:pPr>
            <a:r>
              <a:rPr lang="en-US" altLang="en-US" sz="2700" dirty="0"/>
              <a:t>NIMAC is not involved in determining eligibility for individual students.</a:t>
            </a: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p:txBody>
          <a:bodyPr/>
          <a:lstStyle/>
          <a:p>
            <a:r>
              <a:rPr lang="en-US" altLang="en-US" dirty="0"/>
              <a:t>The NIMAS Specification</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609600" y="1600200"/>
            <a:ext cx="10972800" cy="4724400"/>
          </a:xfrm>
        </p:spPr>
        <p:txBody>
          <a:bodyPr/>
          <a:lstStyle/>
          <a:p>
            <a:pPr lvl="1">
              <a:buFont typeface="Arial" panose="020B0604020202020204" pitchFamily="34" charset="0"/>
              <a:buChar char="•"/>
            </a:pPr>
            <a:r>
              <a:rPr lang="en-US" altLang="en-US" dirty="0"/>
              <a:t>NIMAS is the National Instructional Materials Accessibility Standard. </a:t>
            </a:r>
          </a:p>
          <a:p>
            <a:pPr lvl="1">
              <a:buFont typeface="Arial" panose="020B0604020202020204" pitchFamily="34" charset="0"/>
              <a:buChar char="•"/>
            </a:pPr>
            <a:r>
              <a:rPr lang="en-US" altLang="en-US" dirty="0"/>
              <a:t>An XML-based source file format based on the DAISY standard. </a:t>
            </a:r>
          </a:p>
          <a:p>
            <a:pPr lvl="1">
              <a:buFont typeface="Arial" panose="020B0604020202020204" pitchFamily="34" charset="0"/>
              <a:buChar char="•"/>
            </a:pPr>
            <a:r>
              <a:rPr lang="en-US" altLang="en-US" dirty="0"/>
              <a:t>Designed for use in producing formats such as braille, DAISY, EPUB, and large print.   </a:t>
            </a:r>
          </a:p>
          <a:p>
            <a:pPr lvl="1">
              <a:buFont typeface="Arial" panose="020B0604020202020204" pitchFamily="34" charset="0"/>
              <a:buChar char="•"/>
            </a:pPr>
            <a:r>
              <a:rPr lang="en-US" altLang="en-US" dirty="0"/>
              <a:t>It is not intended for distribution directly to students. </a:t>
            </a:r>
          </a:p>
          <a:p>
            <a:pPr lvl="1">
              <a:buFont typeface="Arial" panose="020B0604020202020204" pitchFamily="34" charset="0"/>
              <a:buChar char="•"/>
            </a:pPr>
            <a:r>
              <a:rPr lang="en-US" altLang="en-US" dirty="0"/>
              <a:t>NIMAS is the only format the NIMAC can receive.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a:xfrm>
            <a:off x="609600" y="152400"/>
            <a:ext cx="10972800" cy="1143000"/>
          </a:xfrm>
        </p:spPr>
        <p:txBody>
          <a:bodyPr/>
          <a:lstStyle/>
          <a:p>
            <a:r>
              <a:rPr lang="en-US" altLang="en-US" dirty="0"/>
              <a:t>Special Note: Changes to NIMAS</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381000" y="1371600"/>
            <a:ext cx="11277600" cy="5211762"/>
          </a:xfrm>
        </p:spPr>
        <p:txBody>
          <a:bodyPr/>
          <a:lstStyle/>
          <a:p>
            <a:pPr lvl="1">
              <a:buFont typeface="Arial" panose="020B0604020202020204" pitchFamily="34" charset="0"/>
              <a:buChar char="•"/>
            </a:pPr>
            <a:r>
              <a:rPr lang="en-US" altLang="en-US" dirty="0"/>
              <a:t>Since NIMAS is defined in the IDEA 2004 regulations, it can only be updated through legislative or regulatory action. </a:t>
            </a:r>
          </a:p>
          <a:p>
            <a:pPr lvl="1">
              <a:buFont typeface="Arial" panose="020B0604020202020204" pitchFamily="34" charset="0"/>
              <a:buChar char="•"/>
            </a:pPr>
            <a:endParaRPr lang="en-US" altLang="en-US" sz="1200" dirty="0"/>
          </a:p>
          <a:p>
            <a:pPr lvl="1">
              <a:buFont typeface="Arial" panose="020B0604020202020204" pitchFamily="34" charset="0"/>
              <a:buChar char="•"/>
            </a:pPr>
            <a:r>
              <a:rPr lang="en-US" altLang="en-US" dirty="0"/>
              <a:t>In 2023, the NIMAC received a supplemental award from OSEP to explore possible updates to the specification.</a:t>
            </a:r>
          </a:p>
          <a:p>
            <a:pPr lvl="1">
              <a:buFont typeface="Arial" panose="020B0604020202020204" pitchFamily="34" charset="0"/>
              <a:buChar char="•"/>
            </a:pPr>
            <a:endParaRPr lang="en-US" altLang="en-US" sz="1200" dirty="0"/>
          </a:p>
          <a:p>
            <a:pPr lvl="1">
              <a:buFont typeface="Arial" panose="020B0604020202020204" pitchFamily="34" charset="0"/>
              <a:buChar char="•"/>
            </a:pPr>
            <a:r>
              <a:rPr lang="en-US" altLang="en-US" dirty="0"/>
              <a:t>The NIMAC has engaged in several activities since last fall to gather user and publisher input related to updating the spec. </a:t>
            </a:r>
          </a:p>
          <a:p>
            <a:pPr lvl="1">
              <a:buFont typeface="Arial" panose="020B0604020202020204" pitchFamily="34" charset="0"/>
              <a:buChar char="•"/>
            </a:pPr>
            <a:endParaRPr lang="en-US" altLang="en-US" sz="1200" dirty="0"/>
          </a:p>
          <a:p>
            <a:pPr lvl="1">
              <a:buFont typeface="Arial" panose="020B0604020202020204" pitchFamily="34" charset="0"/>
              <a:buChar char="•"/>
            </a:pPr>
            <a:r>
              <a:rPr lang="en-US" altLang="en-US" dirty="0"/>
              <a:t>The results of this information gathering will be provided to the Department and could lead to a formal regulatory process for updating the standard. </a:t>
            </a:r>
          </a:p>
          <a:p>
            <a:pPr lvl="1">
              <a:buFont typeface="Arial" panose="020B0604020202020204" pitchFamily="34" charset="0"/>
              <a:buChar char="•"/>
            </a:pPr>
            <a:endParaRPr lang="en-US" altLang="en-US" dirty="0"/>
          </a:p>
        </p:txBody>
      </p:sp>
    </p:spTree>
    <p:extLst>
      <p:ext uri="{BB962C8B-B14F-4D97-AF65-F5344CB8AC3E}">
        <p14:creationId xmlns:p14="http://schemas.microsoft.com/office/powerpoint/2010/main" val="81395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a:xfrm>
            <a:off x="609600" y="222684"/>
            <a:ext cx="10972800" cy="1096962"/>
          </a:xfrm>
        </p:spPr>
        <p:txBody>
          <a:bodyPr/>
          <a:lstStyle/>
          <a:p>
            <a:r>
              <a:rPr lang="en-US" altLang="en-US" sz="4000" dirty="0"/>
              <a:t>Materials within Scope for NIMAS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09600" y="1752600"/>
            <a:ext cx="10972800" cy="4724400"/>
          </a:xfrm>
        </p:spPr>
        <p:txBody>
          <a:bodyPr/>
          <a:lstStyle/>
          <a:p>
            <a:r>
              <a:rPr lang="en-US" sz="2800" dirty="0"/>
              <a:t>Under IDEA, the materials within scope for the NIMAC include:</a:t>
            </a:r>
          </a:p>
          <a:p>
            <a:endParaRPr lang="en-US" sz="1200" dirty="0"/>
          </a:p>
          <a:p>
            <a:pPr lvl="1"/>
            <a:r>
              <a:rPr lang="en-US" dirty="0"/>
              <a:t>“printed textbooks and related printed core materials that are </a:t>
            </a:r>
          </a:p>
          <a:p>
            <a:pPr lvl="1"/>
            <a:r>
              <a:rPr lang="en-US" dirty="0"/>
              <a:t>written and published primarily for use in elementary school and secondary school instruction and </a:t>
            </a:r>
          </a:p>
          <a:p>
            <a:pPr lvl="1"/>
            <a:r>
              <a:rPr lang="en-US" dirty="0"/>
              <a:t>required by a state education agency (SEA) or local education agency (LEA) </a:t>
            </a:r>
          </a:p>
          <a:p>
            <a:pPr lvl="1"/>
            <a:r>
              <a:rPr lang="en-US" dirty="0"/>
              <a:t>for use by students in the classroom.”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89BB-2135-425D-B51E-00DD12BA904C}"/>
              </a:ext>
            </a:extLst>
          </p:cNvPr>
          <p:cNvSpPr>
            <a:spLocks noGrp="1"/>
          </p:cNvSpPr>
          <p:nvPr>
            <p:ph type="title"/>
          </p:nvPr>
        </p:nvSpPr>
        <p:spPr/>
        <p:txBody>
          <a:bodyPr/>
          <a:lstStyle/>
          <a:p>
            <a:r>
              <a:rPr lang="en-US" sz="4000" dirty="0"/>
              <a:t>Range of Materials Received</a:t>
            </a:r>
          </a:p>
        </p:txBody>
      </p:sp>
      <p:sp>
        <p:nvSpPr>
          <p:cNvPr id="3" name="Content Placeholder 2">
            <a:extLst>
              <a:ext uri="{FF2B5EF4-FFF2-40B4-BE49-F238E27FC236}">
                <a16:creationId xmlns:a16="http://schemas.microsoft.com/office/drawing/2014/main" id="{6B5DF991-788F-4EDA-807D-A19DF5049C0E}"/>
              </a:ext>
            </a:extLst>
          </p:cNvPr>
          <p:cNvSpPr>
            <a:spLocks noGrp="1"/>
          </p:cNvSpPr>
          <p:nvPr>
            <p:ph idx="1"/>
          </p:nvPr>
        </p:nvSpPr>
        <p:spPr/>
        <p:txBody>
          <a:bodyPr/>
          <a:lstStyle/>
          <a:p>
            <a:r>
              <a:rPr lang="en-US" altLang="en-US" sz="2800" dirty="0"/>
              <a:t>Neither the U.S. Department of Education nor the NIMAC imposes a definition of “core.” </a:t>
            </a:r>
          </a:p>
          <a:p>
            <a:r>
              <a:rPr lang="en-US" altLang="en-US" sz="2800" dirty="0"/>
              <a:t>The NIMAC accepts a range of student-facing materials, including:</a:t>
            </a:r>
          </a:p>
          <a:p>
            <a:pPr lvl="1"/>
            <a:r>
              <a:rPr lang="en-US" altLang="en-US" dirty="0"/>
              <a:t>Textbooks</a:t>
            </a:r>
          </a:p>
          <a:p>
            <a:pPr lvl="1"/>
            <a:r>
              <a:rPr lang="en-US" altLang="en-US" dirty="0"/>
              <a:t>Workbooks</a:t>
            </a:r>
          </a:p>
          <a:p>
            <a:pPr lvl="1"/>
            <a:r>
              <a:rPr lang="en-US" altLang="en-US" dirty="0"/>
              <a:t>Supplementary readers</a:t>
            </a:r>
          </a:p>
          <a:p>
            <a:pPr lvl="1"/>
            <a:r>
              <a:rPr lang="en-US" altLang="en-US" dirty="0"/>
              <a:t>Ancillary materials (e.g., blackline masters). </a:t>
            </a:r>
          </a:p>
          <a:p>
            <a:endParaRPr lang="en-US" dirty="0"/>
          </a:p>
        </p:txBody>
      </p:sp>
    </p:spTree>
    <p:extLst>
      <p:ext uri="{BB962C8B-B14F-4D97-AF65-F5344CB8AC3E}">
        <p14:creationId xmlns:p14="http://schemas.microsoft.com/office/powerpoint/2010/main" val="2979798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p:txBody>
          <a:bodyPr/>
          <a:lstStyle/>
          <a:p>
            <a:r>
              <a:rPr lang="en-US" altLang="en-US" sz="4000" dirty="0"/>
              <a:t>Materials not within Scope for NIMAS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85800" y="1524000"/>
            <a:ext cx="10744200" cy="4953000"/>
          </a:xfrm>
        </p:spPr>
        <p:txBody>
          <a:bodyPr/>
          <a:lstStyle/>
          <a:p>
            <a:r>
              <a:rPr lang="en-US" altLang="en-US" sz="3000" dirty="0"/>
              <a:t>Materials that the NIMAC does not generally receive include:</a:t>
            </a:r>
          </a:p>
          <a:p>
            <a:endParaRPr lang="en-US" altLang="en-US" sz="1200" dirty="0"/>
          </a:p>
          <a:p>
            <a:pPr lvl="2"/>
            <a:r>
              <a:rPr lang="en-US" altLang="en-US" sz="2800" dirty="0"/>
              <a:t>Trade books (such as novels)</a:t>
            </a:r>
          </a:p>
          <a:p>
            <a:pPr lvl="2"/>
            <a:r>
              <a:rPr lang="en-US" altLang="en-US" sz="2800" dirty="0"/>
              <a:t>College textbooks</a:t>
            </a:r>
          </a:p>
          <a:p>
            <a:pPr lvl="2"/>
            <a:r>
              <a:rPr lang="en-US" altLang="en-US" sz="2800" dirty="0"/>
              <a:t>Reference books</a:t>
            </a:r>
          </a:p>
          <a:p>
            <a:pPr lvl="2"/>
            <a:r>
              <a:rPr lang="en-US" altLang="en-US" sz="2800" dirty="0"/>
              <a:t>Materials published before 2006</a:t>
            </a:r>
          </a:p>
          <a:p>
            <a:pPr lvl="2"/>
            <a:r>
              <a:rPr lang="en-US" altLang="en-US" sz="2800" dirty="0"/>
              <a:t>Teacher’s editions of textbooks and ancillaries for the exclusive use of the teacher</a:t>
            </a:r>
          </a:p>
        </p:txBody>
      </p:sp>
    </p:spTree>
    <p:extLst>
      <p:ext uri="{BB962C8B-B14F-4D97-AF65-F5344CB8AC3E}">
        <p14:creationId xmlns:p14="http://schemas.microsoft.com/office/powerpoint/2010/main" val="2336118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1828800" y="990600"/>
            <a:ext cx="8229600" cy="457200"/>
          </a:xfrm>
        </p:spPr>
        <p:txBody>
          <a:bodyPr/>
          <a:lstStyle/>
          <a:p>
            <a:r>
              <a:rPr lang="en-US" altLang="en-US" sz="4000" dirty="0"/>
              <a:t>The “Notice of Interpretation” (NOI) on Digital Materials &amp; NIMAS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533400" y="2362200"/>
            <a:ext cx="11049000" cy="4114800"/>
          </a:xfrm>
        </p:spPr>
        <p:txBody>
          <a:bodyPr/>
          <a:lstStyle/>
          <a:p>
            <a:pPr eaLnBrk="1" hangingPunct="1"/>
            <a:r>
              <a:rPr lang="en-US" altLang="en-US" sz="2800" dirty="0"/>
              <a:t>In May of 2020, the Department published a Notice of Interpretation (NOI) clarifying that IDEA permits the NIMAC to accept NIMAS files for digital instructional materials—when these materials can be supplied in valid NIMAS format. </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2006960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1981200" y="0"/>
            <a:ext cx="8229600" cy="1143000"/>
          </a:xfrm>
        </p:spPr>
        <p:txBody>
          <a:bodyPr/>
          <a:lstStyle/>
          <a:p>
            <a:r>
              <a:rPr lang="en-US" altLang="en-US" sz="4000" dirty="0"/>
              <a:t>Digital Materials &amp; NIMAS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533400" y="1600200"/>
            <a:ext cx="11049000" cy="4876800"/>
          </a:xfrm>
        </p:spPr>
        <p:txBody>
          <a:bodyPr/>
          <a:lstStyle/>
          <a:p>
            <a:pPr eaLnBrk="1" hangingPunct="1"/>
            <a:r>
              <a:rPr lang="en-US" altLang="en-US" sz="2800" dirty="0"/>
              <a:t>The subset of digital instructional materials that are appropriate to submit to the NIMAC includes those that are</a:t>
            </a:r>
          </a:p>
          <a:p>
            <a:pPr lvl="1" eaLnBrk="1" hangingPunct="1"/>
            <a:r>
              <a:rPr lang="en-US" altLang="en-US" sz="2600" dirty="0"/>
              <a:t>composed primarily of static text and static images;</a:t>
            </a:r>
          </a:p>
          <a:p>
            <a:pPr lvl="1" eaLnBrk="1" hangingPunct="1"/>
            <a:r>
              <a:rPr lang="en-US" altLang="en-US" sz="2600" dirty="0"/>
              <a:t>have a linear reading order;</a:t>
            </a:r>
          </a:p>
          <a:p>
            <a:pPr lvl="1" eaLnBrk="1" hangingPunct="1"/>
            <a:r>
              <a:rPr lang="en-US" altLang="en-US" sz="2600" dirty="0"/>
              <a:t>have minimal or no interactivity; and</a:t>
            </a:r>
          </a:p>
          <a:p>
            <a:pPr lvl="1" eaLnBrk="1" hangingPunct="1"/>
            <a:r>
              <a:rPr lang="en-US" altLang="en-US" sz="2600" dirty="0"/>
              <a:t>have little or no audiovisual content.</a:t>
            </a:r>
          </a:p>
          <a:p>
            <a:pPr eaLnBrk="1" hangingPunct="1"/>
            <a:endParaRPr lang="en-US" altLang="en-US" sz="1200" dirty="0"/>
          </a:p>
          <a:p>
            <a:pPr eaLnBrk="1" hangingPunct="1"/>
            <a:r>
              <a:rPr lang="en-US" altLang="en-US" sz="2800" dirty="0"/>
              <a:t>Digital products that are highly interactive or contain significant audiovisual content (e.g., games, software, videos) cannot be converted into NIMAS format. </a:t>
            </a:r>
          </a:p>
          <a:p>
            <a:pPr eaLnBrk="1" hangingPunct="1"/>
            <a:endParaRPr lang="en-US"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609600" y="304800"/>
            <a:ext cx="9601200" cy="1295400"/>
          </a:xfrm>
        </p:spPr>
        <p:txBody>
          <a:bodyPr/>
          <a:lstStyle/>
          <a:p>
            <a:r>
              <a:rPr lang="en-US" altLang="en-US" sz="4000" dirty="0"/>
              <a:t>NIMAS Exemption for WCAG-compliant Digital Materials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533400" y="2133600"/>
            <a:ext cx="11049000" cy="3429000"/>
          </a:xfrm>
        </p:spPr>
        <p:txBody>
          <a:bodyPr/>
          <a:lstStyle/>
          <a:p>
            <a:pPr eaLnBrk="1" hangingPunct="1"/>
            <a:r>
              <a:rPr lang="en-US" altLang="en-US" sz="2800" dirty="0"/>
              <a:t>The Notice of Interpretation states that digital instructional materials that meet the WCAG 2.0 AA accessibility criteria are exempt from NIMAS.</a:t>
            </a:r>
          </a:p>
          <a:p>
            <a:pPr eaLnBrk="1" hangingPunct="1"/>
            <a:endParaRPr lang="en-US" altLang="en-US" sz="1200" dirty="0"/>
          </a:p>
          <a:p>
            <a:pPr eaLnBrk="1" hangingPunct="1"/>
            <a:r>
              <a:rPr lang="en-US" altLang="en-US" sz="2800" dirty="0"/>
              <a:t>For more information, please see our </a:t>
            </a:r>
            <a:r>
              <a:rPr lang="en-US" altLang="en-US" sz="2800" dirty="0">
                <a:hlinkClick r:id="rId2"/>
              </a:rPr>
              <a:t>FAQ on NIMAS &amp; Digital Materials</a:t>
            </a:r>
            <a:r>
              <a:rPr lang="en-US" altLang="en-US" sz="2800" dirty="0"/>
              <a:t>. </a:t>
            </a:r>
          </a:p>
          <a:p>
            <a:pPr eaLnBrk="1" hangingPunct="1"/>
            <a:endParaRPr lang="en-US" altLang="en-US" sz="2800" dirty="0"/>
          </a:p>
        </p:txBody>
      </p:sp>
    </p:spTree>
    <p:extLst>
      <p:ext uri="{BB962C8B-B14F-4D97-AF65-F5344CB8AC3E}">
        <p14:creationId xmlns:p14="http://schemas.microsoft.com/office/powerpoint/2010/main" val="2851507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p:txBody>
          <a:bodyPr/>
          <a:lstStyle/>
          <a:p>
            <a:r>
              <a:rPr lang="en-US" altLang="en-US" sz="4000" dirty="0"/>
              <a:t>NIMAC Requests to Publishers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09600" y="1417638"/>
            <a:ext cx="10972800" cy="5211762"/>
          </a:xfrm>
        </p:spPr>
        <p:txBody>
          <a:bodyPr/>
          <a:lstStyle/>
          <a:p>
            <a:r>
              <a:rPr lang="en-US" altLang="en-US" sz="2800" dirty="0"/>
              <a:t>States and districts that coordinate with the NIMAC are legally obligated to </a:t>
            </a:r>
            <a:r>
              <a:rPr lang="en-US" altLang="en-US" sz="2800"/>
              <a:t>require NIMAS </a:t>
            </a:r>
            <a:r>
              <a:rPr lang="en-US" altLang="en-US" sz="2800" dirty="0"/>
              <a:t>in their instructional materials  contracts.</a:t>
            </a:r>
          </a:p>
          <a:p>
            <a:endParaRPr lang="en-US" altLang="en-US" sz="1200" dirty="0"/>
          </a:p>
          <a:p>
            <a:r>
              <a:rPr lang="en-US" altLang="en-US" sz="2800" dirty="0"/>
              <a:t>However, with over 13,000 school districts in the U.S., this does not always happen.</a:t>
            </a:r>
          </a:p>
          <a:p>
            <a:endParaRPr lang="en-US" altLang="en-US" sz="1200" dirty="0"/>
          </a:p>
          <a:p>
            <a:r>
              <a:rPr lang="en-US" altLang="en-US" sz="2800" dirty="0"/>
              <a:t>The NIMAC will reach out to publishers to request a file when there is a need to produce braille or another accessible format for an eligible student.</a:t>
            </a:r>
          </a:p>
          <a:p>
            <a:endParaRPr lang="en-US" altLang="en-US" sz="1200" dirty="0"/>
          </a:p>
          <a:p>
            <a:r>
              <a:rPr lang="en-US" altLang="en-US" sz="2800" dirty="0"/>
              <a:t>We greatly appreciate publishers’ assistance and support of students in response to these requests. </a:t>
            </a:r>
          </a:p>
        </p:txBody>
      </p:sp>
    </p:spTree>
    <p:extLst>
      <p:ext uri="{BB962C8B-B14F-4D97-AF65-F5344CB8AC3E}">
        <p14:creationId xmlns:p14="http://schemas.microsoft.com/office/powerpoint/2010/main" val="3368390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235FAF5-C6E6-440B-B277-2C4FC16F2A1D}"/>
              </a:ext>
            </a:extLst>
          </p:cNvPr>
          <p:cNvSpPr>
            <a:spLocks noGrp="1" noChangeArrowheads="1"/>
          </p:cNvSpPr>
          <p:nvPr>
            <p:ph type="title"/>
          </p:nvPr>
        </p:nvSpPr>
        <p:spPr>
          <a:xfrm>
            <a:off x="304800" y="252413"/>
            <a:ext cx="9906000" cy="1143000"/>
          </a:xfrm>
        </p:spPr>
        <p:txBody>
          <a:bodyPr/>
          <a:lstStyle/>
          <a:p>
            <a:r>
              <a:rPr lang="en-US" altLang="en-US" sz="4000" dirty="0"/>
              <a:t>Side Note: Helping Teachers &amp; Schools Locate Accessible Formats</a:t>
            </a:r>
          </a:p>
        </p:txBody>
      </p:sp>
      <p:sp>
        <p:nvSpPr>
          <p:cNvPr id="21507" name="Content Placeholder 2">
            <a:extLst>
              <a:ext uri="{FF2B5EF4-FFF2-40B4-BE49-F238E27FC236}">
                <a16:creationId xmlns:a16="http://schemas.microsoft.com/office/drawing/2014/main" id="{F5103AE6-C347-4DD4-888E-B4EEE4F00A0D}"/>
              </a:ext>
            </a:extLst>
          </p:cNvPr>
          <p:cNvSpPr>
            <a:spLocks noGrp="1" noChangeArrowheads="1"/>
          </p:cNvSpPr>
          <p:nvPr>
            <p:ph idx="1"/>
          </p:nvPr>
        </p:nvSpPr>
        <p:spPr>
          <a:xfrm>
            <a:off x="533400" y="1905000"/>
            <a:ext cx="11049000" cy="4718050"/>
          </a:xfrm>
        </p:spPr>
        <p:txBody>
          <a:bodyPr/>
          <a:lstStyle/>
          <a:p>
            <a:r>
              <a:rPr lang="en-US" altLang="en-US" sz="2800" dirty="0"/>
              <a:t>NIMAS files are only used in the first production of an accessible format. </a:t>
            </a:r>
          </a:p>
          <a:p>
            <a:r>
              <a:rPr lang="en-US" altLang="en-US" sz="2800" dirty="0"/>
              <a:t>Once produced, braille and other formats can be reproduced, as needed, to serve additional qualifying students. </a:t>
            </a:r>
          </a:p>
          <a:p>
            <a:r>
              <a:rPr lang="en-US" altLang="en-US" sz="2800" dirty="0"/>
              <a:t>If you are helping your customers locate accessible formats for your materials, the best resource is the </a:t>
            </a:r>
            <a:r>
              <a:rPr lang="en-US" altLang="en-US" sz="2800" dirty="0">
                <a:hlinkClick r:id="rId3"/>
              </a:rPr>
              <a:t>Louis Database of Accessible Materials</a:t>
            </a:r>
            <a:r>
              <a:rPr lang="en-US" altLang="en-US" sz="2800" dirty="0"/>
              <a:t>.</a:t>
            </a:r>
          </a:p>
          <a:p>
            <a:r>
              <a:rPr lang="en-US" altLang="en-US" sz="2800" dirty="0"/>
              <a:t>We are also happy to help your customers locate materials or help them get connected to resources in their state.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022E63E3-8206-4C8E-97FA-E371955928EA}"/>
              </a:ext>
            </a:extLst>
          </p:cNvPr>
          <p:cNvSpPr>
            <a:spLocks noGrp="1" noChangeArrowheads="1"/>
          </p:cNvSpPr>
          <p:nvPr>
            <p:ph type="title"/>
          </p:nvPr>
        </p:nvSpPr>
        <p:spPr>
          <a:xfrm>
            <a:off x="1981200" y="2209800"/>
            <a:ext cx="8229600" cy="1600200"/>
          </a:xfrm>
        </p:spPr>
        <p:txBody>
          <a:bodyPr/>
          <a:lstStyle/>
          <a:p>
            <a:r>
              <a:rPr lang="en-US" altLang="en-US" dirty="0"/>
              <a:t>Publisher Accounts &amp; </a:t>
            </a:r>
            <a:br>
              <a:rPr lang="en-US" altLang="en-US" dirty="0"/>
            </a:br>
            <a:r>
              <a:rPr lang="en-US" altLang="en-US" dirty="0"/>
              <a:t>File Submission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Managing Inventory</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609600" y="1752600"/>
            <a:ext cx="10972800" cy="4572000"/>
          </a:xfrm>
        </p:spPr>
        <p:txBody>
          <a:bodyPr/>
          <a:lstStyle/>
          <a:p>
            <a:r>
              <a:rPr lang="en-US" altLang="en-US" sz="3100" dirty="0"/>
              <a:t>NIMAC publisher accounts allow companies to:</a:t>
            </a:r>
          </a:p>
          <a:p>
            <a:pPr lvl="1"/>
            <a:r>
              <a:rPr lang="en-US" altLang="en-US" sz="2700" dirty="0"/>
              <a:t>Manually upload new inventory to the NIMAC system (files up to 250 MB each)</a:t>
            </a:r>
          </a:p>
          <a:p>
            <a:pPr lvl="1"/>
            <a:r>
              <a:rPr lang="en-US" altLang="en-US" sz="2700" dirty="0"/>
              <a:t>Manually replace inventory </a:t>
            </a:r>
          </a:p>
          <a:p>
            <a:pPr lvl="1"/>
            <a:r>
              <a:rPr lang="en-US" altLang="en-US" sz="2700" dirty="0"/>
              <a:t>Search, view, and download their own inventory</a:t>
            </a:r>
          </a:p>
          <a:p>
            <a:pPr lvl="1"/>
            <a:r>
              <a:rPr lang="en-US" altLang="en-US" sz="2700" dirty="0"/>
              <a:t>Export inventory reports</a:t>
            </a:r>
          </a:p>
          <a:p>
            <a:pPr marL="457200" lvl="1" indent="0">
              <a:buNone/>
            </a:pPr>
            <a:endParaRPr lang="en-US" altLang="en-US" sz="2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Other Functions</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762000" y="1752600"/>
            <a:ext cx="10744200" cy="4572000"/>
          </a:xfrm>
        </p:spPr>
        <p:txBody>
          <a:bodyPr/>
          <a:lstStyle/>
          <a:p>
            <a:r>
              <a:rPr lang="en-US" altLang="en-US" sz="3100" dirty="0"/>
              <a:t>These accounts also provide the ability to:</a:t>
            </a:r>
            <a:endParaRPr lang="en-US" altLang="en-US" sz="2700" dirty="0"/>
          </a:p>
          <a:p>
            <a:pPr lvl="1"/>
            <a:r>
              <a:rPr lang="en-US" altLang="en-US" sz="2700" dirty="0"/>
              <a:t>Create additional user accounts for others at your company or for your conversion vendors</a:t>
            </a:r>
          </a:p>
          <a:p>
            <a:pPr lvl="1"/>
            <a:r>
              <a:rPr lang="en-US" altLang="en-US" sz="2700" dirty="0"/>
              <a:t>Download the NIMAC Validation Wizard and the Excel to OPF metadata template</a:t>
            </a:r>
          </a:p>
          <a:p>
            <a:pPr lvl="1"/>
            <a:r>
              <a:rPr lang="en-US" altLang="en-US" sz="2700" dirty="0"/>
              <a:t>Generate correctly formatted OPF metadata using the Excel to OPF tool</a:t>
            </a:r>
          </a:p>
          <a:p>
            <a:pPr lvl="1"/>
            <a:r>
              <a:rPr lang="en-US" altLang="en-US" sz="2700" dirty="0"/>
              <a:t>Export reports of user downloads for your materials</a:t>
            </a:r>
          </a:p>
        </p:txBody>
      </p:sp>
    </p:spTree>
    <p:extLst>
      <p:ext uri="{BB962C8B-B14F-4D97-AF65-F5344CB8AC3E}">
        <p14:creationId xmlns:p14="http://schemas.microsoft.com/office/powerpoint/2010/main" val="3277294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a:xfrm>
            <a:off x="1905000" y="2667000"/>
            <a:ext cx="8229600" cy="1143000"/>
          </a:xfrm>
        </p:spPr>
        <p:txBody>
          <a:bodyPr/>
          <a:lstStyle/>
          <a:p>
            <a:r>
              <a:rPr lang="en-US" altLang="en-US" dirty="0"/>
              <a:t>Submitting NIMAS Files</a:t>
            </a:r>
            <a:br>
              <a:rPr lang="en-US" altLang="en-US" dirty="0"/>
            </a:br>
            <a:r>
              <a:rPr lang="en-US" altLang="en-US" dirty="0"/>
              <a:t>Part 1: Validation </a:t>
            </a:r>
          </a:p>
        </p:txBody>
      </p:sp>
    </p:spTree>
    <p:extLst>
      <p:ext uri="{BB962C8B-B14F-4D97-AF65-F5344CB8AC3E}">
        <p14:creationId xmlns:p14="http://schemas.microsoft.com/office/powerpoint/2010/main" val="3775815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z="4000" dirty="0"/>
              <a:t>NIMAC Validation Wizard</a:t>
            </a:r>
          </a:p>
        </p:txBody>
      </p:sp>
      <p:sp>
        <p:nvSpPr>
          <p:cNvPr id="5123" name="Content Placeholder 2"/>
          <p:cNvSpPr>
            <a:spLocks noGrp="1" noChangeArrowheads="1"/>
          </p:cNvSpPr>
          <p:nvPr>
            <p:ph idx="1"/>
          </p:nvPr>
        </p:nvSpPr>
        <p:spPr>
          <a:xfrm>
            <a:off x="762000" y="1676400"/>
            <a:ext cx="10668000" cy="4267200"/>
          </a:xfrm>
        </p:spPr>
        <p:txBody>
          <a:bodyPr/>
          <a:lstStyle/>
          <a:p>
            <a:pPr>
              <a:buFont typeface="Arial" charset="0"/>
              <a:buChar char="•"/>
            </a:pPr>
            <a:r>
              <a:rPr lang="en-US" altLang="en-US" sz="2800" dirty="0"/>
              <a:t>In early 2022, the NIMAC released a </a:t>
            </a:r>
            <a:r>
              <a:rPr lang="en-US" altLang="en-US" sz="2800" b="1" dirty="0"/>
              <a:t>new</a:t>
            </a:r>
            <a:r>
              <a:rPr lang="en-US" altLang="en-US" sz="2800" dirty="0"/>
              <a:t> validation wizard for publishers and vendors.</a:t>
            </a:r>
          </a:p>
          <a:p>
            <a:pPr>
              <a:buFont typeface="Arial" charset="0"/>
              <a:buChar char="•"/>
            </a:pPr>
            <a:r>
              <a:rPr lang="en-US" altLang="en-US" sz="2800" dirty="0"/>
              <a:t>This tool </a:t>
            </a:r>
            <a:r>
              <a:rPr lang="en-US" altLang="en-US" sz="2800" b="1" dirty="0"/>
              <a:t>replaced</a:t>
            </a:r>
            <a:r>
              <a:rPr lang="en-US" altLang="en-US" sz="2800" dirty="0"/>
              <a:t> the validation wizard that was developed in 2006.</a:t>
            </a:r>
          </a:p>
          <a:p>
            <a:pPr>
              <a:buFont typeface="Arial" charset="0"/>
              <a:buChar char="•"/>
            </a:pPr>
            <a:r>
              <a:rPr lang="en-US" altLang="en-US" sz="2800" dirty="0"/>
              <a:t>This new level of file validation was also implemented in the NIMAC online system.</a:t>
            </a:r>
          </a:p>
          <a:p>
            <a:pPr>
              <a:buFont typeface="Arial" charset="0"/>
              <a:buChar char="•"/>
            </a:pPr>
            <a:r>
              <a:rPr lang="en-US" altLang="en-US" sz="2800" dirty="0"/>
              <a:t>As in the past, we ask that publishers/vendors validate all files before submitting or uploading to the NIMAC.</a:t>
            </a:r>
          </a:p>
        </p:txBody>
      </p:sp>
    </p:spTree>
    <p:extLst>
      <p:ext uri="{BB962C8B-B14F-4D97-AF65-F5344CB8AC3E}">
        <p14:creationId xmlns:p14="http://schemas.microsoft.com/office/powerpoint/2010/main" val="4044268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NIMAS Validation</a:t>
            </a:r>
          </a:p>
        </p:txBody>
      </p:sp>
      <p:sp>
        <p:nvSpPr>
          <p:cNvPr id="5123" name="Content Placeholder 2"/>
          <p:cNvSpPr>
            <a:spLocks noGrp="1" noChangeArrowheads="1"/>
          </p:cNvSpPr>
          <p:nvPr>
            <p:ph idx="1"/>
          </p:nvPr>
        </p:nvSpPr>
        <p:spPr>
          <a:xfrm>
            <a:off x="609600" y="1828800"/>
            <a:ext cx="10820400" cy="4114800"/>
          </a:xfrm>
        </p:spPr>
        <p:txBody>
          <a:bodyPr/>
          <a:lstStyle/>
          <a:p>
            <a:pPr>
              <a:buFont typeface="Arial" charset="0"/>
              <a:buChar char="•"/>
            </a:pPr>
            <a:r>
              <a:rPr lang="en-US" altLang="en-US" sz="2800" dirty="0"/>
              <a:t>Files that fail automated validation will be rejected for upload by the system and in the batch delivery file processing. </a:t>
            </a:r>
          </a:p>
          <a:p>
            <a:pPr>
              <a:buFont typeface="Arial" charset="0"/>
              <a:buChar char="•"/>
            </a:pPr>
            <a:endParaRPr lang="en-US" altLang="en-US" sz="1200" dirty="0"/>
          </a:p>
          <a:p>
            <a:pPr>
              <a:buFont typeface="Arial" charset="0"/>
              <a:buChar char="•"/>
            </a:pPr>
            <a:r>
              <a:rPr lang="en-US" altLang="en-US" sz="2800" dirty="0"/>
              <a:t>NIMAS validation ensures that the XML is well formed, that referenced images are present, and that the file validates to the NIMAS and MathML DTD (if MathML is present).</a:t>
            </a:r>
          </a:p>
          <a:p>
            <a:pPr>
              <a:buFont typeface="Arial" charset="0"/>
              <a:buChar char="•"/>
            </a:pPr>
            <a:endParaRPr lang="en-US" altLang="en-US" sz="1200" dirty="0"/>
          </a:p>
          <a:p>
            <a:pPr>
              <a:buFont typeface="Arial" charset="0"/>
              <a:buChar char="•"/>
            </a:pPr>
            <a:r>
              <a:rPr lang="en-US" altLang="en-US" sz="2800" dirty="0"/>
              <a:t>The new tool also provides feedback related to missing or invalid OPF metadata, and it can also detect some XML tagging errors and provide Best Practices feedback for some issues.  </a:t>
            </a:r>
          </a:p>
          <a:p>
            <a:pPr>
              <a:buFont typeface="Arial" charset="0"/>
              <a:buChar char="•"/>
            </a:pPr>
            <a:endParaRPr lang="en-US" altLang="en-US" sz="2800" dirty="0"/>
          </a:p>
          <a:p>
            <a:pPr>
              <a:buFont typeface="Arial" charset="0"/>
              <a:buChar char="•"/>
            </a:pPr>
            <a:endParaRPr lang="en-US" altLang="en-US" dirty="0"/>
          </a:p>
        </p:txBody>
      </p:sp>
    </p:spTree>
    <p:extLst>
      <p:ext uri="{BB962C8B-B14F-4D97-AF65-F5344CB8AC3E}">
        <p14:creationId xmlns:p14="http://schemas.microsoft.com/office/powerpoint/2010/main" val="900770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How to Use the Tool</a:t>
            </a:r>
          </a:p>
        </p:txBody>
      </p:sp>
      <p:sp>
        <p:nvSpPr>
          <p:cNvPr id="8195" name="Content Placeholder 2"/>
          <p:cNvSpPr>
            <a:spLocks noGrp="1" noChangeArrowheads="1"/>
          </p:cNvSpPr>
          <p:nvPr>
            <p:ph idx="1"/>
          </p:nvPr>
        </p:nvSpPr>
        <p:spPr>
          <a:xfrm>
            <a:off x="533400" y="1600200"/>
            <a:ext cx="10896600" cy="4648200"/>
          </a:xfrm>
        </p:spPr>
        <p:txBody>
          <a:bodyPr/>
          <a:lstStyle/>
          <a:p>
            <a:pPr>
              <a:buFont typeface="Arial" charset="0"/>
              <a:buChar char="•"/>
            </a:pPr>
            <a:r>
              <a:rPr lang="en-US" altLang="en-US" sz="2800" dirty="0"/>
              <a:t>The validation wizard is available in Windows and Mac versions. </a:t>
            </a:r>
          </a:p>
          <a:p>
            <a:pPr>
              <a:buFont typeface="Arial" charset="0"/>
              <a:buChar char="•"/>
            </a:pPr>
            <a:endParaRPr lang="en-US" altLang="en-US" sz="1200" dirty="0"/>
          </a:p>
          <a:p>
            <a:pPr>
              <a:buFont typeface="Arial" charset="0"/>
              <a:buChar char="•"/>
            </a:pPr>
            <a:r>
              <a:rPr lang="en-US" altLang="en-US" sz="2800" dirty="0"/>
              <a:t>Once you have installed the tool on your machine, just navigate to the location of the </a:t>
            </a:r>
            <a:r>
              <a:rPr lang="en-US" altLang="en-US" sz="2800" b="1" dirty="0"/>
              <a:t>zipped file</a:t>
            </a:r>
            <a:r>
              <a:rPr lang="en-US" altLang="en-US" sz="2800" dirty="0"/>
              <a:t> for the complete NIMAS file set. </a:t>
            </a:r>
          </a:p>
          <a:p>
            <a:pPr>
              <a:buFont typeface="Arial" charset="0"/>
              <a:buChar char="•"/>
            </a:pPr>
            <a:endParaRPr lang="en-US" altLang="en-US" sz="1200" dirty="0"/>
          </a:p>
          <a:p>
            <a:pPr>
              <a:buFont typeface="Arial" charset="0"/>
              <a:buChar char="•"/>
            </a:pPr>
            <a:r>
              <a:rPr lang="en-US" altLang="en-US" sz="2800" dirty="0"/>
              <a:t>Then click the </a:t>
            </a:r>
            <a:r>
              <a:rPr lang="en-US" altLang="en-US" sz="2800" b="1" dirty="0"/>
              <a:t>Validate</a:t>
            </a:r>
            <a:r>
              <a:rPr lang="en-US" altLang="en-US" sz="2800" dirty="0"/>
              <a:t> button.</a:t>
            </a:r>
          </a:p>
          <a:p>
            <a:pPr>
              <a:buFont typeface="Arial" charset="0"/>
              <a:buChar char="•"/>
            </a:pPr>
            <a:endParaRPr lang="en-US" altLang="en-US" sz="1200" dirty="0"/>
          </a:p>
          <a:p>
            <a:pPr>
              <a:buFont typeface="Arial" charset="0"/>
              <a:buChar char="•"/>
            </a:pPr>
            <a:r>
              <a:rPr lang="en-US" altLang="en-US" sz="2800" dirty="0"/>
              <a:t>When the validation is complete, the results will display on the screen.</a:t>
            </a:r>
          </a:p>
          <a:p>
            <a:pPr>
              <a:buFont typeface="Arial" charset="0"/>
              <a:buChar char="•"/>
            </a:pPr>
            <a:endParaRPr lang="en-US" altLang="en-US" sz="1200" dirty="0"/>
          </a:p>
          <a:p>
            <a:pPr>
              <a:buFont typeface="Arial" charset="0"/>
              <a:buChar char="•"/>
            </a:pPr>
            <a:r>
              <a:rPr lang="en-US" altLang="en-US" sz="2800" dirty="0"/>
              <a:t>These results can also be exported as a .csv file, if desired. </a:t>
            </a:r>
          </a:p>
          <a:p>
            <a:pPr>
              <a:buFont typeface="Arial" charset="0"/>
              <a:buChar char="•"/>
            </a:pPr>
            <a:endParaRPr lang="en-US" altLang="en-US" dirty="0"/>
          </a:p>
        </p:txBody>
      </p:sp>
    </p:spTree>
    <p:extLst>
      <p:ext uri="{BB962C8B-B14F-4D97-AF65-F5344CB8AC3E}">
        <p14:creationId xmlns:p14="http://schemas.microsoft.com/office/powerpoint/2010/main" val="1288594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1981200" y="274638"/>
            <a:ext cx="8229600" cy="1143000"/>
          </a:xfrm>
        </p:spPr>
        <p:txBody>
          <a:bodyPr/>
          <a:lstStyle/>
          <a:p>
            <a:r>
              <a:rPr lang="en-US" sz="4000" dirty="0"/>
              <a:t>Navigation to the Zipped File</a:t>
            </a:r>
          </a:p>
        </p:txBody>
      </p:sp>
      <p:pic>
        <p:nvPicPr>
          <p:cNvPr id="2" name="Picture 1" descr="Screen capture of validation wizard showing Browse button circle and location of the Validate button."/>
          <p:cNvPicPr>
            <a:picLocks noChangeAspect="1"/>
          </p:cNvPicPr>
          <p:nvPr/>
        </p:nvPicPr>
        <p:blipFill>
          <a:blip r:embed="rId2"/>
          <a:stretch>
            <a:fillRect/>
          </a:stretch>
        </p:blipFill>
        <p:spPr>
          <a:xfrm>
            <a:off x="2386194" y="1600201"/>
            <a:ext cx="7419613" cy="4525963"/>
          </a:xfrm>
          <a:prstGeom prst="rect">
            <a:avLst/>
          </a:prstGeom>
          <a:noFill/>
        </p:spPr>
      </p:pic>
    </p:spTree>
    <p:extLst>
      <p:ext uri="{BB962C8B-B14F-4D97-AF65-F5344CB8AC3E}">
        <p14:creationId xmlns:p14="http://schemas.microsoft.com/office/powerpoint/2010/main" val="2590049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1981200" y="274638"/>
            <a:ext cx="8229600" cy="1143000"/>
          </a:xfrm>
        </p:spPr>
        <p:txBody>
          <a:bodyPr/>
          <a:lstStyle/>
          <a:p>
            <a:r>
              <a:rPr lang="en-US" sz="4000" dirty="0"/>
              <a:t>Validation in Progress . . .</a:t>
            </a:r>
          </a:p>
        </p:txBody>
      </p:sp>
      <p:pic>
        <p:nvPicPr>
          <p:cNvPr id="3" name="Picture 2" descr="Screen capture of validation in progress showing green indicator."/>
          <p:cNvPicPr>
            <a:picLocks noChangeAspect="1"/>
          </p:cNvPicPr>
          <p:nvPr/>
        </p:nvPicPr>
        <p:blipFill>
          <a:blip r:embed="rId2"/>
          <a:stretch>
            <a:fillRect/>
          </a:stretch>
        </p:blipFill>
        <p:spPr>
          <a:xfrm>
            <a:off x="2489656" y="1600201"/>
            <a:ext cx="7212689" cy="4525963"/>
          </a:xfrm>
          <a:prstGeom prst="rect">
            <a:avLst/>
          </a:prstGeom>
          <a:noFill/>
        </p:spPr>
      </p:pic>
    </p:spTree>
    <p:extLst>
      <p:ext uri="{BB962C8B-B14F-4D97-AF65-F5344CB8AC3E}">
        <p14:creationId xmlns:p14="http://schemas.microsoft.com/office/powerpoint/2010/main" val="938525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1981200" y="274638"/>
            <a:ext cx="8229600" cy="1143000"/>
          </a:xfrm>
        </p:spPr>
        <p:txBody>
          <a:bodyPr/>
          <a:lstStyle/>
          <a:p>
            <a:r>
              <a:rPr lang="en-US" sz="4000" dirty="0"/>
              <a:t>Successful Validation Output</a:t>
            </a:r>
          </a:p>
        </p:txBody>
      </p:sp>
      <p:pic>
        <p:nvPicPr>
          <p:cNvPr id="2" name="Picture 1" descr="Screen capture of validation results screen showing successful validation with no errors, warnings or best practices output."/>
          <p:cNvPicPr>
            <a:picLocks noChangeAspect="1"/>
          </p:cNvPicPr>
          <p:nvPr/>
        </p:nvPicPr>
        <p:blipFill>
          <a:blip r:embed="rId2"/>
          <a:stretch>
            <a:fillRect/>
          </a:stretch>
        </p:blipFill>
        <p:spPr>
          <a:xfrm>
            <a:off x="2460689" y="1600201"/>
            <a:ext cx="7270623" cy="4525963"/>
          </a:xfrm>
          <a:prstGeom prst="rect">
            <a:avLst/>
          </a:prstGeom>
          <a:noFill/>
        </p:spPr>
      </p:pic>
    </p:spTree>
    <p:extLst>
      <p:ext uri="{BB962C8B-B14F-4D97-AF65-F5344CB8AC3E}">
        <p14:creationId xmlns:p14="http://schemas.microsoft.com/office/powerpoint/2010/main" val="3181619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Types of Validation Output</a:t>
            </a:r>
          </a:p>
        </p:txBody>
      </p:sp>
      <p:sp>
        <p:nvSpPr>
          <p:cNvPr id="3" name="Content Placeholder 2"/>
          <p:cNvSpPr>
            <a:spLocks noGrp="1"/>
          </p:cNvSpPr>
          <p:nvPr>
            <p:ph idx="1"/>
          </p:nvPr>
        </p:nvSpPr>
        <p:spPr>
          <a:xfrm>
            <a:off x="762000" y="1752601"/>
            <a:ext cx="10744200" cy="4373563"/>
          </a:xfrm>
        </p:spPr>
        <p:txBody>
          <a:bodyPr/>
          <a:lstStyle/>
          <a:p>
            <a:r>
              <a:rPr lang="en-US" sz="2800" b="1" dirty="0"/>
              <a:t>Errors</a:t>
            </a:r>
            <a:r>
              <a:rPr lang="en-US" sz="2800" dirty="0"/>
              <a:t>: Must be corrected or file cannot be uploaded to NIMAC system.</a:t>
            </a:r>
          </a:p>
          <a:p>
            <a:endParaRPr lang="en-US" sz="1200" dirty="0"/>
          </a:p>
          <a:p>
            <a:r>
              <a:rPr lang="en-US" sz="2800" b="1" dirty="0"/>
              <a:t>Warnings</a:t>
            </a:r>
            <a:r>
              <a:rPr lang="en-US" sz="2800" dirty="0"/>
              <a:t>: Correction is recommended but not required for upload. (Further review will be done by NIMAC after upload.)</a:t>
            </a:r>
          </a:p>
          <a:p>
            <a:endParaRPr lang="en-US" sz="1200" dirty="0"/>
          </a:p>
          <a:p>
            <a:r>
              <a:rPr lang="en-US" sz="2800" b="1" dirty="0"/>
              <a:t>Best Practice</a:t>
            </a:r>
            <a:r>
              <a:rPr lang="en-US" sz="2800" dirty="0"/>
              <a:t>: Information to consider in preparing NIMAS files.</a:t>
            </a:r>
          </a:p>
        </p:txBody>
      </p:sp>
    </p:spTree>
    <p:extLst>
      <p:ext uri="{BB962C8B-B14F-4D97-AF65-F5344CB8AC3E}">
        <p14:creationId xmlns:p14="http://schemas.microsoft.com/office/powerpoint/2010/main" val="1994598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1981200" y="274638"/>
            <a:ext cx="8229600" cy="1143000"/>
          </a:xfrm>
        </p:spPr>
        <p:txBody>
          <a:bodyPr wrap="square" anchor="ctr">
            <a:normAutofit/>
          </a:bodyPr>
          <a:lstStyle/>
          <a:p>
            <a:r>
              <a:rPr lang="en-US" sz="4100" dirty="0"/>
              <a:t>Validation Output Showing Errors</a:t>
            </a:r>
          </a:p>
        </p:txBody>
      </p:sp>
      <p:pic>
        <p:nvPicPr>
          <p:cNvPr id="3" name="Picture 2" descr="Screen capture of validation output showing the number of errors, warnings and best practices issues at the top. The first column shows which issues are errors."/>
          <p:cNvPicPr>
            <a:picLocks noChangeAspect="1"/>
          </p:cNvPicPr>
          <p:nvPr/>
        </p:nvPicPr>
        <p:blipFill>
          <a:blip r:embed="rId2"/>
          <a:stretch>
            <a:fillRect/>
          </a:stretch>
        </p:blipFill>
        <p:spPr>
          <a:xfrm>
            <a:off x="2018556" y="1600201"/>
            <a:ext cx="8154889" cy="4525963"/>
          </a:xfrm>
          <a:prstGeom prst="rect">
            <a:avLst/>
          </a:prstGeom>
          <a:noFill/>
        </p:spPr>
      </p:pic>
    </p:spTree>
    <p:extLst>
      <p:ext uri="{BB962C8B-B14F-4D97-AF65-F5344CB8AC3E}">
        <p14:creationId xmlns:p14="http://schemas.microsoft.com/office/powerpoint/2010/main" val="907497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n-US" altLang="en-US" sz="4000" dirty="0"/>
              <a:t>Corrupt Zip Files</a:t>
            </a:r>
          </a:p>
        </p:txBody>
      </p:sp>
      <p:sp>
        <p:nvSpPr>
          <p:cNvPr id="60419" name="Content Placeholder 2"/>
          <p:cNvSpPr>
            <a:spLocks noGrp="1" noChangeArrowheads="1"/>
          </p:cNvSpPr>
          <p:nvPr>
            <p:ph idx="1"/>
          </p:nvPr>
        </p:nvSpPr>
        <p:spPr>
          <a:xfrm>
            <a:off x="609600" y="1600201"/>
            <a:ext cx="10972800" cy="4525963"/>
          </a:xfrm>
        </p:spPr>
        <p:txBody>
          <a:bodyPr/>
          <a:lstStyle/>
          <a:p>
            <a:r>
              <a:rPr lang="en-US" altLang="en-US" sz="3000" dirty="0"/>
              <a:t>Occasionally files will fail upload or batch processing due to the zip files being corrupt. </a:t>
            </a:r>
          </a:p>
          <a:p>
            <a:endParaRPr lang="en-US" altLang="en-US" sz="1200" dirty="0"/>
          </a:p>
          <a:p>
            <a:r>
              <a:rPr lang="en-US" altLang="en-US" sz="3000" dirty="0"/>
              <a:t>After zipping your NIMAS file sets, it’s a good idea to check to ensure that the files were not corrupted during the compression process.</a:t>
            </a:r>
          </a:p>
          <a:p>
            <a:endParaRPr lang="en-US" altLang="en-US" sz="1200" dirty="0"/>
          </a:p>
          <a:p>
            <a:r>
              <a:rPr lang="en-US" altLang="en-US" sz="3000" dirty="0"/>
              <a:t>Just click on the zip file. If it opens, the file is probably okay and not corrupt.</a:t>
            </a:r>
          </a:p>
        </p:txBody>
      </p:sp>
    </p:spTree>
    <p:extLst>
      <p:ext uri="{BB962C8B-B14F-4D97-AF65-F5344CB8AC3E}">
        <p14:creationId xmlns:p14="http://schemas.microsoft.com/office/powerpoint/2010/main" val="1353081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noChangeArrowheads="1"/>
          </p:cNvSpPr>
          <p:nvPr>
            <p:ph type="title"/>
          </p:nvPr>
        </p:nvSpPr>
        <p:spPr>
          <a:xfrm>
            <a:off x="1981200" y="1828800"/>
            <a:ext cx="8229600" cy="2743200"/>
          </a:xfrm>
        </p:spPr>
        <p:txBody>
          <a:bodyPr/>
          <a:lstStyle/>
          <a:p>
            <a:r>
              <a:rPr lang="en-US" altLang="en-US" dirty="0"/>
              <a:t>Submitting NIMAS Files</a:t>
            </a:r>
            <a:br>
              <a:rPr lang="en-US" altLang="en-US" dirty="0"/>
            </a:br>
            <a:r>
              <a:rPr lang="en-US" altLang="en-US" dirty="0"/>
              <a:t>Part 2: File Delivery</a:t>
            </a:r>
            <a:br>
              <a:rPr lang="en-US" altLang="en-US" dirty="0"/>
            </a:b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File Upload</a:t>
            </a:r>
          </a:p>
        </p:txBody>
      </p:sp>
      <p:sp>
        <p:nvSpPr>
          <p:cNvPr id="76803" name="Content Placeholder 2"/>
          <p:cNvSpPr>
            <a:spLocks noGrp="1" noChangeArrowheads="1"/>
          </p:cNvSpPr>
          <p:nvPr>
            <p:ph idx="1"/>
          </p:nvPr>
        </p:nvSpPr>
        <p:spPr>
          <a:xfrm>
            <a:off x="609600" y="1524000"/>
            <a:ext cx="10896600" cy="4800600"/>
          </a:xfrm>
        </p:spPr>
        <p:txBody>
          <a:bodyPr/>
          <a:lstStyle/>
          <a:p>
            <a:r>
              <a:rPr lang="en-US" altLang="en-US" sz="2800" dirty="0"/>
              <a:t>Files up to 250 MB each can be manually uploaded to the NIMAC system by logging into your publisher or vendor account. </a:t>
            </a:r>
          </a:p>
          <a:p>
            <a:endParaRPr lang="en-US" altLang="en-US" sz="1200" dirty="0"/>
          </a:p>
          <a:p>
            <a:r>
              <a:rPr lang="en-US" altLang="en-US" sz="2800" dirty="0"/>
              <a:t>When you log into your account, your inventory will always be your landing page.</a:t>
            </a:r>
          </a:p>
          <a:p>
            <a:endParaRPr lang="en-US" altLang="en-US" sz="1200" dirty="0"/>
          </a:p>
          <a:p>
            <a:r>
              <a:rPr lang="en-US" altLang="en-US" sz="2800" b="1" dirty="0"/>
              <a:t>Add Inventory</a:t>
            </a:r>
            <a:r>
              <a:rPr lang="en-US" altLang="en-US" sz="2800" dirty="0"/>
              <a:t> is used to upload a file that has not been previously submitted. (The ISBN </a:t>
            </a:r>
            <a:r>
              <a:rPr lang="en-US" altLang="en-US" sz="2800" b="1" dirty="0"/>
              <a:t>is not</a:t>
            </a:r>
            <a:r>
              <a:rPr lang="en-US" altLang="en-US" sz="2800" dirty="0"/>
              <a:t> already in the system.)</a:t>
            </a:r>
          </a:p>
          <a:p>
            <a:endParaRPr lang="en-US" altLang="en-US" sz="1200" dirty="0"/>
          </a:p>
          <a:p>
            <a:r>
              <a:rPr lang="en-US" altLang="en-US" sz="2800" b="1" dirty="0"/>
              <a:t>Replace Zip File</a:t>
            </a:r>
            <a:r>
              <a:rPr lang="en-US" altLang="en-US" sz="2800" dirty="0"/>
              <a:t> is used to replace the zip if the file has been previously submitted. (The ISBN </a:t>
            </a:r>
            <a:r>
              <a:rPr lang="en-US" altLang="en-US" sz="2800" b="1" dirty="0"/>
              <a:t>is</a:t>
            </a:r>
            <a:r>
              <a:rPr lang="en-US" altLang="en-US" sz="2800" dirty="0"/>
              <a:t> already in the NIMAC.)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30E3D0D-229E-C474-DADC-D704171B5B29}"/>
              </a:ext>
            </a:extLst>
          </p:cNvPr>
          <p:cNvSpPr>
            <a:spLocks noGrp="1"/>
          </p:cNvSpPr>
          <p:nvPr>
            <p:ph type="title"/>
          </p:nvPr>
        </p:nvSpPr>
        <p:spPr>
          <a:xfrm>
            <a:off x="419100" y="0"/>
            <a:ext cx="11353800" cy="1143000"/>
          </a:xfrm>
        </p:spPr>
        <p:txBody>
          <a:bodyPr/>
          <a:lstStyle/>
          <a:p>
            <a:r>
              <a:rPr lang="en-US" sz="3800" dirty="0"/>
              <a:t>Add New Content vs. Replace Zip File</a:t>
            </a:r>
          </a:p>
        </p:txBody>
      </p:sp>
      <p:pic>
        <p:nvPicPr>
          <p:cNvPr id="3" name="Picture 2" descr="Publisher landing page showing where the Add New Content and Replace Zip File options are found. ">
            <a:extLst>
              <a:ext uri="{FF2B5EF4-FFF2-40B4-BE49-F238E27FC236}">
                <a16:creationId xmlns:a16="http://schemas.microsoft.com/office/drawing/2014/main" id="{93ED4AE3-9C72-84B6-FADB-AEF454079C31}"/>
              </a:ext>
            </a:extLst>
          </p:cNvPr>
          <p:cNvPicPr>
            <a:picLocks noChangeAspect="1"/>
          </p:cNvPicPr>
          <p:nvPr/>
        </p:nvPicPr>
        <p:blipFill>
          <a:blip r:embed="rId2"/>
          <a:stretch>
            <a:fillRect/>
          </a:stretch>
        </p:blipFill>
        <p:spPr>
          <a:xfrm>
            <a:off x="1676400" y="990600"/>
            <a:ext cx="8839200" cy="5233544"/>
          </a:xfrm>
          <a:prstGeom prst="rect">
            <a:avLst/>
          </a:prstGeom>
          <a:noFill/>
        </p:spPr>
      </p:pic>
    </p:spTree>
    <p:extLst>
      <p:ext uri="{BB962C8B-B14F-4D97-AF65-F5344CB8AC3E}">
        <p14:creationId xmlns:p14="http://schemas.microsoft.com/office/powerpoint/2010/main" val="3481881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Process</a:t>
            </a:r>
          </a:p>
        </p:txBody>
      </p:sp>
      <p:sp>
        <p:nvSpPr>
          <p:cNvPr id="76803" name="Content Placeholder 2"/>
          <p:cNvSpPr>
            <a:spLocks noGrp="1" noChangeArrowheads="1"/>
          </p:cNvSpPr>
          <p:nvPr>
            <p:ph idx="1"/>
          </p:nvPr>
        </p:nvSpPr>
        <p:spPr>
          <a:xfrm>
            <a:off x="609600" y="1524000"/>
            <a:ext cx="10896600" cy="4678362"/>
          </a:xfrm>
        </p:spPr>
        <p:txBody>
          <a:bodyPr/>
          <a:lstStyle/>
          <a:p>
            <a:r>
              <a:rPr lang="en-US" altLang="en-US" sz="2800" dirty="0"/>
              <a:t>When files are uploaded, the file first undergoes automated validation. </a:t>
            </a:r>
          </a:p>
          <a:p>
            <a:endParaRPr lang="en-US" altLang="en-US" sz="1200" dirty="0"/>
          </a:p>
          <a:p>
            <a:r>
              <a:rPr lang="en-US" altLang="en-US" sz="2800" dirty="0"/>
              <a:t>If the file fails validation, the system will display the errors. </a:t>
            </a:r>
          </a:p>
          <a:p>
            <a:endParaRPr lang="en-US" altLang="en-US" sz="1200" dirty="0"/>
          </a:p>
          <a:p>
            <a:r>
              <a:rPr lang="en-US" altLang="en-US" sz="2800" dirty="0"/>
              <a:t>If the file passes, the system will extract the OPF metadata to create a system record and open it up in edit mode. </a:t>
            </a:r>
          </a:p>
          <a:p>
            <a:endParaRPr lang="en-US" altLang="en-US" sz="1200" dirty="0"/>
          </a:p>
          <a:p>
            <a:r>
              <a:rPr lang="en-US" altLang="en-US" sz="2800" dirty="0"/>
              <a:t>The record can then be reviewed and edited, if needed. (Any changes made to the record will also be saved to the OPF.) </a:t>
            </a:r>
          </a:p>
          <a:p>
            <a:endParaRPr lang="en-US" altLang="en-US" sz="1200" dirty="0"/>
          </a:p>
          <a:p>
            <a:r>
              <a:rPr lang="en-US" altLang="en-US" sz="2800" dirty="0"/>
              <a:t>When the file is saved, it will appear in your Uncertified inventory. </a:t>
            </a:r>
          </a:p>
        </p:txBody>
      </p:sp>
    </p:spTree>
    <p:extLst>
      <p:ext uri="{BB962C8B-B14F-4D97-AF65-F5344CB8AC3E}">
        <p14:creationId xmlns:p14="http://schemas.microsoft.com/office/powerpoint/2010/main" val="1432744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vs. Batch Delivery</a:t>
            </a:r>
          </a:p>
        </p:txBody>
      </p:sp>
      <p:sp>
        <p:nvSpPr>
          <p:cNvPr id="76803" name="Content Placeholder 2"/>
          <p:cNvSpPr>
            <a:spLocks noGrp="1" noChangeArrowheads="1"/>
          </p:cNvSpPr>
          <p:nvPr>
            <p:ph idx="1"/>
          </p:nvPr>
        </p:nvSpPr>
        <p:spPr>
          <a:xfrm>
            <a:off x="609600" y="1752600"/>
            <a:ext cx="10896600" cy="4830762"/>
          </a:xfrm>
        </p:spPr>
        <p:txBody>
          <a:bodyPr/>
          <a:lstStyle/>
          <a:p>
            <a:r>
              <a:rPr lang="en-US" altLang="en-US" sz="2800" dirty="0"/>
              <a:t>Files up to 300 MB each can be manually uploaded to the NIMAC system, but the upload time will be slower the larger the file is. </a:t>
            </a:r>
          </a:p>
          <a:p>
            <a:endParaRPr lang="en-US" altLang="en-US" sz="1200" dirty="0"/>
          </a:p>
          <a:p>
            <a:r>
              <a:rPr lang="en-US" altLang="en-US" sz="2800" dirty="0"/>
              <a:t>Due to upload times, you may want to consider delivering files over 250 MB each by FTP.</a:t>
            </a:r>
          </a:p>
          <a:p>
            <a:endParaRPr lang="en-US" altLang="en-US" sz="1200" dirty="0"/>
          </a:p>
          <a:p>
            <a:r>
              <a:rPr lang="en-US" altLang="en-US" sz="2800" b="1" dirty="0"/>
              <a:t>There is no minimum or maximum file size for submitting files by FTP.  </a:t>
            </a:r>
          </a:p>
          <a:p>
            <a:endParaRPr lang="en-US" altLang="en-US" sz="1200" dirty="0"/>
          </a:p>
          <a:p>
            <a:r>
              <a:rPr lang="en-US" altLang="en-US" sz="2800" dirty="0"/>
              <a:t>There is also no minimum or maximum number of files that can be delivered at one time.</a:t>
            </a:r>
          </a:p>
        </p:txBody>
      </p:sp>
    </p:spTree>
    <p:extLst>
      <p:ext uri="{BB962C8B-B14F-4D97-AF65-F5344CB8AC3E}">
        <p14:creationId xmlns:p14="http://schemas.microsoft.com/office/powerpoint/2010/main" val="944621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F8B6-BD97-C1FF-35DF-1C3ADC1A356B}"/>
              </a:ext>
            </a:extLst>
          </p:cNvPr>
          <p:cNvSpPr>
            <a:spLocks noGrp="1"/>
          </p:cNvSpPr>
          <p:nvPr>
            <p:ph type="title"/>
          </p:nvPr>
        </p:nvSpPr>
        <p:spPr>
          <a:xfrm>
            <a:off x="1981200" y="2286000"/>
            <a:ext cx="8229600" cy="1143000"/>
          </a:xfrm>
        </p:spPr>
        <p:txBody>
          <a:bodyPr/>
          <a:lstStyle/>
          <a:p>
            <a:r>
              <a:rPr lang="en-US" dirty="0"/>
              <a:t>Batch Delivery (FTP)</a:t>
            </a:r>
          </a:p>
        </p:txBody>
      </p:sp>
    </p:spTree>
    <p:extLst>
      <p:ext uri="{BB962C8B-B14F-4D97-AF65-F5344CB8AC3E}">
        <p14:creationId xmlns:p14="http://schemas.microsoft.com/office/powerpoint/2010/main" val="2232504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noChangeArrowheads="1"/>
          </p:cNvSpPr>
          <p:nvPr>
            <p:ph type="title"/>
          </p:nvPr>
        </p:nvSpPr>
        <p:spPr/>
        <p:txBody>
          <a:bodyPr/>
          <a:lstStyle/>
          <a:p>
            <a:r>
              <a:rPr lang="en-US" altLang="en-US" sz="4000" dirty="0"/>
              <a:t>Delivering files by FTP</a:t>
            </a:r>
          </a:p>
        </p:txBody>
      </p:sp>
      <p:sp>
        <p:nvSpPr>
          <p:cNvPr id="7171" name="Content Placeholder 2"/>
          <p:cNvSpPr>
            <a:spLocks noGrp="1"/>
          </p:cNvSpPr>
          <p:nvPr>
            <p:ph idx="1"/>
          </p:nvPr>
        </p:nvSpPr>
        <p:spPr>
          <a:xfrm>
            <a:off x="609600" y="1676400"/>
            <a:ext cx="10744200" cy="4724400"/>
          </a:xfrm>
        </p:spPr>
        <p:txBody>
          <a:bodyPr/>
          <a:lstStyle/>
          <a:p>
            <a:pPr>
              <a:defRPr/>
            </a:pPr>
            <a:r>
              <a:rPr lang="en-US" altLang="en-US" sz="2800" dirty="0"/>
              <a:t>Files that are over 300 MB must be delivered directly to our system vendor, OverDrive, by SFTP. </a:t>
            </a:r>
          </a:p>
          <a:p>
            <a:pPr>
              <a:defRPr/>
            </a:pPr>
            <a:endParaRPr lang="en-US" altLang="en-US" sz="1200" dirty="0"/>
          </a:p>
          <a:p>
            <a:pPr>
              <a:defRPr/>
            </a:pPr>
            <a:r>
              <a:rPr lang="en-US" altLang="en-US" sz="2800" dirty="0"/>
              <a:t>The host location of the FTP is:</a:t>
            </a:r>
          </a:p>
          <a:p>
            <a:pPr marL="0" indent="0">
              <a:buNone/>
              <a:defRPr/>
            </a:pPr>
            <a:r>
              <a:rPr lang="en-US" sz="2800" dirty="0"/>
              <a:t>	</a:t>
            </a:r>
            <a:r>
              <a:rPr lang="en-US" sz="2800" b="1" dirty="0"/>
              <a:t>transfer.overdrive.com </a:t>
            </a:r>
          </a:p>
          <a:p>
            <a:pPr marL="0" indent="0">
              <a:buNone/>
              <a:defRPr/>
            </a:pPr>
            <a:endParaRPr lang="en-US" sz="1200" b="1" dirty="0"/>
          </a:p>
          <a:p>
            <a:pPr>
              <a:defRPr/>
            </a:pPr>
            <a:r>
              <a:rPr lang="en-US" altLang="en-US" sz="2800" dirty="0"/>
              <a:t>If you do not yet have an FTP login, you can request one by emailing OverDrive:  </a:t>
            </a:r>
          </a:p>
          <a:p>
            <a:pPr marL="0" indent="0">
              <a:buNone/>
              <a:defRPr/>
            </a:pPr>
            <a:r>
              <a:rPr lang="en-US" altLang="en-US" sz="2800" dirty="0"/>
              <a:t>	</a:t>
            </a:r>
            <a:r>
              <a:rPr lang="en-US" altLang="en-US" sz="2800" b="1" dirty="0">
                <a:hlinkClick r:id="rId2"/>
              </a:rPr>
              <a:t>nimac-s</a:t>
            </a:r>
            <a:r>
              <a:rPr lang="en-US" sz="2800" b="1" dirty="0">
                <a:hlinkClick r:id="rId2"/>
              </a:rPr>
              <a:t>upport@overdrive.com</a:t>
            </a:r>
            <a:r>
              <a:rPr lang="en-US" sz="2800" b="1" dirty="0"/>
              <a:t> </a:t>
            </a:r>
            <a:endParaRPr lang="en-US" altLang="en-US" sz="28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noChangeArrowheads="1"/>
          </p:cNvSpPr>
          <p:nvPr>
            <p:ph type="title"/>
          </p:nvPr>
        </p:nvSpPr>
        <p:spPr/>
        <p:txBody>
          <a:bodyPr/>
          <a:lstStyle/>
          <a:p>
            <a:r>
              <a:rPr lang="en-US" altLang="en-US" sz="4000" dirty="0"/>
              <a:t>Requesting FTP Access</a:t>
            </a:r>
          </a:p>
        </p:txBody>
      </p:sp>
      <p:sp>
        <p:nvSpPr>
          <p:cNvPr id="78851" name="Content Placeholder 2"/>
          <p:cNvSpPr>
            <a:spLocks noGrp="1" noChangeArrowheads="1"/>
          </p:cNvSpPr>
          <p:nvPr>
            <p:ph idx="1"/>
          </p:nvPr>
        </p:nvSpPr>
        <p:spPr>
          <a:xfrm>
            <a:off x="609600" y="1417638"/>
            <a:ext cx="10972800" cy="4708526"/>
          </a:xfrm>
        </p:spPr>
        <p:txBody>
          <a:bodyPr/>
          <a:lstStyle/>
          <a:p>
            <a:r>
              <a:rPr lang="en-US" altLang="en-US" sz="2800" dirty="0"/>
              <a:t>In your request, include your NIMAC login ID for the publisher’s account. </a:t>
            </a:r>
          </a:p>
          <a:p>
            <a:endParaRPr lang="en-US" altLang="en-US" sz="1200" dirty="0"/>
          </a:p>
          <a:p>
            <a:r>
              <a:rPr lang="en-US" altLang="en-US" sz="2800" b="1" dirty="0"/>
              <a:t>If you are a publisher</a:t>
            </a:r>
            <a:r>
              <a:rPr lang="en-US" altLang="en-US" sz="2800" dirty="0"/>
              <a:t>, you will need to create a NIMAC “sub user” account for each conversion vendor that needs to upload files on your behalf. </a:t>
            </a:r>
          </a:p>
          <a:p>
            <a:endParaRPr lang="en-US" altLang="en-US" sz="1200" dirty="0"/>
          </a:p>
          <a:p>
            <a:r>
              <a:rPr lang="en-US" altLang="en-US" sz="2800" b="1" dirty="0"/>
              <a:t>If you are vendor</a:t>
            </a:r>
            <a:r>
              <a:rPr lang="en-US" altLang="en-US" sz="2800" dirty="0"/>
              <a:t>, you will need a separate NIMAC account and FTP login for each publisher account for whom you wish to submit files.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p:txBody>
          <a:bodyPr/>
          <a:lstStyle/>
          <a:p>
            <a:r>
              <a:rPr lang="en-US" altLang="en-US" sz="4000" dirty="0"/>
              <a:t>Important Note: Don’t use folders on the FTP</a:t>
            </a:r>
          </a:p>
        </p:txBody>
      </p:sp>
      <p:sp>
        <p:nvSpPr>
          <p:cNvPr id="80899" name="Content Placeholder 2"/>
          <p:cNvSpPr>
            <a:spLocks noGrp="1" noChangeArrowheads="1"/>
          </p:cNvSpPr>
          <p:nvPr>
            <p:ph idx="1"/>
          </p:nvPr>
        </p:nvSpPr>
        <p:spPr>
          <a:xfrm>
            <a:off x="685800" y="1752601"/>
            <a:ext cx="10820400" cy="4373563"/>
          </a:xfrm>
        </p:spPr>
        <p:txBody>
          <a:bodyPr/>
          <a:lstStyle/>
          <a:p>
            <a:r>
              <a:rPr lang="en-US" altLang="en-US" sz="2800" dirty="0"/>
              <a:t>When placing files on the FTP, put them in the ROOT directory of the FTP only. </a:t>
            </a:r>
          </a:p>
          <a:p>
            <a:endParaRPr lang="en-US" altLang="en-US" sz="1200" dirty="0"/>
          </a:p>
          <a:p>
            <a:r>
              <a:rPr lang="en-US" altLang="en-US" sz="2800" dirty="0"/>
              <a:t>Do not use folders or subfolders on the FTP.</a:t>
            </a:r>
          </a:p>
          <a:p>
            <a:endParaRPr lang="en-US" altLang="en-US" sz="1200" dirty="0"/>
          </a:p>
          <a:p>
            <a:r>
              <a:rPr lang="en-US" altLang="en-US" sz="2800" dirty="0"/>
              <a:t>The batch process cannot detect files that are delivered inside folders and files inside folders will not be uploaded. </a:t>
            </a:r>
          </a:p>
          <a:p>
            <a:endParaRPr lang="en-US" altLang="en-US" sz="1200" dirty="0"/>
          </a:p>
          <a:p>
            <a:r>
              <a:rPr lang="en-US" altLang="en-US" sz="2800" dirty="0"/>
              <a:t>If you have questions or need any further assistance, just let us know.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1981200" y="2286000"/>
            <a:ext cx="8229600" cy="1143000"/>
          </a:xfrm>
        </p:spPr>
        <p:txBody>
          <a:bodyPr/>
          <a:lstStyle/>
          <a:p>
            <a:r>
              <a:rPr lang="en-US" altLang="en-US" dirty="0"/>
              <a:t>The Daily Batch Delivery Report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Batch Delivery Report</a:t>
            </a:r>
          </a:p>
        </p:txBody>
      </p:sp>
      <p:sp>
        <p:nvSpPr>
          <p:cNvPr id="82947" name="Content Placeholder 2"/>
          <p:cNvSpPr>
            <a:spLocks noGrp="1" noChangeArrowheads="1"/>
          </p:cNvSpPr>
          <p:nvPr>
            <p:ph idx="1"/>
          </p:nvPr>
        </p:nvSpPr>
        <p:spPr>
          <a:xfrm>
            <a:off x="762000" y="1752600"/>
            <a:ext cx="10668000" cy="4495800"/>
          </a:xfrm>
        </p:spPr>
        <p:txBody>
          <a:bodyPr/>
          <a:lstStyle/>
          <a:p>
            <a:r>
              <a:rPr lang="en-US" altLang="en-US" sz="2800" dirty="0"/>
              <a:t>FTP deliveries are processed overnight (Eastern time, US).</a:t>
            </a:r>
          </a:p>
          <a:p>
            <a:endParaRPr lang="en-US" altLang="en-US" sz="1200" dirty="0"/>
          </a:p>
          <a:p>
            <a:r>
              <a:rPr lang="en-US" altLang="en-US" sz="2800" dirty="0"/>
              <a:t>The next morning, you will receive an automated report that details the processing results.</a:t>
            </a:r>
          </a:p>
          <a:p>
            <a:endParaRPr lang="en-US" altLang="en-US" sz="1200" dirty="0"/>
          </a:p>
          <a:p>
            <a:r>
              <a:rPr lang="en-US" altLang="en-US" sz="2800" dirty="0"/>
              <a:t>This report will go to the email address associated with the FTP login. </a:t>
            </a:r>
          </a:p>
          <a:p>
            <a:endParaRPr lang="en-US" altLang="en-US" sz="1200" dirty="0"/>
          </a:p>
          <a:p>
            <a:r>
              <a:rPr lang="en-US" altLang="en-US" sz="2800" dirty="0"/>
              <a:t>If you are a vendor that supplies files for multiple publishers, you will receive a separate report for each publisher.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Side Note: Spam filters</a:t>
            </a:r>
          </a:p>
        </p:txBody>
      </p:sp>
      <p:sp>
        <p:nvSpPr>
          <p:cNvPr id="82947" name="Content Placeholder 2"/>
          <p:cNvSpPr>
            <a:spLocks noGrp="1" noChangeArrowheads="1"/>
          </p:cNvSpPr>
          <p:nvPr>
            <p:ph idx="1"/>
          </p:nvPr>
        </p:nvSpPr>
        <p:spPr>
          <a:xfrm>
            <a:off x="609600" y="1752600"/>
            <a:ext cx="10972800" cy="4495800"/>
          </a:xfrm>
        </p:spPr>
        <p:txBody>
          <a:bodyPr/>
          <a:lstStyle/>
          <a:p>
            <a:r>
              <a:rPr lang="en-US" altLang="en-US" sz="2800" dirty="0"/>
              <a:t>If you are delivering files by FTP but are not seeing the automated email the following morning in your Inbox, please be sure to check your Spam or Junk folder. </a:t>
            </a:r>
          </a:p>
          <a:p>
            <a:endParaRPr lang="en-US" altLang="en-US" sz="1200" dirty="0"/>
          </a:p>
          <a:p>
            <a:r>
              <a:rPr lang="en-US" altLang="en-US" sz="2800" dirty="0"/>
              <a:t>You may need to whitelist </a:t>
            </a:r>
            <a:r>
              <a:rPr lang="en-US" altLang="en-US" sz="2800" dirty="0">
                <a:hlinkClick r:id="rId2"/>
              </a:rPr>
              <a:t>noreply-NIMAC@overdrive.com</a:t>
            </a:r>
            <a:r>
              <a:rPr lang="en-US" altLang="en-US" sz="2800" dirty="0"/>
              <a:t> or the domain “overdrive.com” to successfully receive the emails.  </a:t>
            </a:r>
          </a:p>
        </p:txBody>
      </p:sp>
    </p:spTree>
    <p:extLst>
      <p:ext uri="{BB962C8B-B14F-4D97-AF65-F5344CB8AC3E}">
        <p14:creationId xmlns:p14="http://schemas.microsoft.com/office/powerpoint/2010/main" val="2896454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noChangeArrowheads="1"/>
          </p:cNvSpPr>
          <p:nvPr>
            <p:ph type="title"/>
          </p:nvPr>
        </p:nvSpPr>
        <p:spPr/>
        <p:txBody>
          <a:bodyPr/>
          <a:lstStyle/>
          <a:p>
            <a:r>
              <a:rPr lang="en-US" altLang="en-US" sz="4000" dirty="0"/>
              <a:t>Reviewing the FTP Report</a:t>
            </a:r>
          </a:p>
        </p:txBody>
      </p:sp>
      <p:sp>
        <p:nvSpPr>
          <p:cNvPr id="83971" name="Content Placeholder 2"/>
          <p:cNvSpPr>
            <a:spLocks noGrp="1" noChangeArrowheads="1"/>
          </p:cNvSpPr>
          <p:nvPr>
            <p:ph idx="1"/>
          </p:nvPr>
        </p:nvSpPr>
        <p:spPr>
          <a:xfrm>
            <a:off x="685800" y="1524000"/>
            <a:ext cx="10896600" cy="4800600"/>
          </a:xfrm>
        </p:spPr>
        <p:txBody>
          <a:bodyPr/>
          <a:lstStyle/>
          <a:p>
            <a:r>
              <a:rPr lang="en-US" altLang="en-US" sz="2800" b="1" dirty="0"/>
              <a:t>Please be sure to review all reports you receive.</a:t>
            </a:r>
          </a:p>
          <a:p>
            <a:endParaRPr lang="en-US" altLang="en-US" sz="800" b="1" dirty="0"/>
          </a:p>
          <a:p>
            <a:r>
              <a:rPr lang="en-US" altLang="en-US" sz="2800" b="1" dirty="0"/>
              <a:t>The daily report is your only notification if an FTP delivery fails. </a:t>
            </a:r>
            <a:r>
              <a:rPr lang="en-US" altLang="en-US" sz="2800" dirty="0"/>
              <a:t> </a:t>
            </a:r>
          </a:p>
          <a:p>
            <a:endParaRPr lang="en-US" altLang="en-US" sz="800" dirty="0"/>
          </a:p>
          <a:p>
            <a:endParaRPr lang="en-US" altLang="en-US" sz="800" dirty="0"/>
          </a:p>
          <a:p>
            <a:r>
              <a:rPr lang="en-US" altLang="en-US" sz="2800" b="1" dirty="0"/>
              <a:t>Note: </a:t>
            </a:r>
            <a:r>
              <a:rPr lang="en-US" altLang="en-US" sz="2800" dirty="0"/>
              <a:t>If a vendor contact’s email address changes, or the contact leaves their company, OverDrive will need to either update the email address associated with the FTP login or create a new login. Please contact the NIMAC if you have questions or need further assistance.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noChangeArrowheads="1"/>
          </p:cNvSpPr>
          <p:nvPr>
            <p:ph type="title"/>
          </p:nvPr>
        </p:nvSpPr>
        <p:spPr/>
        <p:txBody>
          <a:bodyPr/>
          <a:lstStyle/>
          <a:p>
            <a:r>
              <a:rPr lang="en-US" altLang="en-US" sz="4000" dirty="0"/>
              <a:t>Reading the Report</a:t>
            </a:r>
          </a:p>
        </p:txBody>
      </p:sp>
      <p:sp>
        <p:nvSpPr>
          <p:cNvPr id="84995" name="Content Placeholder 2"/>
          <p:cNvSpPr>
            <a:spLocks noGrp="1" noChangeArrowheads="1"/>
          </p:cNvSpPr>
          <p:nvPr>
            <p:ph idx="1"/>
          </p:nvPr>
        </p:nvSpPr>
        <p:spPr>
          <a:xfrm>
            <a:off x="762000" y="1417639"/>
            <a:ext cx="10668000" cy="4708525"/>
          </a:xfrm>
        </p:spPr>
        <p:txBody>
          <a:bodyPr/>
          <a:lstStyle/>
          <a:p>
            <a:pPr marL="0" indent="0">
              <a:buNone/>
            </a:pPr>
            <a:r>
              <a:rPr lang="en-US" altLang="en-US" sz="2800" dirty="0"/>
              <a:t>At the top of the report, you will see a summary of the upload results:</a:t>
            </a:r>
          </a:p>
          <a:p>
            <a:pPr marL="0" indent="0">
              <a:buNone/>
            </a:pPr>
            <a:endParaRPr lang="en-US" altLang="en-US" sz="1200" dirty="0"/>
          </a:p>
          <a:p>
            <a:r>
              <a:rPr lang="en-US" altLang="en-US" sz="2800" b="1" dirty="0"/>
              <a:t>If the report shows no failed uploads, you do not need to take any further action.</a:t>
            </a:r>
            <a:r>
              <a:rPr lang="en-US" altLang="en-US" sz="2800" dirty="0"/>
              <a:t> </a:t>
            </a:r>
          </a:p>
          <a:p>
            <a:endParaRPr lang="en-US" altLang="en-US" sz="1200" dirty="0"/>
          </a:p>
          <a:p>
            <a:r>
              <a:rPr lang="en-US" altLang="en-US" sz="2800" dirty="0"/>
              <a:t>If the report </a:t>
            </a:r>
            <a:r>
              <a:rPr lang="en-US" altLang="en-US" sz="2800" b="1" dirty="0"/>
              <a:t>does </a:t>
            </a:r>
            <a:r>
              <a:rPr lang="en-US" altLang="en-US" sz="2800" dirty="0"/>
              <a:t>show failed uploads, please review the Details column information, correct the issue, and deliver the file again.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noChangeArrowheads="1"/>
          </p:cNvSpPr>
          <p:nvPr>
            <p:ph type="title"/>
          </p:nvPr>
        </p:nvSpPr>
        <p:spPr/>
        <p:txBody>
          <a:bodyPr/>
          <a:lstStyle/>
          <a:p>
            <a:r>
              <a:rPr lang="en-US" altLang="en-US" sz="3600" dirty="0"/>
              <a:t>Report showing all uploads successful </a:t>
            </a:r>
          </a:p>
        </p:txBody>
      </p:sp>
      <p:pic>
        <p:nvPicPr>
          <p:cNvPr id="86020" name="Picture 1" descr="Report showing all successful upload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52600"/>
            <a:ext cx="10016358" cy="386420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noChangeArrowheads="1"/>
          </p:cNvSpPr>
          <p:nvPr>
            <p:ph type="title"/>
          </p:nvPr>
        </p:nvSpPr>
        <p:spPr>
          <a:xfrm>
            <a:off x="1981200" y="274638"/>
            <a:ext cx="8229600" cy="868362"/>
          </a:xfrm>
        </p:spPr>
        <p:txBody>
          <a:bodyPr/>
          <a:lstStyle/>
          <a:p>
            <a:r>
              <a:rPr lang="en-US" altLang="en-US" sz="3600" dirty="0"/>
              <a:t>Report including failed upload</a:t>
            </a:r>
          </a:p>
        </p:txBody>
      </p:sp>
      <p:pic>
        <p:nvPicPr>
          <p:cNvPr id="87044" name="Picture 1" descr="Report showing 3 successful uploads but one failed upload. Failed uploads will show at the top of the report.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24000"/>
            <a:ext cx="9984862" cy="4371844"/>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noChangeArrowheads="1"/>
          </p:cNvSpPr>
          <p:nvPr>
            <p:ph type="title"/>
          </p:nvPr>
        </p:nvSpPr>
        <p:spPr>
          <a:xfrm>
            <a:off x="571500" y="274639"/>
            <a:ext cx="10972800" cy="1143000"/>
          </a:xfrm>
        </p:spPr>
        <p:txBody>
          <a:bodyPr/>
          <a:lstStyle/>
          <a:p>
            <a:r>
              <a:rPr lang="en-US" altLang="en-US" sz="4000" dirty="0"/>
              <a:t>Failed uploads</a:t>
            </a:r>
          </a:p>
        </p:txBody>
      </p:sp>
      <p:sp>
        <p:nvSpPr>
          <p:cNvPr id="89091" name="Content Placeholder 2"/>
          <p:cNvSpPr>
            <a:spLocks noGrp="1" noChangeArrowheads="1"/>
          </p:cNvSpPr>
          <p:nvPr>
            <p:ph idx="1"/>
          </p:nvPr>
        </p:nvSpPr>
        <p:spPr>
          <a:xfrm>
            <a:off x="762000" y="1752600"/>
            <a:ext cx="10591800" cy="4373564"/>
          </a:xfrm>
        </p:spPr>
        <p:txBody>
          <a:bodyPr/>
          <a:lstStyle/>
          <a:p>
            <a:r>
              <a:rPr lang="en-US" altLang="en-US" sz="2800" dirty="0"/>
              <a:t>If a delivery fails, the Details column in the daily report will provide the information related to the error that prevented upload.</a:t>
            </a:r>
          </a:p>
          <a:p>
            <a:endParaRPr lang="en-US" altLang="en-US" sz="1200" dirty="0"/>
          </a:p>
          <a:p>
            <a:r>
              <a:rPr lang="en-US" altLang="en-US" sz="2800" b="1" dirty="0"/>
              <a:t>The daily report is your official notification regarding failed uploads.</a:t>
            </a:r>
          </a:p>
          <a:p>
            <a:endParaRPr lang="en-US" altLang="en-US" sz="1200" dirty="0"/>
          </a:p>
          <a:p>
            <a:r>
              <a:rPr lang="en-US" altLang="en-US" sz="2800" dirty="0"/>
              <a:t>If you have any questions about an error on a report, contact the NIMAC.</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noChangeArrowheads="1"/>
          </p:cNvSpPr>
          <p:nvPr>
            <p:ph type="title"/>
          </p:nvPr>
        </p:nvSpPr>
        <p:spPr/>
        <p:txBody>
          <a:bodyPr/>
          <a:lstStyle/>
          <a:p>
            <a:r>
              <a:rPr lang="en-US" altLang="en-US" sz="4000" dirty="0"/>
              <a:t>Uploading Corrected Files</a:t>
            </a:r>
          </a:p>
        </p:txBody>
      </p:sp>
      <p:sp>
        <p:nvSpPr>
          <p:cNvPr id="92163" name="Content Placeholder 2"/>
          <p:cNvSpPr>
            <a:spLocks noGrp="1" noChangeArrowheads="1"/>
          </p:cNvSpPr>
          <p:nvPr>
            <p:ph idx="1"/>
          </p:nvPr>
        </p:nvSpPr>
        <p:spPr>
          <a:xfrm>
            <a:off x="762000" y="1600200"/>
            <a:ext cx="10668000" cy="4525964"/>
          </a:xfrm>
        </p:spPr>
        <p:txBody>
          <a:bodyPr/>
          <a:lstStyle/>
          <a:p>
            <a:r>
              <a:rPr lang="en-US" altLang="en-US" sz="2800" dirty="0"/>
              <a:t>Once you have corrected and resubmitted a file, you do not need to provide any notification to OverDrive or NIMAC. </a:t>
            </a:r>
          </a:p>
          <a:p>
            <a:endParaRPr lang="en-US" altLang="en-US" sz="1200" dirty="0"/>
          </a:p>
          <a:p>
            <a:r>
              <a:rPr lang="en-US" altLang="en-US" sz="2800" dirty="0"/>
              <a:t>Just deliver the file(s) again by FTP.</a:t>
            </a:r>
          </a:p>
          <a:p>
            <a:endParaRPr lang="en-US" altLang="en-US" sz="1200" dirty="0"/>
          </a:p>
          <a:p>
            <a:r>
              <a:rPr lang="en-US" altLang="en-US" sz="2800" dirty="0"/>
              <a:t>The new delivery will show up on the daily report on the following day.</a:t>
            </a:r>
          </a:p>
          <a:p>
            <a:endParaRPr lang="en-US" altLang="en-US" sz="1200" dirty="0"/>
          </a:p>
          <a:p>
            <a:r>
              <a:rPr lang="en-US" altLang="en-US" sz="2800" dirty="0"/>
              <a:t>You will be able to verify at that point that the corrected file uploaded successfully.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noChangeArrowheads="1"/>
          </p:cNvSpPr>
          <p:nvPr>
            <p:ph type="title"/>
          </p:nvPr>
        </p:nvSpPr>
        <p:spPr/>
        <p:txBody>
          <a:bodyPr/>
          <a:lstStyle/>
          <a:p>
            <a:r>
              <a:rPr lang="en-US" altLang="en-US" sz="4000" dirty="0"/>
              <a:t>Resubmission of Certified Inventory</a:t>
            </a:r>
          </a:p>
        </p:txBody>
      </p:sp>
      <p:sp>
        <p:nvSpPr>
          <p:cNvPr id="93187" name="Content Placeholder 2"/>
          <p:cNvSpPr>
            <a:spLocks noGrp="1" noChangeArrowheads="1"/>
          </p:cNvSpPr>
          <p:nvPr>
            <p:ph idx="1"/>
          </p:nvPr>
        </p:nvSpPr>
        <p:spPr>
          <a:xfrm>
            <a:off x="838200" y="1828801"/>
            <a:ext cx="10363200" cy="4297363"/>
          </a:xfrm>
        </p:spPr>
        <p:txBody>
          <a:bodyPr/>
          <a:lstStyle/>
          <a:p>
            <a:r>
              <a:rPr lang="en-US" altLang="en-US" sz="2800" dirty="0"/>
              <a:t>If a file has already been certified, the system will prevent a user from overwriting the zip file. </a:t>
            </a:r>
          </a:p>
          <a:p>
            <a:endParaRPr lang="en-US" altLang="en-US" sz="1200" dirty="0"/>
          </a:p>
          <a:p>
            <a:r>
              <a:rPr lang="en-US" altLang="en-US" sz="2800" b="1" dirty="0"/>
              <a:t>If you need to replace a file that is in your Certified inventory, just contact us at </a:t>
            </a:r>
            <a:r>
              <a:rPr lang="en-US" altLang="en-US" sz="2800" b="1" dirty="0">
                <a:hlinkClick r:id="rId2"/>
              </a:rPr>
              <a:t>nimac@aph.org</a:t>
            </a:r>
            <a:r>
              <a:rPr lang="en-US" altLang="en-US" sz="2800" b="1" dirty="0"/>
              <a:t> and we can move the file into Stalled status.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4CEB-C849-B510-2B56-DFC289E1F7A1}"/>
              </a:ext>
            </a:extLst>
          </p:cNvPr>
          <p:cNvSpPr>
            <a:spLocks noGrp="1"/>
          </p:cNvSpPr>
          <p:nvPr>
            <p:ph type="title"/>
          </p:nvPr>
        </p:nvSpPr>
        <p:spPr>
          <a:xfrm>
            <a:off x="1981200" y="2620962"/>
            <a:ext cx="8229600" cy="808038"/>
          </a:xfrm>
        </p:spPr>
        <p:txBody>
          <a:bodyPr/>
          <a:lstStyle/>
          <a:p>
            <a:r>
              <a:rPr lang="en-US" dirty="0"/>
              <a:t>File Review &amp; Certification</a:t>
            </a:r>
          </a:p>
        </p:txBody>
      </p:sp>
    </p:spTree>
    <p:extLst>
      <p:ext uri="{BB962C8B-B14F-4D97-AF65-F5344CB8AC3E}">
        <p14:creationId xmlns:p14="http://schemas.microsoft.com/office/powerpoint/2010/main" val="20480903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noChangeArrowheads="1"/>
          </p:cNvSpPr>
          <p:nvPr>
            <p:ph type="title"/>
          </p:nvPr>
        </p:nvSpPr>
        <p:spPr>
          <a:xfrm>
            <a:off x="1981200" y="193675"/>
            <a:ext cx="8229600" cy="1143000"/>
          </a:xfrm>
        </p:spPr>
        <p:txBody>
          <a:bodyPr/>
          <a:lstStyle/>
          <a:p>
            <a:r>
              <a:rPr lang="en-US" altLang="en-US" sz="4000" dirty="0"/>
              <a:t>NIMAC File Queue</a:t>
            </a:r>
          </a:p>
        </p:txBody>
      </p:sp>
      <p:sp>
        <p:nvSpPr>
          <p:cNvPr id="94211" name="Content Placeholder 2"/>
          <p:cNvSpPr>
            <a:spLocks noGrp="1" noChangeArrowheads="1"/>
          </p:cNvSpPr>
          <p:nvPr>
            <p:ph idx="1"/>
          </p:nvPr>
        </p:nvSpPr>
        <p:spPr>
          <a:xfrm>
            <a:off x="685800" y="1752599"/>
            <a:ext cx="10896600" cy="3886201"/>
          </a:xfrm>
        </p:spPr>
        <p:txBody>
          <a:bodyPr/>
          <a:lstStyle/>
          <a:p>
            <a:r>
              <a:rPr lang="en-US" altLang="en-US" sz="2800" dirty="0"/>
              <a:t>Newly uploaded files appear in Uncertified inventory and are automatically placed in the file review queue.</a:t>
            </a:r>
          </a:p>
          <a:p>
            <a:endParaRPr lang="en-US" altLang="en-US" sz="1200" dirty="0"/>
          </a:p>
          <a:p>
            <a:r>
              <a:rPr lang="en-US" altLang="en-US" sz="2800" dirty="0"/>
              <a:t>Files are generally reviewed in the order received, but we are happy to expedite files when there is an immediate need. </a:t>
            </a:r>
          </a:p>
          <a:p>
            <a:endParaRPr lang="en-US" altLang="en-US" sz="1200" dirty="0"/>
          </a:p>
          <a:p>
            <a:r>
              <a:rPr lang="en-US" altLang="en-US" sz="2800" dirty="0"/>
              <a:t>If you have a deadline for certification, please let us know at the point of file submission (or in advance, if possible.)</a:t>
            </a:r>
          </a:p>
          <a:p>
            <a:endParaRPr lang="en-US" alt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BEEA083-E62D-4A94-A669-40EDC437917A}"/>
              </a:ext>
            </a:extLst>
          </p:cNvPr>
          <p:cNvSpPr>
            <a:spLocks noGrp="1" noChangeArrowheads="1"/>
          </p:cNvSpPr>
          <p:nvPr>
            <p:ph type="title"/>
          </p:nvPr>
        </p:nvSpPr>
        <p:spPr>
          <a:xfrm>
            <a:off x="1981200" y="274638"/>
            <a:ext cx="8229600" cy="868362"/>
          </a:xfrm>
        </p:spPr>
        <p:txBody>
          <a:bodyPr/>
          <a:lstStyle/>
          <a:p>
            <a:r>
              <a:rPr lang="en-US" altLang="en-US" sz="4000" dirty="0"/>
              <a:t>Certificate Numbers</a:t>
            </a:r>
          </a:p>
        </p:txBody>
      </p:sp>
      <p:sp>
        <p:nvSpPr>
          <p:cNvPr id="29699" name="Content Placeholder 2">
            <a:extLst>
              <a:ext uri="{FF2B5EF4-FFF2-40B4-BE49-F238E27FC236}">
                <a16:creationId xmlns:a16="http://schemas.microsoft.com/office/drawing/2014/main" id="{6B5ED0A4-DD09-43D2-94D8-575FF0B41873}"/>
              </a:ext>
            </a:extLst>
          </p:cNvPr>
          <p:cNvSpPr>
            <a:spLocks noGrp="1" noChangeArrowheads="1"/>
          </p:cNvSpPr>
          <p:nvPr>
            <p:ph idx="1"/>
          </p:nvPr>
        </p:nvSpPr>
        <p:spPr>
          <a:xfrm>
            <a:off x="609600" y="1417638"/>
            <a:ext cx="10820400" cy="5165724"/>
          </a:xfrm>
        </p:spPr>
        <p:txBody>
          <a:bodyPr/>
          <a:lstStyle/>
          <a:p>
            <a:r>
              <a:rPr lang="en-US" altLang="en-US" sz="2800" dirty="0"/>
              <a:t>To be accepted into the NIMAC, files must pass automated validation (upon upload) and a manual review by NIMAC staff. </a:t>
            </a:r>
          </a:p>
          <a:p>
            <a:endParaRPr lang="en-US" altLang="en-US" sz="1200" dirty="0"/>
          </a:p>
          <a:p>
            <a:r>
              <a:rPr lang="en-US" altLang="en-US" sz="2800" dirty="0"/>
              <a:t>When files are certified, they move into your Certified inventory and the “super user” receives an automated email with the digital certificate number. </a:t>
            </a:r>
          </a:p>
          <a:p>
            <a:endParaRPr lang="en-US" altLang="en-US" sz="1200" dirty="0"/>
          </a:p>
          <a:p>
            <a:r>
              <a:rPr lang="en-US" altLang="en-US" sz="2800" dirty="0"/>
              <a:t>You can also add up to three additional email addresses to receive these emails. </a:t>
            </a:r>
          </a:p>
          <a:p>
            <a:endParaRPr lang="en-US" altLang="en-US" sz="1200" dirty="0"/>
          </a:p>
          <a:p>
            <a:r>
              <a:rPr lang="en-US" altLang="en-US" sz="2800" dirty="0"/>
              <a:t>The numbers can also be found in the individual system records and in inventory reports exported from your account.</a:t>
            </a:r>
          </a:p>
        </p:txBody>
      </p:sp>
    </p:spTree>
    <p:extLst>
      <p:ext uri="{BB962C8B-B14F-4D97-AF65-F5344CB8AC3E}">
        <p14:creationId xmlns:p14="http://schemas.microsoft.com/office/powerpoint/2010/main" val="32753176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3783B00-A4FC-4497-8680-76653B65BD83}"/>
              </a:ext>
            </a:extLst>
          </p:cNvPr>
          <p:cNvSpPr>
            <a:spLocks noGrp="1" noChangeArrowheads="1"/>
          </p:cNvSpPr>
          <p:nvPr>
            <p:ph type="title"/>
          </p:nvPr>
        </p:nvSpPr>
        <p:spPr/>
        <p:txBody>
          <a:bodyPr/>
          <a:lstStyle/>
          <a:p>
            <a:r>
              <a:rPr lang="en-US" altLang="en-US" dirty="0"/>
              <a:t>File Review Checks</a:t>
            </a:r>
          </a:p>
        </p:txBody>
      </p:sp>
      <p:sp>
        <p:nvSpPr>
          <p:cNvPr id="30723" name="Content Placeholder 2">
            <a:extLst>
              <a:ext uri="{FF2B5EF4-FFF2-40B4-BE49-F238E27FC236}">
                <a16:creationId xmlns:a16="http://schemas.microsoft.com/office/drawing/2014/main" id="{D1DBD912-1163-4446-AACE-8EC737E2A7D1}"/>
              </a:ext>
            </a:extLst>
          </p:cNvPr>
          <p:cNvSpPr>
            <a:spLocks noGrp="1" noChangeArrowheads="1"/>
          </p:cNvSpPr>
          <p:nvPr>
            <p:ph idx="1"/>
          </p:nvPr>
        </p:nvSpPr>
        <p:spPr>
          <a:xfrm>
            <a:off x="609600" y="1600200"/>
            <a:ext cx="10896600" cy="4525964"/>
          </a:xfrm>
        </p:spPr>
        <p:txBody>
          <a:bodyPr/>
          <a:lstStyle/>
          <a:p>
            <a:r>
              <a:rPr lang="en-US" altLang="en-US" sz="2800" dirty="0"/>
              <a:t>NIMAC staff review the metadata submitted with the file set to ensure it is correct and complete.</a:t>
            </a:r>
          </a:p>
          <a:p>
            <a:endParaRPr lang="en-US" altLang="en-US" sz="1200" dirty="0"/>
          </a:p>
          <a:p>
            <a:r>
              <a:rPr lang="en-US" altLang="en-US" sz="2800" dirty="0"/>
              <a:t>There are some additional checks to the XML to ensure that some required tags (such as page numbers) are present and that common content (e.g., TOC and glossary) are tagged correctly.</a:t>
            </a:r>
          </a:p>
          <a:p>
            <a:endParaRPr lang="en-US" altLang="en-US" sz="1200" dirty="0"/>
          </a:p>
          <a:p>
            <a:r>
              <a:rPr lang="en-US" altLang="en-US" sz="2800" dirty="0"/>
              <a:t>If present, alt text will also receive a spot check for quality. </a:t>
            </a:r>
          </a:p>
          <a:p>
            <a:endParaRPr lang="en-US" altLang="en-US" sz="1200" dirty="0"/>
          </a:p>
          <a:p>
            <a:r>
              <a:rPr lang="en-US" altLang="en-US" sz="2800" dirty="0"/>
              <a:t>NIMAC does not receive print books and does not do a page-by-page comparison to evaluate the tagging in the XML. </a:t>
            </a:r>
          </a:p>
        </p:txBody>
      </p:sp>
    </p:spTree>
    <p:extLst>
      <p:ext uri="{BB962C8B-B14F-4D97-AF65-F5344CB8AC3E}">
        <p14:creationId xmlns:p14="http://schemas.microsoft.com/office/powerpoint/2010/main" val="2242549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8E4DBEE-3B0B-43E2-BDBC-50476BBD840E}"/>
              </a:ext>
            </a:extLst>
          </p:cNvPr>
          <p:cNvSpPr>
            <a:spLocks noGrp="1" noChangeArrowheads="1"/>
          </p:cNvSpPr>
          <p:nvPr>
            <p:ph type="title"/>
          </p:nvPr>
        </p:nvSpPr>
        <p:spPr/>
        <p:txBody>
          <a:bodyPr/>
          <a:lstStyle/>
          <a:p>
            <a:r>
              <a:rPr lang="en-US" altLang="en-US" dirty="0"/>
              <a:t>File Feedback</a:t>
            </a:r>
          </a:p>
        </p:txBody>
      </p:sp>
      <p:sp>
        <p:nvSpPr>
          <p:cNvPr id="31747" name="Content Placeholder 2">
            <a:extLst>
              <a:ext uri="{FF2B5EF4-FFF2-40B4-BE49-F238E27FC236}">
                <a16:creationId xmlns:a16="http://schemas.microsoft.com/office/drawing/2014/main" id="{9A93CD9A-C7BF-4D81-A6D1-72B07F7840B7}"/>
              </a:ext>
            </a:extLst>
          </p:cNvPr>
          <p:cNvSpPr>
            <a:spLocks noGrp="1" noChangeArrowheads="1"/>
          </p:cNvSpPr>
          <p:nvPr>
            <p:ph idx="1"/>
          </p:nvPr>
        </p:nvSpPr>
        <p:spPr>
          <a:xfrm>
            <a:off x="685800" y="1417638"/>
            <a:ext cx="10668000" cy="4708526"/>
          </a:xfrm>
        </p:spPr>
        <p:txBody>
          <a:bodyPr/>
          <a:lstStyle/>
          <a:p>
            <a:r>
              <a:rPr lang="en-US" altLang="en-US" sz="2800" dirty="0"/>
              <a:t>NIMAC staff can make minor metadata corrections in the system at the point of file review (without requiring that files be resubmitted). </a:t>
            </a:r>
          </a:p>
          <a:p>
            <a:endParaRPr lang="en-US" altLang="en-US" sz="1200" dirty="0"/>
          </a:p>
          <a:p>
            <a:r>
              <a:rPr lang="en-US" altLang="en-US" sz="2800" dirty="0"/>
              <a:t>However, most other XML and other file issues will require vendor correction and resubmission of the file.</a:t>
            </a:r>
          </a:p>
          <a:p>
            <a:pPr marL="0" indent="0">
              <a:buNone/>
            </a:pPr>
            <a:endParaRPr lang="en-US" altLang="en-US" sz="1200" dirty="0"/>
          </a:p>
          <a:p>
            <a:r>
              <a:rPr lang="en-US" altLang="en-US" sz="2800" dirty="0"/>
              <a:t>When files require correction, staff will send detailed feedback to the individual that uploaded the file. </a:t>
            </a:r>
          </a:p>
          <a:p>
            <a:endParaRPr lang="en-US" altLang="en-US" sz="1200" dirty="0"/>
          </a:p>
          <a:p>
            <a:r>
              <a:rPr lang="en-US" altLang="en-US" sz="2800" dirty="0"/>
              <a:t>Files awaiting correction are placed in “Stalled” inventory. </a:t>
            </a:r>
          </a:p>
          <a:p>
            <a:endParaRPr lang="en-US" altLang="en-US" sz="2800" dirty="0"/>
          </a:p>
        </p:txBody>
      </p:sp>
    </p:spTree>
    <p:extLst>
      <p:ext uri="{BB962C8B-B14F-4D97-AF65-F5344CB8AC3E}">
        <p14:creationId xmlns:p14="http://schemas.microsoft.com/office/powerpoint/2010/main" val="2363184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6BD0C73D-7AC9-43A6-A744-9D21415075A9}"/>
              </a:ext>
            </a:extLst>
          </p:cNvPr>
          <p:cNvSpPr>
            <a:spLocks noGrp="1" noChangeArrowheads="1"/>
          </p:cNvSpPr>
          <p:nvPr>
            <p:ph type="title"/>
          </p:nvPr>
        </p:nvSpPr>
        <p:spPr/>
        <p:txBody>
          <a:bodyPr/>
          <a:lstStyle/>
          <a:p>
            <a:r>
              <a:rPr lang="en-US" altLang="en-US" dirty="0"/>
              <a:t>File Review Timeline</a:t>
            </a:r>
          </a:p>
        </p:txBody>
      </p:sp>
      <p:sp>
        <p:nvSpPr>
          <p:cNvPr id="32771" name="Content Placeholder 2">
            <a:extLst>
              <a:ext uri="{FF2B5EF4-FFF2-40B4-BE49-F238E27FC236}">
                <a16:creationId xmlns:a16="http://schemas.microsoft.com/office/drawing/2014/main" id="{2BD4A9BD-46FC-47C9-9426-0438C5AA0B67}"/>
              </a:ext>
            </a:extLst>
          </p:cNvPr>
          <p:cNvSpPr>
            <a:spLocks noGrp="1" noChangeArrowheads="1"/>
          </p:cNvSpPr>
          <p:nvPr>
            <p:ph idx="1"/>
          </p:nvPr>
        </p:nvSpPr>
        <p:spPr>
          <a:xfrm>
            <a:off x="685800" y="1752600"/>
            <a:ext cx="10820400" cy="4038600"/>
          </a:xfrm>
        </p:spPr>
        <p:txBody>
          <a:bodyPr/>
          <a:lstStyle/>
          <a:p>
            <a:r>
              <a:rPr lang="en-US" altLang="en-US" sz="2800" dirty="0"/>
              <a:t>The time for a delivery to be reviewed and certified varies depending on the number of files received at a given time and the number of files in the review queue.</a:t>
            </a:r>
          </a:p>
          <a:p>
            <a:endParaRPr lang="en-US" altLang="en-US" sz="1200" dirty="0"/>
          </a:p>
          <a:p>
            <a:r>
              <a:rPr lang="en-US" altLang="en-US" sz="2800" dirty="0"/>
              <a:t>When submissions are relatively light, a file may be certified the day it is uploaded to the system.</a:t>
            </a:r>
          </a:p>
          <a:p>
            <a:endParaRPr lang="en-US" altLang="en-US" sz="1200" dirty="0"/>
          </a:p>
          <a:p>
            <a:r>
              <a:rPr lang="en-US" altLang="en-US" sz="2800" dirty="0"/>
              <a:t>However, if a delivery is large or many other files are in the queue, it may take 2 weeks or longer.</a:t>
            </a:r>
          </a:p>
        </p:txBody>
      </p:sp>
    </p:spTree>
    <p:extLst>
      <p:ext uri="{BB962C8B-B14F-4D97-AF65-F5344CB8AC3E}">
        <p14:creationId xmlns:p14="http://schemas.microsoft.com/office/powerpoint/2010/main" val="804134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a:xfrm>
            <a:off x="762000" y="34636"/>
            <a:ext cx="10972800" cy="1143000"/>
          </a:xfrm>
        </p:spPr>
        <p:txBody>
          <a:bodyPr/>
          <a:lstStyle/>
          <a:p>
            <a:r>
              <a:rPr lang="en-US" altLang="en-US" dirty="0"/>
              <a:t>Certification Deadlines</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730827" y="1600200"/>
            <a:ext cx="10820400" cy="3992563"/>
          </a:xfrm>
        </p:spPr>
        <p:txBody>
          <a:bodyPr/>
          <a:lstStyle/>
          <a:p>
            <a:r>
              <a:rPr lang="en-US" altLang="en-US" sz="2800" b="1" dirty="0"/>
              <a:t>Publishers: If you have an upcoming contract deadline with a customer, please notify us via email so that we know to expedite your file(s) for review. </a:t>
            </a:r>
          </a:p>
          <a:p>
            <a:endParaRPr lang="en-US" altLang="en-US" sz="1200" b="1" dirty="0"/>
          </a:p>
          <a:p>
            <a:r>
              <a:rPr lang="en-US" altLang="en-US" sz="2800" dirty="0"/>
              <a:t>The NIMAC is not looped into state or district procurement processes, and we will generally only know about a file submission deadline if the publisher relays this information to us.</a:t>
            </a:r>
          </a:p>
        </p:txBody>
      </p:sp>
    </p:spTree>
    <p:extLst>
      <p:ext uri="{BB962C8B-B14F-4D97-AF65-F5344CB8AC3E}">
        <p14:creationId xmlns:p14="http://schemas.microsoft.com/office/powerpoint/2010/main" val="4276981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a:xfrm>
            <a:off x="762000" y="-100446"/>
            <a:ext cx="10972800" cy="1143000"/>
          </a:xfrm>
        </p:spPr>
        <p:txBody>
          <a:bodyPr/>
          <a:lstStyle/>
          <a:p>
            <a:r>
              <a:rPr lang="en-US" altLang="en-US" dirty="0"/>
              <a:t>Expediting Certification</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762000" y="1447801"/>
            <a:ext cx="10820400" cy="3962400"/>
          </a:xfrm>
        </p:spPr>
        <p:txBody>
          <a:bodyPr/>
          <a:lstStyle/>
          <a:p>
            <a:r>
              <a:rPr lang="en-US" altLang="en-US" sz="2800" dirty="0"/>
              <a:t>We encourage publishers to submit files at least two weeks in advance of a deadline.</a:t>
            </a:r>
          </a:p>
          <a:p>
            <a:endParaRPr lang="en-US" altLang="en-US" sz="1200" dirty="0"/>
          </a:p>
          <a:p>
            <a:r>
              <a:rPr lang="en-US" altLang="en-US" sz="2800" dirty="0"/>
              <a:t>This helps ensure that if there are any issues with the files, your vendor will have time to make the needed corrections and resubmit the files, if this is needed.</a:t>
            </a:r>
          </a:p>
          <a:p>
            <a:endParaRPr lang="en-US" altLang="en-US" sz="1200" dirty="0"/>
          </a:p>
          <a:p>
            <a:r>
              <a:rPr lang="en-US" altLang="en-US" sz="2800" dirty="0"/>
              <a:t>Files are usually certified in the order received, but we are happy to prioritize files to help a publisher meet a deadline.</a:t>
            </a:r>
          </a:p>
        </p:txBody>
      </p:sp>
    </p:spTree>
    <p:extLst>
      <p:ext uri="{BB962C8B-B14F-4D97-AF65-F5344CB8AC3E}">
        <p14:creationId xmlns:p14="http://schemas.microsoft.com/office/powerpoint/2010/main" val="3064812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606BAD-37D3-4D0B-839D-9362EF01A5F8}"/>
              </a:ext>
            </a:extLst>
          </p:cNvPr>
          <p:cNvSpPr>
            <a:spLocks noGrp="1"/>
          </p:cNvSpPr>
          <p:nvPr>
            <p:ph type="title" idx="4294967295"/>
          </p:nvPr>
        </p:nvSpPr>
        <p:spPr>
          <a:xfrm>
            <a:off x="1981199" y="152400"/>
            <a:ext cx="8229600" cy="1143000"/>
          </a:xfrm>
        </p:spPr>
        <p:txBody>
          <a:bodyPr/>
          <a:lstStyle/>
          <a:p>
            <a:r>
              <a:rPr lang="en-US" dirty="0"/>
              <a:t>NIMAC Homepage</a:t>
            </a:r>
          </a:p>
        </p:txBody>
      </p:sp>
      <p:pic>
        <p:nvPicPr>
          <p:cNvPr id="3" name="Picture 2" descr="Image of NIMAC homepage">
            <a:extLst>
              <a:ext uri="{FF2B5EF4-FFF2-40B4-BE49-F238E27FC236}">
                <a16:creationId xmlns:a16="http://schemas.microsoft.com/office/drawing/2014/main" id="{B7EEEF61-E2F6-4C92-A8D8-9A5F93DBD5EC}"/>
              </a:ext>
            </a:extLst>
          </p:cNvPr>
          <p:cNvPicPr>
            <a:picLocks noChangeAspect="1"/>
          </p:cNvPicPr>
          <p:nvPr/>
        </p:nvPicPr>
        <p:blipFill>
          <a:blip r:embed="rId3"/>
          <a:stretch>
            <a:fillRect/>
          </a:stretch>
        </p:blipFill>
        <p:spPr>
          <a:xfrm>
            <a:off x="1034212" y="1347355"/>
            <a:ext cx="10123575" cy="464819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88DA844-57AB-4100-A2E9-F0E66B21E863}"/>
              </a:ext>
            </a:extLst>
          </p:cNvPr>
          <p:cNvSpPr>
            <a:spLocks noGrp="1" noChangeArrowheads="1"/>
          </p:cNvSpPr>
          <p:nvPr>
            <p:ph type="title"/>
          </p:nvPr>
        </p:nvSpPr>
        <p:spPr>
          <a:xfrm>
            <a:off x="1981200" y="2667000"/>
            <a:ext cx="8229600" cy="1143000"/>
          </a:xfrm>
        </p:spPr>
        <p:txBody>
          <a:bodyPr/>
          <a:lstStyle/>
          <a:p>
            <a:r>
              <a:rPr lang="en-US" altLang="en-US" dirty="0"/>
              <a:t>Live Demo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E23F4B78-2725-42B9-B14D-3A303DF74D54}"/>
              </a:ext>
            </a:extLst>
          </p:cNvPr>
          <p:cNvSpPr>
            <a:spLocks noGrp="1" noChangeArrowheads="1"/>
          </p:cNvSpPr>
          <p:nvPr>
            <p:ph type="title"/>
          </p:nvPr>
        </p:nvSpPr>
        <p:spPr/>
        <p:txBody>
          <a:bodyPr/>
          <a:lstStyle/>
          <a:p>
            <a:r>
              <a:rPr lang="en-US" altLang="en-US" dirty="0"/>
              <a:t>Questions?</a:t>
            </a:r>
          </a:p>
        </p:txBody>
      </p:sp>
      <p:sp>
        <p:nvSpPr>
          <p:cNvPr id="37891" name="Content Placeholder 2">
            <a:extLst>
              <a:ext uri="{FF2B5EF4-FFF2-40B4-BE49-F238E27FC236}">
                <a16:creationId xmlns:a16="http://schemas.microsoft.com/office/drawing/2014/main" id="{0B92069A-7E2B-400C-8039-D7646783A1D0}"/>
              </a:ext>
            </a:extLst>
          </p:cNvPr>
          <p:cNvSpPr>
            <a:spLocks noGrp="1" noChangeArrowheads="1"/>
          </p:cNvSpPr>
          <p:nvPr>
            <p:ph idx="1"/>
          </p:nvPr>
        </p:nvSpPr>
        <p:spPr>
          <a:xfrm>
            <a:off x="304800" y="1447801"/>
            <a:ext cx="11049000" cy="4678363"/>
          </a:xfrm>
        </p:spPr>
        <p:txBody>
          <a:bodyPr/>
          <a:lstStyle/>
          <a:p>
            <a:r>
              <a:rPr lang="en-US" altLang="en-US" sz="2800" dirty="0"/>
              <a:t>For any questions about the status of files in the NIMAC system, feedback provided by our staff, or anything else, don’t hesitate to get in touch:</a:t>
            </a:r>
          </a:p>
          <a:p>
            <a:pPr marL="0" indent="0">
              <a:buNone/>
            </a:pPr>
            <a:r>
              <a:rPr lang="en-US" altLang="en-US" sz="2800" dirty="0"/>
              <a:t> </a:t>
            </a:r>
          </a:p>
          <a:p>
            <a:pPr algn="ctr">
              <a:buFontTx/>
              <a:buNone/>
            </a:pPr>
            <a:r>
              <a:rPr lang="en-US" altLang="en-US" sz="2800" dirty="0">
                <a:hlinkClick r:id="rId2"/>
              </a:rPr>
              <a:t>nimac@aph.org</a:t>
            </a:r>
            <a:r>
              <a:rPr lang="en-US" altLang="en-US" sz="2800" dirty="0"/>
              <a:t>  </a:t>
            </a:r>
          </a:p>
          <a:p>
            <a:pPr algn="ctr">
              <a:buFontTx/>
              <a:buNone/>
            </a:pPr>
            <a:r>
              <a:rPr lang="en-US" altLang="en-US" sz="2800" dirty="0"/>
              <a:t>877-526-4622</a:t>
            </a:r>
          </a:p>
          <a:p>
            <a:pPr>
              <a:buFontTx/>
              <a:buNone/>
            </a:pPr>
            <a:r>
              <a:rPr lang="en-US" altLang="en-US" sz="1400" dirty="0">
                <a:solidFill>
                  <a:srgbClr val="000099"/>
                </a:solidFill>
              </a:rPr>
              <a:t>	</a:t>
            </a:r>
          </a:p>
          <a:p>
            <a:pPr>
              <a:buFontTx/>
              <a:buNone/>
            </a:pPr>
            <a:endParaRPr lang="en-US" altLang="en-US" sz="1400" dirty="0">
              <a:solidFill>
                <a:srgbClr val="000099"/>
              </a:solidFill>
            </a:endParaRPr>
          </a:p>
          <a:p>
            <a:pPr>
              <a:buFontTx/>
              <a:buNone/>
            </a:pPr>
            <a:r>
              <a:rPr lang="en-US" altLang="en-US" sz="1400" dirty="0">
                <a:solidFill>
                  <a:srgbClr val="000099"/>
                </a:solidFill>
              </a:rPr>
              <a:t>	</a:t>
            </a:r>
          </a:p>
          <a:p>
            <a:pPr>
              <a:buNone/>
            </a:pPr>
            <a:r>
              <a:rPr lang="en-US" altLang="en-US" sz="1400" dirty="0">
                <a:solidFill>
                  <a:srgbClr val="000099"/>
                </a:solidFill>
              </a:rPr>
              <a:t>	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2800" b="1" dirty="0"/>
          </a:p>
        </p:txBody>
      </p:sp>
    </p:spTree>
  </p:cSld>
  <p:clrMapOvr>
    <a:masterClrMapping/>
  </p:clrMapOvr>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A877C3-A135-4470-ADC9-857DFFBC1127}">
  <ds:schemaRefs>
    <ds:schemaRef ds:uri="http://schemas.microsoft.com/sharepoint/v3/contenttype/forms"/>
  </ds:schemaRefs>
</ds:datastoreItem>
</file>

<file path=customXml/itemProps2.xml><?xml version="1.0" encoding="utf-8"?>
<ds:datastoreItem xmlns:ds="http://schemas.openxmlformats.org/officeDocument/2006/customXml" ds:itemID="{A665C49C-4876-4D66-A699-F176130A793F}">
  <ds:schemaRefs>
    <ds:schemaRef ds:uri="http://schemas.microsoft.com/office/2006/metadata/properties"/>
    <ds:schemaRef ds:uri="http://www.w3.org/XML/1998/namespace"/>
    <ds:schemaRef ds:uri="http://purl.org/dc/terms/"/>
    <ds:schemaRef ds:uri="http://purl.org/dc/elements/1.1/"/>
    <ds:schemaRef ds:uri="38fd74c8-805e-4dcb-8927-c1278a3ad9fc"/>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5101da5b-6c2e-4d78-9a91-ac859c4bc6fa"/>
  </ds:schemaRefs>
</ds:datastoreItem>
</file>

<file path=customXml/itemProps3.xml><?xml version="1.0" encoding="utf-8"?>
<ds:datastoreItem xmlns:ds="http://schemas.openxmlformats.org/officeDocument/2006/customXml" ds:itemID="{77929AAD-5606-4433-859D-61A3704B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11616</TotalTime>
  <Words>3258</Words>
  <Application>Microsoft Office PowerPoint</Application>
  <PresentationFormat>Widescreen</PresentationFormat>
  <Paragraphs>342</Paragraphs>
  <Slides>62</Slides>
  <Notes>12</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6" baseType="lpstr">
      <vt:lpstr>Arial</vt:lpstr>
      <vt:lpstr>Tahoma</vt:lpstr>
      <vt:lpstr>NIMAClayout</vt:lpstr>
      <vt:lpstr>Photo Editor Photo</vt:lpstr>
      <vt:lpstr> NIMAC for Publishers and Vendors:  Basics &amp; File Submission </vt:lpstr>
      <vt:lpstr>Today’s Webinar </vt:lpstr>
      <vt:lpstr>Mark your calendar!</vt:lpstr>
      <vt:lpstr>NIMAC: The Basics</vt:lpstr>
      <vt:lpstr>The NIMAC Project</vt:lpstr>
      <vt:lpstr>The NIMAC: Key Dates &amp; Numbers</vt:lpstr>
      <vt:lpstr>States and the NIMAC</vt:lpstr>
      <vt:lpstr>States &amp; Authorized Users</vt:lpstr>
      <vt:lpstr>Student Eligibility </vt:lpstr>
      <vt:lpstr>The NIMAS Specification</vt:lpstr>
      <vt:lpstr>Special Note: Changes to NIMAS</vt:lpstr>
      <vt:lpstr>Materials within Scope for NIMAS</vt:lpstr>
      <vt:lpstr>Range of Materials Received</vt:lpstr>
      <vt:lpstr>Materials not within Scope for NIMAS</vt:lpstr>
      <vt:lpstr>The “Notice of Interpretation” (NOI) on Digital Materials &amp; NIMAS</vt:lpstr>
      <vt:lpstr>Digital Materials &amp; NIMAS</vt:lpstr>
      <vt:lpstr>NIMAS Exemption for WCAG-compliant Digital Materials</vt:lpstr>
      <vt:lpstr>NIMAC Requests to Publishers</vt:lpstr>
      <vt:lpstr>Side Note: Helping Teachers &amp; Schools Locate Accessible Formats</vt:lpstr>
      <vt:lpstr>Publisher Accounts &amp;  File Submission</vt:lpstr>
      <vt:lpstr>Publisher Accounts: Managing Inventory</vt:lpstr>
      <vt:lpstr>Publisher Accounts: Other Functions</vt:lpstr>
      <vt:lpstr>Submitting NIMAS Files Part 1: Validation </vt:lpstr>
      <vt:lpstr>NIMAC Validation Wizard</vt:lpstr>
      <vt:lpstr>NIMAS Validation</vt:lpstr>
      <vt:lpstr>How to Use the Tool</vt:lpstr>
      <vt:lpstr>Navigation to the Zipped File</vt:lpstr>
      <vt:lpstr>Validation in Progress . . .</vt:lpstr>
      <vt:lpstr>Successful Validation Output</vt:lpstr>
      <vt:lpstr>Types of Validation Output</vt:lpstr>
      <vt:lpstr>Validation Output Showing Errors</vt:lpstr>
      <vt:lpstr>Corrupt Zip Files</vt:lpstr>
      <vt:lpstr>Submitting NIMAS Files Part 2: File Delivery </vt:lpstr>
      <vt:lpstr>Manual File Upload</vt:lpstr>
      <vt:lpstr>Add New Content vs. Replace Zip File</vt:lpstr>
      <vt:lpstr>Manual Upload Process</vt:lpstr>
      <vt:lpstr>Manual Upload vs. Batch Delivery</vt:lpstr>
      <vt:lpstr>Batch Delivery (FTP)</vt:lpstr>
      <vt:lpstr>Delivering files by FTP</vt:lpstr>
      <vt:lpstr>Requesting FTP Access</vt:lpstr>
      <vt:lpstr>Important Note: Don’t use folders on the FTP</vt:lpstr>
      <vt:lpstr>The Daily Batch Delivery Report</vt:lpstr>
      <vt:lpstr>Batch Delivery Report</vt:lpstr>
      <vt:lpstr>Side Note: Spam filters</vt:lpstr>
      <vt:lpstr>Reviewing the FTP Report</vt:lpstr>
      <vt:lpstr>Reading the Report</vt:lpstr>
      <vt:lpstr>Report showing all uploads successful </vt:lpstr>
      <vt:lpstr>Report including failed upload</vt:lpstr>
      <vt:lpstr>Failed uploads</vt:lpstr>
      <vt:lpstr>Uploading Corrected Files</vt:lpstr>
      <vt:lpstr>Resubmission of Certified Inventory</vt:lpstr>
      <vt:lpstr>File Review &amp; Certification</vt:lpstr>
      <vt:lpstr>NIMAC File Queue</vt:lpstr>
      <vt:lpstr>Certificate Numbers</vt:lpstr>
      <vt:lpstr>File Review Checks</vt:lpstr>
      <vt:lpstr>File Feedback</vt:lpstr>
      <vt:lpstr>File Review Timeline</vt:lpstr>
      <vt:lpstr>Certification Deadlines</vt:lpstr>
      <vt:lpstr>Expediting Certification</vt:lpstr>
      <vt:lpstr>NIMAC Homepage</vt:lpstr>
      <vt:lpstr>Live Demo</vt:lpstr>
      <vt:lpstr>Questions?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Nicole Gaines</cp:lastModifiedBy>
  <cp:revision>1547</cp:revision>
  <dcterms:created xsi:type="dcterms:W3CDTF">2006-11-09T18:18:09Z</dcterms:created>
  <dcterms:modified xsi:type="dcterms:W3CDTF">2024-06-28T14:58:00Z</dcterms:modified>
</cp:coreProperties>
</file>