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45"/>
  </p:notesMasterIdLst>
  <p:handoutMasterIdLst>
    <p:handoutMasterId r:id="rId46"/>
  </p:handoutMasterIdLst>
  <p:sldIdLst>
    <p:sldId id="603" r:id="rId5"/>
    <p:sldId id="586" r:id="rId6"/>
    <p:sldId id="570" r:id="rId7"/>
    <p:sldId id="549" r:id="rId8"/>
    <p:sldId id="550" r:id="rId9"/>
    <p:sldId id="555" r:id="rId10"/>
    <p:sldId id="556" r:id="rId11"/>
    <p:sldId id="561" r:id="rId12"/>
    <p:sldId id="564" r:id="rId13"/>
    <p:sldId id="566" r:id="rId14"/>
    <p:sldId id="611" r:id="rId15"/>
    <p:sldId id="594" r:id="rId16"/>
    <p:sldId id="590" r:id="rId17"/>
    <p:sldId id="569" r:id="rId18"/>
    <p:sldId id="589" r:id="rId19"/>
    <p:sldId id="588" r:id="rId20"/>
    <p:sldId id="617" r:id="rId21"/>
    <p:sldId id="616" r:id="rId22"/>
    <p:sldId id="615" r:id="rId23"/>
    <p:sldId id="571" r:id="rId24"/>
    <p:sldId id="645" r:id="rId25"/>
    <p:sldId id="646" r:id="rId26"/>
    <p:sldId id="577" r:id="rId27"/>
    <p:sldId id="584" r:id="rId28"/>
    <p:sldId id="585" r:id="rId29"/>
    <p:sldId id="580" r:id="rId30"/>
    <p:sldId id="581" r:id="rId31"/>
    <p:sldId id="596" r:id="rId32"/>
    <p:sldId id="601" r:id="rId33"/>
    <p:sldId id="597" r:id="rId34"/>
    <p:sldId id="598" r:id="rId35"/>
    <p:sldId id="599" r:id="rId36"/>
    <p:sldId id="642" r:id="rId37"/>
    <p:sldId id="643" r:id="rId38"/>
    <p:sldId id="644" r:id="rId39"/>
    <p:sldId id="592" r:id="rId40"/>
    <p:sldId id="578" r:id="rId41"/>
    <p:sldId id="579" r:id="rId42"/>
    <p:sldId id="602" r:id="rId43"/>
    <p:sldId id="482" r:id="rId4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49" autoAdjust="0"/>
  </p:normalViewPr>
  <p:slideViewPr>
    <p:cSldViewPr>
      <p:cViewPr varScale="1">
        <p:scale>
          <a:sx n="71" d="100"/>
          <a:sy n="71" d="100"/>
        </p:scale>
        <p:origin x="120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99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69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014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373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miller@aph.org" TargetMode="External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amp/#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ource@aph.or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daisy.github.io/pipeline/Download.html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QW6VbG6UR0?si=P7zyCuaWSyRNVXb2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A2D6-40DA-4F2C-9157-59C09EB1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The NIMAC for AMPs: </a:t>
            </a:r>
            <a:br>
              <a:rPr lang="en-US" altLang="en-US" sz="4400" dirty="0"/>
            </a:br>
            <a:r>
              <a:rPr lang="en-US" altLang="en-US" sz="4400" dirty="0"/>
              <a:t>Basics, Updates, and a Demo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01DD54-80D1-4ADD-9930-026B85B1A302}"/>
              </a:ext>
            </a:extLst>
          </p:cNvPr>
          <p:cNvSpPr txBox="1"/>
          <p:nvPr/>
        </p:nvSpPr>
        <p:spPr>
          <a:xfrm>
            <a:off x="457200" y="5200471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NIMAC Manager</a:t>
            </a:r>
          </a:p>
          <a:p>
            <a:pPr>
              <a:defRPr/>
            </a:pPr>
            <a:r>
              <a:rPr lang="en-US" dirty="0">
                <a:latin typeface="+mj-lt"/>
                <a:hlinkClick r:id="rId2"/>
              </a:rPr>
              <a:t>eschaller@aph.org</a:t>
            </a:r>
            <a:r>
              <a:rPr lang="en-US" dirty="0">
                <a:latin typeface="+mj-lt"/>
              </a:rPr>
              <a:t>  </a:t>
            </a:r>
          </a:p>
          <a:p>
            <a:pPr>
              <a:defRPr/>
            </a:pPr>
            <a:r>
              <a:rPr lang="en-US" dirty="0">
                <a:latin typeface="+mj-lt"/>
              </a:rPr>
              <a:t>Alexa Miller, NIMAC Librarian</a:t>
            </a:r>
          </a:p>
          <a:p>
            <a:pPr>
              <a:defRPr/>
            </a:pPr>
            <a:r>
              <a:rPr lang="en-US" dirty="0">
                <a:latin typeface="+mj-lt"/>
                <a:hlinkClick r:id="rId3"/>
              </a:rPr>
              <a:t>amiller@aph.org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r>
              <a:rPr lang="en-US" dirty="0">
                <a:latin typeface="+mj-lt"/>
              </a:rPr>
              <a:t>March 5, 2025</a:t>
            </a:r>
          </a:p>
        </p:txBody>
      </p:sp>
      <p:pic>
        <p:nvPicPr>
          <p:cNvPr id="6" name="Picture 6" descr="NIMAC logo">
            <a:extLst>
              <a:ext uri="{FF2B5EF4-FFF2-40B4-BE49-F238E27FC236}">
                <a16:creationId xmlns:a16="http://schemas.microsoft.com/office/drawing/2014/main" id="{BA5C15AD-ABA3-42F0-95A3-825024BC6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572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993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87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 and File Assignments</a:t>
            </a:r>
          </a:p>
          <a:p>
            <a:pPr lvl="1">
              <a:defRPr/>
            </a:pPr>
            <a:r>
              <a:rPr lang="en-US" sz="2400" dirty="0"/>
              <a:t>Policy Updates</a:t>
            </a:r>
          </a:p>
          <a:p>
            <a:pPr lvl="1">
              <a:defRPr/>
            </a:pPr>
            <a:r>
              <a:rPr lang="en-US" sz="2400" dirty="0"/>
              <a:t>Services &amp; System Features for AMPs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Your Account Information &amp; Sub Users</a:t>
            </a:r>
          </a:p>
          <a:p>
            <a:pPr lvl="1">
              <a:defRPr/>
            </a:pPr>
            <a:r>
              <a:rPr lang="en-US" sz="2400" dirty="0"/>
              <a:t>Publisher Contact Information 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r>
              <a:rPr lang="en-US" sz="2400" dirty="0"/>
              <a:t>Using the Watchlist</a:t>
            </a:r>
          </a:p>
          <a:p>
            <a:pPr lvl="1">
              <a:defRPr/>
            </a:pPr>
            <a:r>
              <a:rPr lang="en-US" sz="2400" dirty="0"/>
              <a:t>Downloading &amp; Managing File Assignments</a:t>
            </a:r>
          </a:p>
          <a:p>
            <a:pPr lvl="1">
              <a:defRPr/>
            </a:pPr>
            <a:r>
              <a:rPr lang="en-US" sz="2400" dirty="0"/>
              <a:t>Searching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82,000 file sets from over 200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a “by-product” of print or digital book production—it can take up to six weeks or more for NIMAS to be produced.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AMP account? 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An Accessible Media Producer (AMP) account allows the user to download any file assigned to them by an Authorized User.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accounts are freely available to any organization or individual who can work with NIMAS to produce accessible formats for K-12 students with print disabilities.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users do not have to be designated by a state coordinator, but they have more limited access to download files.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Should I be an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If you need direct access to download files from the system, it may be appropriate for you to be designated as an Authorized User for a given state.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To become an AU, you need to be a part of the educational structure of the state, or a non-profit that qualifies as an “authorized entity” under Chafee.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Feel free to contact the NIMAC if you have questions or would like more information.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Side Note: the APH AMP Directory</a:t>
            </a:r>
            <a:r>
              <a:rPr lang="en-US" altLang="en-US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AMP information in the NIMAC is not public.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AUs can only access information about AMPs through their NIMAC accounts.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interested in sharing information publicly about the services you offer, we invite you to participate in the </a:t>
            </a:r>
            <a:r>
              <a:rPr lang="en-US" altLang="en-US" sz="2800" dirty="0">
                <a:hlinkClick r:id="rId3"/>
              </a:rPr>
              <a:t>Accessible Media Producers Directory</a:t>
            </a:r>
            <a:r>
              <a:rPr lang="en-US" altLang="en-US" sz="2800" dirty="0"/>
              <a:t>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This searchable online directory is a free service of APH (separate from the NIMAC). 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</a:t>
            </a:r>
            <a:r>
              <a:rPr lang="en-US" altLang="en-US" sz="2800" dirty="0">
                <a:hlinkClick r:id="rId4"/>
              </a:rPr>
              <a:t>resource@aph.org</a:t>
            </a:r>
            <a:r>
              <a:rPr lang="en-US" altLang="en-US" sz="2800" dirty="0"/>
              <a:t> for more information!</a:t>
            </a:r>
          </a:p>
          <a:p>
            <a:pPr>
              <a:buFont typeface="Arial" charset="0"/>
              <a:buChar char="•"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2927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NIMAS File Assignment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File Assignment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Once you have an active AMP account, any Authorized User in any state can assign you files for download.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working on a project for a state or district and need help locating an AU in that state to assign you the NIMAS file, just let us know.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Email Notification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Whenever you are assigned a file by an Authorized User, the system will send an automated email to let you know that the file is available for download in your queue.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notification will let you know what item has been assigned, what accessible format is being requested, and what user made the assignment.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47B852-C143-471C-A0BF-242E32EC96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Example of File Assignment Email</a:t>
            </a:r>
          </a:p>
        </p:txBody>
      </p:sp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0" y="4572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Spam Filter Heads Up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All automated emails from the NIMAC will show as the sender </a:t>
            </a:r>
            <a:r>
              <a:rPr lang="en-US" altLang="en-US" sz="2800" dirty="0">
                <a:hlinkClick r:id="rId3"/>
              </a:rPr>
              <a:t>noreply-NIMAC@overdrive.com</a:t>
            </a:r>
            <a:r>
              <a:rPr lang="en-US" altLang="en-US" sz="2800" dirty="0"/>
              <a:t>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Some email systems will filter out automated emails unless you “whitelist” the sender.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encounter any issues receiving emails, please add this address to your contacts.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You may need to get help from your IT administrator if network restrictions prevent system emails from getting through.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the NIMAC for further assistance.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Format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/>
          <a:lstStyle/>
          <a:p>
            <a:r>
              <a:rPr lang="en-US" sz="2800" dirty="0"/>
              <a:t>Format capabilities are selected when a new AMP registers with the NIMAC. </a:t>
            </a:r>
          </a:p>
          <a:p>
            <a:r>
              <a:rPr lang="en-US" sz="2800" dirty="0"/>
              <a:t>They can be viewed and updated at any time by going to User Information </a:t>
            </a:r>
            <a:r>
              <a:rPr lang="en-US" sz="2800" dirty="0">
                <a:sym typeface="Wingdings" panose="05000000000000000000" pitchFamily="2" charset="2"/>
              </a:rPr>
              <a:t> My Account.</a:t>
            </a:r>
            <a:endParaRPr lang="en-US" sz="2800" dirty="0"/>
          </a:p>
          <a:p>
            <a:r>
              <a:rPr lang="en-US" sz="2800" dirty="0"/>
              <a:t>Format information is provided as a convenience for AMPs and the Authorized Users who are assigning them files. </a:t>
            </a:r>
          </a:p>
          <a:p>
            <a:r>
              <a:rPr lang="en-US" sz="2800" b="1" dirty="0"/>
              <a:t>Note: you are not restricted to producing the format specified by the AU.</a:t>
            </a:r>
          </a:p>
          <a:p>
            <a:r>
              <a:rPr lang="en-US" sz="2800" dirty="0"/>
              <a:t>Formats should be updated whenever needed to reflect changes in what you produce.</a:t>
            </a:r>
          </a:p>
        </p:txBody>
      </p:sp>
    </p:spTree>
    <p:extLst>
      <p:ext uri="{BB962C8B-B14F-4D97-AF65-F5344CB8AC3E}">
        <p14:creationId xmlns:p14="http://schemas.microsoft.com/office/powerpoint/2010/main" val="1175984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05C1-9764-4269-9A00-EDC967DA5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 dirty="0"/>
              <a:t>Current Format Capability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0437-2397-458F-9381-B25A64BF8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8970" y="914400"/>
            <a:ext cx="6531429" cy="5105400"/>
          </a:xfrm>
        </p:spPr>
        <p:txBody>
          <a:bodyPr/>
          <a:lstStyle/>
          <a:p>
            <a:r>
              <a:rPr lang="en-US" sz="2600" dirty="0"/>
              <a:t>Audio</a:t>
            </a:r>
          </a:p>
          <a:p>
            <a:r>
              <a:rPr lang="en-US" sz="2600" dirty="0"/>
              <a:t>DAISY Audio</a:t>
            </a:r>
          </a:p>
          <a:p>
            <a:r>
              <a:rPr lang="en-US" sz="2600" dirty="0"/>
              <a:t>DAISY Text</a:t>
            </a:r>
          </a:p>
          <a:p>
            <a:r>
              <a:rPr lang="en-US" sz="2600" dirty="0"/>
              <a:t>Digital Braille - UEB</a:t>
            </a:r>
          </a:p>
          <a:p>
            <a:r>
              <a:rPr lang="en-US" sz="2600" dirty="0"/>
              <a:t>Digital Braille - UEB with Nemeth</a:t>
            </a:r>
          </a:p>
          <a:p>
            <a:r>
              <a:rPr lang="en-US" sz="2600" dirty="0"/>
              <a:t>Embossed Braille - UEB</a:t>
            </a:r>
          </a:p>
          <a:p>
            <a:r>
              <a:rPr lang="en-US" sz="2600" dirty="0"/>
              <a:t>Embossed Braille - UEB with Nemeth</a:t>
            </a:r>
          </a:p>
          <a:p>
            <a:r>
              <a:rPr lang="en-US" sz="2600" dirty="0"/>
              <a:t>Large Print</a:t>
            </a:r>
          </a:p>
          <a:p>
            <a:r>
              <a:rPr lang="en-US" sz="2600" dirty="0"/>
              <a:t>PDF</a:t>
            </a:r>
          </a:p>
          <a:p>
            <a:r>
              <a:rPr lang="en-US" sz="2600" dirty="0"/>
              <a:t>EPUB</a:t>
            </a:r>
          </a:p>
          <a:p>
            <a:r>
              <a:rPr lang="en-US" sz="2600" dirty="0"/>
              <a:t>Other</a:t>
            </a:r>
            <a:endParaRPr lang="en-US" sz="2600" b="1" dirty="0">
              <a:solidFill>
                <a:srgbClr val="7030A0"/>
              </a:solidFill>
            </a:endParaRP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836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57D7-985C-4457-9F14-BC1961CF2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4234"/>
          </a:xfrm>
        </p:spPr>
        <p:txBody>
          <a:bodyPr/>
          <a:lstStyle/>
          <a:p>
            <a:r>
              <a:rPr lang="en-US" dirty="0"/>
              <a:t>AMP Format Capabilities</a:t>
            </a:r>
          </a:p>
        </p:txBody>
      </p:sp>
      <p:pic>
        <p:nvPicPr>
          <p:cNvPr id="4" name="Picture 3" descr="Screenshot of My Account page with Format Capabilities circled">
            <a:extLst>
              <a:ext uri="{FF2B5EF4-FFF2-40B4-BE49-F238E27FC236}">
                <a16:creationId xmlns:a16="http://schemas.microsoft.com/office/drawing/2014/main" id="{E1456511-5752-47D4-AA0C-116826639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830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2D2BBF-C438-43BB-B789-A8B7264F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334000" y="3276600"/>
            <a:ext cx="3200400" cy="2971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595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 Policy Updates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072A-7A60-4732-B306-91BF43D6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Specification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89D1-B716-4E67-AE87-3A436D24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The NIMAS specification is defined in the IDEA regs and updating it requires regulatory or legislative action.</a:t>
            </a:r>
          </a:p>
          <a:p>
            <a:r>
              <a:rPr lang="en-US" dirty="0"/>
              <a:t>It was originally intended to be an evolving specification, but IDEA is many years behind schedule for reauthorization.</a:t>
            </a:r>
          </a:p>
          <a:p>
            <a:r>
              <a:rPr lang="en-US" dirty="0"/>
              <a:t>In 2023, we received a supplemental award from OSEP to explore possible updates to the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2168243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79FE-B352-4EE0-9FB8-AECD71EA3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28" y="160337"/>
            <a:ext cx="8229600" cy="1143000"/>
          </a:xfrm>
        </p:spPr>
        <p:txBody>
          <a:bodyPr/>
          <a:lstStyle/>
          <a:p>
            <a:r>
              <a:rPr lang="en-US" dirty="0"/>
              <a:t>Report on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F6F-8D27-404E-ADCB-72F51FEC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/>
              <a:t>The gathering of stakeholder input involved surveys, focus groups, and an in-person NIMAS convening in DC this May. </a:t>
            </a:r>
          </a:p>
          <a:p>
            <a:r>
              <a:rPr lang="en-US" sz="2800" dirty="0"/>
              <a:t>The NIMAC compiled the feedback and developed a report that was provided to OSEP in December 2024.</a:t>
            </a:r>
          </a:p>
          <a:p>
            <a:r>
              <a:rPr lang="en-US" sz="2800" dirty="0"/>
              <a:t>The Department may initiate a formal process to update the specification; we will keep you updated.</a:t>
            </a:r>
          </a:p>
          <a:p>
            <a:r>
              <a:rPr lang="en-US" sz="2800" dirty="0"/>
              <a:t>The NIMAC is also using the input to develop new resources for publishers and NIMAC users. </a:t>
            </a:r>
          </a:p>
        </p:txBody>
      </p:sp>
    </p:spTree>
    <p:extLst>
      <p:ext uri="{BB962C8B-B14F-4D97-AF65-F5344CB8AC3E}">
        <p14:creationId xmlns:p14="http://schemas.microsoft.com/office/powerpoint/2010/main" val="4292468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AMPs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The Watchlist Research &amp; </a:t>
            </a:r>
            <a:br>
              <a:rPr lang="en-US" altLang="en-US" sz="3800" dirty="0"/>
            </a:br>
            <a:r>
              <a:rPr lang="en-US" altLang="en-US" sz="3800" dirty="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/>
              <a:t>If a file you need is not available in the NIMAC, you probably will not have a way to know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AMP accounts now have a built-in system feature where you can add the ISBN to your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NIMAC will research the item for you and try to obtain NIMAS for the title.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Watchlist file is available in the NIMAC, you will receive an automated email to let you know.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96856"/>
            <a:ext cx="8229600" cy="4648200"/>
          </a:xfrm>
        </p:spPr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Does the file include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1. “No MathML” shows as a download option</a:t>
            </a:r>
          </a:p>
        </p:txBody>
      </p:sp>
      <p:pic>
        <p:nvPicPr>
          <p:cNvPr id="5" name="Content Placeholder 4" descr="Download request screen with Full Download - No MathML selected">
            <a:extLst>
              <a:ext uri="{FF2B5EF4-FFF2-40B4-BE49-F238E27FC236}">
                <a16:creationId xmlns:a16="http://schemas.microsoft.com/office/drawing/2014/main" id="{8A69CC54-756B-4E37-8295-ED6556783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6113" y="13716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000" dirty="0"/>
              <a:t>2. MathML in the system record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MathML is mentioned at the very top of the XML file</a:t>
            </a:r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/>
              <a:t>Working with NIMAS Files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700-4C6A-4D47-AB07-839EDFA3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EPUB Conversion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7E41-F6FE-449E-9033-31A69D9A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NIMAC has been working with the DAISY Consortium to test their NIMAS to EPUB conversion tool.</a:t>
            </a:r>
          </a:p>
          <a:p>
            <a:r>
              <a:rPr lang="en-US" dirty="0"/>
              <a:t>The tool is now ready for NIMAC users to test!</a:t>
            </a:r>
          </a:p>
          <a:p>
            <a:r>
              <a:rPr lang="en-US" dirty="0"/>
              <a:t>Use this link to </a:t>
            </a:r>
            <a:r>
              <a:rPr lang="en-US" dirty="0">
                <a:hlinkClick r:id="rId2"/>
              </a:rPr>
              <a:t>download the most recent App version</a:t>
            </a:r>
            <a:r>
              <a:rPr lang="en-US" dirty="0"/>
              <a:t> (Windows or Mac)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8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F047-06F2-4A84-81F8-8221DD36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CBB7-EEE1-46BB-AFB3-4851FF325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/>
              <a:t>When you go in to convert a file, please select the following menu options:</a:t>
            </a:r>
          </a:p>
          <a:p>
            <a:pPr lvl="1"/>
            <a:r>
              <a:rPr lang="en-US" dirty="0"/>
              <a:t>Script: </a:t>
            </a:r>
            <a:r>
              <a:rPr lang="en-US" dirty="0" err="1"/>
              <a:t>DTBook</a:t>
            </a:r>
            <a:r>
              <a:rPr lang="en-US" dirty="0"/>
              <a:t> to EPUB</a:t>
            </a:r>
          </a:p>
          <a:p>
            <a:pPr lvl="1"/>
            <a:r>
              <a:rPr lang="en-US" dirty="0"/>
              <a:t>Select the NIMAS XML file you want to convert</a:t>
            </a:r>
          </a:p>
          <a:p>
            <a:pPr lvl="1"/>
            <a:r>
              <a:rPr lang="en-US" dirty="0"/>
              <a:t>Select “No Validation”</a:t>
            </a:r>
          </a:p>
          <a:p>
            <a:pPr lvl="1"/>
            <a:r>
              <a:rPr lang="en-US" dirty="0"/>
              <a:t>Check the NIMAS input box</a:t>
            </a:r>
          </a:p>
          <a:p>
            <a:pPr lvl="1"/>
            <a:r>
              <a:rPr lang="en-US" dirty="0"/>
              <a:t>Then run the conversion!</a:t>
            </a:r>
          </a:p>
          <a:p>
            <a:r>
              <a:rPr lang="en-US" dirty="0"/>
              <a:t>We have a brief </a:t>
            </a:r>
            <a:r>
              <a:rPr lang="en-US" dirty="0">
                <a:hlinkClick r:id="rId2"/>
              </a:rPr>
              <a:t>how-to video</a:t>
            </a:r>
            <a:r>
              <a:rPr lang="en-US" dirty="0"/>
              <a:t> to demonstrate the conversion</a:t>
            </a:r>
          </a:p>
        </p:txBody>
      </p:sp>
    </p:spTree>
    <p:extLst>
      <p:ext uri="{BB962C8B-B14F-4D97-AF65-F5344CB8AC3E}">
        <p14:creationId xmlns:p14="http://schemas.microsoft.com/office/powerpoint/2010/main" val="24043282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A2AC-E8A5-467C-89D9-1DA42521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on the 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5BB3-DD8C-4A74-8B7D-E751C386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send us feedback on how the tool works for you: good and bad!</a:t>
            </a:r>
          </a:p>
          <a:p>
            <a:r>
              <a:rPr lang="en-US" dirty="0"/>
              <a:t>If you have any issues with getting started, please reach out to </a:t>
            </a:r>
            <a:r>
              <a:rPr lang="en-US" dirty="0">
                <a:hlinkClick r:id="rId2"/>
              </a:rPr>
              <a:t>nimac@aph.org</a:t>
            </a:r>
            <a:r>
              <a:rPr lang="en-US" dirty="0"/>
              <a:t> and we can assist.</a:t>
            </a:r>
          </a:p>
        </p:txBody>
      </p:sp>
    </p:spTree>
    <p:extLst>
      <p:ext uri="{BB962C8B-B14F-4D97-AF65-F5344CB8AC3E}">
        <p14:creationId xmlns:p14="http://schemas.microsoft.com/office/powerpoint/2010/main" val="1296503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76200" y="-51955"/>
            <a:ext cx="9067800" cy="1143000"/>
          </a:xfrm>
        </p:spPr>
        <p:txBody>
          <a:bodyPr/>
          <a:lstStyle/>
          <a:p>
            <a:r>
              <a:rPr lang="en-US" altLang="en-US" sz="4000" dirty="0"/>
              <a:t>Braille 2000 and Duxbury User Groups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2023, the NIMAC started two braille software user groups for transcribers who work with NIMAS.</a:t>
            </a:r>
          </a:p>
          <a:p>
            <a:r>
              <a:rPr lang="en-US" altLang="en-US" sz="3200" dirty="0"/>
              <a:t>These quarterly virtual meetings are facilitated by experienced transcribers.</a:t>
            </a:r>
          </a:p>
          <a:p>
            <a:r>
              <a:rPr lang="en-US" altLang="en-US" sz="3200" dirty="0"/>
              <a:t>Please reach out to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dirty="0"/>
              <a:t> for more information!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A0370-F019-4103-BC5D-22A8E1F5F6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Home Page</a:t>
            </a:r>
          </a:p>
        </p:txBody>
      </p:sp>
      <p:pic>
        <p:nvPicPr>
          <p:cNvPr id="4" name="Picture 3" descr="Screen capture of NIMAC informational website homepage, with the link to AMP resources circled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1038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AMP Account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E80-634A-4A89-81F9-00343DCE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3501-BCE6-4BF5-87AE-BE3FDC70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1">
              <a:defRPr/>
            </a:pPr>
            <a:r>
              <a:rPr lang="en-US" sz="3400" dirty="0"/>
              <a:t>Your Account Information &amp; Sub Users</a:t>
            </a:r>
          </a:p>
          <a:p>
            <a:pPr lvl="1">
              <a:defRPr/>
            </a:pPr>
            <a:r>
              <a:rPr lang="en-US" sz="3400" dirty="0"/>
              <a:t>Publisher Contact Information </a:t>
            </a:r>
          </a:p>
          <a:p>
            <a:pPr lvl="1">
              <a:defRPr/>
            </a:pPr>
            <a:r>
              <a:rPr lang="en-US" sz="3400" dirty="0"/>
              <a:t>Reports</a:t>
            </a:r>
          </a:p>
          <a:p>
            <a:pPr lvl="1">
              <a:defRPr/>
            </a:pPr>
            <a:r>
              <a:rPr lang="en-US" sz="3400" dirty="0"/>
              <a:t>Using the Watchlist</a:t>
            </a:r>
          </a:p>
          <a:p>
            <a:pPr lvl="1">
              <a:defRPr/>
            </a:pPr>
            <a:r>
              <a:rPr lang="en-US" sz="3400" dirty="0"/>
              <a:t>Downloading &amp; Managing File Assignments</a:t>
            </a:r>
          </a:p>
          <a:p>
            <a:pPr lvl="1">
              <a:defRPr/>
            </a:pPr>
            <a:r>
              <a:rPr lang="en-US" sz="3400" dirty="0"/>
              <a:t>Searching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95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00C46C-D874-4F78-91C6-6798269CC3BF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8fd74c8-805e-4dcb-8927-c1278a3ad9fc"/>
    <ds:schemaRef ds:uri="5101da5b-6c2e-4d78-9a91-ac859c4bc6f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19209</TotalTime>
  <Words>1868</Words>
  <Application>Microsoft Office PowerPoint</Application>
  <PresentationFormat>On-screen Show (4:3)</PresentationFormat>
  <Paragraphs>185</Paragraphs>
  <Slides>40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Tahoma</vt:lpstr>
      <vt:lpstr>Wingdings</vt:lpstr>
      <vt:lpstr>NIMAClayout</vt:lpstr>
      <vt:lpstr>Photo Editor Photo</vt:lpstr>
      <vt:lpstr>The NIMAC for AMPs:  Basics, Updates, and a Demo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 </vt:lpstr>
      <vt:lpstr>What is an AMP account? </vt:lpstr>
      <vt:lpstr>Should I be an AU? </vt:lpstr>
      <vt:lpstr>Side Note: the APH AMP Directory </vt:lpstr>
      <vt:lpstr>NIMAS File Assignment</vt:lpstr>
      <vt:lpstr>File Assignment</vt:lpstr>
      <vt:lpstr>Email Notification</vt:lpstr>
      <vt:lpstr>Example of File Assignment Email</vt:lpstr>
      <vt:lpstr>Spam Filter Heads Up</vt:lpstr>
      <vt:lpstr>Updating Format Capabilities</vt:lpstr>
      <vt:lpstr>Current Format Capability Options</vt:lpstr>
      <vt:lpstr>AMP Format Capabilities</vt:lpstr>
      <vt:lpstr>NIMAC Policy Updates</vt:lpstr>
      <vt:lpstr>NIMAS Specification Updates</vt:lpstr>
      <vt:lpstr>Report on Recommendations</vt:lpstr>
      <vt:lpstr>System Features and  Services for AMPs</vt:lpstr>
      <vt:lpstr>The Watchlist Research &amp;  Expedite Service </vt:lpstr>
      <vt:lpstr>Watchlist Research</vt:lpstr>
      <vt:lpstr>MathML and NIMAS</vt:lpstr>
      <vt:lpstr>No MathML Download</vt:lpstr>
      <vt:lpstr>Does the file include MathML? </vt:lpstr>
      <vt:lpstr>1. “No MathML” shows as a download option</vt:lpstr>
      <vt:lpstr>2. MathML in the system record</vt:lpstr>
      <vt:lpstr>3. MathML is mentioned at the very top of the XML file</vt:lpstr>
      <vt:lpstr>Working with NIMAS Files</vt:lpstr>
      <vt:lpstr>Free EPUB Conversion Tool</vt:lpstr>
      <vt:lpstr>NIMAS to EPUB Conversion</vt:lpstr>
      <vt:lpstr>Feedback on the NIMAS to EPUB Conversion</vt:lpstr>
      <vt:lpstr>Braille 2000 and Duxbury User Groups</vt:lpstr>
      <vt:lpstr>NIMAC Home Page</vt:lpstr>
      <vt:lpstr>Live Demo: Your AMP Account</vt:lpstr>
      <vt:lpstr>Demo!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1293</cp:revision>
  <dcterms:created xsi:type="dcterms:W3CDTF">2006-11-09T18:18:09Z</dcterms:created>
  <dcterms:modified xsi:type="dcterms:W3CDTF">2025-02-26T20:20:03Z</dcterms:modified>
</cp:coreProperties>
</file>