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8"/>
  </p:notesMasterIdLst>
  <p:handoutMasterIdLst>
    <p:handoutMasterId r:id="rId39"/>
  </p:handoutMasterIdLst>
  <p:sldIdLst>
    <p:sldId id="603" r:id="rId5"/>
    <p:sldId id="586" r:id="rId6"/>
    <p:sldId id="570" r:id="rId7"/>
    <p:sldId id="549" r:id="rId8"/>
    <p:sldId id="550" r:id="rId9"/>
    <p:sldId id="555" r:id="rId10"/>
    <p:sldId id="556" r:id="rId11"/>
    <p:sldId id="596" r:id="rId12"/>
    <p:sldId id="594" r:id="rId13"/>
    <p:sldId id="647" r:id="rId14"/>
    <p:sldId id="571" r:id="rId15"/>
    <p:sldId id="645" r:id="rId16"/>
    <p:sldId id="646" r:id="rId17"/>
    <p:sldId id="577" r:id="rId18"/>
    <p:sldId id="584" r:id="rId19"/>
    <p:sldId id="585" r:id="rId20"/>
    <p:sldId id="569" r:id="rId21"/>
    <p:sldId id="580" r:id="rId22"/>
    <p:sldId id="581" r:id="rId23"/>
    <p:sldId id="599" r:id="rId24"/>
    <p:sldId id="600" r:id="rId25"/>
    <p:sldId id="601" r:id="rId26"/>
    <p:sldId id="602" r:id="rId27"/>
    <p:sldId id="641" r:id="rId28"/>
    <p:sldId id="592" r:id="rId29"/>
    <p:sldId id="642" r:id="rId30"/>
    <p:sldId id="643" r:id="rId31"/>
    <p:sldId id="644" r:id="rId32"/>
    <p:sldId id="593" r:id="rId33"/>
    <p:sldId id="578" r:id="rId34"/>
    <p:sldId id="579" r:id="rId35"/>
    <p:sldId id="595" r:id="rId36"/>
    <p:sldId id="482" r:id="rId3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5" autoAdjust="0"/>
    <p:restoredTop sz="86449" autoAdjust="0"/>
  </p:normalViewPr>
  <p:slideViewPr>
    <p:cSldViewPr>
      <p:cViewPr varScale="1">
        <p:scale>
          <a:sx n="71" d="100"/>
          <a:sy n="71" d="100"/>
        </p:scale>
        <p:origin x="120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13FFA8E-A26E-4D8D-AB31-A5CE539889D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6535E37-4AF4-4E3F-894E-E4D952C86A0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C03C8-C0EA-4D13-A2AC-F05FD2AB9B84}" type="slidenum">
              <a:rPr lang="en-US" altLang="en-US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7ED4F-7A72-4BA8-BE7D-ADA300C6BE80}" type="slidenum">
              <a:rPr lang="en-US" altLang="en-US"/>
              <a:pPr/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447526-4280-4F74-A045-D7F600F931B6}" type="slidenum">
              <a:rPr lang="en-US" altLang="en-US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B6B35-3EA3-4BED-9B85-7F9615C2EC57}" type="slidenum">
              <a:rPr lang="en-US" altLang="en-US"/>
              <a:pPr/>
              <a:t>17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A5052-E55F-4DC9-97B0-7D670D25D5A5}" type="slidenum">
              <a:rPr lang="en-US" altLang="en-US"/>
              <a:pPr/>
              <a:t>30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6AF4C-A9B3-4ADD-9D45-30A3A7497D8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121AF-F178-4836-97AC-56C6662B705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45EDE-89A6-4D89-A227-B66E0AF4A22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5399A-8B9B-4A42-AB36-78F56B92479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13A21-C6CB-48AE-A686-63F30805CDE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FE87C-127E-4928-B320-A434516045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D74B5-8B35-4D24-AAB7-8582B4B325F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97159-3D44-469D-9D68-D2611B221C9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77DAE-7395-4E74-B6F6-A42B475F38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EC172-49A6-4B5C-9F04-0644154C6CA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D9457-C0B6-4096-9753-452D4AF471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356030C1-7C1C-4BFB-BD69-0E329734CDB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miller@aph.org" TargetMode="External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QW6VbG6UR0?si=P7zyCuaWSyRNVXb2" TargetMode="External"/><Relationship Id="rId2" Type="http://schemas.openxmlformats.org/officeDocument/2006/relationships/hyperlink" Target="https://daisy.github.io/pipeline/Download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3F8A-F1A0-4758-8617-D2DDC32BE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2971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The NIMAC for AUs: 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sz="3600" dirty="0">
                <a:solidFill>
                  <a:schemeClr val="accent2"/>
                </a:solidFill>
              </a:rPr>
              <a:t>Basics, Updates, and a Demo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082FA-D46F-44B4-BE01-4BC6C78BACE0}"/>
              </a:ext>
            </a:extLst>
          </p:cNvPr>
          <p:cNvSpPr txBox="1"/>
          <p:nvPr/>
        </p:nvSpPr>
        <p:spPr>
          <a:xfrm>
            <a:off x="304800" y="4408155"/>
            <a:ext cx="4114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Liz Schaller, NIMAC Manager </a:t>
            </a:r>
          </a:p>
          <a:p>
            <a:r>
              <a:rPr lang="en-US" dirty="0">
                <a:hlinkClick r:id="rId2"/>
              </a:rPr>
              <a:t>eschaller@aph.org</a:t>
            </a:r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Alexa Miller</a:t>
            </a:r>
          </a:p>
          <a:p>
            <a:r>
              <a:rPr lang="en-US" dirty="0">
                <a:hlinkClick r:id="rId3"/>
              </a:rPr>
              <a:t>amiller@aph.org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March 12, 2025</a:t>
            </a:r>
          </a:p>
        </p:txBody>
      </p:sp>
      <p:pic>
        <p:nvPicPr>
          <p:cNvPr id="6" name="Picture 5" descr="NIMAC logo">
            <a:extLst>
              <a:ext uri="{FF2B5EF4-FFF2-40B4-BE49-F238E27FC236}">
                <a16:creationId xmlns:a16="http://schemas.microsoft.com/office/drawing/2014/main" id="{2F681661-989E-4428-A02F-4044C7088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693" y="762000"/>
            <a:ext cx="559661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4245"/>
            <a:ext cx="8229600" cy="1143000"/>
          </a:xfrm>
        </p:spPr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06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Policy and Specification Updates</a:t>
            </a:r>
          </a:p>
          <a:p>
            <a:pPr lvl="1">
              <a:defRPr/>
            </a:pPr>
            <a:r>
              <a:rPr lang="en-US" sz="2400" dirty="0"/>
              <a:t>Services &amp; System Features for AUs</a:t>
            </a:r>
          </a:p>
          <a:p>
            <a:pPr lvl="1">
              <a:defRPr/>
            </a:pPr>
            <a:r>
              <a:rPr lang="en-US" sz="2400" dirty="0"/>
              <a:t>Working with NIMAS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Searching and Downloading </a:t>
            </a:r>
          </a:p>
          <a:p>
            <a:pPr lvl="1">
              <a:defRPr/>
            </a:pPr>
            <a:r>
              <a:rPr lang="en-US" sz="2400" dirty="0"/>
              <a:t>Assigning Files to an AMP</a:t>
            </a:r>
          </a:p>
          <a:p>
            <a:pPr lvl="1">
              <a:defRPr/>
            </a:pPr>
            <a:r>
              <a:rPr lang="en-US" sz="2400" dirty="0"/>
              <a:t>Using the Watchlist</a:t>
            </a:r>
          </a:p>
          <a:p>
            <a:pPr lvl="1">
              <a:defRPr/>
            </a:pPr>
            <a:r>
              <a:rPr lang="en-US" sz="2400" dirty="0"/>
              <a:t>Publisher &amp; AMP Contact Information</a:t>
            </a:r>
          </a:p>
          <a:p>
            <a:pPr lvl="1">
              <a:defRPr/>
            </a:pPr>
            <a:r>
              <a:rPr lang="en-US" sz="2400" dirty="0"/>
              <a:t>Adding temporary sub users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82,000 file sets from over 200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the eligible territories and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4958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38150" y="1143000"/>
            <a:ext cx="8229600" cy="53340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“NIMAS” means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Under IDEA, this is the only file format the NIMAC is allowed to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an XML-based source file format used to produce accessible formats such as braille, DAISY, EPUB, and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distributed directly to students.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Because NIMAS is not generated as a part of print or digital book production, it can take several weeks for it to be produced.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July of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B90D-C89F-48C5-80C1-C031EE29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Authorized User?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BE043-CE18-4467-8F57-3665BCFE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In some states, the State Coordinator also functions as an Authorized User. We identify these individuals as “hybrid” State Coordinators.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9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Authorized Users &amp; AMPs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As an Authorized User, you can search and download files from the NIMAC.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You can also assign files for download by registered Accessible Media Producers (AMPs).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AMP accounts are freely available but provide more limited access to the repository.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We’ll cover assigning files to AMPs in the demo.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567A3-2B6E-2FC2-08EF-EBF8ED58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TVI Account Pilot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5BF94-148A-7FDF-C04A-D0D7F6CA9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sz="3000" dirty="0"/>
              <a:t>This spring, the NIMAC is piloting a new TVI account type with four states: Alaska, Hawaii, Maryland, and Pennsylvania.</a:t>
            </a:r>
          </a:p>
          <a:p>
            <a:r>
              <a:rPr lang="en-US" sz="3000" dirty="0"/>
              <a:t>The goal is to provide access for teachers who need to produce on-the-fly braille for immediate student needs.</a:t>
            </a:r>
          </a:p>
          <a:p>
            <a:r>
              <a:rPr lang="en-US" sz="3000" dirty="0"/>
              <a:t>The NIMAC will share more information as the pilot program gets underway, including a timeline for when the TVI account type will be made available to all states.</a:t>
            </a:r>
          </a:p>
        </p:txBody>
      </p:sp>
    </p:spTree>
    <p:extLst>
      <p:ext uri="{BB962C8B-B14F-4D97-AF65-F5344CB8AC3E}">
        <p14:creationId xmlns:p14="http://schemas.microsoft.com/office/powerpoint/2010/main" val="1002781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 Specification Updates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072A-7A60-4732-B306-91BF43D6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Specification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89D1-B716-4E67-AE87-3A436D24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The NIMAS specification is defined in the IDEA regs and updating it requires regulatory or legislative action.</a:t>
            </a:r>
          </a:p>
          <a:p>
            <a:r>
              <a:rPr lang="en-US" dirty="0"/>
              <a:t>It was originally intended to be an evolving specification, but IDEA is many years behind schedule for reauthorization.</a:t>
            </a:r>
          </a:p>
          <a:p>
            <a:r>
              <a:rPr lang="en-US" dirty="0"/>
              <a:t>In 2023, we received a supplemental award from OSEP to explore possible updates to the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314712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79FE-B352-4EE0-9FB8-AECD71EA3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of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F6F-8D27-404E-ADCB-72F51FEC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54563"/>
          </a:xfrm>
        </p:spPr>
        <p:txBody>
          <a:bodyPr/>
          <a:lstStyle/>
          <a:p>
            <a:r>
              <a:rPr lang="en-US" sz="2800" dirty="0"/>
              <a:t>The gathering of stakeholder input involved surveys, focus groups, and an in-person NIMAS convening in DC this May. </a:t>
            </a:r>
          </a:p>
          <a:p>
            <a:r>
              <a:rPr lang="en-US" sz="2800" dirty="0"/>
              <a:t>The NIMAC compiled the feedback and provided a report to OSEP in December 2024.</a:t>
            </a:r>
          </a:p>
          <a:p>
            <a:r>
              <a:rPr lang="en-US" sz="2800" dirty="0"/>
              <a:t>While there may be formal regulatory change at a future point, the timeline is uncertain.</a:t>
            </a:r>
          </a:p>
          <a:p>
            <a:r>
              <a:rPr lang="en-US" sz="2800" dirty="0"/>
              <a:t>In the meantime, the NIMAC is already using the input to develop new resources for publishers and NIMAC users. </a:t>
            </a:r>
          </a:p>
        </p:txBody>
      </p:sp>
    </p:spTree>
    <p:extLst>
      <p:ext uri="{BB962C8B-B14F-4D97-AF65-F5344CB8AC3E}">
        <p14:creationId xmlns:p14="http://schemas.microsoft.com/office/powerpoint/2010/main" val="2449612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AUs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The Watchlist Research &amp; </a:t>
            </a:r>
            <a:br>
              <a:rPr lang="en-US" altLang="en-US" sz="3800" dirty="0"/>
            </a:br>
            <a:r>
              <a:rPr lang="en-US" altLang="en-US" sz="3800" dirty="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26720" y="17526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a file you need is not available in the NIMAC, you may not be certain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AU accounts have a built-in system feature where you can add the ISBN of a needed title to your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NIMAC will research the item for you and try to obtain NIMAS for the title, if the material is within scope for the repository.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requested item becomes available in the NIMAC, you will receive an automated system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Side Note: Email Notifications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The NIMAC system generates emails: 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Watchlist item becomes available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sub user account is expiring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download request has been processed and is ready (if you’ve selected this option)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emails show as sent by:              </a:t>
            </a:r>
            <a:r>
              <a:rPr lang="en-US" altLang="en-US" sz="2400" u="sng" dirty="0">
                <a:hlinkClick r:id="rId3"/>
              </a:rPr>
              <a:t>noreply-NIMAC@overdrive.com</a:t>
            </a:r>
            <a:r>
              <a:rPr lang="en-US" altLang="en-US" dirty="0"/>
              <a:t>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Adding this address to your email contacts may prevent them from being filtered as spam.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Contact us if you need further help.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 but your software does not support it,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BA04-C58D-403C-8D50-89662FDE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file include MathML?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D79A3-317A-48BA-8A2B-B825EE54B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01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4304-FA64-46E6-8389-E2BCE7F5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No MathML Download Option</a:t>
            </a:r>
          </a:p>
        </p:txBody>
      </p:sp>
      <p:pic>
        <p:nvPicPr>
          <p:cNvPr id="4" name="Content Placeholder 3" descr="Download request screen with Full Download - No MathML selected">
            <a:extLst>
              <a:ext uri="{FF2B5EF4-FFF2-40B4-BE49-F238E27FC236}">
                <a16:creationId xmlns:a16="http://schemas.microsoft.com/office/drawing/2014/main" id="{BED92D2E-8885-4D03-A2D3-917ED1EF1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113" y="16002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74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AB76-7765-4208-B438-7F56DBFB2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MathML in the system record</a:t>
            </a:r>
          </a:p>
        </p:txBody>
      </p:sp>
      <p:pic>
        <p:nvPicPr>
          <p:cNvPr id="4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35FDBF2A-D3E8-44A6-BD52-5D8D40E5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943" y="1600200"/>
            <a:ext cx="6352113" cy="4525963"/>
          </a:xfrm>
        </p:spPr>
      </p:pic>
    </p:spTree>
    <p:extLst>
      <p:ext uri="{BB962C8B-B14F-4D97-AF65-F5344CB8AC3E}">
        <p14:creationId xmlns:p14="http://schemas.microsoft.com/office/powerpoint/2010/main" val="856349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5D2F-A8B9-4BD4-83DE-41214444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MathML is mentioned at the top of the XML file</a:t>
            </a:r>
          </a:p>
        </p:txBody>
      </p:sp>
      <p:pic>
        <p:nvPicPr>
          <p:cNvPr id="4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3D8D99B0-5351-4099-8B20-1666AC6A5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2804572"/>
            <a:ext cx="8229600" cy="1386428"/>
          </a:xfrm>
        </p:spPr>
      </p:pic>
    </p:spTree>
    <p:extLst>
      <p:ext uri="{BB962C8B-B14F-4D97-AF65-F5344CB8AC3E}">
        <p14:creationId xmlns:p14="http://schemas.microsoft.com/office/powerpoint/2010/main" val="3791210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0FC9-08CE-42C7-95E8-B1A0DC45E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9464"/>
            <a:ext cx="8229600" cy="1143000"/>
          </a:xfrm>
        </p:spPr>
        <p:txBody>
          <a:bodyPr/>
          <a:lstStyle/>
          <a:p>
            <a:r>
              <a:rPr lang="en-US" dirty="0"/>
              <a:t>Working with NIMAS</a:t>
            </a:r>
          </a:p>
        </p:txBody>
      </p:sp>
    </p:spTree>
    <p:extLst>
      <p:ext uri="{BB962C8B-B14F-4D97-AF65-F5344CB8AC3E}">
        <p14:creationId xmlns:p14="http://schemas.microsoft.com/office/powerpoint/2010/main" val="3310170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00445" y="38100"/>
            <a:ext cx="9067800" cy="1143000"/>
          </a:xfrm>
        </p:spPr>
        <p:txBody>
          <a:bodyPr/>
          <a:lstStyle/>
          <a:p>
            <a:r>
              <a:rPr lang="en-US" altLang="en-US" sz="4000" dirty="0"/>
              <a:t>Braille 2000 and Duxbury User Groups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1811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2023, the NIMAC started two braille software user groups for transcribers who work with NIMAS.</a:t>
            </a:r>
          </a:p>
          <a:p>
            <a:r>
              <a:rPr lang="en-US" altLang="en-US" sz="3200" dirty="0"/>
              <a:t>These quarterly virtual meetings are facilitated by experienced transcribers.</a:t>
            </a:r>
          </a:p>
          <a:p>
            <a:r>
              <a:rPr lang="en-US" altLang="en-US" sz="3200" dirty="0"/>
              <a:t>Please reach out to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dirty="0"/>
              <a:t> for more information!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700-4C6A-4D47-AB07-839EDFA3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NIMAS to EPUB Conversion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7E41-F6FE-449E-9033-31A69D9AE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sz="2800" dirty="0"/>
              <a:t>The DAISY Consortium recently improved the NIMAS to EPUB conversion in their free </a:t>
            </a:r>
            <a:r>
              <a:rPr lang="en-US" sz="2800" b="1" dirty="0"/>
              <a:t>DAISY Pipeline 2</a:t>
            </a:r>
            <a:r>
              <a:rPr lang="en-US" sz="2800" dirty="0"/>
              <a:t> software. </a:t>
            </a:r>
          </a:p>
          <a:p>
            <a:r>
              <a:rPr lang="en-US" sz="2800" dirty="0"/>
              <a:t>We are interested in hearing your feedback on the tool!</a:t>
            </a:r>
          </a:p>
          <a:p>
            <a:r>
              <a:rPr lang="en-US" sz="2800" dirty="0"/>
              <a:t>You can </a:t>
            </a:r>
            <a:r>
              <a:rPr lang="en-US" sz="2800" dirty="0">
                <a:hlinkClick r:id="rId2"/>
              </a:rPr>
              <a:t>download the DAISY Pipeline 2</a:t>
            </a:r>
            <a:r>
              <a:rPr lang="en-US" sz="2800" dirty="0"/>
              <a:t> for either Windows or Mac. </a:t>
            </a:r>
          </a:p>
          <a:p>
            <a:r>
              <a:rPr lang="en-US" sz="2800" dirty="0"/>
              <a:t>To get you started, the NIMAC has also created a </a:t>
            </a:r>
            <a:r>
              <a:rPr lang="en-US" sz="2800" dirty="0">
                <a:hlinkClick r:id="rId3"/>
              </a:rPr>
              <a:t>short how-to video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8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F047-06F2-4A84-81F8-8221DD36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CBB7-EEE1-46BB-AFB3-4851FF325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Here are the steps to follow when you open the Pipeline:</a:t>
            </a:r>
          </a:p>
          <a:p>
            <a:endParaRPr lang="en-US" sz="1200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Script: choose the </a:t>
            </a:r>
            <a:r>
              <a:rPr lang="en-US" b="1" dirty="0"/>
              <a:t>DTBook to EPUB</a:t>
            </a:r>
            <a:r>
              <a:rPr lang="en-US" dirty="0"/>
              <a:t> option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Navigate to the NIMAS </a:t>
            </a:r>
            <a:r>
              <a:rPr lang="en-US" b="1" dirty="0"/>
              <a:t>XML file</a:t>
            </a:r>
            <a:r>
              <a:rPr lang="en-US" dirty="0"/>
              <a:t> for the file set you want to convert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Select “</a:t>
            </a:r>
            <a:r>
              <a:rPr lang="en-US" b="1" dirty="0"/>
              <a:t>No Validation</a:t>
            </a:r>
            <a:r>
              <a:rPr lang="en-US" dirty="0"/>
              <a:t>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Check the option box for </a:t>
            </a:r>
            <a:r>
              <a:rPr lang="en-US" b="1" dirty="0"/>
              <a:t>NIMAS input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Then run the conversion!</a:t>
            </a:r>
          </a:p>
        </p:txBody>
      </p:sp>
    </p:spTree>
    <p:extLst>
      <p:ext uri="{BB962C8B-B14F-4D97-AF65-F5344CB8AC3E}">
        <p14:creationId xmlns:p14="http://schemas.microsoft.com/office/powerpoint/2010/main" val="2404328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A2AC-E8A5-467C-89D9-1DA42521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on using the </a:t>
            </a:r>
            <a:br>
              <a:rPr lang="en-US" dirty="0"/>
            </a:br>
            <a:r>
              <a:rPr lang="en-US" dirty="0"/>
              <a:t>DAISY Pipeline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5BB3-DD8C-4A74-8B7D-E751C3860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sz="3000" dirty="0"/>
              <a:t>We welcome any feedback on how well the tool is working with NIMAS files – positive or negative. </a:t>
            </a:r>
          </a:p>
          <a:p>
            <a:r>
              <a:rPr lang="en-US" sz="3000" dirty="0"/>
              <a:t>Our work with DAISY is on-going, so we want to be sure to report any bugs or other problems.</a:t>
            </a:r>
          </a:p>
          <a:p>
            <a:r>
              <a:rPr lang="en-US" sz="3000" dirty="0"/>
              <a:t>If you have any issues with getting started, please reach out to </a:t>
            </a:r>
            <a:r>
              <a:rPr lang="en-US" sz="3000" dirty="0">
                <a:hlinkClick r:id="rId2"/>
              </a:rPr>
              <a:t>nimac@aph.org</a:t>
            </a:r>
            <a:r>
              <a:rPr lang="en-US" sz="3000" dirty="0"/>
              <a:t> and we’d be happy to assist!</a:t>
            </a:r>
          </a:p>
        </p:txBody>
      </p:sp>
    </p:spTree>
    <p:extLst>
      <p:ext uri="{BB962C8B-B14F-4D97-AF65-F5344CB8AC3E}">
        <p14:creationId xmlns:p14="http://schemas.microsoft.com/office/powerpoint/2010/main" val="1296503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Additional Training!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64820" y="1417638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dirty="0"/>
              <a:t>The NIMAC is looking for additional ways to support you! We can put together trainings for:</a:t>
            </a:r>
          </a:p>
          <a:p>
            <a:r>
              <a:rPr lang="en-US" altLang="en-US" sz="3200" dirty="0"/>
              <a:t>Your state or local team</a:t>
            </a:r>
          </a:p>
          <a:p>
            <a:r>
              <a:rPr lang="en-US" altLang="en-US" dirty="0"/>
              <a:t>Your local conference/PD </a:t>
            </a:r>
            <a:r>
              <a:rPr lang="en-US" altLang="en-US" sz="3200" dirty="0"/>
              <a:t> </a:t>
            </a:r>
          </a:p>
          <a:p>
            <a:pPr marL="0" indent="0">
              <a:buNone/>
            </a:pPr>
            <a:r>
              <a:rPr lang="en-US" altLang="en-US" sz="3200" dirty="0"/>
              <a:t>We would also like to hear from you about topics you’d like to see covered in a live training or reference material. Please email us your ideas at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sz="3200" dirty="0"/>
              <a:t>! 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9D9FF-C41E-4284-8968-B8C9EFF0FC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Website</a:t>
            </a:r>
          </a:p>
        </p:txBody>
      </p:sp>
      <p:pic>
        <p:nvPicPr>
          <p:cNvPr id="3" name="Picture 2" descr="Screen capture of NIMAC informational website homepage, with the link to AU resources circled">
            <a:extLst>
              <a:ext uri="{FF2B5EF4-FFF2-40B4-BE49-F238E27FC236}">
                <a16:creationId xmlns:a16="http://schemas.microsoft.com/office/drawing/2014/main" id="{95C60A30-A6D1-4BD3-9854-E22FA71D4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2819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AU Account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we’ll cover!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altLang="en-US" dirty="0"/>
              <a:t>Basics</a:t>
            </a:r>
          </a:p>
          <a:p>
            <a:pPr lvl="1"/>
            <a:r>
              <a:rPr lang="en-US" altLang="en-US" dirty="0"/>
              <a:t>Searching</a:t>
            </a:r>
          </a:p>
          <a:p>
            <a:pPr lvl="1"/>
            <a:r>
              <a:rPr lang="en-US" altLang="en-US" dirty="0"/>
              <a:t>Downloading </a:t>
            </a:r>
          </a:p>
          <a:p>
            <a:pPr lvl="1"/>
            <a:r>
              <a:rPr lang="en-US" altLang="en-US" dirty="0"/>
              <a:t>Assigning Files to an AMP</a:t>
            </a:r>
          </a:p>
          <a:p>
            <a:r>
              <a:rPr lang="en-US" altLang="en-US" dirty="0"/>
              <a:t>Additional System Features</a:t>
            </a:r>
          </a:p>
          <a:p>
            <a:pPr lvl="1"/>
            <a:r>
              <a:rPr lang="en-US" altLang="en-US" dirty="0"/>
              <a:t>The Watchlist</a:t>
            </a:r>
          </a:p>
          <a:p>
            <a:pPr lvl="1"/>
            <a:r>
              <a:rPr lang="en-US" altLang="en-US" dirty="0"/>
              <a:t>Publisher &amp; AMP Contact Information</a:t>
            </a:r>
          </a:p>
          <a:p>
            <a:pPr lvl="1"/>
            <a:r>
              <a:rPr lang="en-US" altLang="en-US" dirty="0"/>
              <a:t>Adding sub users</a:t>
            </a:r>
          </a:p>
          <a:p>
            <a:pPr lvl="1"/>
            <a:r>
              <a:rPr lang="en-US" altLang="en-US" dirty="0"/>
              <a:t>Reports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AE97D7-9B33-4815-9F60-233D1EECF5B8}">
  <ds:schemaRefs>
    <ds:schemaRef ds:uri="http://schemas.microsoft.com/office/2006/metadata/properties"/>
    <ds:schemaRef ds:uri="http://schemas.microsoft.com/office/2006/documentManagement/types"/>
    <ds:schemaRef ds:uri="38fd74c8-805e-4dcb-8927-c1278a3ad9fc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101da5b-6c2e-4d78-9a91-ac859c4bc6fa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32543</TotalTime>
  <Words>1631</Words>
  <Application>Microsoft Office PowerPoint</Application>
  <PresentationFormat>On-screen Show (4:3)</PresentationFormat>
  <Paragraphs>154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Tahoma</vt:lpstr>
      <vt:lpstr>NIMAClayout</vt:lpstr>
      <vt:lpstr>The NIMAC for AUs:  Basics, Updates, and a Demo 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</vt:lpstr>
      <vt:lpstr>Authorized Users &amp; AMPs</vt:lpstr>
      <vt:lpstr>TVI Account Pilot Program</vt:lpstr>
      <vt:lpstr>NIMAC Specification Updates</vt:lpstr>
      <vt:lpstr>NIMAS Specification Updates</vt:lpstr>
      <vt:lpstr>Report of Recommendations</vt:lpstr>
      <vt:lpstr>System Features and  Services for AUs</vt:lpstr>
      <vt:lpstr>The Watchlist Research &amp;  Expedite Service </vt:lpstr>
      <vt:lpstr>Watchlist Research</vt:lpstr>
      <vt:lpstr>Side Note: Email Notifications</vt:lpstr>
      <vt:lpstr>MathML and NIMAS</vt:lpstr>
      <vt:lpstr>No MathML Download</vt:lpstr>
      <vt:lpstr>Does the file include MathML?</vt:lpstr>
      <vt:lpstr>1. No MathML Download Option</vt:lpstr>
      <vt:lpstr>2. MathML in the system record</vt:lpstr>
      <vt:lpstr>3. MathML is mentioned at the top of the XML file</vt:lpstr>
      <vt:lpstr>Working with NIMAS</vt:lpstr>
      <vt:lpstr>Braille 2000 and Duxbury User Groups</vt:lpstr>
      <vt:lpstr>Free NIMAS to EPUB Conversion Tool</vt:lpstr>
      <vt:lpstr>NIMAS to EPUB Conversion</vt:lpstr>
      <vt:lpstr>Feedback on using the  DAISY Pipeline 2</vt:lpstr>
      <vt:lpstr>Additional Training!</vt:lpstr>
      <vt:lpstr>NIMAC Website</vt:lpstr>
      <vt:lpstr>Live Demo: Your AU Account</vt:lpstr>
      <vt:lpstr>What we’ll cover!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1262</cp:revision>
  <dcterms:created xsi:type="dcterms:W3CDTF">2006-11-09T18:18:09Z</dcterms:created>
  <dcterms:modified xsi:type="dcterms:W3CDTF">2025-03-04T14:10:22Z</dcterms:modified>
</cp:coreProperties>
</file>